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55"/>
  </p:notesMasterIdLst>
  <p:sldIdLst>
    <p:sldId id="256" r:id="rId3"/>
    <p:sldId id="262" r:id="rId4"/>
    <p:sldId id="261" r:id="rId5"/>
    <p:sldId id="263" r:id="rId6"/>
    <p:sldId id="266" r:id="rId7"/>
    <p:sldId id="265" r:id="rId8"/>
    <p:sldId id="264" r:id="rId9"/>
    <p:sldId id="267" r:id="rId10"/>
    <p:sldId id="268" r:id="rId11"/>
    <p:sldId id="269" r:id="rId12"/>
    <p:sldId id="257" r:id="rId13"/>
    <p:sldId id="258" r:id="rId14"/>
    <p:sldId id="259" r:id="rId15"/>
    <p:sldId id="260" r:id="rId16"/>
    <p:sldId id="276" r:id="rId17"/>
    <p:sldId id="277" r:id="rId18"/>
    <p:sldId id="278" r:id="rId19"/>
    <p:sldId id="279" r:id="rId20"/>
    <p:sldId id="271" r:id="rId21"/>
    <p:sldId id="272" r:id="rId22"/>
    <p:sldId id="273" r:id="rId23"/>
    <p:sldId id="274" r:id="rId24"/>
    <p:sldId id="275" r:id="rId25"/>
    <p:sldId id="675" r:id="rId26"/>
    <p:sldId id="951" r:id="rId27"/>
    <p:sldId id="677" r:id="rId28"/>
    <p:sldId id="800" r:id="rId29"/>
    <p:sldId id="713" r:id="rId30"/>
    <p:sldId id="715" r:id="rId31"/>
    <p:sldId id="716" r:id="rId32"/>
    <p:sldId id="717" r:id="rId33"/>
    <p:sldId id="718" r:id="rId34"/>
    <p:sldId id="786" r:id="rId35"/>
    <p:sldId id="971" r:id="rId36"/>
    <p:sldId id="960" r:id="rId37"/>
    <p:sldId id="961" r:id="rId38"/>
    <p:sldId id="964" r:id="rId39"/>
    <p:sldId id="965" r:id="rId40"/>
    <p:sldId id="966" r:id="rId41"/>
    <p:sldId id="968" r:id="rId42"/>
    <p:sldId id="969" r:id="rId43"/>
    <p:sldId id="962" r:id="rId44"/>
    <p:sldId id="963" r:id="rId45"/>
    <p:sldId id="755" r:id="rId46"/>
    <p:sldId id="761" r:id="rId47"/>
    <p:sldId id="762" r:id="rId48"/>
    <p:sldId id="763" r:id="rId49"/>
    <p:sldId id="772" r:id="rId50"/>
    <p:sldId id="775" r:id="rId51"/>
    <p:sldId id="773" r:id="rId52"/>
    <p:sldId id="774" r:id="rId53"/>
    <p:sldId id="270" r:id="rId54"/>
  </p:sldIdLst>
  <p:sldSz cx="12192000" cy="6858000"/>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3" autoAdjust="0"/>
    <p:restoredTop sz="94660"/>
  </p:normalViewPr>
  <p:slideViewPr>
    <p:cSldViewPr snapToGrid="0">
      <p:cViewPr varScale="1">
        <p:scale>
          <a:sx n="60" d="100"/>
          <a:sy n="60" d="100"/>
        </p:scale>
        <p:origin x="84" y="2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u-HU"/>
          </a:p>
        </p:txBody>
      </p:sp>
      <p:sp>
        <p:nvSpPr>
          <p:cNvPr id="3" name="Dátum hely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2BA4EB-D56B-4902-860B-1E223BBE033E}" type="datetimeFigureOut">
              <a:rPr lang="hu-HU" smtClean="0"/>
              <a:t>2019.10.01.</a:t>
            </a:fld>
            <a:endParaRPr lang="hu-HU"/>
          </a:p>
        </p:txBody>
      </p:sp>
      <p:sp>
        <p:nvSpPr>
          <p:cNvPr id="4" name="Diakép hely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u-HU"/>
          </a:p>
        </p:txBody>
      </p:sp>
      <p:sp>
        <p:nvSpPr>
          <p:cNvPr id="5" name="Jegyzetek hely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6" name="Élőláb hely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u-HU"/>
          </a:p>
        </p:txBody>
      </p:sp>
      <p:sp>
        <p:nvSpPr>
          <p:cNvPr id="7" name="Dia számának hely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8BD2AD-4256-4C0F-9B8D-798463A964C3}" type="slidenum">
              <a:rPr lang="hu-HU" smtClean="0"/>
              <a:t>‹#›</a:t>
            </a:fld>
            <a:endParaRPr lang="hu-HU"/>
          </a:p>
        </p:txBody>
      </p:sp>
    </p:spTree>
    <p:extLst>
      <p:ext uri="{BB962C8B-B14F-4D97-AF65-F5344CB8AC3E}">
        <p14:creationId xmlns:p14="http://schemas.microsoft.com/office/powerpoint/2010/main" val="13540083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databricks.com/blog/2015/02/17/introducing-dataframes-in-spark-for-large-scale-data-science.html" TargetMode="External"/><Relationship Id="rId2" Type="http://schemas.openxmlformats.org/officeDocument/2006/relationships/slide" Target="../slides/slide24.xml"/><Relationship Id="rId1" Type="http://schemas.openxmlformats.org/officeDocument/2006/relationships/notesMaster" Target="../notesMasters/notesMaster1.xml"/><Relationship Id="rId5" Type="http://schemas.openxmlformats.org/officeDocument/2006/relationships/hyperlink" Target="https://www.sigmoid.com/" TargetMode="External"/><Relationship Id="rId4" Type="http://schemas.openxmlformats.org/officeDocument/2006/relationships/hyperlink" Target="https://storm.apache.org/"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park.apache.org/docs/1.3.0/sql-programming-guide.html#interoperating-with-rdds" TargetMode="External"/><Relationship Id="rId2" Type="http://schemas.openxmlformats.org/officeDocument/2006/relationships/slide" Target="../slides/slide35.xml"/><Relationship Id="rId1" Type="http://schemas.openxmlformats.org/officeDocument/2006/relationships/notesMaster" Target="../notesMasters/notesMaster1.xml"/><Relationship Id="rId4" Type="http://schemas.openxmlformats.org/officeDocument/2006/relationships/hyperlink" Target="https://spark.apache.org/docs/1.3.0/sql-programming-guide.html#data-sources"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park.apache.org/docs/latest/programming-guide.html#broadcast-variables"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park.apache.org/docs/latest/programming-guide.html#broadcast-variables"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en.wikipedia.org/wiki/Vertex_(graph_theory)" TargetMode="External"/><Relationship Id="rId2" Type="http://schemas.openxmlformats.org/officeDocument/2006/relationships/slide" Target="../slides/slide32.xml"/><Relationship Id="rId1" Type="http://schemas.openxmlformats.org/officeDocument/2006/relationships/notesMaster" Target="../notesMasters/notesMaster1.xml"/><Relationship Id="rId4" Type="http://schemas.openxmlformats.org/officeDocument/2006/relationships/hyperlink" Target="https://en.wikipedia.org/wiki/Edge_(graph_theory)"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SparkR</a:t>
            </a:r>
            <a:r>
              <a:rPr lang="en-US" baseline="0" dirty="0"/>
              <a:t> was introduced just a few days ago with Spark 1.4.  This is Spark’s first new language API since </a:t>
            </a:r>
            <a:r>
              <a:rPr lang="en-US" baseline="0" dirty="0" err="1"/>
              <a:t>PySpark</a:t>
            </a:r>
            <a:r>
              <a:rPr lang="en-US" baseline="0" dirty="0"/>
              <a:t> was added in 2012. </a:t>
            </a:r>
            <a:r>
              <a:rPr lang="en-US" sz="1200" b="0" i="0" kern="1200" dirty="0" err="1">
                <a:solidFill>
                  <a:schemeClr val="tx1"/>
                </a:solidFill>
                <a:effectLst/>
                <a:latin typeface="+mn-lt"/>
                <a:ea typeface="+mn-ea"/>
                <a:cs typeface="+mn-cs"/>
              </a:rPr>
              <a:t>SparkR</a:t>
            </a:r>
            <a:r>
              <a:rPr lang="en-US" sz="1200" b="0" i="0" kern="1200" dirty="0">
                <a:solidFill>
                  <a:schemeClr val="tx1"/>
                </a:solidFill>
                <a:effectLst/>
                <a:latin typeface="+mn-lt"/>
                <a:ea typeface="+mn-ea"/>
                <a:cs typeface="+mn-cs"/>
              </a:rPr>
              <a:t> is based on Spark’s </a:t>
            </a:r>
            <a:r>
              <a:rPr lang="en-US" sz="1200" b="0" i="0" u="none" strike="noStrike" kern="1200" dirty="0">
                <a:solidFill>
                  <a:schemeClr val="tx1"/>
                </a:solidFill>
                <a:effectLst/>
                <a:latin typeface="+mn-lt"/>
                <a:ea typeface="+mn-ea"/>
                <a:cs typeface="+mn-cs"/>
                <a:hlinkClick r:id="rId3"/>
              </a:rPr>
              <a:t>parallel DataFrame abstraction</a:t>
            </a:r>
            <a:r>
              <a:rPr lang="en-US" sz="1200" b="0" i="0" kern="1200" dirty="0">
                <a:solidFill>
                  <a:schemeClr val="tx1"/>
                </a:solidFill>
                <a:effectLst/>
                <a:latin typeface="+mn-lt"/>
                <a:ea typeface="+mn-ea"/>
                <a:cs typeface="+mn-cs"/>
              </a:rPr>
              <a:t>. Users can create </a:t>
            </a:r>
            <a:r>
              <a:rPr lang="en-US" sz="1200" b="0" i="0" kern="1200" dirty="0" err="1">
                <a:solidFill>
                  <a:schemeClr val="tx1"/>
                </a:solidFill>
                <a:effectLst/>
                <a:latin typeface="+mn-lt"/>
                <a:ea typeface="+mn-ea"/>
                <a:cs typeface="+mn-cs"/>
              </a:rPr>
              <a:t>SparkR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DataFrames</a:t>
            </a:r>
            <a:r>
              <a:rPr lang="en-US" sz="1200" b="0" i="0" kern="1200" dirty="0">
                <a:solidFill>
                  <a:schemeClr val="tx1"/>
                </a:solidFill>
                <a:effectLst/>
                <a:latin typeface="+mn-lt"/>
                <a:ea typeface="+mn-ea"/>
                <a:cs typeface="+mn-cs"/>
              </a:rPr>
              <a:t> from “local” R data frames, or from any Spark data source such as Hive, HDFS, Parquet or JSON. </a:t>
            </a:r>
            <a:r>
              <a:rPr lang="en-US" sz="1200" b="0" i="0" kern="1200" dirty="0" err="1">
                <a:solidFill>
                  <a:schemeClr val="tx1"/>
                </a:solidFill>
                <a:effectLst/>
                <a:latin typeface="+mn-lt"/>
                <a:ea typeface="+mn-ea"/>
                <a:cs typeface="+mn-cs"/>
              </a:rPr>
              <a:t>SparkR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DataFrames</a:t>
            </a:r>
            <a:r>
              <a:rPr lang="en-US" sz="1200" b="0" i="0" kern="1200" dirty="0">
                <a:solidFill>
                  <a:schemeClr val="tx1"/>
                </a:solidFill>
                <a:effectLst/>
                <a:latin typeface="+mn-lt"/>
                <a:ea typeface="+mn-ea"/>
                <a:cs typeface="+mn-cs"/>
              </a:rPr>
              <a:t> support all Spark DataFrame operations including aggregation, filtering, grouping, summary statistics, and other analytical functions. They also supports mixing-in SQL queries, and converting query results to and from </a:t>
            </a:r>
            <a:r>
              <a:rPr lang="en-US" sz="1200" b="0" i="0" kern="1200" dirty="0" err="1">
                <a:solidFill>
                  <a:schemeClr val="tx1"/>
                </a:solidFill>
                <a:effectLst/>
                <a:latin typeface="+mn-lt"/>
                <a:ea typeface="+mn-ea"/>
                <a:cs typeface="+mn-cs"/>
              </a:rPr>
              <a:t>DataFrames</a:t>
            </a:r>
            <a:r>
              <a:rPr lang="en-US" sz="1200" b="0" i="0" kern="1200" dirty="0">
                <a:solidFill>
                  <a:schemeClr val="tx1"/>
                </a:solidFill>
                <a:effectLst/>
                <a:latin typeface="+mn-lt"/>
                <a:ea typeface="+mn-ea"/>
                <a:cs typeface="+mn-cs"/>
              </a:rPr>
              <a:t>. Because </a:t>
            </a:r>
            <a:r>
              <a:rPr lang="en-US" sz="1200" b="0" i="0" kern="1200" dirty="0" err="1">
                <a:solidFill>
                  <a:schemeClr val="tx1"/>
                </a:solidFill>
                <a:effectLst/>
                <a:latin typeface="+mn-lt"/>
                <a:ea typeface="+mn-ea"/>
                <a:cs typeface="+mn-cs"/>
              </a:rPr>
              <a:t>SparkR</a:t>
            </a:r>
            <a:r>
              <a:rPr lang="en-US" sz="1200" b="0" i="0" kern="1200" dirty="0">
                <a:solidFill>
                  <a:schemeClr val="tx1"/>
                </a:solidFill>
                <a:effectLst/>
                <a:latin typeface="+mn-lt"/>
                <a:ea typeface="+mn-ea"/>
                <a:cs typeface="+mn-cs"/>
              </a:rPr>
              <a:t> uses the Spark’s parallel engine underneath, operations take advantage of multiple cores or multiple machines, and can scale to data sizes much larger than standalone R programs.</a:t>
            </a:r>
            <a:endParaRPr lang="en-US" dirty="0"/>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The new </a:t>
            </a:r>
            <a:r>
              <a:rPr lang="en-US" dirty="0" err="1"/>
              <a:t>DataFrames</a:t>
            </a:r>
            <a:r>
              <a:rPr lang="en-US" baseline="0" dirty="0"/>
              <a:t> API was inspired by data frames in R and Pandas in Python. </a:t>
            </a:r>
            <a:r>
              <a:rPr lang="en-US" baseline="0" dirty="0" err="1"/>
              <a:t>DataFrames</a:t>
            </a:r>
            <a:r>
              <a:rPr lang="en-US" baseline="0" dirty="0"/>
              <a:t> integrate with Python, Java, Scala and R and give you state of the art optimization through the Spark SQL Catalyst optimizer. </a:t>
            </a:r>
            <a:r>
              <a:rPr lang="en-US" baseline="0" dirty="0" err="1"/>
              <a:t>DataFrames</a:t>
            </a:r>
            <a:r>
              <a:rPr lang="en-US" baseline="0" dirty="0"/>
              <a:t> are just a distributed collection of data organized into named columns and can be made from tables in Hive, external databases or existing RDDs.</a:t>
            </a:r>
            <a:endParaRPr lang="en-US" dirty="0"/>
          </a:p>
          <a:p>
            <a:endParaRPr lang="en-US" dirty="0"/>
          </a:p>
          <a:p>
            <a:r>
              <a:rPr lang="en-US" dirty="0"/>
              <a:t>SQL: Spark’s module for working with structured data made of rows and columns. Spark SQL used to work against</a:t>
            </a:r>
            <a:r>
              <a:rPr lang="en-US" baseline="0" dirty="0"/>
              <a:t> a special type of RDD called a </a:t>
            </a:r>
            <a:r>
              <a:rPr lang="en-US" baseline="0" dirty="0" err="1"/>
              <a:t>SchemaRDD</a:t>
            </a:r>
            <a:r>
              <a:rPr lang="en-US" baseline="0" dirty="0"/>
              <a:t>, but that is now being replaced with </a:t>
            </a:r>
            <a:r>
              <a:rPr lang="en-US" baseline="0" dirty="0" err="1"/>
              <a:t>DataFrames</a:t>
            </a:r>
            <a:r>
              <a:rPr lang="en-US" baseline="0" dirty="0"/>
              <a:t>. Spark SQL reuses the Hive frontend and </a:t>
            </a:r>
            <a:r>
              <a:rPr lang="en-US" baseline="0" dirty="0" err="1"/>
              <a:t>metastore</a:t>
            </a:r>
            <a:r>
              <a:rPr lang="en-US" baseline="0" dirty="0"/>
              <a:t>, which gives you full compatibility with existing Hive data, queries and UDFs. This allows you to run unmodified Hive queries on existing data warehouses. There is also standard connectivity through JDBC or ODBC via a Simba driver. Tableau uses this Simba driver to send queries down to Spark SQL to run at scale.</a:t>
            </a:r>
            <a:endParaRPr lang="en-US" dirty="0"/>
          </a:p>
          <a:p>
            <a:endParaRPr lang="en-US" dirty="0"/>
          </a:p>
          <a:p>
            <a:r>
              <a:rPr lang="en-US" dirty="0"/>
              <a:t>Streaming: makes</a:t>
            </a:r>
            <a:r>
              <a:rPr lang="en-US" baseline="0" dirty="0"/>
              <a:t> it easy to build scalable fault-tolerant streaming applications with </a:t>
            </a:r>
            <a:r>
              <a:rPr lang="en-US" baseline="0" dirty="0" err="1"/>
              <a:t>stateful</a:t>
            </a:r>
            <a:r>
              <a:rPr lang="en-US" baseline="0" dirty="0"/>
              <a:t> exactly-once </a:t>
            </a:r>
            <a:r>
              <a:rPr lang="en-US" baseline="0" dirty="0" err="1"/>
              <a:t>symantics</a:t>
            </a:r>
            <a:r>
              <a:rPr lang="en-US" baseline="0" dirty="0"/>
              <a:t> out of the box. Streaming allows you to reuse the same code for batch processing and stream processing. In 2012, Spark Streaming was able to process over 60 million records per second on 100 nodes at sub-second processing latency, which makes it 2 – 4x faster than comparable systems like Apache Storm on Yahoo’s S4. Netflix is one of the big users of Spark Streaming. (60 million / 100 = 600k)</a:t>
            </a:r>
          </a:p>
          <a:p>
            <a:endParaRPr lang="en-US" baseline="0" dirty="0"/>
          </a:p>
          <a:p>
            <a:r>
              <a:rPr lang="en-US" sz="1200" b="0" i="0" kern="1200" dirty="0">
                <a:solidFill>
                  <a:schemeClr val="tx1"/>
                </a:solidFill>
                <a:effectLst/>
                <a:latin typeface="+mn-lt"/>
                <a:ea typeface="+mn-ea"/>
                <a:cs typeface="+mn-cs"/>
              </a:rPr>
              <a:t>Spark Streaming is able to process 100,000-500,000 records/node/sec. This is much faster than </a:t>
            </a:r>
            <a:r>
              <a:rPr lang="en-US" sz="1200" b="0" i="0" kern="1200" dirty="0">
                <a:solidFill>
                  <a:schemeClr val="tx1"/>
                </a:solidFill>
                <a:effectLst/>
                <a:latin typeface="+mn-lt"/>
                <a:ea typeface="+mn-ea"/>
                <a:cs typeface="+mn-cs"/>
                <a:hlinkClick r:id="rId4"/>
              </a:rPr>
              <a:t>Storm</a:t>
            </a:r>
            <a:r>
              <a:rPr lang="en-US" sz="1200" b="0" i="0" kern="1200" dirty="0">
                <a:solidFill>
                  <a:schemeClr val="tx1"/>
                </a:solidFill>
                <a:effectLst/>
                <a:latin typeface="+mn-lt"/>
                <a:ea typeface="+mn-ea"/>
                <a:cs typeface="+mn-cs"/>
              </a:rPr>
              <a:t> and comparable to other Stream processing systems. </a:t>
            </a:r>
            <a:r>
              <a:rPr lang="en-US" sz="1200" b="0" i="0" kern="1200" dirty="0">
                <a:solidFill>
                  <a:schemeClr val="tx1"/>
                </a:solidFill>
                <a:effectLst/>
                <a:latin typeface="+mn-lt"/>
                <a:ea typeface="+mn-ea"/>
                <a:cs typeface="+mn-cs"/>
                <a:hlinkClick r:id="rId5"/>
              </a:rPr>
              <a:t>Sigmoid</a:t>
            </a:r>
            <a:r>
              <a:rPr lang="en-US" sz="1200" b="0" i="0" kern="1200" baseline="0" dirty="0">
                <a:solidFill>
                  <a:schemeClr val="tx1"/>
                </a:solidFill>
                <a:effectLst/>
                <a:latin typeface="+mn-lt"/>
                <a:ea typeface="+mn-ea"/>
                <a:cs typeface="+mn-cs"/>
              </a:rPr>
              <a:t> was </a:t>
            </a:r>
            <a:r>
              <a:rPr lang="en-US" sz="1200" b="0" i="0" kern="1200" dirty="0">
                <a:solidFill>
                  <a:schemeClr val="tx1"/>
                </a:solidFill>
                <a:effectLst/>
                <a:latin typeface="+mn-lt"/>
                <a:ea typeface="+mn-ea"/>
                <a:cs typeface="+mn-cs"/>
              </a:rPr>
              <a:t>able to consume 480,000 records per second per node machines using Kafka as a source.</a:t>
            </a:r>
            <a:endParaRPr lang="en-US" baseline="0" dirty="0"/>
          </a:p>
          <a:p>
            <a:endParaRPr lang="en-US" baseline="0" dirty="0"/>
          </a:p>
          <a:p>
            <a:r>
              <a:rPr lang="en-US" baseline="0" dirty="0"/>
              <a:t>Kafka: Kafka basically acts as a buffer for incoming data. It is a high-throughput distributed messaging system. So Kafka maintains feeds of messages in categories called topics that get pushed or published into Kafka by producers. Then consumers like Spark Streaming can subscribe to topics and consume the feed of published messages.  Each node in a Kafka cluster is called a broker. More than 75% of the time we see Kafka being used instead of Flume.</a:t>
            </a:r>
          </a:p>
          <a:p>
            <a:endParaRPr lang="en-US" baseline="0" dirty="0"/>
          </a:p>
          <a:p>
            <a:r>
              <a:rPr lang="en-US" baseline="0" dirty="0"/>
              <a:t>Flume: Distributed log collection and aggregation service for moving large amounts of log data from many different sources to a centralized data store. So with Flume, data from external sources like web servers is consumed by a Flume source. When a Flume source receives an event, it stores it into one or more channels. The channels will keep the event until its consumed by a Flume sink.  So, when Flume pushes the data into the sink, that’s where the data is buffered until Spark Streaming pulls the data from the sink. </a:t>
            </a:r>
            <a:endParaRPr lang="en-US" dirty="0"/>
          </a:p>
          <a:p>
            <a:endParaRPr lang="en-US" dirty="0"/>
          </a:p>
          <a:p>
            <a:r>
              <a:rPr lang="en-US" dirty="0"/>
              <a:t>MLlib</a:t>
            </a:r>
            <a:r>
              <a:rPr lang="en-US" baseline="0" dirty="0"/>
              <a:t> + </a:t>
            </a:r>
            <a:r>
              <a:rPr lang="en-US" baseline="0" dirty="0" err="1"/>
              <a:t>GraphX</a:t>
            </a:r>
            <a:r>
              <a:rPr lang="en-US" baseline="0" dirty="0"/>
              <a:t>: </a:t>
            </a:r>
            <a:r>
              <a:rPr lang="en-US" baseline="0" dirty="0" err="1"/>
              <a:t>Mllib</a:t>
            </a:r>
            <a:r>
              <a:rPr lang="en-US" baseline="0" dirty="0"/>
              <a:t> is Spark’s scalable machine learning library consisting of common algorithms and utilities including classification, regression, clustering, collaborative filtering, dimensionality reduction. </a:t>
            </a:r>
            <a:r>
              <a:rPr lang="en-US" baseline="0" dirty="0" err="1"/>
              <a:t>MLlib’s</a:t>
            </a:r>
            <a:r>
              <a:rPr lang="en-US" baseline="0" dirty="0"/>
              <a:t> datatypes are vectors and matrices and some of the underlying linear algebra operations on them are provided by Breeze and </a:t>
            </a:r>
            <a:r>
              <a:rPr lang="en-US" baseline="0" dirty="0" err="1"/>
              <a:t>jblas</a:t>
            </a:r>
            <a:r>
              <a:rPr lang="en-US" baseline="0" dirty="0"/>
              <a:t>. The major algorithmic components in </a:t>
            </a:r>
            <a:r>
              <a:rPr lang="en-US" baseline="0" dirty="0" err="1"/>
              <a:t>Mllib</a:t>
            </a:r>
            <a:r>
              <a:rPr lang="en-US" baseline="0" dirty="0"/>
              <a:t> are statistics (like max, min, mean, variance, # of non-zeroes, correlations (Pearson’s and Spearman’s correlations), Stratified Sampling, Hypothesis testing, Random Data Generation, Classification &amp; Regression (like linear models, SVMs, logistic regression, linear regression, naïve Bayes, decision trees, random forests, gradient-boosted trees), Collaborative filtering (ALS), Clustering (K-means), Dimensionality reduction (Singular value decomposition/SVD and Principal Component Analysis/PCA), Feature extraction and transformation, optimization (like stochastic gradient descent and limited memory BFGS).</a:t>
            </a:r>
          </a:p>
          <a:p>
            <a:endParaRPr lang="en-US" dirty="0"/>
          </a:p>
          <a:p>
            <a:r>
              <a:rPr lang="en-US" dirty="0"/>
              <a:t>Tachyon: memory based distributed storage system that allows data sharing across cluster frameworks like Spark or Hadoop</a:t>
            </a:r>
            <a:r>
              <a:rPr lang="en-US" baseline="0" dirty="0"/>
              <a:t> </a:t>
            </a:r>
            <a:r>
              <a:rPr lang="en-US" baseline="0" dirty="0" err="1"/>
              <a:t>MapReduce</a:t>
            </a:r>
            <a:r>
              <a:rPr lang="en-US" baseline="0" dirty="0"/>
              <a:t>. Project has 60 contributors from 20 institutions. Has a Java-like API similar to that of </a:t>
            </a:r>
            <a:r>
              <a:rPr lang="en-US" baseline="0" dirty="0" err="1"/>
              <a:t>java.io.File</a:t>
            </a:r>
            <a:r>
              <a:rPr lang="en-US" baseline="0" dirty="0"/>
              <a:t> class providing </a:t>
            </a:r>
            <a:r>
              <a:rPr lang="en-US" baseline="0" dirty="0" err="1"/>
              <a:t>InputStream</a:t>
            </a:r>
            <a:r>
              <a:rPr lang="en-US" baseline="0" dirty="0"/>
              <a:t> and </a:t>
            </a:r>
            <a:r>
              <a:rPr lang="en-US" baseline="0" dirty="0" err="1"/>
              <a:t>OutputStream</a:t>
            </a:r>
            <a:r>
              <a:rPr lang="en-US" baseline="0" dirty="0"/>
              <a:t> interfaces. Tachyon also implements the Hadoop </a:t>
            </a:r>
            <a:r>
              <a:rPr lang="en-US" baseline="0" dirty="0" err="1"/>
              <a:t>FileSystem</a:t>
            </a:r>
            <a:r>
              <a:rPr lang="en-US" baseline="0" dirty="0"/>
              <a:t> interface, to allow frameworks that can read from Hadoop Input Formats like </a:t>
            </a:r>
            <a:r>
              <a:rPr lang="en-US" baseline="0" dirty="0" err="1"/>
              <a:t>MapReduce</a:t>
            </a:r>
            <a:r>
              <a:rPr lang="en-US" baseline="0" dirty="0"/>
              <a:t> or Spark to read the data. Tachyon has some interesting features for data in tables… like native support for multi-columned data with the option to put only hot columns in memory to save space.</a:t>
            </a:r>
          </a:p>
          <a:p>
            <a:endParaRPr lang="en-US" baseline="0" dirty="0"/>
          </a:p>
          <a:p>
            <a:r>
              <a:rPr lang="en-US" baseline="0" dirty="0" err="1"/>
              <a:t>BlinkDB</a:t>
            </a:r>
            <a:r>
              <a:rPr lang="en-US" baseline="0" dirty="0"/>
              <a:t>: is an approximate query engine for running interactive SQL queries on large volumes of data. It allows users to trade off query accuracy for response time by running queries on data samples and presenting results annotated with error bars. </a:t>
            </a:r>
            <a:r>
              <a:rPr lang="en-US" baseline="0" dirty="0" err="1"/>
              <a:t>BlinkDB</a:t>
            </a:r>
            <a:r>
              <a:rPr lang="en-US" baseline="0" dirty="0"/>
              <a:t> was demoed in 2012 on a 100 node Amazon EC2 cluster answering a range of queries on 17 TBs of data in less than 2 seconds (which is over 200x faster than Hive) with an error of 2 – 10%. To do this, </a:t>
            </a:r>
            <a:r>
              <a:rPr lang="en-US" baseline="0" dirty="0" err="1"/>
              <a:t>BlinkDB</a:t>
            </a:r>
            <a:r>
              <a:rPr lang="en-US" baseline="0" dirty="0"/>
              <a:t> uses an offline sampling module that creates uniform and stratified samples from underlying data.  Two of the big users of </a:t>
            </a:r>
            <a:r>
              <a:rPr lang="en-US" baseline="0" dirty="0" err="1"/>
              <a:t>BlinkDB</a:t>
            </a:r>
            <a:r>
              <a:rPr lang="en-US" baseline="0" dirty="0"/>
              <a:t> are </a:t>
            </a:r>
            <a:r>
              <a:rPr lang="en-US" baseline="0" dirty="0" err="1"/>
              <a:t>Conviva</a:t>
            </a:r>
            <a:r>
              <a:rPr lang="en-US" baseline="0" dirty="0"/>
              <a:t> and Facebook.</a:t>
            </a:r>
            <a:endParaRPr lang="en-US" dirty="0"/>
          </a:p>
        </p:txBody>
      </p:sp>
      <p:sp>
        <p:nvSpPr>
          <p:cNvPr id="4" name="Slide Number Placeholder 3"/>
          <p:cNvSpPr>
            <a:spLocks noGrp="1"/>
          </p:cNvSpPr>
          <p:nvPr>
            <p:ph type="sldNum" sz="quarter" idx="10"/>
          </p:nvPr>
        </p:nvSpPr>
        <p:spPr/>
        <p:txBody>
          <a:bodyPr/>
          <a:lstStyle/>
          <a:p>
            <a:fld id="{6ABF7D8C-7970-48FE-9283-7C11973B602A}" type="slidenum">
              <a:rPr lang="en-US" smtClean="0"/>
              <a:t>24</a:t>
            </a:fld>
            <a:endParaRPr lang="en-US"/>
          </a:p>
        </p:txBody>
      </p:sp>
    </p:spTree>
    <p:extLst>
      <p:ext uri="{BB962C8B-B14F-4D97-AF65-F5344CB8AC3E}">
        <p14:creationId xmlns:p14="http://schemas.microsoft.com/office/powerpoint/2010/main" val="1459363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 Meeting Notes (6/15/15 16:08) -----</a:t>
            </a:r>
          </a:p>
          <a:p>
            <a:r>
              <a:rPr lang="en-US" dirty="0"/>
              <a:t>Also note that an application can have many such 1 through 4 procedures.</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BF7D8C-7970-48FE-9283-7C11973B602A}"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993911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Although  inspired by data frames in R and Python (Pandas), Spark Dataframes</a:t>
            </a:r>
            <a:r>
              <a:rPr lang="en-US" sz="1200" b="0" i="0" kern="1200" baseline="0" dirty="0">
                <a:solidFill>
                  <a:schemeClr val="tx1"/>
                </a:solidFill>
                <a:effectLst/>
                <a:latin typeface="+mn-lt"/>
                <a:ea typeface="+mn-ea"/>
                <a:cs typeface="+mn-cs"/>
              </a:rPr>
              <a:t> was </a:t>
            </a:r>
            <a:r>
              <a:rPr lang="en-US" sz="1200" b="0" i="0" kern="1200" dirty="0">
                <a:solidFill>
                  <a:schemeClr val="tx1"/>
                </a:solidFill>
                <a:effectLst/>
                <a:latin typeface="+mn-lt"/>
                <a:ea typeface="+mn-ea"/>
                <a:cs typeface="+mn-cs"/>
              </a:rPr>
              <a:t>designed from the ground-up to support modern big data and data science applications.</a:t>
            </a: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BF7D8C-7970-48FE-9283-7C11973B602A}"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030643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With a </a:t>
            </a:r>
            <a:r>
              <a:rPr lang="en-US" sz="1200" b="0" i="0" kern="1200" dirty="0" err="1">
                <a:solidFill>
                  <a:schemeClr val="tx1"/>
                </a:solidFill>
                <a:effectLst/>
                <a:latin typeface="+mn-lt"/>
                <a:ea typeface="+mn-ea"/>
                <a:cs typeface="+mn-cs"/>
              </a:rPr>
              <a:t>SQLContext</a:t>
            </a:r>
            <a:r>
              <a:rPr lang="en-US" sz="1200" b="0" i="0" kern="1200" dirty="0">
                <a:solidFill>
                  <a:schemeClr val="tx1"/>
                </a:solidFill>
                <a:effectLst/>
                <a:latin typeface="+mn-lt"/>
                <a:ea typeface="+mn-ea"/>
                <a:cs typeface="+mn-cs"/>
              </a:rPr>
              <a:t>, applications can create </a:t>
            </a:r>
            <a:r>
              <a:rPr lang="en-US" sz="1200" b="0" i="0" kern="1200" dirty="0" err="1">
                <a:solidFill>
                  <a:schemeClr val="tx1"/>
                </a:solidFill>
                <a:effectLst/>
                <a:latin typeface="+mn-lt"/>
                <a:ea typeface="+mn-ea"/>
                <a:cs typeface="+mn-cs"/>
              </a:rPr>
              <a:t>DataFrames</a:t>
            </a:r>
            <a:r>
              <a:rPr lang="en-US" sz="1200" b="0" i="0" kern="1200" dirty="0">
                <a:solidFill>
                  <a:schemeClr val="tx1"/>
                </a:solidFill>
                <a:effectLst/>
                <a:latin typeface="+mn-lt"/>
                <a:ea typeface="+mn-ea"/>
                <a:cs typeface="+mn-cs"/>
              </a:rPr>
              <a:t> from an </a:t>
            </a:r>
            <a:r>
              <a:rPr lang="en-US" sz="1200" b="0" i="0" u="none" strike="noStrike" kern="1200" dirty="0">
                <a:solidFill>
                  <a:schemeClr val="tx1"/>
                </a:solidFill>
                <a:effectLst/>
                <a:latin typeface="+mn-lt"/>
                <a:ea typeface="+mn-ea"/>
                <a:cs typeface="+mn-cs"/>
                <a:hlinkClick r:id="rId3"/>
              </a:rPr>
              <a:t>existing RDD</a:t>
            </a:r>
            <a:r>
              <a:rPr lang="en-US" sz="1200" b="0" i="0" kern="1200" dirty="0">
                <a:solidFill>
                  <a:schemeClr val="tx1"/>
                </a:solidFill>
                <a:effectLst/>
                <a:latin typeface="+mn-lt"/>
                <a:ea typeface="+mn-ea"/>
                <a:cs typeface="+mn-cs"/>
              </a:rPr>
              <a:t>, from a Hive table, or from </a:t>
            </a:r>
            <a:r>
              <a:rPr lang="en-US" sz="1200" b="0" i="0" u="none" strike="noStrike" kern="1200" dirty="0">
                <a:solidFill>
                  <a:schemeClr val="tx1"/>
                </a:solidFill>
                <a:effectLst/>
                <a:latin typeface="+mn-lt"/>
                <a:ea typeface="+mn-ea"/>
                <a:cs typeface="+mn-cs"/>
                <a:hlinkClick r:id="rId4"/>
              </a:rPr>
              <a:t>data sources</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As an example, the following creates a DataFrame based on the content of a JSON file:</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BF7D8C-7970-48FE-9283-7C11973B602A}"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1161796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Once built, </a:t>
            </a:r>
            <a:r>
              <a:rPr lang="en-US" sz="1200" b="0" i="0" kern="1200" dirty="0" err="1">
                <a:solidFill>
                  <a:schemeClr val="tx1"/>
                </a:solidFill>
                <a:effectLst/>
                <a:latin typeface="+mn-lt"/>
                <a:ea typeface="+mn-ea"/>
                <a:cs typeface="+mn-cs"/>
              </a:rPr>
              <a:t>DataFrames</a:t>
            </a:r>
            <a:r>
              <a:rPr lang="en-US" sz="1200" b="0" i="0" kern="1200" dirty="0">
                <a:solidFill>
                  <a:schemeClr val="tx1"/>
                </a:solidFill>
                <a:effectLst/>
                <a:latin typeface="+mn-lt"/>
                <a:ea typeface="+mn-ea"/>
                <a:cs typeface="+mn-cs"/>
              </a:rPr>
              <a:t> provide a domain-specific language for distributed data manipulation.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Here we include some basic examples of structured data processing using </a:t>
            </a:r>
            <a:r>
              <a:rPr lang="en-US" sz="1200" b="0" i="0" kern="1200" dirty="0" err="1">
                <a:solidFill>
                  <a:schemeClr val="tx1"/>
                </a:solidFill>
                <a:effectLst/>
                <a:latin typeface="+mn-lt"/>
                <a:ea typeface="+mn-ea"/>
                <a:cs typeface="+mn-cs"/>
              </a:rPr>
              <a:t>DataFrames</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BF7D8C-7970-48FE-9283-7C11973B602A}"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8210104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dirty="0" err="1"/>
              <a:t>sql</a:t>
            </a:r>
            <a:r>
              <a:rPr lang="en-US" sz="1200" b="0" i="0" kern="1200" dirty="0">
                <a:solidFill>
                  <a:schemeClr val="tx1"/>
                </a:solidFill>
                <a:effectLst/>
                <a:latin typeface="+mn-lt"/>
                <a:ea typeface="+mn-ea"/>
                <a:cs typeface="+mn-cs"/>
              </a:rPr>
              <a:t> function on a </a:t>
            </a:r>
            <a:r>
              <a:rPr lang="en-US" dirty="0" err="1"/>
              <a:t>SQLContext</a:t>
            </a:r>
            <a:r>
              <a:rPr lang="en-US" sz="1200" b="0" i="0" kern="1200" dirty="0">
                <a:solidFill>
                  <a:schemeClr val="tx1"/>
                </a:solidFill>
                <a:effectLst/>
                <a:latin typeface="+mn-lt"/>
                <a:ea typeface="+mn-ea"/>
                <a:cs typeface="+mn-cs"/>
              </a:rPr>
              <a:t> enables applications to run SQL queries programmatically and returns the result as a </a:t>
            </a:r>
            <a:r>
              <a:rPr lang="en-US" dirty="0"/>
              <a:t>DataFrame</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BF7D8C-7970-48FE-9283-7C11973B602A}"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2727120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1</a:t>
            </a:r>
            <a:r>
              <a:rPr lang="en-US" baseline="30000" dirty="0"/>
              <a:t>st</a:t>
            </a:r>
            <a:r>
              <a:rPr lang="en-US" dirty="0"/>
              <a:t> method </a:t>
            </a:r>
            <a:r>
              <a:rPr lang="en-US" sz="1200" b="0" i="0" kern="1200" dirty="0">
                <a:solidFill>
                  <a:schemeClr val="tx1"/>
                </a:solidFill>
                <a:effectLst/>
                <a:latin typeface="+mn-lt"/>
                <a:ea typeface="+mn-ea"/>
                <a:cs typeface="+mn-cs"/>
              </a:rPr>
              <a:t>works well when you already know the schema while writing your Spark application.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While the 2</a:t>
            </a:r>
            <a:r>
              <a:rPr lang="en-US" sz="1200" b="0" i="0" kern="1200" baseline="30000" dirty="0">
                <a:solidFill>
                  <a:schemeClr val="tx1"/>
                </a:solidFill>
                <a:effectLst/>
                <a:latin typeface="+mn-lt"/>
                <a:ea typeface="+mn-ea"/>
                <a:cs typeface="+mn-cs"/>
              </a:rPr>
              <a:t>nd</a:t>
            </a:r>
            <a:r>
              <a:rPr lang="en-US" sz="1200" b="0" i="0" kern="1200" dirty="0">
                <a:solidFill>
                  <a:schemeClr val="tx1"/>
                </a:solidFill>
                <a:effectLst/>
                <a:latin typeface="+mn-lt"/>
                <a:ea typeface="+mn-ea"/>
                <a:cs typeface="+mn-cs"/>
              </a:rPr>
              <a:t> method</a:t>
            </a:r>
            <a:r>
              <a:rPr lang="en-US" sz="1200" b="0" i="0" kern="1200" baseline="0" dirty="0">
                <a:solidFill>
                  <a:schemeClr val="tx1"/>
                </a:solidFill>
                <a:effectLst/>
                <a:latin typeface="+mn-lt"/>
                <a:ea typeface="+mn-ea"/>
                <a:cs typeface="+mn-cs"/>
              </a:rPr>
              <a:t> is more verbose, </a:t>
            </a:r>
            <a:r>
              <a:rPr lang="en-US" sz="1200" b="0" i="0" kern="1200" dirty="0">
                <a:solidFill>
                  <a:schemeClr val="tx1"/>
                </a:solidFill>
                <a:effectLst/>
                <a:latin typeface="+mn-lt"/>
                <a:ea typeface="+mn-ea"/>
                <a:cs typeface="+mn-cs"/>
              </a:rPr>
              <a:t>it allows you to construct </a:t>
            </a:r>
            <a:r>
              <a:rPr lang="en-US" sz="1200" b="0" i="0" kern="1200" dirty="0" err="1">
                <a:solidFill>
                  <a:schemeClr val="tx1"/>
                </a:solidFill>
                <a:effectLst/>
                <a:latin typeface="+mn-lt"/>
                <a:ea typeface="+mn-ea"/>
                <a:cs typeface="+mn-cs"/>
              </a:rPr>
              <a:t>DataFrames</a:t>
            </a:r>
            <a:r>
              <a:rPr lang="en-US" sz="1200" b="0" i="0" kern="1200" dirty="0">
                <a:solidFill>
                  <a:schemeClr val="tx1"/>
                </a:solidFill>
                <a:effectLst/>
                <a:latin typeface="+mn-lt"/>
                <a:ea typeface="+mn-ea"/>
                <a:cs typeface="+mn-cs"/>
              </a:rPr>
              <a:t> when the columns and their types are not known until runtime.</a:t>
            </a: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BF7D8C-7970-48FE-9283-7C11973B602A}"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040931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Spark SQL can convert an RDD of Row objects to a DataFrame, inferring the datatypes.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Rows are constructed by passing a list of key/value pairs as </a:t>
            </a:r>
            <a:r>
              <a:rPr lang="en-US" sz="1200" b="0" i="0" kern="1200" dirty="0" err="1">
                <a:solidFill>
                  <a:schemeClr val="tx1"/>
                </a:solidFill>
                <a:effectLst/>
                <a:latin typeface="+mn-lt"/>
                <a:ea typeface="+mn-ea"/>
                <a:cs typeface="+mn-cs"/>
              </a:rPr>
              <a:t>kwargs</a:t>
            </a:r>
            <a:r>
              <a:rPr lang="en-US" sz="1200" b="0" i="0" kern="1200" dirty="0">
                <a:solidFill>
                  <a:schemeClr val="tx1"/>
                </a:solidFill>
                <a:effectLst/>
                <a:latin typeface="+mn-lt"/>
                <a:ea typeface="+mn-ea"/>
                <a:cs typeface="+mn-cs"/>
              </a:rPr>
              <a:t> to the Row class.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keys of this list define the column names of the table, and the types are inferred by looking at the first row. Since we currently only look at the first row, it is important that there is no missing data in the first row of the RDD.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future versions we plan to more completely infer the schema by looking at more data, similar to the inference that is performed on JSON files.</a:t>
            </a: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BF7D8C-7970-48FE-9283-7C11973B602A}"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9797714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Spark SQL can convert an RDD of Row objects to a DataFrame, inferring the datatypes.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Rows are constructed by passing a list of key/value pairs as </a:t>
            </a:r>
            <a:r>
              <a:rPr lang="en-US" sz="1200" b="0" i="0" kern="1200" dirty="0" err="1">
                <a:solidFill>
                  <a:schemeClr val="tx1"/>
                </a:solidFill>
                <a:effectLst/>
                <a:latin typeface="+mn-lt"/>
                <a:ea typeface="+mn-ea"/>
                <a:cs typeface="+mn-cs"/>
              </a:rPr>
              <a:t>kwargs</a:t>
            </a:r>
            <a:r>
              <a:rPr lang="en-US" sz="1200" b="0" i="0" kern="1200" dirty="0">
                <a:solidFill>
                  <a:schemeClr val="tx1"/>
                </a:solidFill>
                <a:effectLst/>
                <a:latin typeface="+mn-lt"/>
                <a:ea typeface="+mn-ea"/>
                <a:cs typeface="+mn-cs"/>
              </a:rPr>
              <a:t> to the Row class.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keys of this list define the column names of the table, and the types are inferred by looking at the first row. Since we currently only look at the first row, it is important that there is no missing data in the first row of the RDD.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future versions we plan to more completely infer the schema by looking at more data, similar to the inference that is performed on JSON files.</a:t>
            </a: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BF7D8C-7970-48FE-9283-7C11973B602A}"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173611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When a dictionary of </a:t>
            </a:r>
            <a:r>
              <a:rPr lang="en-US" sz="1200" b="0" i="0" kern="1200" dirty="0" err="1">
                <a:solidFill>
                  <a:schemeClr val="tx1"/>
                </a:solidFill>
                <a:effectLst/>
                <a:latin typeface="+mn-lt"/>
                <a:ea typeface="+mn-ea"/>
                <a:cs typeface="+mn-cs"/>
              </a:rPr>
              <a:t>kwargs</a:t>
            </a:r>
            <a:r>
              <a:rPr lang="en-US" sz="1200" b="0" i="0" kern="1200" dirty="0">
                <a:solidFill>
                  <a:schemeClr val="tx1"/>
                </a:solidFill>
                <a:effectLst/>
                <a:latin typeface="+mn-lt"/>
                <a:ea typeface="+mn-ea"/>
                <a:cs typeface="+mn-cs"/>
              </a:rPr>
              <a:t> cannot be defined ahead of time (for example, the structure of records is encoded in a string, or a text dataset will be parsed and fields will be projected differently for different users), a DataFrame can be created programmatically with three steps.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1) Create an RDD of tuples or lists from the original RDD;</a:t>
            </a:r>
          </a:p>
          <a:p>
            <a:r>
              <a:rPr lang="en-US" sz="1200" b="0" i="0" kern="1200" dirty="0">
                <a:solidFill>
                  <a:schemeClr val="tx1"/>
                </a:solidFill>
                <a:effectLst/>
                <a:latin typeface="+mn-lt"/>
                <a:ea typeface="+mn-ea"/>
                <a:cs typeface="+mn-cs"/>
              </a:rPr>
              <a:t>2) Create the schema represented by a </a:t>
            </a:r>
            <a:r>
              <a:rPr lang="en-US" sz="1200" b="0" i="0" kern="1200" dirty="0" err="1">
                <a:solidFill>
                  <a:schemeClr val="tx1"/>
                </a:solidFill>
                <a:effectLst/>
                <a:latin typeface="+mn-lt"/>
                <a:ea typeface="+mn-ea"/>
                <a:cs typeface="+mn-cs"/>
              </a:rPr>
              <a:t>StructType</a:t>
            </a:r>
            <a:r>
              <a:rPr lang="en-US" sz="1200" b="0" i="0" kern="1200" dirty="0">
                <a:solidFill>
                  <a:schemeClr val="tx1"/>
                </a:solidFill>
                <a:effectLst/>
                <a:latin typeface="+mn-lt"/>
                <a:ea typeface="+mn-ea"/>
                <a:cs typeface="+mn-cs"/>
              </a:rPr>
              <a:t> matching the structure of tuples or lists in the RDD created in the step 1.</a:t>
            </a:r>
          </a:p>
          <a:p>
            <a:r>
              <a:rPr lang="en-US" sz="1200" b="0" i="0" kern="1200" dirty="0">
                <a:solidFill>
                  <a:schemeClr val="tx1"/>
                </a:solidFill>
                <a:effectLst/>
                <a:latin typeface="+mn-lt"/>
                <a:ea typeface="+mn-ea"/>
                <a:cs typeface="+mn-cs"/>
              </a:rPr>
              <a:t>3) Apply the schema to the RDD via </a:t>
            </a:r>
            <a:r>
              <a:rPr lang="en-US" sz="1200" b="0" i="0" kern="1200" dirty="0" err="1">
                <a:solidFill>
                  <a:schemeClr val="tx1"/>
                </a:solidFill>
                <a:effectLst/>
                <a:latin typeface="+mn-lt"/>
                <a:ea typeface="+mn-ea"/>
                <a:cs typeface="+mn-cs"/>
              </a:rPr>
              <a:t>createDataFrame</a:t>
            </a:r>
            <a:r>
              <a:rPr lang="en-US" sz="1200" b="0" i="0" kern="1200" dirty="0">
                <a:solidFill>
                  <a:schemeClr val="tx1"/>
                </a:solidFill>
                <a:effectLst/>
                <a:latin typeface="+mn-lt"/>
                <a:ea typeface="+mn-ea"/>
                <a:cs typeface="+mn-cs"/>
              </a:rPr>
              <a:t> method provided by </a:t>
            </a:r>
            <a:r>
              <a:rPr lang="en-US" sz="1200" b="0" i="0" kern="1200" dirty="0" err="1">
                <a:solidFill>
                  <a:schemeClr val="tx1"/>
                </a:solidFill>
                <a:effectLst/>
                <a:latin typeface="+mn-lt"/>
                <a:ea typeface="+mn-ea"/>
                <a:cs typeface="+mn-cs"/>
              </a:rPr>
              <a:t>SQLContext</a:t>
            </a:r>
            <a:r>
              <a:rPr lang="en-US" sz="1200" b="0" i="0" kern="1200" dirty="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BF7D8C-7970-48FE-9283-7C11973B602A}"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0185211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following example shows how to construct </a:t>
            </a:r>
            <a:r>
              <a:rPr lang="en-US" sz="1200" b="0" i="0" kern="1200" dirty="0" err="1">
                <a:solidFill>
                  <a:schemeClr val="tx1"/>
                </a:solidFill>
                <a:effectLst/>
                <a:latin typeface="+mn-lt"/>
                <a:ea typeface="+mn-ea"/>
                <a:cs typeface="+mn-cs"/>
              </a:rPr>
              <a:t>DataFrames</a:t>
            </a:r>
            <a:r>
              <a:rPr lang="en-US" sz="1200" b="0" i="0" kern="1200" dirty="0">
                <a:solidFill>
                  <a:schemeClr val="tx1"/>
                </a:solidFill>
                <a:effectLst/>
                <a:latin typeface="+mn-lt"/>
                <a:ea typeface="+mn-ea"/>
                <a:cs typeface="+mn-cs"/>
              </a:rPr>
              <a:t> in Python. A similar API is available in Scala and Java.</a:t>
            </a: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BF7D8C-7970-48FE-9283-7C11973B602A}"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45584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YARN:</a:t>
            </a:r>
            <a:r>
              <a:rPr lang="en-US" baseline="0" dirty="0"/>
              <a:t> is a resource manager</a:t>
            </a:r>
          </a:p>
          <a:p>
            <a:endParaRPr lang="en-US" baseline="0" dirty="0"/>
          </a:p>
          <a:p>
            <a:endParaRPr lang="en-US" baseline="0" dirty="0"/>
          </a:p>
          <a:p>
            <a:r>
              <a:rPr lang="en-US" baseline="0" dirty="0"/>
              <a:t>The cool thing about Spark is that it has a unified API for SQL, ML, and Streaming.</a:t>
            </a: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BF7D8C-7970-48FE-9283-7C11973B602A}"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4124061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Once built, </a:t>
            </a:r>
            <a:r>
              <a:rPr lang="en-US" sz="1200" b="0" i="0" kern="1200" dirty="0" err="1">
                <a:solidFill>
                  <a:schemeClr val="tx1"/>
                </a:solidFill>
                <a:effectLst/>
                <a:latin typeface="+mn-lt"/>
                <a:ea typeface="+mn-ea"/>
                <a:cs typeface="+mn-cs"/>
              </a:rPr>
              <a:t>DataFrames</a:t>
            </a:r>
            <a:r>
              <a:rPr lang="en-US" sz="1200" b="0" i="0" kern="1200" dirty="0">
                <a:solidFill>
                  <a:schemeClr val="tx1"/>
                </a:solidFill>
                <a:effectLst/>
                <a:latin typeface="+mn-lt"/>
                <a:ea typeface="+mn-ea"/>
                <a:cs typeface="+mn-cs"/>
              </a:rPr>
              <a:t> provide a domain-specific language for distributed data manipulation.  Here is an example of using </a:t>
            </a:r>
            <a:r>
              <a:rPr lang="en-US" sz="1200" b="0" i="0" kern="1200" dirty="0" err="1">
                <a:solidFill>
                  <a:schemeClr val="tx1"/>
                </a:solidFill>
                <a:effectLst/>
                <a:latin typeface="+mn-lt"/>
                <a:ea typeface="+mn-ea"/>
                <a:cs typeface="+mn-cs"/>
              </a:rPr>
              <a:t>DataFrames</a:t>
            </a:r>
            <a:r>
              <a:rPr lang="en-US" sz="1200" b="0" i="0" kern="1200" dirty="0">
                <a:solidFill>
                  <a:schemeClr val="tx1"/>
                </a:solidFill>
                <a:effectLst/>
                <a:latin typeface="+mn-lt"/>
                <a:ea typeface="+mn-ea"/>
                <a:cs typeface="+mn-cs"/>
              </a:rPr>
              <a:t> to manipulate the demographic data of a large population of users:</a:t>
            </a: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BF7D8C-7970-48FE-9283-7C11973B602A}"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9146740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One way to avoid shuffles when joining two datasets is to take advantage of </a:t>
            </a:r>
            <a:r>
              <a:rPr lang="en-US" sz="1200" b="1" i="0" u="none" strike="noStrike" kern="1200" dirty="0">
                <a:solidFill>
                  <a:schemeClr val="tx1"/>
                </a:solidFill>
                <a:effectLst/>
                <a:latin typeface="+mn-lt"/>
                <a:ea typeface="+mn-ea"/>
                <a:cs typeface="+mn-cs"/>
                <a:hlinkClick r:id="rId3"/>
              </a:rPr>
              <a:t>broadcast variables</a:t>
            </a:r>
            <a:r>
              <a:rPr lang="en-US" sz="1200" b="0" i="0" kern="1200" dirty="0">
                <a:solidFill>
                  <a:schemeClr val="tx1"/>
                </a:solidFill>
                <a:effectLst/>
                <a:latin typeface="+mn-lt"/>
                <a:ea typeface="+mn-ea"/>
                <a:cs typeface="+mn-cs"/>
              </a:rPr>
              <a:t>. When one of the datasets is small enough to fit in memory in a single executor, it can be loaded into a hash table on the driver and then broadcast to every executor. A map transformation can then reference the hash table to do lookups.</a:t>
            </a: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BF7D8C-7970-48FE-9283-7C11973B602A}"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91892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When we pass functions to Spark, like map or filter, they can use variables defined outside them in the driver program, but each task running on the cluster gets a new copy of each variable, and updates from these copies are not propagated back to the driver.</a:t>
            </a:r>
          </a:p>
          <a:p>
            <a:endParaRPr lang="en-US" dirty="0"/>
          </a:p>
          <a:p>
            <a:r>
              <a:rPr lang="en-US" dirty="0"/>
              <a:t>Recall that Spark automatically sends all variables referenced in your closures to the</a:t>
            </a:r>
          </a:p>
          <a:p>
            <a:r>
              <a:rPr lang="en-US" dirty="0"/>
              <a:t>worker nodes. While this is convenient, it can also be inefficient because (1) the default</a:t>
            </a:r>
          </a:p>
          <a:p>
            <a:r>
              <a:rPr lang="en-US" dirty="0"/>
              <a:t>task launching mechanism is optimized for small task sizes, and (2) you might, in fact,</a:t>
            </a:r>
          </a:p>
          <a:p>
            <a:r>
              <a:rPr lang="en-US" dirty="0"/>
              <a:t>use the same variable in multiple parallel operations, but Spark will send it separately</a:t>
            </a:r>
          </a:p>
          <a:p>
            <a:r>
              <a:rPr lang="en-US" dirty="0"/>
              <a:t>for each operation. </a:t>
            </a:r>
          </a:p>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BF7D8C-7970-48FE-9283-7C11973B602A}"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1993473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BF7D8C-7970-48FE-9283-7C11973B602A}"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480988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One way to avoid shuffles when joining two datasets is to take advantage of </a:t>
            </a:r>
            <a:r>
              <a:rPr lang="en-US" sz="1200" b="1" i="0" u="none" strike="noStrike" kern="1200" dirty="0">
                <a:solidFill>
                  <a:schemeClr val="tx1"/>
                </a:solidFill>
                <a:effectLst/>
                <a:latin typeface="+mn-lt"/>
                <a:ea typeface="+mn-ea"/>
                <a:cs typeface="+mn-cs"/>
                <a:hlinkClick r:id="rId3"/>
              </a:rPr>
              <a:t>broadcast variables</a:t>
            </a:r>
            <a:r>
              <a:rPr lang="en-US" sz="1200" b="0" i="0" kern="1200" dirty="0">
                <a:solidFill>
                  <a:schemeClr val="tx1"/>
                </a:solidFill>
                <a:effectLst/>
                <a:latin typeface="+mn-lt"/>
                <a:ea typeface="+mn-ea"/>
                <a:cs typeface="+mn-cs"/>
              </a:rPr>
              <a:t>. When one of the datasets is small enough to fit in memory in a single executor, it can be loaded into a hash table on the driver and then broadcast to every executor. A map transformation can then reference the hash table to do lookups.</a:t>
            </a: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BF7D8C-7970-48FE-9283-7C11973B602A}"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390032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BF7D8C-7970-48FE-9283-7C11973B602A}"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95373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BF7D8C-7970-48FE-9283-7C11973B602A}"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2540095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BF7D8C-7970-48FE-9283-7C11973B602A}"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916405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BF7D8C-7970-48FE-9283-7C11973B602A}"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9278101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BF7D8C-7970-48FE-9283-7C11973B602A}"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314954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BF7D8C-7970-48FE-9283-7C11973B602A}"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76217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BF7D8C-7970-48FE-9283-7C11973B602A}"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6947093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BF7D8C-7970-48FE-9283-7C11973B602A}"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911523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a:t>
            </a:r>
            <a:r>
              <a:rPr lang="en-US" baseline="0" dirty="0"/>
              <a:t> that Spark has Operations which can be transformations or actions.</a:t>
            </a:r>
            <a:endParaRPr lang="en-US" dirty="0"/>
          </a:p>
          <a:p>
            <a:endParaRPr lang="en-US" dirty="0"/>
          </a:p>
          <a:p>
            <a:r>
              <a:rPr lang="en-US" dirty="0"/>
              <a:t>Those are 4 green</a:t>
            </a:r>
            <a:r>
              <a:rPr lang="en-US" baseline="0" dirty="0"/>
              <a:t> unique blocks in a single HDFS file</a:t>
            </a:r>
          </a:p>
          <a:p>
            <a:endParaRPr lang="en-US" baseline="0" dirty="0"/>
          </a:p>
          <a:p>
            <a:r>
              <a:rPr lang="en-US" baseline="0" dirty="0"/>
              <a:t>Here we are filtering out the warnings and info messages so we are left with just errors in the RDD.</a:t>
            </a:r>
          </a:p>
          <a:p>
            <a:endParaRPr lang="en-US" baseline="0" dirty="0"/>
          </a:p>
          <a:p>
            <a:r>
              <a:rPr lang="en-US" baseline="0" dirty="0"/>
              <a:t>This doesn’t actually read the file from HDFS just yet… we’re just building out a lineage graph</a:t>
            </a:r>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BF7D8C-7970-48FE-9283-7C11973B602A}"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658674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BF7D8C-7970-48FE-9283-7C11973B602A}"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6375442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directed acyclic graph.</a:t>
            </a:r>
          </a:p>
          <a:p>
            <a:endParaRPr lang="en-US" sz="1200" b="1"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That is, it is formed by a collection of </a:t>
            </a:r>
            <a:r>
              <a:rPr lang="en-US" sz="1200" b="0" i="0" u="none" strike="noStrike" kern="1200" dirty="0">
                <a:solidFill>
                  <a:schemeClr val="tx1"/>
                </a:solidFill>
                <a:effectLst/>
                <a:latin typeface="+mn-lt"/>
                <a:ea typeface="+mn-ea"/>
                <a:cs typeface="+mn-cs"/>
                <a:hlinkClick r:id="rId3" tooltip="Vertex (graph theory)"/>
              </a:rPr>
              <a:t>vertices</a:t>
            </a:r>
            <a:r>
              <a:rPr lang="en-US" sz="1200" b="0" i="0"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hlinkClick r:id="rId4" tooltip="Edge (graph theory)"/>
              </a:rPr>
              <a:t>directed edges</a:t>
            </a:r>
            <a:r>
              <a:rPr lang="en-US" sz="1200" b="0" i="0" kern="1200" dirty="0">
                <a:solidFill>
                  <a:schemeClr val="tx1"/>
                </a:solidFill>
                <a:effectLst/>
                <a:latin typeface="+mn-lt"/>
                <a:ea typeface="+mn-ea"/>
                <a:cs typeface="+mn-cs"/>
              </a:rPr>
              <a:t>, each edge connecting one vertex to another, such that there is no way to start at some vertex </a:t>
            </a:r>
            <a:r>
              <a:rPr lang="en-US" sz="1200" b="0" i="1" kern="1200" dirty="0">
                <a:solidFill>
                  <a:schemeClr val="tx1"/>
                </a:solidFill>
                <a:effectLst/>
                <a:latin typeface="+mn-lt"/>
                <a:ea typeface="+mn-ea"/>
                <a:cs typeface="+mn-cs"/>
              </a:rPr>
              <a:t>v</a:t>
            </a:r>
            <a:r>
              <a:rPr lang="en-US" sz="1200" b="0" i="0" kern="1200" dirty="0">
                <a:solidFill>
                  <a:schemeClr val="tx1"/>
                </a:solidFill>
                <a:effectLst/>
                <a:latin typeface="+mn-lt"/>
                <a:ea typeface="+mn-ea"/>
                <a:cs typeface="+mn-cs"/>
              </a:rPr>
              <a:t> and follow a sequence of edges that eventually loops back to </a:t>
            </a:r>
            <a:r>
              <a:rPr lang="en-US" sz="1200" b="0" i="1" kern="1200" dirty="0">
                <a:solidFill>
                  <a:schemeClr val="tx1"/>
                </a:solidFill>
                <a:effectLst/>
                <a:latin typeface="+mn-lt"/>
                <a:ea typeface="+mn-ea"/>
                <a:cs typeface="+mn-cs"/>
              </a:rPr>
              <a:t>v </a:t>
            </a:r>
            <a:r>
              <a:rPr lang="en-US" sz="1200" b="0" i="0" kern="1200" dirty="0">
                <a:solidFill>
                  <a:schemeClr val="tx1"/>
                </a:solidFill>
                <a:effectLst/>
                <a:latin typeface="+mn-lt"/>
                <a:ea typeface="+mn-ea"/>
                <a:cs typeface="+mn-cs"/>
              </a:rPr>
              <a:t>again.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collection of tasks that must be ordered into a sequence, subject to constraints that certain tasks must be performed earlier than others, may be represented as a DAG with a vertex for each task and an edge for each constraint</a:t>
            </a:r>
          </a:p>
          <a:p>
            <a:endParaRPr lang="en-US" sz="1200" b="0" i="0" kern="1200" dirty="0">
              <a:solidFill>
                <a:schemeClr val="tx1"/>
              </a:solidFill>
              <a:effectLst/>
              <a:latin typeface="+mn-lt"/>
              <a:ea typeface="+mn-ea"/>
              <a:cs typeface="+mn-cs"/>
            </a:endParaRPr>
          </a:p>
          <a:p>
            <a:r>
              <a:rPr lang="en-US" dirty="0"/>
              <a:t>https://en.wikipedia.org/wiki/Directed_acyclic_graph</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BF7D8C-7970-48FE-9283-7C11973B602A}"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6338561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950F40DA-D92A-4103-8DA2-D57343BE1318}"/>
              </a:ext>
            </a:extLst>
          </p:cNvPr>
          <p:cNvSpPr>
            <a:spLocks noGrp="1"/>
          </p:cNvSpPr>
          <p:nvPr>
            <p:ph type="ctrTitle"/>
          </p:nvPr>
        </p:nvSpPr>
        <p:spPr>
          <a:xfrm>
            <a:off x="1524000" y="1122363"/>
            <a:ext cx="9144000" cy="2387600"/>
          </a:xfrm>
        </p:spPr>
        <p:txBody>
          <a:bodyPr anchor="b"/>
          <a:lstStyle>
            <a:lvl1pPr algn="ctr">
              <a:defRPr sz="6000"/>
            </a:lvl1pPr>
          </a:lstStyle>
          <a:p>
            <a:r>
              <a:rPr lang="hu-HU"/>
              <a:t>Mintacím szerkesztése</a:t>
            </a:r>
          </a:p>
        </p:txBody>
      </p:sp>
      <p:sp>
        <p:nvSpPr>
          <p:cNvPr id="3" name="Alcím 2">
            <a:extLst>
              <a:ext uri="{FF2B5EF4-FFF2-40B4-BE49-F238E27FC236}">
                <a16:creationId xmlns:a16="http://schemas.microsoft.com/office/drawing/2014/main" id="{E13D2087-91CD-44AB-A32A-75CCE04A61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a:t>Kattintson ide az alcím mintájának szerkesztéséhez</a:t>
            </a:r>
          </a:p>
        </p:txBody>
      </p:sp>
      <p:sp>
        <p:nvSpPr>
          <p:cNvPr id="4" name="Dátum helye 3">
            <a:extLst>
              <a:ext uri="{FF2B5EF4-FFF2-40B4-BE49-F238E27FC236}">
                <a16:creationId xmlns:a16="http://schemas.microsoft.com/office/drawing/2014/main" id="{E71619D7-ABF6-4AD7-A738-9F9A4AA7054C}"/>
              </a:ext>
            </a:extLst>
          </p:cNvPr>
          <p:cNvSpPr>
            <a:spLocks noGrp="1"/>
          </p:cNvSpPr>
          <p:nvPr>
            <p:ph type="dt" sz="half" idx="10"/>
          </p:nvPr>
        </p:nvSpPr>
        <p:spPr/>
        <p:txBody>
          <a:bodyPr/>
          <a:lstStyle/>
          <a:p>
            <a:fld id="{679E1A70-F94F-46C6-B402-7DD7ADFE9AF2}" type="datetimeFigureOut">
              <a:rPr lang="hu-HU" smtClean="0"/>
              <a:t>2019.09.30.</a:t>
            </a:fld>
            <a:endParaRPr lang="hu-HU"/>
          </a:p>
        </p:txBody>
      </p:sp>
      <p:sp>
        <p:nvSpPr>
          <p:cNvPr id="5" name="Élőláb helye 4">
            <a:extLst>
              <a:ext uri="{FF2B5EF4-FFF2-40B4-BE49-F238E27FC236}">
                <a16:creationId xmlns:a16="http://schemas.microsoft.com/office/drawing/2014/main" id="{86BC3354-C7E4-4DF8-A114-17469DFE8564}"/>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7A939284-A1FF-4ABA-8749-058A2E22D6D4}"/>
              </a:ext>
            </a:extLst>
          </p:cNvPr>
          <p:cNvSpPr>
            <a:spLocks noGrp="1"/>
          </p:cNvSpPr>
          <p:nvPr>
            <p:ph type="sldNum" sz="quarter" idx="12"/>
          </p:nvPr>
        </p:nvSpPr>
        <p:spPr/>
        <p:txBody>
          <a:bodyPr/>
          <a:lstStyle/>
          <a:p>
            <a:fld id="{14C7FE0D-70CF-4C6B-BBC6-09880676E255}" type="slidenum">
              <a:rPr lang="hu-HU" smtClean="0"/>
              <a:t>‹#›</a:t>
            </a:fld>
            <a:endParaRPr lang="hu-HU"/>
          </a:p>
        </p:txBody>
      </p:sp>
    </p:spTree>
    <p:extLst>
      <p:ext uri="{BB962C8B-B14F-4D97-AF65-F5344CB8AC3E}">
        <p14:creationId xmlns:p14="http://schemas.microsoft.com/office/powerpoint/2010/main" val="1216869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07C95A4C-745F-4701-8051-AF1CFDD13F28}"/>
              </a:ext>
            </a:extLst>
          </p:cNvPr>
          <p:cNvSpPr>
            <a:spLocks noGrp="1"/>
          </p:cNvSpPr>
          <p:nvPr>
            <p:ph type="title"/>
          </p:nvPr>
        </p:nvSpPr>
        <p:spPr/>
        <p:txBody>
          <a:bodyPr/>
          <a:lstStyle/>
          <a:p>
            <a:r>
              <a:rPr lang="hu-HU"/>
              <a:t>Mintacím szerkesztése</a:t>
            </a:r>
          </a:p>
        </p:txBody>
      </p:sp>
      <p:sp>
        <p:nvSpPr>
          <p:cNvPr id="3" name="Függőleges szöveg helye 2">
            <a:extLst>
              <a:ext uri="{FF2B5EF4-FFF2-40B4-BE49-F238E27FC236}">
                <a16:creationId xmlns:a16="http://schemas.microsoft.com/office/drawing/2014/main" id="{4B0E3505-5547-4E87-9D0B-2CB45F4048DE}"/>
              </a:ext>
            </a:extLst>
          </p:cNvPr>
          <p:cNvSpPr>
            <a:spLocks noGrp="1"/>
          </p:cNvSpPr>
          <p:nvPr>
            <p:ph type="body" orient="vert" idx="1"/>
          </p:nvPr>
        </p:nvSpPr>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A484CDEE-FC59-4C49-8451-463DB3DEF2A2}"/>
              </a:ext>
            </a:extLst>
          </p:cNvPr>
          <p:cNvSpPr>
            <a:spLocks noGrp="1"/>
          </p:cNvSpPr>
          <p:nvPr>
            <p:ph type="dt" sz="half" idx="10"/>
          </p:nvPr>
        </p:nvSpPr>
        <p:spPr/>
        <p:txBody>
          <a:bodyPr/>
          <a:lstStyle/>
          <a:p>
            <a:fld id="{679E1A70-F94F-46C6-B402-7DD7ADFE9AF2}" type="datetimeFigureOut">
              <a:rPr lang="hu-HU" smtClean="0"/>
              <a:t>2019.09.30.</a:t>
            </a:fld>
            <a:endParaRPr lang="hu-HU"/>
          </a:p>
        </p:txBody>
      </p:sp>
      <p:sp>
        <p:nvSpPr>
          <p:cNvPr id="5" name="Élőláb helye 4">
            <a:extLst>
              <a:ext uri="{FF2B5EF4-FFF2-40B4-BE49-F238E27FC236}">
                <a16:creationId xmlns:a16="http://schemas.microsoft.com/office/drawing/2014/main" id="{12476C93-B0BC-4DB8-B42E-06BE6E18ACB0}"/>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248CB099-EDB8-4DD4-9C48-595A2140DFF7}"/>
              </a:ext>
            </a:extLst>
          </p:cNvPr>
          <p:cNvSpPr>
            <a:spLocks noGrp="1"/>
          </p:cNvSpPr>
          <p:nvPr>
            <p:ph type="sldNum" sz="quarter" idx="12"/>
          </p:nvPr>
        </p:nvSpPr>
        <p:spPr/>
        <p:txBody>
          <a:bodyPr/>
          <a:lstStyle/>
          <a:p>
            <a:fld id="{14C7FE0D-70CF-4C6B-BBC6-09880676E255}" type="slidenum">
              <a:rPr lang="hu-HU" smtClean="0"/>
              <a:t>‹#›</a:t>
            </a:fld>
            <a:endParaRPr lang="hu-HU"/>
          </a:p>
        </p:txBody>
      </p:sp>
    </p:spTree>
    <p:extLst>
      <p:ext uri="{BB962C8B-B14F-4D97-AF65-F5344CB8AC3E}">
        <p14:creationId xmlns:p14="http://schemas.microsoft.com/office/powerpoint/2010/main" val="191183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a:extLst>
              <a:ext uri="{FF2B5EF4-FFF2-40B4-BE49-F238E27FC236}">
                <a16:creationId xmlns:a16="http://schemas.microsoft.com/office/drawing/2014/main" id="{600403CC-7881-4DCC-8CC8-93E0AA35D8B6}"/>
              </a:ext>
            </a:extLst>
          </p:cNvPr>
          <p:cNvSpPr>
            <a:spLocks noGrp="1"/>
          </p:cNvSpPr>
          <p:nvPr>
            <p:ph type="title" orient="vert"/>
          </p:nvPr>
        </p:nvSpPr>
        <p:spPr>
          <a:xfrm>
            <a:off x="8724900" y="365125"/>
            <a:ext cx="2628900" cy="5811838"/>
          </a:xfrm>
        </p:spPr>
        <p:txBody>
          <a:bodyPr vert="eaVert"/>
          <a:lstStyle/>
          <a:p>
            <a:r>
              <a:rPr lang="hu-HU"/>
              <a:t>Mintacím szerkesztése</a:t>
            </a:r>
          </a:p>
        </p:txBody>
      </p:sp>
      <p:sp>
        <p:nvSpPr>
          <p:cNvPr id="3" name="Függőleges szöveg helye 2">
            <a:extLst>
              <a:ext uri="{FF2B5EF4-FFF2-40B4-BE49-F238E27FC236}">
                <a16:creationId xmlns:a16="http://schemas.microsoft.com/office/drawing/2014/main" id="{B5E0EA2F-6C49-4269-88A1-2E9B41B22E39}"/>
              </a:ext>
            </a:extLst>
          </p:cNvPr>
          <p:cNvSpPr>
            <a:spLocks noGrp="1"/>
          </p:cNvSpPr>
          <p:nvPr>
            <p:ph type="body" orient="vert" idx="1"/>
          </p:nvPr>
        </p:nvSpPr>
        <p:spPr>
          <a:xfrm>
            <a:off x="838200" y="365125"/>
            <a:ext cx="7734300" cy="5811838"/>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6F5BC84C-9409-451A-9FDF-DEFE2C3B6729}"/>
              </a:ext>
            </a:extLst>
          </p:cNvPr>
          <p:cNvSpPr>
            <a:spLocks noGrp="1"/>
          </p:cNvSpPr>
          <p:nvPr>
            <p:ph type="dt" sz="half" idx="10"/>
          </p:nvPr>
        </p:nvSpPr>
        <p:spPr/>
        <p:txBody>
          <a:bodyPr/>
          <a:lstStyle/>
          <a:p>
            <a:fld id="{679E1A70-F94F-46C6-B402-7DD7ADFE9AF2}" type="datetimeFigureOut">
              <a:rPr lang="hu-HU" smtClean="0"/>
              <a:t>2019.09.30.</a:t>
            </a:fld>
            <a:endParaRPr lang="hu-HU"/>
          </a:p>
        </p:txBody>
      </p:sp>
      <p:sp>
        <p:nvSpPr>
          <p:cNvPr id="5" name="Élőláb helye 4">
            <a:extLst>
              <a:ext uri="{FF2B5EF4-FFF2-40B4-BE49-F238E27FC236}">
                <a16:creationId xmlns:a16="http://schemas.microsoft.com/office/drawing/2014/main" id="{2E9F229A-EC57-46DC-9BF2-9C18A5519EEA}"/>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7B25042D-A097-49D8-9F59-50626C1F85BC}"/>
              </a:ext>
            </a:extLst>
          </p:cNvPr>
          <p:cNvSpPr>
            <a:spLocks noGrp="1"/>
          </p:cNvSpPr>
          <p:nvPr>
            <p:ph type="sldNum" sz="quarter" idx="12"/>
          </p:nvPr>
        </p:nvSpPr>
        <p:spPr/>
        <p:txBody>
          <a:bodyPr/>
          <a:lstStyle/>
          <a:p>
            <a:fld id="{14C7FE0D-70CF-4C6B-BBC6-09880676E255}" type="slidenum">
              <a:rPr lang="hu-HU" smtClean="0"/>
              <a:t>‹#›</a:t>
            </a:fld>
            <a:endParaRPr lang="hu-HU"/>
          </a:p>
        </p:txBody>
      </p:sp>
    </p:spTree>
    <p:extLst>
      <p:ext uri="{BB962C8B-B14F-4D97-AF65-F5344CB8AC3E}">
        <p14:creationId xmlns:p14="http://schemas.microsoft.com/office/powerpoint/2010/main" val="3245080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515517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324828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272439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773183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157423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67532182"/>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151245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35325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49A07D6A-B815-4400-85A0-D39AA1A5A23D}"/>
              </a:ext>
            </a:extLst>
          </p:cNvPr>
          <p:cNvSpPr>
            <a:spLocks noGrp="1"/>
          </p:cNvSpPr>
          <p:nvPr>
            <p:ph type="title"/>
          </p:nvPr>
        </p:nvSpPr>
        <p:spPr/>
        <p:txBody>
          <a:bodyPr/>
          <a:lstStyle/>
          <a:p>
            <a:r>
              <a:rPr lang="hu-HU"/>
              <a:t>Mintacím szerkesztése</a:t>
            </a:r>
          </a:p>
        </p:txBody>
      </p:sp>
      <p:sp>
        <p:nvSpPr>
          <p:cNvPr id="3" name="Tartalom helye 2">
            <a:extLst>
              <a:ext uri="{FF2B5EF4-FFF2-40B4-BE49-F238E27FC236}">
                <a16:creationId xmlns:a16="http://schemas.microsoft.com/office/drawing/2014/main" id="{296799ED-AF46-45B1-A086-82F525E06EE2}"/>
              </a:ext>
            </a:extLst>
          </p:cNvPr>
          <p:cNvSpPr>
            <a:spLocks noGrp="1"/>
          </p:cNvSpPr>
          <p:nvPr>
            <p:ph idx="1"/>
          </p:nvPr>
        </p:nvSpPr>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ECD9B226-A0A7-4C55-AA10-D438E058C412}"/>
              </a:ext>
            </a:extLst>
          </p:cNvPr>
          <p:cNvSpPr>
            <a:spLocks noGrp="1"/>
          </p:cNvSpPr>
          <p:nvPr>
            <p:ph type="dt" sz="half" idx="10"/>
          </p:nvPr>
        </p:nvSpPr>
        <p:spPr/>
        <p:txBody>
          <a:bodyPr/>
          <a:lstStyle/>
          <a:p>
            <a:fld id="{679E1A70-F94F-46C6-B402-7DD7ADFE9AF2}" type="datetimeFigureOut">
              <a:rPr lang="hu-HU" smtClean="0"/>
              <a:t>2019.09.30.</a:t>
            </a:fld>
            <a:endParaRPr lang="hu-HU"/>
          </a:p>
        </p:txBody>
      </p:sp>
      <p:sp>
        <p:nvSpPr>
          <p:cNvPr id="5" name="Élőláb helye 4">
            <a:extLst>
              <a:ext uri="{FF2B5EF4-FFF2-40B4-BE49-F238E27FC236}">
                <a16:creationId xmlns:a16="http://schemas.microsoft.com/office/drawing/2014/main" id="{0BCAFDA0-A6B4-4882-B00B-AAA867ABC571}"/>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5B30CCFF-AE87-407A-88BA-2DFA9A401B25}"/>
              </a:ext>
            </a:extLst>
          </p:cNvPr>
          <p:cNvSpPr>
            <a:spLocks noGrp="1"/>
          </p:cNvSpPr>
          <p:nvPr>
            <p:ph type="sldNum" sz="quarter" idx="12"/>
          </p:nvPr>
        </p:nvSpPr>
        <p:spPr/>
        <p:txBody>
          <a:bodyPr/>
          <a:lstStyle/>
          <a:p>
            <a:fld id="{14C7FE0D-70CF-4C6B-BBC6-09880676E255}" type="slidenum">
              <a:rPr lang="hu-HU" smtClean="0"/>
              <a:t>‹#›</a:t>
            </a:fld>
            <a:endParaRPr lang="hu-HU"/>
          </a:p>
        </p:txBody>
      </p:sp>
    </p:spTree>
    <p:extLst>
      <p:ext uri="{BB962C8B-B14F-4D97-AF65-F5344CB8AC3E}">
        <p14:creationId xmlns:p14="http://schemas.microsoft.com/office/powerpoint/2010/main" val="30853947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10/1/2019</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726297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177766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022381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726266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0396925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8119223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5910025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9923134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1497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06D3148-7A65-4A16-B93E-A5EA19D1186D}"/>
              </a:ext>
            </a:extLst>
          </p:cNvPr>
          <p:cNvSpPr>
            <a:spLocks noGrp="1"/>
          </p:cNvSpPr>
          <p:nvPr>
            <p:ph type="title"/>
          </p:nvPr>
        </p:nvSpPr>
        <p:spPr>
          <a:xfrm>
            <a:off x="831850" y="1709738"/>
            <a:ext cx="10515600" cy="2852737"/>
          </a:xfrm>
        </p:spPr>
        <p:txBody>
          <a:bodyPr anchor="b"/>
          <a:lstStyle>
            <a:lvl1pPr>
              <a:defRPr sz="6000"/>
            </a:lvl1pPr>
          </a:lstStyle>
          <a:p>
            <a:r>
              <a:rPr lang="hu-HU"/>
              <a:t>Mintacím szerkesztése</a:t>
            </a:r>
          </a:p>
        </p:txBody>
      </p:sp>
      <p:sp>
        <p:nvSpPr>
          <p:cNvPr id="3" name="Szöveg helye 2">
            <a:extLst>
              <a:ext uri="{FF2B5EF4-FFF2-40B4-BE49-F238E27FC236}">
                <a16:creationId xmlns:a16="http://schemas.microsoft.com/office/drawing/2014/main" id="{C858C4C9-D771-42F2-9421-B6D8A23165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u-HU"/>
              <a:t>Mintaszöveg szerkesztése</a:t>
            </a:r>
          </a:p>
        </p:txBody>
      </p:sp>
      <p:sp>
        <p:nvSpPr>
          <p:cNvPr id="4" name="Dátum helye 3">
            <a:extLst>
              <a:ext uri="{FF2B5EF4-FFF2-40B4-BE49-F238E27FC236}">
                <a16:creationId xmlns:a16="http://schemas.microsoft.com/office/drawing/2014/main" id="{3A124E7A-68CD-4405-9595-F8A2FC573528}"/>
              </a:ext>
            </a:extLst>
          </p:cNvPr>
          <p:cNvSpPr>
            <a:spLocks noGrp="1"/>
          </p:cNvSpPr>
          <p:nvPr>
            <p:ph type="dt" sz="half" idx="10"/>
          </p:nvPr>
        </p:nvSpPr>
        <p:spPr/>
        <p:txBody>
          <a:bodyPr/>
          <a:lstStyle/>
          <a:p>
            <a:fld id="{679E1A70-F94F-46C6-B402-7DD7ADFE9AF2}" type="datetimeFigureOut">
              <a:rPr lang="hu-HU" smtClean="0"/>
              <a:t>2019.09.30.</a:t>
            </a:fld>
            <a:endParaRPr lang="hu-HU"/>
          </a:p>
        </p:txBody>
      </p:sp>
      <p:sp>
        <p:nvSpPr>
          <p:cNvPr id="5" name="Élőláb helye 4">
            <a:extLst>
              <a:ext uri="{FF2B5EF4-FFF2-40B4-BE49-F238E27FC236}">
                <a16:creationId xmlns:a16="http://schemas.microsoft.com/office/drawing/2014/main" id="{5D6E674B-C377-4AFD-A33E-C831746FB42F}"/>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F41900B1-552B-47B1-AAF6-FAC36E3EF076}"/>
              </a:ext>
            </a:extLst>
          </p:cNvPr>
          <p:cNvSpPr>
            <a:spLocks noGrp="1"/>
          </p:cNvSpPr>
          <p:nvPr>
            <p:ph type="sldNum" sz="quarter" idx="12"/>
          </p:nvPr>
        </p:nvSpPr>
        <p:spPr/>
        <p:txBody>
          <a:bodyPr/>
          <a:lstStyle/>
          <a:p>
            <a:fld id="{14C7FE0D-70CF-4C6B-BBC6-09880676E255}" type="slidenum">
              <a:rPr lang="hu-HU" smtClean="0"/>
              <a:t>‹#›</a:t>
            </a:fld>
            <a:endParaRPr lang="hu-HU"/>
          </a:p>
        </p:txBody>
      </p:sp>
    </p:spTree>
    <p:extLst>
      <p:ext uri="{BB962C8B-B14F-4D97-AF65-F5344CB8AC3E}">
        <p14:creationId xmlns:p14="http://schemas.microsoft.com/office/powerpoint/2010/main" val="1102820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1DFB160E-41BD-4C75-8AFF-23E21D4394DD}"/>
              </a:ext>
            </a:extLst>
          </p:cNvPr>
          <p:cNvSpPr>
            <a:spLocks noGrp="1"/>
          </p:cNvSpPr>
          <p:nvPr>
            <p:ph type="title"/>
          </p:nvPr>
        </p:nvSpPr>
        <p:spPr/>
        <p:txBody>
          <a:bodyPr/>
          <a:lstStyle/>
          <a:p>
            <a:r>
              <a:rPr lang="hu-HU"/>
              <a:t>Mintacím szerkesztése</a:t>
            </a:r>
          </a:p>
        </p:txBody>
      </p:sp>
      <p:sp>
        <p:nvSpPr>
          <p:cNvPr id="3" name="Tartalom helye 2">
            <a:extLst>
              <a:ext uri="{FF2B5EF4-FFF2-40B4-BE49-F238E27FC236}">
                <a16:creationId xmlns:a16="http://schemas.microsoft.com/office/drawing/2014/main" id="{6AEAE7BC-D051-4EFF-8BC7-A9C629E3562E}"/>
              </a:ext>
            </a:extLst>
          </p:cNvPr>
          <p:cNvSpPr>
            <a:spLocks noGrp="1"/>
          </p:cNvSpPr>
          <p:nvPr>
            <p:ph sz="half" idx="1"/>
          </p:nvPr>
        </p:nvSpPr>
        <p:spPr>
          <a:xfrm>
            <a:off x="838200" y="1825625"/>
            <a:ext cx="518160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Tartalom helye 3">
            <a:extLst>
              <a:ext uri="{FF2B5EF4-FFF2-40B4-BE49-F238E27FC236}">
                <a16:creationId xmlns:a16="http://schemas.microsoft.com/office/drawing/2014/main" id="{26C8F839-0236-43DE-86AF-46941C80DD77}"/>
              </a:ext>
            </a:extLst>
          </p:cNvPr>
          <p:cNvSpPr>
            <a:spLocks noGrp="1"/>
          </p:cNvSpPr>
          <p:nvPr>
            <p:ph sz="half" idx="2"/>
          </p:nvPr>
        </p:nvSpPr>
        <p:spPr>
          <a:xfrm>
            <a:off x="6172200" y="1825625"/>
            <a:ext cx="518160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Dátum helye 4">
            <a:extLst>
              <a:ext uri="{FF2B5EF4-FFF2-40B4-BE49-F238E27FC236}">
                <a16:creationId xmlns:a16="http://schemas.microsoft.com/office/drawing/2014/main" id="{789BE630-42C8-4851-9A13-227E9537009C}"/>
              </a:ext>
            </a:extLst>
          </p:cNvPr>
          <p:cNvSpPr>
            <a:spLocks noGrp="1"/>
          </p:cNvSpPr>
          <p:nvPr>
            <p:ph type="dt" sz="half" idx="10"/>
          </p:nvPr>
        </p:nvSpPr>
        <p:spPr/>
        <p:txBody>
          <a:bodyPr/>
          <a:lstStyle/>
          <a:p>
            <a:fld id="{679E1A70-F94F-46C6-B402-7DD7ADFE9AF2}" type="datetimeFigureOut">
              <a:rPr lang="hu-HU" smtClean="0"/>
              <a:t>2019.09.30.</a:t>
            </a:fld>
            <a:endParaRPr lang="hu-HU"/>
          </a:p>
        </p:txBody>
      </p:sp>
      <p:sp>
        <p:nvSpPr>
          <p:cNvPr id="6" name="Élőláb helye 5">
            <a:extLst>
              <a:ext uri="{FF2B5EF4-FFF2-40B4-BE49-F238E27FC236}">
                <a16:creationId xmlns:a16="http://schemas.microsoft.com/office/drawing/2014/main" id="{A7BDC116-6E41-4FA8-9144-A0CDFAD045F4}"/>
              </a:ext>
            </a:extLst>
          </p:cNvPr>
          <p:cNvSpPr>
            <a:spLocks noGrp="1"/>
          </p:cNvSpPr>
          <p:nvPr>
            <p:ph type="ftr" sz="quarter" idx="11"/>
          </p:nvPr>
        </p:nvSpPr>
        <p:spPr/>
        <p:txBody>
          <a:bodyPr/>
          <a:lstStyle/>
          <a:p>
            <a:endParaRPr lang="hu-HU"/>
          </a:p>
        </p:txBody>
      </p:sp>
      <p:sp>
        <p:nvSpPr>
          <p:cNvPr id="7" name="Dia számának helye 6">
            <a:extLst>
              <a:ext uri="{FF2B5EF4-FFF2-40B4-BE49-F238E27FC236}">
                <a16:creationId xmlns:a16="http://schemas.microsoft.com/office/drawing/2014/main" id="{00C0F05B-E374-4292-904B-5DD9AB69745F}"/>
              </a:ext>
            </a:extLst>
          </p:cNvPr>
          <p:cNvSpPr>
            <a:spLocks noGrp="1"/>
          </p:cNvSpPr>
          <p:nvPr>
            <p:ph type="sldNum" sz="quarter" idx="12"/>
          </p:nvPr>
        </p:nvSpPr>
        <p:spPr/>
        <p:txBody>
          <a:bodyPr/>
          <a:lstStyle/>
          <a:p>
            <a:fld id="{14C7FE0D-70CF-4C6B-BBC6-09880676E255}" type="slidenum">
              <a:rPr lang="hu-HU" smtClean="0"/>
              <a:t>‹#›</a:t>
            </a:fld>
            <a:endParaRPr lang="hu-HU"/>
          </a:p>
        </p:txBody>
      </p:sp>
    </p:spTree>
    <p:extLst>
      <p:ext uri="{BB962C8B-B14F-4D97-AF65-F5344CB8AC3E}">
        <p14:creationId xmlns:p14="http://schemas.microsoft.com/office/powerpoint/2010/main" val="3626452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74D8C663-B877-42B9-87BA-FAA587C69E7C}"/>
              </a:ext>
            </a:extLst>
          </p:cNvPr>
          <p:cNvSpPr>
            <a:spLocks noGrp="1"/>
          </p:cNvSpPr>
          <p:nvPr>
            <p:ph type="title"/>
          </p:nvPr>
        </p:nvSpPr>
        <p:spPr>
          <a:xfrm>
            <a:off x="839788" y="365125"/>
            <a:ext cx="10515600" cy="1325563"/>
          </a:xfrm>
        </p:spPr>
        <p:txBody>
          <a:bodyPr/>
          <a:lstStyle/>
          <a:p>
            <a:r>
              <a:rPr lang="hu-HU"/>
              <a:t>Mintacím szerkesztése</a:t>
            </a:r>
          </a:p>
        </p:txBody>
      </p:sp>
      <p:sp>
        <p:nvSpPr>
          <p:cNvPr id="3" name="Szöveg helye 2">
            <a:extLst>
              <a:ext uri="{FF2B5EF4-FFF2-40B4-BE49-F238E27FC236}">
                <a16:creationId xmlns:a16="http://schemas.microsoft.com/office/drawing/2014/main" id="{A8D59CBC-520E-4894-831F-E4D91ECD6F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Tartalom helye 3">
            <a:extLst>
              <a:ext uri="{FF2B5EF4-FFF2-40B4-BE49-F238E27FC236}">
                <a16:creationId xmlns:a16="http://schemas.microsoft.com/office/drawing/2014/main" id="{412C6906-A4D8-46E3-811F-917D9287032E}"/>
              </a:ext>
            </a:extLst>
          </p:cNvPr>
          <p:cNvSpPr>
            <a:spLocks noGrp="1"/>
          </p:cNvSpPr>
          <p:nvPr>
            <p:ph sz="half" idx="2"/>
          </p:nvPr>
        </p:nvSpPr>
        <p:spPr>
          <a:xfrm>
            <a:off x="839788" y="2505075"/>
            <a:ext cx="5157787"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Szöveg helye 4">
            <a:extLst>
              <a:ext uri="{FF2B5EF4-FFF2-40B4-BE49-F238E27FC236}">
                <a16:creationId xmlns:a16="http://schemas.microsoft.com/office/drawing/2014/main" id="{54F72EA6-FE58-4F6B-9AED-BD0FFD14FE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6" name="Tartalom helye 5">
            <a:extLst>
              <a:ext uri="{FF2B5EF4-FFF2-40B4-BE49-F238E27FC236}">
                <a16:creationId xmlns:a16="http://schemas.microsoft.com/office/drawing/2014/main" id="{EF6D26C4-B31E-4F5D-9CDF-C011009BFE04}"/>
              </a:ext>
            </a:extLst>
          </p:cNvPr>
          <p:cNvSpPr>
            <a:spLocks noGrp="1"/>
          </p:cNvSpPr>
          <p:nvPr>
            <p:ph sz="quarter" idx="4"/>
          </p:nvPr>
        </p:nvSpPr>
        <p:spPr>
          <a:xfrm>
            <a:off x="6172200" y="2505075"/>
            <a:ext cx="5183188"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7" name="Dátum helye 6">
            <a:extLst>
              <a:ext uri="{FF2B5EF4-FFF2-40B4-BE49-F238E27FC236}">
                <a16:creationId xmlns:a16="http://schemas.microsoft.com/office/drawing/2014/main" id="{E63FAA35-94FE-4F7C-9934-8D6BEC0B9233}"/>
              </a:ext>
            </a:extLst>
          </p:cNvPr>
          <p:cNvSpPr>
            <a:spLocks noGrp="1"/>
          </p:cNvSpPr>
          <p:nvPr>
            <p:ph type="dt" sz="half" idx="10"/>
          </p:nvPr>
        </p:nvSpPr>
        <p:spPr/>
        <p:txBody>
          <a:bodyPr/>
          <a:lstStyle/>
          <a:p>
            <a:fld id="{679E1A70-F94F-46C6-B402-7DD7ADFE9AF2}" type="datetimeFigureOut">
              <a:rPr lang="hu-HU" smtClean="0"/>
              <a:t>2019.09.30.</a:t>
            </a:fld>
            <a:endParaRPr lang="hu-HU"/>
          </a:p>
        </p:txBody>
      </p:sp>
      <p:sp>
        <p:nvSpPr>
          <p:cNvPr id="8" name="Élőláb helye 7">
            <a:extLst>
              <a:ext uri="{FF2B5EF4-FFF2-40B4-BE49-F238E27FC236}">
                <a16:creationId xmlns:a16="http://schemas.microsoft.com/office/drawing/2014/main" id="{50EC8A9A-F417-4599-9BF0-A3932FCF9484}"/>
              </a:ext>
            </a:extLst>
          </p:cNvPr>
          <p:cNvSpPr>
            <a:spLocks noGrp="1"/>
          </p:cNvSpPr>
          <p:nvPr>
            <p:ph type="ftr" sz="quarter" idx="11"/>
          </p:nvPr>
        </p:nvSpPr>
        <p:spPr/>
        <p:txBody>
          <a:bodyPr/>
          <a:lstStyle/>
          <a:p>
            <a:endParaRPr lang="hu-HU"/>
          </a:p>
        </p:txBody>
      </p:sp>
      <p:sp>
        <p:nvSpPr>
          <p:cNvPr id="9" name="Dia számának helye 8">
            <a:extLst>
              <a:ext uri="{FF2B5EF4-FFF2-40B4-BE49-F238E27FC236}">
                <a16:creationId xmlns:a16="http://schemas.microsoft.com/office/drawing/2014/main" id="{A281E3B0-C2F4-4005-8637-14857DA28AAF}"/>
              </a:ext>
            </a:extLst>
          </p:cNvPr>
          <p:cNvSpPr>
            <a:spLocks noGrp="1"/>
          </p:cNvSpPr>
          <p:nvPr>
            <p:ph type="sldNum" sz="quarter" idx="12"/>
          </p:nvPr>
        </p:nvSpPr>
        <p:spPr/>
        <p:txBody>
          <a:bodyPr/>
          <a:lstStyle/>
          <a:p>
            <a:fld id="{14C7FE0D-70CF-4C6B-BBC6-09880676E255}" type="slidenum">
              <a:rPr lang="hu-HU" smtClean="0"/>
              <a:t>‹#›</a:t>
            </a:fld>
            <a:endParaRPr lang="hu-HU"/>
          </a:p>
        </p:txBody>
      </p:sp>
    </p:spTree>
    <p:extLst>
      <p:ext uri="{BB962C8B-B14F-4D97-AF65-F5344CB8AC3E}">
        <p14:creationId xmlns:p14="http://schemas.microsoft.com/office/powerpoint/2010/main" val="134090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1B7B667E-1D59-4B2D-B438-E4CB681CDBA4}"/>
              </a:ext>
            </a:extLst>
          </p:cNvPr>
          <p:cNvSpPr>
            <a:spLocks noGrp="1"/>
          </p:cNvSpPr>
          <p:nvPr>
            <p:ph type="title"/>
          </p:nvPr>
        </p:nvSpPr>
        <p:spPr/>
        <p:txBody>
          <a:bodyPr/>
          <a:lstStyle/>
          <a:p>
            <a:r>
              <a:rPr lang="hu-HU"/>
              <a:t>Mintacím szerkesztése</a:t>
            </a:r>
          </a:p>
        </p:txBody>
      </p:sp>
      <p:sp>
        <p:nvSpPr>
          <p:cNvPr id="3" name="Dátum helye 2">
            <a:extLst>
              <a:ext uri="{FF2B5EF4-FFF2-40B4-BE49-F238E27FC236}">
                <a16:creationId xmlns:a16="http://schemas.microsoft.com/office/drawing/2014/main" id="{FB32962B-ED90-4B40-8601-AAF537C129AA}"/>
              </a:ext>
            </a:extLst>
          </p:cNvPr>
          <p:cNvSpPr>
            <a:spLocks noGrp="1"/>
          </p:cNvSpPr>
          <p:nvPr>
            <p:ph type="dt" sz="half" idx="10"/>
          </p:nvPr>
        </p:nvSpPr>
        <p:spPr/>
        <p:txBody>
          <a:bodyPr/>
          <a:lstStyle/>
          <a:p>
            <a:fld id="{679E1A70-F94F-46C6-B402-7DD7ADFE9AF2}" type="datetimeFigureOut">
              <a:rPr lang="hu-HU" smtClean="0"/>
              <a:t>2019.09.30.</a:t>
            </a:fld>
            <a:endParaRPr lang="hu-HU"/>
          </a:p>
        </p:txBody>
      </p:sp>
      <p:sp>
        <p:nvSpPr>
          <p:cNvPr id="4" name="Élőláb helye 3">
            <a:extLst>
              <a:ext uri="{FF2B5EF4-FFF2-40B4-BE49-F238E27FC236}">
                <a16:creationId xmlns:a16="http://schemas.microsoft.com/office/drawing/2014/main" id="{28240D98-1188-4549-A332-ECC02793258D}"/>
              </a:ext>
            </a:extLst>
          </p:cNvPr>
          <p:cNvSpPr>
            <a:spLocks noGrp="1"/>
          </p:cNvSpPr>
          <p:nvPr>
            <p:ph type="ftr" sz="quarter" idx="11"/>
          </p:nvPr>
        </p:nvSpPr>
        <p:spPr/>
        <p:txBody>
          <a:bodyPr/>
          <a:lstStyle/>
          <a:p>
            <a:endParaRPr lang="hu-HU"/>
          </a:p>
        </p:txBody>
      </p:sp>
      <p:sp>
        <p:nvSpPr>
          <p:cNvPr id="5" name="Dia számának helye 4">
            <a:extLst>
              <a:ext uri="{FF2B5EF4-FFF2-40B4-BE49-F238E27FC236}">
                <a16:creationId xmlns:a16="http://schemas.microsoft.com/office/drawing/2014/main" id="{7E13CC8D-877E-4543-887B-5A9327E2DF5E}"/>
              </a:ext>
            </a:extLst>
          </p:cNvPr>
          <p:cNvSpPr>
            <a:spLocks noGrp="1"/>
          </p:cNvSpPr>
          <p:nvPr>
            <p:ph type="sldNum" sz="quarter" idx="12"/>
          </p:nvPr>
        </p:nvSpPr>
        <p:spPr/>
        <p:txBody>
          <a:bodyPr/>
          <a:lstStyle/>
          <a:p>
            <a:fld id="{14C7FE0D-70CF-4C6B-BBC6-09880676E255}" type="slidenum">
              <a:rPr lang="hu-HU" smtClean="0"/>
              <a:t>‹#›</a:t>
            </a:fld>
            <a:endParaRPr lang="hu-HU"/>
          </a:p>
        </p:txBody>
      </p:sp>
    </p:spTree>
    <p:extLst>
      <p:ext uri="{BB962C8B-B14F-4D97-AF65-F5344CB8AC3E}">
        <p14:creationId xmlns:p14="http://schemas.microsoft.com/office/powerpoint/2010/main" val="2244778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átum helye 1">
            <a:extLst>
              <a:ext uri="{FF2B5EF4-FFF2-40B4-BE49-F238E27FC236}">
                <a16:creationId xmlns:a16="http://schemas.microsoft.com/office/drawing/2014/main" id="{0A5C9216-B5C1-497B-BD25-C5A0D2FDE335}"/>
              </a:ext>
            </a:extLst>
          </p:cNvPr>
          <p:cNvSpPr>
            <a:spLocks noGrp="1"/>
          </p:cNvSpPr>
          <p:nvPr>
            <p:ph type="dt" sz="half" idx="10"/>
          </p:nvPr>
        </p:nvSpPr>
        <p:spPr/>
        <p:txBody>
          <a:bodyPr/>
          <a:lstStyle/>
          <a:p>
            <a:fld id="{679E1A70-F94F-46C6-B402-7DD7ADFE9AF2}" type="datetimeFigureOut">
              <a:rPr lang="hu-HU" smtClean="0"/>
              <a:t>2019.09.30.</a:t>
            </a:fld>
            <a:endParaRPr lang="hu-HU"/>
          </a:p>
        </p:txBody>
      </p:sp>
      <p:sp>
        <p:nvSpPr>
          <p:cNvPr id="3" name="Élőláb helye 2">
            <a:extLst>
              <a:ext uri="{FF2B5EF4-FFF2-40B4-BE49-F238E27FC236}">
                <a16:creationId xmlns:a16="http://schemas.microsoft.com/office/drawing/2014/main" id="{7BFDCD80-9B13-4C5B-9EBE-8B39C61D30E6}"/>
              </a:ext>
            </a:extLst>
          </p:cNvPr>
          <p:cNvSpPr>
            <a:spLocks noGrp="1"/>
          </p:cNvSpPr>
          <p:nvPr>
            <p:ph type="ftr" sz="quarter" idx="11"/>
          </p:nvPr>
        </p:nvSpPr>
        <p:spPr/>
        <p:txBody>
          <a:bodyPr/>
          <a:lstStyle/>
          <a:p>
            <a:endParaRPr lang="hu-HU"/>
          </a:p>
        </p:txBody>
      </p:sp>
      <p:sp>
        <p:nvSpPr>
          <p:cNvPr id="4" name="Dia számának helye 3">
            <a:extLst>
              <a:ext uri="{FF2B5EF4-FFF2-40B4-BE49-F238E27FC236}">
                <a16:creationId xmlns:a16="http://schemas.microsoft.com/office/drawing/2014/main" id="{CFE98202-D9B0-4476-9879-D9D8541F1D49}"/>
              </a:ext>
            </a:extLst>
          </p:cNvPr>
          <p:cNvSpPr>
            <a:spLocks noGrp="1"/>
          </p:cNvSpPr>
          <p:nvPr>
            <p:ph type="sldNum" sz="quarter" idx="12"/>
          </p:nvPr>
        </p:nvSpPr>
        <p:spPr/>
        <p:txBody>
          <a:bodyPr/>
          <a:lstStyle/>
          <a:p>
            <a:fld id="{14C7FE0D-70CF-4C6B-BBC6-09880676E255}" type="slidenum">
              <a:rPr lang="hu-HU" smtClean="0"/>
              <a:t>‹#›</a:t>
            </a:fld>
            <a:endParaRPr lang="hu-HU"/>
          </a:p>
        </p:txBody>
      </p:sp>
    </p:spTree>
    <p:extLst>
      <p:ext uri="{BB962C8B-B14F-4D97-AF65-F5344CB8AC3E}">
        <p14:creationId xmlns:p14="http://schemas.microsoft.com/office/powerpoint/2010/main" val="1097545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8054BEA0-9521-4889-A4F0-DE0C3645C484}"/>
              </a:ext>
            </a:extLst>
          </p:cNvPr>
          <p:cNvSpPr>
            <a:spLocks noGrp="1"/>
          </p:cNvSpPr>
          <p:nvPr>
            <p:ph type="title"/>
          </p:nvPr>
        </p:nvSpPr>
        <p:spPr>
          <a:xfrm>
            <a:off x="839788" y="457200"/>
            <a:ext cx="3932237" cy="1600200"/>
          </a:xfrm>
        </p:spPr>
        <p:txBody>
          <a:bodyPr anchor="b"/>
          <a:lstStyle>
            <a:lvl1pPr>
              <a:defRPr sz="3200"/>
            </a:lvl1pPr>
          </a:lstStyle>
          <a:p>
            <a:r>
              <a:rPr lang="hu-HU"/>
              <a:t>Mintacím szerkesztése</a:t>
            </a:r>
          </a:p>
        </p:txBody>
      </p:sp>
      <p:sp>
        <p:nvSpPr>
          <p:cNvPr id="3" name="Tartalom helye 2">
            <a:extLst>
              <a:ext uri="{FF2B5EF4-FFF2-40B4-BE49-F238E27FC236}">
                <a16:creationId xmlns:a16="http://schemas.microsoft.com/office/drawing/2014/main" id="{1FA0F94F-D7F5-468F-8731-0ECFEDCEE9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Szöveg helye 3">
            <a:extLst>
              <a:ext uri="{FF2B5EF4-FFF2-40B4-BE49-F238E27FC236}">
                <a16:creationId xmlns:a16="http://schemas.microsoft.com/office/drawing/2014/main" id="{1B289078-0804-414F-B1B7-731B1B16ED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átum helye 4">
            <a:extLst>
              <a:ext uri="{FF2B5EF4-FFF2-40B4-BE49-F238E27FC236}">
                <a16:creationId xmlns:a16="http://schemas.microsoft.com/office/drawing/2014/main" id="{B67ABCBC-E786-49BA-B2D4-FB07838A1AAF}"/>
              </a:ext>
            </a:extLst>
          </p:cNvPr>
          <p:cNvSpPr>
            <a:spLocks noGrp="1"/>
          </p:cNvSpPr>
          <p:nvPr>
            <p:ph type="dt" sz="half" idx="10"/>
          </p:nvPr>
        </p:nvSpPr>
        <p:spPr/>
        <p:txBody>
          <a:bodyPr/>
          <a:lstStyle/>
          <a:p>
            <a:fld id="{679E1A70-F94F-46C6-B402-7DD7ADFE9AF2}" type="datetimeFigureOut">
              <a:rPr lang="hu-HU" smtClean="0"/>
              <a:t>2019.09.30.</a:t>
            </a:fld>
            <a:endParaRPr lang="hu-HU"/>
          </a:p>
        </p:txBody>
      </p:sp>
      <p:sp>
        <p:nvSpPr>
          <p:cNvPr id="6" name="Élőláb helye 5">
            <a:extLst>
              <a:ext uri="{FF2B5EF4-FFF2-40B4-BE49-F238E27FC236}">
                <a16:creationId xmlns:a16="http://schemas.microsoft.com/office/drawing/2014/main" id="{669BDDCA-259E-4625-A47A-DEDFFF699C5F}"/>
              </a:ext>
            </a:extLst>
          </p:cNvPr>
          <p:cNvSpPr>
            <a:spLocks noGrp="1"/>
          </p:cNvSpPr>
          <p:nvPr>
            <p:ph type="ftr" sz="quarter" idx="11"/>
          </p:nvPr>
        </p:nvSpPr>
        <p:spPr/>
        <p:txBody>
          <a:bodyPr/>
          <a:lstStyle/>
          <a:p>
            <a:endParaRPr lang="hu-HU"/>
          </a:p>
        </p:txBody>
      </p:sp>
      <p:sp>
        <p:nvSpPr>
          <p:cNvPr id="7" name="Dia számának helye 6">
            <a:extLst>
              <a:ext uri="{FF2B5EF4-FFF2-40B4-BE49-F238E27FC236}">
                <a16:creationId xmlns:a16="http://schemas.microsoft.com/office/drawing/2014/main" id="{83B5DCBB-F325-44A1-AE37-8D192EACD3AF}"/>
              </a:ext>
            </a:extLst>
          </p:cNvPr>
          <p:cNvSpPr>
            <a:spLocks noGrp="1"/>
          </p:cNvSpPr>
          <p:nvPr>
            <p:ph type="sldNum" sz="quarter" idx="12"/>
          </p:nvPr>
        </p:nvSpPr>
        <p:spPr/>
        <p:txBody>
          <a:bodyPr/>
          <a:lstStyle/>
          <a:p>
            <a:fld id="{14C7FE0D-70CF-4C6B-BBC6-09880676E255}" type="slidenum">
              <a:rPr lang="hu-HU" smtClean="0"/>
              <a:t>‹#›</a:t>
            </a:fld>
            <a:endParaRPr lang="hu-HU"/>
          </a:p>
        </p:txBody>
      </p:sp>
    </p:spTree>
    <p:extLst>
      <p:ext uri="{BB962C8B-B14F-4D97-AF65-F5344CB8AC3E}">
        <p14:creationId xmlns:p14="http://schemas.microsoft.com/office/powerpoint/2010/main" val="4136386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F62F4E5A-C2B7-4204-A7A6-F73528D6624A}"/>
              </a:ext>
            </a:extLst>
          </p:cNvPr>
          <p:cNvSpPr>
            <a:spLocks noGrp="1"/>
          </p:cNvSpPr>
          <p:nvPr>
            <p:ph type="title"/>
          </p:nvPr>
        </p:nvSpPr>
        <p:spPr>
          <a:xfrm>
            <a:off x="839788" y="457200"/>
            <a:ext cx="3932237" cy="1600200"/>
          </a:xfrm>
        </p:spPr>
        <p:txBody>
          <a:bodyPr anchor="b"/>
          <a:lstStyle>
            <a:lvl1pPr>
              <a:defRPr sz="3200"/>
            </a:lvl1pPr>
          </a:lstStyle>
          <a:p>
            <a:r>
              <a:rPr lang="hu-HU"/>
              <a:t>Mintacím szerkesztése</a:t>
            </a:r>
          </a:p>
        </p:txBody>
      </p:sp>
      <p:sp>
        <p:nvSpPr>
          <p:cNvPr id="3" name="Kép helye 2">
            <a:extLst>
              <a:ext uri="{FF2B5EF4-FFF2-40B4-BE49-F238E27FC236}">
                <a16:creationId xmlns:a16="http://schemas.microsoft.com/office/drawing/2014/main" id="{B30FFE63-F997-4F22-82EE-C7552FBAAC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u-HU"/>
          </a:p>
        </p:txBody>
      </p:sp>
      <p:sp>
        <p:nvSpPr>
          <p:cNvPr id="4" name="Szöveg helye 3">
            <a:extLst>
              <a:ext uri="{FF2B5EF4-FFF2-40B4-BE49-F238E27FC236}">
                <a16:creationId xmlns:a16="http://schemas.microsoft.com/office/drawing/2014/main" id="{AD4E365B-73D5-4900-96F8-EE7075F785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átum helye 4">
            <a:extLst>
              <a:ext uri="{FF2B5EF4-FFF2-40B4-BE49-F238E27FC236}">
                <a16:creationId xmlns:a16="http://schemas.microsoft.com/office/drawing/2014/main" id="{221849D6-13AB-403D-9D6D-08D718A9A710}"/>
              </a:ext>
            </a:extLst>
          </p:cNvPr>
          <p:cNvSpPr>
            <a:spLocks noGrp="1"/>
          </p:cNvSpPr>
          <p:nvPr>
            <p:ph type="dt" sz="half" idx="10"/>
          </p:nvPr>
        </p:nvSpPr>
        <p:spPr/>
        <p:txBody>
          <a:bodyPr/>
          <a:lstStyle/>
          <a:p>
            <a:fld id="{679E1A70-F94F-46C6-B402-7DD7ADFE9AF2}" type="datetimeFigureOut">
              <a:rPr lang="hu-HU" smtClean="0"/>
              <a:t>2019.09.30.</a:t>
            </a:fld>
            <a:endParaRPr lang="hu-HU"/>
          </a:p>
        </p:txBody>
      </p:sp>
      <p:sp>
        <p:nvSpPr>
          <p:cNvPr id="6" name="Élőláb helye 5">
            <a:extLst>
              <a:ext uri="{FF2B5EF4-FFF2-40B4-BE49-F238E27FC236}">
                <a16:creationId xmlns:a16="http://schemas.microsoft.com/office/drawing/2014/main" id="{8F137CFC-9259-4EDF-93A8-7547AA488685}"/>
              </a:ext>
            </a:extLst>
          </p:cNvPr>
          <p:cNvSpPr>
            <a:spLocks noGrp="1"/>
          </p:cNvSpPr>
          <p:nvPr>
            <p:ph type="ftr" sz="quarter" idx="11"/>
          </p:nvPr>
        </p:nvSpPr>
        <p:spPr/>
        <p:txBody>
          <a:bodyPr/>
          <a:lstStyle/>
          <a:p>
            <a:endParaRPr lang="hu-HU"/>
          </a:p>
        </p:txBody>
      </p:sp>
      <p:sp>
        <p:nvSpPr>
          <p:cNvPr id="7" name="Dia számának helye 6">
            <a:extLst>
              <a:ext uri="{FF2B5EF4-FFF2-40B4-BE49-F238E27FC236}">
                <a16:creationId xmlns:a16="http://schemas.microsoft.com/office/drawing/2014/main" id="{9E64ABAB-B911-4D2C-9B18-C8D3CDA0B6F6}"/>
              </a:ext>
            </a:extLst>
          </p:cNvPr>
          <p:cNvSpPr>
            <a:spLocks noGrp="1"/>
          </p:cNvSpPr>
          <p:nvPr>
            <p:ph type="sldNum" sz="quarter" idx="12"/>
          </p:nvPr>
        </p:nvSpPr>
        <p:spPr/>
        <p:txBody>
          <a:bodyPr/>
          <a:lstStyle/>
          <a:p>
            <a:fld id="{14C7FE0D-70CF-4C6B-BBC6-09880676E255}" type="slidenum">
              <a:rPr lang="hu-HU" smtClean="0"/>
              <a:t>‹#›</a:t>
            </a:fld>
            <a:endParaRPr lang="hu-HU"/>
          </a:p>
        </p:txBody>
      </p:sp>
    </p:spTree>
    <p:extLst>
      <p:ext uri="{BB962C8B-B14F-4D97-AF65-F5344CB8AC3E}">
        <p14:creationId xmlns:p14="http://schemas.microsoft.com/office/powerpoint/2010/main" val="1858807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ím helye 1">
            <a:extLst>
              <a:ext uri="{FF2B5EF4-FFF2-40B4-BE49-F238E27FC236}">
                <a16:creationId xmlns:a16="http://schemas.microsoft.com/office/drawing/2014/main" id="{31DF08DE-684F-46FD-8C2F-5007FDD493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hu-HU"/>
              <a:t>Mintacím szerkesztése</a:t>
            </a:r>
          </a:p>
        </p:txBody>
      </p:sp>
      <p:sp>
        <p:nvSpPr>
          <p:cNvPr id="3" name="Szöveg helye 2">
            <a:extLst>
              <a:ext uri="{FF2B5EF4-FFF2-40B4-BE49-F238E27FC236}">
                <a16:creationId xmlns:a16="http://schemas.microsoft.com/office/drawing/2014/main" id="{6C86FF81-495B-4488-9D59-C766EF8B5A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C1704B96-CA0A-4EA1-B279-25BFE4FCDA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9E1A70-F94F-46C6-B402-7DD7ADFE9AF2}" type="datetimeFigureOut">
              <a:rPr lang="hu-HU" smtClean="0"/>
              <a:t>2019.09.30.</a:t>
            </a:fld>
            <a:endParaRPr lang="hu-HU"/>
          </a:p>
        </p:txBody>
      </p:sp>
      <p:sp>
        <p:nvSpPr>
          <p:cNvPr id="5" name="Élőláb helye 4">
            <a:extLst>
              <a:ext uri="{FF2B5EF4-FFF2-40B4-BE49-F238E27FC236}">
                <a16:creationId xmlns:a16="http://schemas.microsoft.com/office/drawing/2014/main" id="{1FD1B39F-610C-4037-A285-5576F91855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u-HU"/>
          </a:p>
        </p:txBody>
      </p:sp>
      <p:sp>
        <p:nvSpPr>
          <p:cNvPr id="6" name="Dia számának helye 5">
            <a:extLst>
              <a:ext uri="{FF2B5EF4-FFF2-40B4-BE49-F238E27FC236}">
                <a16:creationId xmlns:a16="http://schemas.microsoft.com/office/drawing/2014/main" id="{68E44611-744A-4EDC-8A79-E628238D19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C7FE0D-70CF-4C6B-BBC6-09880676E255}" type="slidenum">
              <a:rPr lang="hu-HU" smtClean="0"/>
              <a:t>‹#›</a:t>
            </a:fld>
            <a:endParaRPr lang="hu-HU"/>
          </a:p>
        </p:txBody>
      </p:sp>
    </p:spTree>
    <p:extLst>
      <p:ext uri="{BB962C8B-B14F-4D97-AF65-F5344CB8AC3E}">
        <p14:creationId xmlns:p14="http://schemas.microsoft.com/office/powerpoint/2010/main" val="4198628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10/1/2019</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5133466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00000"/>
        <a:buFont typeface="Arial"/>
        <a:buChar char="•"/>
        <a:defRPr sz="20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runawayhorse001.github.io/LearningApacheSpark/clustering.html#k-means-mode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png"/><Relationship Id="rId18" Type="http://schemas.openxmlformats.org/officeDocument/2006/relationships/image" Target="../media/image41.png"/><Relationship Id="rId26" Type="http://schemas.openxmlformats.org/officeDocument/2006/relationships/image" Target="../media/image49.png"/><Relationship Id="rId3" Type="http://schemas.openxmlformats.org/officeDocument/2006/relationships/image" Target="../media/image26.png"/><Relationship Id="rId21" Type="http://schemas.openxmlformats.org/officeDocument/2006/relationships/image" Target="../media/image44.png"/><Relationship Id="rId34" Type="http://schemas.openxmlformats.org/officeDocument/2006/relationships/image" Target="../media/image56.png"/><Relationship Id="rId7" Type="http://schemas.openxmlformats.org/officeDocument/2006/relationships/image" Target="../media/image30.png"/><Relationship Id="rId12" Type="http://schemas.openxmlformats.org/officeDocument/2006/relationships/image" Target="../media/image35.png"/><Relationship Id="rId17" Type="http://schemas.openxmlformats.org/officeDocument/2006/relationships/image" Target="../media/image40.png"/><Relationship Id="rId25" Type="http://schemas.openxmlformats.org/officeDocument/2006/relationships/image" Target="../media/image48.png"/><Relationship Id="rId33" Type="http://schemas.openxmlformats.org/officeDocument/2006/relationships/image" Target="../media/image55.png"/><Relationship Id="rId2" Type="http://schemas.openxmlformats.org/officeDocument/2006/relationships/notesSlide" Target="../notesSlides/notesSlide1.xml"/><Relationship Id="rId16" Type="http://schemas.openxmlformats.org/officeDocument/2006/relationships/image" Target="../media/image39.emf"/><Relationship Id="rId20" Type="http://schemas.openxmlformats.org/officeDocument/2006/relationships/image" Target="../media/image43.png"/><Relationship Id="rId29"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29.png"/><Relationship Id="rId11" Type="http://schemas.openxmlformats.org/officeDocument/2006/relationships/image" Target="../media/image34.png"/><Relationship Id="rId24" Type="http://schemas.openxmlformats.org/officeDocument/2006/relationships/image" Target="../media/image47.png"/><Relationship Id="rId32" Type="http://schemas.openxmlformats.org/officeDocument/2006/relationships/image" Target="../media/image54.png"/><Relationship Id="rId5" Type="http://schemas.openxmlformats.org/officeDocument/2006/relationships/image" Target="../media/image28.png"/><Relationship Id="rId15" Type="http://schemas.openxmlformats.org/officeDocument/2006/relationships/image" Target="../media/image38.png"/><Relationship Id="rId23" Type="http://schemas.openxmlformats.org/officeDocument/2006/relationships/image" Target="../media/image46.png"/><Relationship Id="rId28" Type="http://schemas.openxmlformats.org/officeDocument/2006/relationships/image" Target="../media/image50.png"/><Relationship Id="rId10" Type="http://schemas.openxmlformats.org/officeDocument/2006/relationships/image" Target="../media/image33.png"/><Relationship Id="rId19" Type="http://schemas.openxmlformats.org/officeDocument/2006/relationships/image" Target="../media/image42.png"/><Relationship Id="rId31" Type="http://schemas.openxmlformats.org/officeDocument/2006/relationships/image" Target="../media/image53.png"/><Relationship Id="rId4" Type="http://schemas.openxmlformats.org/officeDocument/2006/relationships/image" Target="../media/image27.png"/><Relationship Id="rId9" Type="http://schemas.openxmlformats.org/officeDocument/2006/relationships/image" Target="../media/image32.emf"/><Relationship Id="rId14" Type="http://schemas.openxmlformats.org/officeDocument/2006/relationships/image" Target="../media/image37.png"/><Relationship Id="rId22" Type="http://schemas.openxmlformats.org/officeDocument/2006/relationships/image" Target="../media/image45.png"/><Relationship Id="rId27" Type="http://schemas.openxmlformats.org/officeDocument/2006/relationships/hyperlink" Target="http://hadoop.apache.org/" TargetMode="External"/><Relationship Id="rId30" Type="http://schemas.openxmlformats.org/officeDocument/2006/relationships/image" Target="../media/image52.png"/><Relationship Id="rId35" Type="http://schemas.openxmlformats.org/officeDocument/2006/relationships/image" Target="../media/image57.png"/></Relationships>
</file>

<file path=ppt/slides/_rels/slide25.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62.png"/><Relationship Id="rId3" Type="http://schemas.openxmlformats.org/officeDocument/2006/relationships/image" Target="../media/image58.jpg"/><Relationship Id="rId7" Type="http://schemas.openxmlformats.org/officeDocument/2006/relationships/image" Target="../media/image61.png"/><Relationship Id="rId12" Type="http://schemas.openxmlformats.org/officeDocument/2006/relationships/hyperlink" Target="http://hive.apache.org/" TargetMode="External"/><Relationship Id="rId2" Type="http://schemas.openxmlformats.org/officeDocument/2006/relationships/notesSlide" Target="../notesSlides/notesSlide2.xml"/><Relationship Id="rId16" Type="http://schemas.openxmlformats.org/officeDocument/2006/relationships/image" Target="../media/image56.png"/><Relationship Id="rId1" Type="http://schemas.openxmlformats.org/officeDocument/2006/relationships/slideLayout" Target="../slideLayouts/slideLayout13.xml"/><Relationship Id="rId6" Type="http://schemas.openxmlformats.org/officeDocument/2006/relationships/image" Target="../media/image60.png"/><Relationship Id="rId11" Type="http://schemas.openxmlformats.org/officeDocument/2006/relationships/image" Target="../media/image33.png"/><Relationship Id="rId5" Type="http://schemas.openxmlformats.org/officeDocument/2006/relationships/hyperlink" Target="http://hadoop.apache.org/" TargetMode="External"/><Relationship Id="rId15" Type="http://schemas.openxmlformats.org/officeDocument/2006/relationships/image" Target="../media/image64.png"/><Relationship Id="rId10" Type="http://schemas.openxmlformats.org/officeDocument/2006/relationships/image" Target="../media/image26.png"/><Relationship Id="rId4" Type="http://schemas.openxmlformats.org/officeDocument/2006/relationships/image" Target="../media/image59.png"/><Relationship Id="rId9" Type="http://schemas.openxmlformats.org/officeDocument/2006/relationships/image" Target="../media/image35.png"/><Relationship Id="rId14" Type="http://schemas.openxmlformats.org/officeDocument/2006/relationships/image" Target="../media/image63.png"/></Relationships>
</file>

<file path=ppt/slides/_rels/slide26.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58.jpg"/><Relationship Id="rId7" Type="http://schemas.openxmlformats.org/officeDocument/2006/relationships/image" Target="../media/image38.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59.png"/><Relationship Id="rId11" Type="http://schemas.openxmlformats.org/officeDocument/2006/relationships/image" Target="../media/image67.png"/><Relationship Id="rId5" Type="http://schemas.openxmlformats.org/officeDocument/2006/relationships/image" Target="../media/image61.png"/><Relationship Id="rId10" Type="http://schemas.openxmlformats.org/officeDocument/2006/relationships/image" Target="../media/image66.png"/><Relationship Id="rId4" Type="http://schemas.openxmlformats.org/officeDocument/2006/relationships/image" Target="../media/image37.png"/><Relationship Id="rId9" Type="http://schemas.openxmlformats.org/officeDocument/2006/relationships/image" Target="../media/image65.png"/></Relationships>
</file>

<file path=ppt/slides/_rels/slide27.xml.rels><?xml version="1.0" encoding="UTF-8" standalone="yes"?>
<Relationships xmlns="http://schemas.openxmlformats.org/package/2006/relationships"><Relationship Id="rId8" Type="http://schemas.openxmlformats.org/officeDocument/2006/relationships/image" Target="../media/image71.emf"/><Relationship Id="rId3" Type="http://schemas.openxmlformats.org/officeDocument/2006/relationships/image" Target="../media/image58.jpg"/><Relationship Id="rId7" Type="http://schemas.openxmlformats.org/officeDocument/2006/relationships/image" Target="../media/image38.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68.png"/><Relationship Id="rId9" Type="http://schemas.openxmlformats.org/officeDocument/2006/relationships/image" Target="../media/image72.emf"/></Relationships>
</file>

<file path=ppt/slides/_rels/slide28.xml.rels><?xml version="1.0" encoding="UTF-8" standalone="yes"?>
<Relationships xmlns="http://schemas.openxmlformats.org/package/2006/relationships"><Relationship Id="rId3" Type="http://schemas.openxmlformats.org/officeDocument/2006/relationships/image" Target="../media/image58.jp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29.xml.rels><?xml version="1.0" encoding="UTF-8" standalone="yes"?>
<Relationships xmlns="http://schemas.openxmlformats.org/package/2006/relationships"><Relationship Id="rId3" Type="http://schemas.openxmlformats.org/officeDocument/2006/relationships/image" Target="../media/image58.jpg"/><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3.xml.rels><?xml version="1.0" encoding="UTF-8" standalone="yes"?>
<Relationships xmlns="http://schemas.openxmlformats.org/package/2006/relationships"><Relationship Id="rId2" Type="http://schemas.openxmlformats.org/officeDocument/2006/relationships/hyperlink" Target="https://runawayhorse001.github.io/LearningApacheSpark/stats.html"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8.jpg"/><Relationship Id="rId7" Type="http://schemas.openxmlformats.org/officeDocument/2006/relationships/image" Target="../media/image75.pn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74.png"/><Relationship Id="rId5" Type="http://schemas.openxmlformats.org/officeDocument/2006/relationships/image" Target="../media/image37.png"/><Relationship Id="rId4" Type="http://schemas.openxmlformats.org/officeDocument/2006/relationships/image" Target="../media/image73.png"/></Relationships>
</file>

<file path=ppt/slides/_rels/slide31.xml.rels><?xml version="1.0" encoding="UTF-8" standalone="yes"?>
<Relationships xmlns="http://schemas.openxmlformats.org/package/2006/relationships"><Relationship Id="rId3" Type="http://schemas.openxmlformats.org/officeDocument/2006/relationships/image" Target="../media/image58.jpg"/><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image" Target="../media/image77.png"/><Relationship Id="rId5" Type="http://schemas.openxmlformats.org/officeDocument/2006/relationships/image" Target="../media/image76.png"/><Relationship Id="rId4" Type="http://schemas.openxmlformats.org/officeDocument/2006/relationships/image" Target="../media/image73.png"/></Relationships>
</file>

<file path=ppt/slides/_rels/slide32.xml.rels><?xml version="1.0" encoding="UTF-8" standalone="yes"?>
<Relationships xmlns="http://schemas.openxmlformats.org/package/2006/relationships"><Relationship Id="rId3" Type="http://schemas.openxmlformats.org/officeDocument/2006/relationships/image" Target="../media/image58.jpg"/><Relationship Id="rId2" Type="http://schemas.openxmlformats.org/officeDocument/2006/relationships/notesSlide" Target="../notesSlides/notesSlide9.xml"/><Relationship Id="rId1" Type="http://schemas.openxmlformats.org/officeDocument/2006/relationships/slideLayout" Target="../slideLayouts/slideLayout13.xml"/><Relationship Id="rId5" Type="http://schemas.openxmlformats.org/officeDocument/2006/relationships/image" Target="../media/image77.png"/><Relationship Id="rId4" Type="http://schemas.openxmlformats.org/officeDocument/2006/relationships/image" Target="../media/image76.png"/></Relationships>
</file>

<file path=ppt/slides/_rels/slide33.xml.rels><?xml version="1.0" encoding="UTF-8" standalone="yes"?>
<Relationships xmlns="http://schemas.openxmlformats.org/package/2006/relationships"><Relationship Id="rId3" Type="http://schemas.openxmlformats.org/officeDocument/2006/relationships/image" Target="../media/image58.jp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58.jpg"/><Relationship Id="rId7" Type="http://schemas.openxmlformats.org/officeDocument/2006/relationships/image" Target="../media/image47.png"/><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78.png"/></Relationships>
</file>

<file path=ppt/slides/_rels/slide35.xml.rels><?xml version="1.0" encoding="UTF-8" standalone="yes"?>
<Relationships xmlns="http://schemas.openxmlformats.org/package/2006/relationships"><Relationship Id="rId3" Type="http://schemas.openxmlformats.org/officeDocument/2006/relationships/image" Target="../media/image58.jp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46.png"/></Relationships>
</file>

<file path=ppt/slides/_rels/slide36.xml.rels><?xml version="1.0" encoding="UTF-8" standalone="yes"?>
<Relationships xmlns="http://schemas.openxmlformats.org/package/2006/relationships"><Relationship Id="rId3" Type="http://schemas.openxmlformats.org/officeDocument/2006/relationships/image" Target="../media/image58.jp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46.png"/></Relationships>
</file>

<file path=ppt/slides/_rels/slide37.xml.rels><?xml version="1.0" encoding="UTF-8" standalone="yes"?>
<Relationships xmlns="http://schemas.openxmlformats.org/package/2006/relationships"><Relationship Id="rId3" Type="http://schemas.openxmlformats.org/officeDocument/2006/relationships/image" Target="../media/image58.jp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46.png"/></Relationships>
</file>

<file path=ppt/slides/_rels/slide38.xml.rels><?xml version="1.0" encoding="UTF-8" standalone="yes"?>
<Relationships xmlns="http://schemas.openxmlformats.org/package/2006/relationships"><Relationship Id="rId3" Type="http://schemas.openxmlformats.org/officeDocument/2006/relationships/image" Target="../media/image58.jp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46.png"/></Relationships>
</file>

<file path=ppt/slides/_rels/slide39.xml.rels><?xml version="1.0" encoding="UTF-8" standalone="yes"?>
<Relationships xmlns="http://schemas.openxmlformats.org/package/2006/relationships"><Relationship Id="rId3" Type="http://schemas.openxmlformats.org/officeDocument/2006/relationships/image" Target="../media/image58.jp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46.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Layout" Target="../slideLayouts/slideLayout2.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slides/_rels/slide40.xml.rels><?xml version="1.0" encoding="UTF-8" standalone="yes"?>
<Relationships xmlns="http://schemas.openxmlformats.org/package/2006/relationships"><Relationship Id="rId3" Type="http://schemas.openxmlformats.org/officeDocument/2006/relationships/image" Target="../media/image58.jp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46.png"/></Relationships>
</file>

<file path=ppt/slides/_rels/slide41.xml.rels><?xml version="1.0" encoding="UTF-8" standalone="yes"?>
<Relationships xmlns="http://schemas.openxmlformats.org/package/2006/relationships"><Relationship Id="rId3" Type="http://schemas.openxmlformats.org/officeDocument/2006/relationships/image" Target="../media/image58.jp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46.png"/></Relationships>
</file>

<file path=ppt/slides/_rels/slide42.xml.rels><?xml version="1.0" encoding="UTF-8" standalone="yes"?>
<Relationships xmlns="http://schemas.openxmlformats.org/package/2006/relationships"><Relationship Id="rId3" Type="http://schemas.openxmlformats.org/officeDocument/2006/relationships/image" Target="../media/image58.jp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58.jp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79.jpg"/><Relationship Id="rId2" Type="http://schemas.openxmlformats.org/officeDocument/2006/relationships/notesSlide" Target="../notesSlides/notesSlide21.xml"/><Relationship Id="rId1" Type="http://schemas.openxmlformats.org/officeDocument/2006/relationships/slideLayout" Target="../slideLayouts/slideLayout13.xml"/><Relationship Id="rId6" Type="http://schemas.openxmlformats.org/officeDocument/2006/relationships/image" Target="../media/image82.png"/><Relationship Id="rId5" Type="http://schemas.openxmlformats.org/officeDocument/2006/relationships/image" Target="../media/image81.png"/><Relationship Id="rId4" Type="http://schemas.openxmlformats.org/officeDocument/2006/relationships/image" Target="../media/image80.png"/></Relationships>
</file>

<file path=ppt/slides/_rels/slide45.xml.rels><?xml version="1.0" encoding="UTF-8" standalone="yes"?>
<Relationships xmlns="http://schemas.openxmlformats.org/package/2006/relationships"><Relationship Id="rId3" Type="http://schemas.openxmlformats.org/officeDocument/2006/relationships/image" Target="../media/image58.jpg"/><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82.png"/></Relationships>
</file>

<file path=ppt/slides/_rels/slide46.xml.rels><?xml version="1.0" encoding="UTF-8" standalone="yes"?>
<Relationships xmlns="http://schemas.openxmlformats.org/package/2006/relationships"><Relationship Id="rId3" Type="http://schemas.openxmlformats.org/officeDocument/2006/relationships/image" Target="../media/image58.jpg"/><Relationship Id="rId2" Type="http://schemas.openxmlformats.org/officeDocument/2006/relationships/notesSlide" Target="../notesSlides/notesSlide23.xml"/><Relationship Id="rId1" Type="http://schemas.openxmlformats.org/officeDocument/2006/relationships/slideLayout" Target="../slideLayouts/slideLayout13.xml"/><Relationship Id="rId5" Type="http://schemas.openxmlformats.org/officeDocument/2006/relationships/image" Target="../media/image82.png"/><Relationship Id="rId4" Type="http://schemas.openxmlformats.org/officeDocument/2006/relationships/image" Target="../media/image81.png"/></Relationships>
</file>

<file path=ppt/slides/_rels/slide47.xml.rels><?xml version="1.0" encoding="UTF-8" standalone="yes"?>
<Relationships xmlns="http://schemas.openxmlformats.org/package/2006/relationships"><Relationship Id="rId3" Type="http://schemas.openxmlformats.org/officeDocument/2006/relationships/image" Target="../media/image58.jpg"/><Relationship Id="rId2" Type="http://schemas.openxmlformats.org/officeDocument/2006/relationships/notesSlide" Target="../notesSlides/notesSlide24.xml"/><Relationship Id="rId1" Type="http://schemas.openxmlformats.org/officeDocument/2006/relationships/slideLayout" Target="../slideLayouts/slideLayout13.xml"/><Relationship Id="rId5" Type="http://schemas.openxmlformats.org/officeDocument/2006/relationships/image" Target="../media/image82.png"/><Relationship Id="rId4" Type="http://schemas.openxmlformats.org/officeDocument/2006/relationships/image" Target="../media/image81.png"/></Relationships>
</file>

<file path=ppt/slides/_rels/slide48.xml.rels><?xml version="1.0" encoding="UTF-8" standalone="yes"?>
<Relationships xmlns="http://schemas.openxmlformats.org/package/2006/relationships"><Relationship Id="rId3" Type="http://schemas.openxmlformats.org/officeDocument/2006/relationships/image" Target="../media/image58.jpg"/><Relationship Id="rId2" Type="http://schemas.openxmlformats.org/officeDocument/2006/relationships/notesSlide" Target="../notesSlides/notesSlide25.xml"/><Relationship Id="rId1" Type="http://schemas.openxmlformats.org/officeDocument/2006/relationships/slideLayout" Target="../slideLayouts/slideLayout13.xml"/><Relationship Id="rId4" Type="http://schemas.openxmlformats.org/officeDocument/2006/relationships/image" Target="../media/image81.png"/></Relationships>
</file>

<file path=ppt/slides/_rels/slide49.xml.rels><?xml version="1.0" encoding="UTF-8" standalone="yes"?>
<Relationships xmlns="http://schemas.openxmlformats.org/package/2006/relationships"><Relationship Id="rId3" Type="http://schemas.openxmlformats.org/officeDocument/2006/relationships/image" Target="../media/image58.jpg"/><Relationship Id="rId2" Type="http://schemas.openxmlformats.org/officeDocument/2006/relationships/notesSlide" Target="../notesSlides/notesSlide26.xml"/><Relationship Id="rId1" Type="http://schemas.openxmlformats.org/officeDocument/2006/relationships/slideLayout" Target="../slideLayouts/slideLayout13.xml"/><Relationship Id="rId4" Type="http://schemas.openxmlformats.org/officeDocument/2006/relationships/image" Target="../media/image81.png"/></Relationships>
</file>

<file path=ppt/slides/_rels/slide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 Id="rId6" Type="http://schemas.openxmlformats.org/officeDocument/2006/relationships/image" Target="../media/image11.emf"/><Relationship Id="rId5" Type="http://schemas.openxmlformats.org/officeDocument/2006/relationships/image" Target="../media/image10.emf"/><Relationship Id="rId4" Type="http://schemas.openxmlformats.org/officeDocument/2006/relationships/image" Target="../media/image9.emf"/></Relationships>
</file>

<file path=ppt/slides/_rels/slide50.xml.rels><?xml version="1.0" encoding="UTF-8" standalone="yes"?>
<Relationships xmlns="http://schemas.openxmlformats.org/package/2006/relationships"><Relationship Id="rId3" Type="http://schemas.openxmlformats.org/officeDocument/2006/relationships/image" Target="../media/image58.jpg"/><Relationship Id="rId2" Type="http://schemas.openxmlformats.org/officeDocument/2006/relationships/notesSlide" Target="../notesSlides/notesSlide27.xml"/><Relationship Id="rId1" Type="http://schemas.openxmlformats.org/officeDocument/2006/relationships/slideLayout" Target="../slideLayouts/slideLayout13.xml"/><Relationship Id="rId4" Type="http://schemas.openxmlformats.org/officeDocument/2006/relationships/image" Target="../media/image82.png"/></Relationships>
</file>

<file path=ppt/slides/_rels/slide51.xml.rels><?xml version="1.0" encoding="UTF-8" standalone="yes"?>
<Relationships xmlns="http://schemas.openxmlformats.org/package/2006/relationships"><Relationship Id="rId3" Type="http://schemas.openxmlformats.org/officeDocument/2006/relationships/image" Target="../media/image58.jpg"/><Relationship Id="rId2" Type="http://schemas.openxmlformats.org/officeDocument/2006/relationships/notesSlide" Target="../notesSlides/notesSlide28.xml"/><Relationship Id="rId1" Type="http://schemas.openxmlformats.org/officeDocument/2006/relationships/slideLayout" Target="../slideLayouts/slideLayout13.xml"/><Relationship Id="rId4" Type="http://schemas.openxmlformats.org/officeDocument/2006/relationships/image" Target="../media/image82.png"/></Relationships>
</file>

<file path=ppt/slides/_rels/slide52.xml.rels><?xml version="1.0" encoding="UTF-8" standalone="yes"?>
<Relationships xmlns="http://schemas.openxmlformats.org/package/2006/relationships"><Relationship Id="rId3" Type="http://schemas.openxmlformats.org/officeDocument/2006/relationships/hyperlink" Target="https://github.com/runawayhorse001/CheatSheet/blob/master/cheatSheet_pyspark.pdf" TargetMode="External"/><Relationship Id="rId2" Type="http://schemas.openxmlformats.org/officeDocument/2006/relationships/hyperlink" Target="https://community.cloud.databricks.com/" TargetMode="External"/><Relationship Id="rId1" Type="http://schemas.openxmlformats.org/officeDocument/2006/relationships/slideLayout" Target="../slideLayouts/slideLayout2.xml"/><Relationship Id="rId5" Type="http://schemas.openxmlformats.org/officeDocument/2006/relationships/hyperlink" Target="http://training.databricks.com/intro.pdf" TargetMode="External"/><Relationship Id="rId4" Type="http://schemas.openxmlformats.org/officeDocument/2006/relationships/hyperlink" Target="https://github.com/slaki/Spark-with-Pytho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8CE8284C-7F96-413F-A5FA-399726DE0DE6}"/>
              </a:ext>
            </a:extLst>
          </p:cNvPr>
          <p:cNvSpPr>
            <a:spLocks noGrp="1"/>
          </p:cNvSpPr>
          <p:nvPr>
            <p:ph type="ctrTitle"/>
          </p:nvPr>
        </p:nvSpPr>
        <p:spPr/>
        <p:txBody>
          <a:bodyPr/>
          <a:lstStyle/>
          <a:p>
            <a:r>
              <a:rPr lang="hu-HU" dirty="0"/>
              <a:t>Haladó Big Data</a:t>
            </a:r>
          </a:p>
        </p:txBody>
      </p:sp>
      <p:sp>
        <p:nvSpPr>
          <p:cNvPr id="3" name="Alcím 2">
            <a:extLst>
              <a:ext uri="{FF2B5EF4-FFF2-40B4-BE49-F238E27FC236}">
                <a16:creationId xmlns:a16="http://schemas.microsoft.com/office/drawing/2014/main" id="{2D6CD92B-53B2-41C7-B4AB-C6A87EFBD998}"/>
              </a:ext>
            </a:extLst>
          </p:cNvPr>
          <p:cNvSpPr>
            <a:spLocks noGrp="1"/>
          </p:cNvSpPr>
          <p:nvPr>
            <p:ph type="subTitle" idx="1"/>
          </p:nvPr>
        </p:nvSpPr>
        <p:spPr/>
        <p:txBody>
          <a:bodyPr/>
          <a:lstStyle/>
          <a:p>
            <a:r>
              <a:rPr lang="hu-HU" dirty="0"/>
              <a:t>4. Előadás</a:t>
            </a:r>
          </a:p>
          <a:p>
            <a:r>
              <a:rPr lang="hu-HU" dirty="0" err="1"/>
              <a:t>Apache</a:t>
            </a:r>
            <a:r>
              <a:rPr lang="hu-HU" dirty="0"/>
              <a:t> </a:t>
            </a:r>
            <a:r>
              <a:rPr lang="hu-HU" dirty="0" err="1"/>
              <a:t>Spark</a:t>
            </a:r>
            <a:r>
              <a:rPr lang="hu-HU" dirty="0"/>
              <a:t> </a:t>
            </a:r>
            <a:r>
              <a:rPr lang="hu-HU" dirty="0" err="1"/>
              <a:t>II.rész</a:t>
            </a:r>
            <a:endParaRPr lang="hu-HU" dirty="0"/>
          </a:p>
        </p:txBody>
      </p:sp>
    </p:spTree>
    <p:extLst>
      <p:ext uri="{BB962C8B-B14F-4D97-AF65-F5344CB8AC3E}">
        <p14:creationId xmlns:p14="http://schemas.microsoft.com/office/powerpoint/2010/main" val="29690534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0BD6747C-91BD-477C-A80A-21D6C57E5602}"/>
              </a:ext>
            </a:extLst>
          </p:cNvPr>
          <p:cNvSpPr>
            <a:spLocks noGrp="1"/>
          </p:cNvSpPr>
          <p:nvPr>
            <p:ph type="title"/>
          </p:nvPr>
        </p:nvSpPr>
        <p:spPr/>
        <p:txBody>
          <a:bodyPr/>
          <a:lstStyle/>
          <a:p>
            <a:r>
              <a:rPr lang="hu-HU" dirty="0"/>
              <a:t>További lépések</a:t>
            </a:r>
          </a:p>
        </p:txBody>
      </p:sp>
      <p:sp>
        <p:nvSpPr>
          <p:cNvPr id="3" name="Tartalom helye 2">
            <a:extLst>
              <a:ext uri="{FF2B5EF4-FFF2-40B4-BE49-F238E27FC236}">
                <a16:creationId xmlns:a16="http://schemas.microsoft.com/office/drawing/2014/main" id="{8E7BEC4B-3EB3-48FD-BAA6-233A560934AD}"/>
              </a:ext>
            </a:extLst>
          </p:cNvPr>
          <p:cNvSpPr>
            <a:spLocks noGrp="1"/>
          </p:cNvSpPr>
          <p:nvPr>
            <p:ph idx="1"/>
          </p:nvPr>
        </p:nvSpPr>
        <p:spPr/>
        <p:txBody>
          <a:bodyPr/>
          <a:lstStyle/>
          <a:p>
            <a:r>
              <a:rPr lang="hu-HU" dirty="0"/>
              <a:t>Mennyire jól becsül az Y?</a:t>
            </a:r>
          </a:p>
          <a:p>
            <a:pPr lvl="1"/>
            <a:r>
              <a:rPr lang="hu-HU" dirty="0"/>
              <a:t>Y szórásnégyzete</a:t>
            </a:r>
          </a:p>
          <a:p>
            <a:endParaRPr lang="hu-HU" dirty="0"/>
          </a:p>
          <a:p>
            <a:r>
              <a:rPr lang="hu-HU" dirty="0"/>
              <a:t>Hogyan javítható?</a:t>
            </a:r>
          </a:p>
          <a:p>
            <a:pPr lvl="1"/>
            <a:r>
              <a:rPr lang="hu-HU" dirty="0"/>
              <a:t>Z = Y becslők átlaga</a:t>
            </a:r>
          </a:p>
          <a:p>
            <a:pPr lvl="1"/>
            <a:endParaRPr lang="hu-HU" dirty="0"/>
          </a:p>
          <a:p>
            <a:r>
              <a:rPr lang="hu-HU" dirty="0"/>
              <a:t>Hogyan gyorsítható?</a:t>
            </a:r>
          </a:p>
          <a:p>
            <a:pPr lvl="1"/>
            <a:r>
              <a:rPr lang="hu-HU" dirty="0"/>
              <a:t>Átlagok mediánja</a:t>
            </a:r>
          </a:p>
        </p:txBody>
      </p:sp>
    </p:spTree>
    <p:extLst>
      <p:ext uri="{BB962C8B-B14F-4D97-AF65-F5344CB8AC3E}">
        <p14:creationId xmlns:p14="http://schemas.microsoft.com/office/powerpoint/2010/main" val="124018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60C9A797-19E9-42C3-9C6A-3B973897775F}"/>
              </a:ext>
            </a:extLst>
          </p:cNvPr>
          <p:cNvSpPr>
            <a:spLocks noGrp="1"/>
          </p:cNvSpPr>
          <p:nvPr>
            <p:ph type="title"/>
          </p:nvPr>
        </p:nvSpPr>
        <p:spPr/>
        <p:txBody>
          <a:bodyPr/>
          <a:lstStyle/>
          <a:p>
            <a:endParaRPr lang="hu-HU"/>
          </a:p>
        </p:txBody>
      </p:sp>
      <p:pic>
        <p:nvPicPr>
          <p:cNvPr id="1026" name="Picture 2" descr="_images/visualapi_006.png">
            <a:extLst>
              <a:ext uri="{FF2B5EF4-FFF2-40B4-BE49-F238E27FC236}">
                <a16:creationId xmlns:a16="http://schemas.microsoft.com/office/drawing/2014/main" id="{32989C28-A653-4E36-9A39-C141C907B40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28144" y="1825625"/>
            <a:ext cx="7735712"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Szövegdoboz 3">
            <a:extLst>
              <a:ext uri="{FF2B5EF4-FFF2-40B4-BE49-F238E27FC236}">
                <a16:creationId xmlns:a16="http://schemas.microsoft.com/office/drawing/2014/main" id="{0D97717C-8CCC-4E84-B41A-F8C14C18E074}"/>
              </a:ext>
            </a:extLst>
          </p:cNvPr>
          <p:cNvSpPr txBox="1"/>
          <p:nvPr/>
        </p:nvSpPr>
        <p:spPr>
          <a:xfrm>
            <a:off x="545910" y="6018663"/>
            <a:ext cx="7014950" cy="369332"/>
          </a:xfrm>
          <a:prstGeom prst="rect">
            <a:avLst/>
          </a:prstGeom>
          <a:noFill/>
        </p:spPr>
        <p:txBody>
          <a:bodyPr wrap="square" rtlCol="0">
            <a:spAutoFit/>
          </a:bodyPr>
          <a:lstStyle/>
          <a:p>
            <a:r>
              <a:rPr lang="hu-HU" dirty="0"/>
              <a:t>Forrás: W. </a:t>
            </a:r>
            <a:r>
              <a:rPr lang="hu-HU" dirty="0" err="1"/>
              <a:t>Feng</a:t>
            </a:r>
            <a:r>
              <a:rPr lang="hu-HU" dirty="0"/>
              <a:t>: </a:t>
            </a:r>
            <a:r>
              <a:rPr lang="hu-HU" dirty="0" err="1"/>
              <a:t>Learning</a:t>
            </a:r>
            <a:r>
              <a:rPr lang="hu-HU" dirty="0"/>
              <a:t> </a:t>
            </a:r>
            <a:r>
              <a:rPr lang="hu-HU" dirty="0" err="1"/>
              <a:t>Apache</a:t>
            </a:r>
            <a:r>
              <a:rPr lang="hu-HU" dirty="0"/>
              <a:t> </a:t>
            </a:r>
            <a:r>
              <a:rPr lang="hu-HU" dirty="0" err="1"/>
              <a:t>Spark</a:t>
            </a:r>
            <a:r>
              <a:rPr lang="hu-HU" dirty="0"/>
              <a:t> </a:t>
            </a:r>
            <a:r>
              <a:rPr lang="hu-HU" dirty="0" err="1"/>
              <a:t>with</a:t>
            </a:r>
            <a:r>
              <a:rPr lang="hu-HU" dirty="0"/>
              <a:t> Python</a:t>
            </a:r>
          </a:p>
        </p:txBody>
      </p:sp>
    </p:spTree>
    <p:extLst>
      <p:ext uri="{BB962C8B-B14F-4D97-AF65-F5344CB8AC3E}">
        <p14:creationId xmlns:p14="http://schemas.microsoft.com/office/powerpoint/2010/main" val="2044564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14DBCF53-31CF-426B-8E72-E827013F4B55}"/>
              </a:ext>
            </a:extLst>
          </p:cNvPr>
          <p:cNvSpPr>
            <a:spLocks noGrp="1"/>
          </p:cNvSpPr>
          <p:nvPr>
            <p:ph type="title"/>
          </p:nvPr>
        </p:nvSpPr>
        <p:spPr/>
        <p:txBody>
          <a:bodyPr/>
          <a:lstStyle/>
          <a:p>
            <a:r>
              <a:rPr lang="hu-HU" dirty="0" err="1"/>
              <a:t>Transformations</a:t>
            </a:r>
            <a:br>
              <a:rPr lang="hu-HU" dirty="0"/>
            </a:br>
            <a:r>
              <a:rPr lang="hu-HU" sz="2000" dirty="0"/>
              <a:t>Új RDD-t készít egy korábbiból</a:t>
            </a:r>
            <a:endParaRPr lang="hu-HU" dirty="0"/>
          </a:p>
        </p:txBody>
      </p:sp>
      <p:pic>
        <p:nvPicPr>
          <p:cNvPr id="2052" name="Picture 4" descr="_images/transforms1.png">
            <a:extLst>
              <a:ext uri="{FF2B5EF4-FFF2-40B4-BE49-F238E27FC236}">
                <a16:creationId xmlns:a16="http://schemas.microsoft.com/office/drawing/2014/main" id="{AE6BF39E-7973-4A90-94F1-D6CC9ACD6E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788" y="1662113"/>
            <a:ext cx="11020425" cy="3533775"/>
          </a:xfrm>
          <a:prstGeom prst="rect">
            <a:avLst/>
          </a:prstGeom>
          <a:noFill/>
          <a:extLst>
            <a:ext uri="{909E8E84-426E-40DD-AFC4-6F175D3DCCD1}">
              <a14:hiddenFill xmlns:a14="http://schemas.microsoft.com/office/drawing/2010/main">
                <a:solidFill>
                  <a:srgbClr val="FFFFFF"/>
                </a:solidFill>
              </a14:hiddenFill>
            </a:ext>
          </a:extLst>
        </p:spPr>
      </p:pic>
      <p:sp>
        <p:nvSpPr>
          <p:cNvPr id="6" name="Szövegdoboz 5">
            <a:extLst>
              <a:ext uri="{FF2B5EF4-FFF2-40B4-BE49-F238E27FC236}">
                <a16:creationId xmlns:a16="http://schemas.microsoft.com/office/drawing/2014/main" id="{31593306-C1AB-4390-A978-6081266D0AF5}"/>
              </a:ext>
            </a:extLst>
          </p:cNvPr>
          <p:cNvSpPr txBox="1"/>
          <p:nvPr/>
        </p:nvSpPr>
        <p:spPr>
          <a:xfrm>
            <a:off x="545910" y="6018663"/>
            <a:ext cx="7014950" cy="369332"/>
          </a:xfrm>
          <a:prstGeom prst="rect">
            <a:avLst/>
          </a:prstGeom>
          <a:noFill/>
        </p:spPr>
        <p:txBody>
          <a:bodyPr wrap="square" rtlCol="0">
            <a:spAutoFit/>
          </a:bodyPr>
          <a:lstStyle/>
          <a:p>
            <a:r>
              <a:rPr lang="hu-HU" dirty="0"/>
              <a:t>Forrás: W. </a:t>
            </a:r>
            <a:r>
              <a:rPr lang="hu-HU" dirty="0" err="1"/>
              <a:t>Feng</a:t>
            </a:r>
            <a:r>
              <a:rPr lang="hu-HU" dirty="0"/>
              <a:t>: </a:t>
            </a:r>
            <a:r>
              <a:rPr lang="hu-HU" dirty="0" err="1"/>
              <a:t>Learning</a:t>
            </a:r>
            <a:r>
              <a:rPr lang="hu-HU" dirty="0"/>
              <a:t> </a:t>
            </a:r>
            <a:r>
              <a:rPr lang="hu-HU" dirty="0" err="1"/>
              <a:t>Apache</a:t>
            </a:r>
            <a:r>
              <a:rPr lang="hu-HU" dirty="0"/>
              <a:t> </a:t>
            </a:r>
            <a:r>
              <a:rPr lang="hu-HU" dirty="0" err="1"/>
              <a:t>Spark</a:t>
            </a:r>
            <a:r>
              <a:rPr lang="hu-HU" dirty="0"/>
              <a:t> </a:t>
            </a:r>
            <a:r>
              <a:rPr lang="hu-HU" dirty="0" err="1"/>
              <a:t>with</a:t>
            </a:r>
            <a:r>
              <a:rPr lang="hu-HU" dirty="0"/>
              <a:t> Python</a:t>
            </a:r>
          </a:p>
        </p:txBody>
      </p:sp>
    </p:spTree>
    <p:extLst>
      <p:ext uri="{BB962C8B-B14F-4D97-AF65-F5344CB8AC3E}">
        <p14:creationId xmlns:p14="http://schemas.microsoft.com/office/powerpoint/2010/main" val="2611064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_images/transforms2.png">
            <a:extLst>
              <a:ext uri="{FF2B5EF4-FFF2-40B4-BE49-F238E27FC236}">
                <a16:creationId xmlns:a16="http://schemas.microsoft.com/office/drawing/2014/main" id="{C8806463-990F-4445-BD34-A0EC6BE4EC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263" y="1676400"/>
            <a:ext cx="11039475" cy="3505200"/>
          </a:xfrm>
          <a:prstGeom prst="rect">
            <a:avLst/>
          </a:prstGeom>
          <a:noFill/>
          <a:extLst>
            <a:ext uri="{909E8E84-426E-40DD-AFC4-6F175D3DCCD1}">
              <a14:hiddenFill xmlns:a14="http://schemas.microsoft.com/office/drawing/2010/main">
                <a:solidFill>
                  <a:srgbClr val="FFFFFF"/>
                </a:solidFill>
              </a14:hiddenFill>
            </a:ext>
          </a:extLst>
        </p:spPr>
      </p:pic>
      <p:sp>
        <p:nvSpPr>
          <p:cNvPr id="7" name="Cím 1">
            <a:extLst>
              <a:ext uri="{FF2B5EF4-FFF2-40B4-BE49-F238E27FC236}">
                <a16:creationId xmlns:a16="http://schemas.microsoft.com/office/drawing/2014/main" id="{EFF0B0DA-6240-486E-AD00-8625458426EF}"/>
              </a:ext>
            </a:extLst>
          </p:cNvPr>
          <p:cNvSpPr>
            <a:spLocks noGrp="1"/>
          </p:cNvSpPr>
          <p:nvPr>
            <p:ph type="title"/>
          </p:nvPr>
        </p:nvSpPr>
        <p:spPr>
          <a:xfrm>
            <a:off x="838200" y="365125"/>
            <a:ext cx="10515600" cy="1325563"/>
          </a:xfrm>
        </p:spPr>
        <p:txBody>
          <a:bodyPr/>
          <a:lstStyle/>
          <a:p>
            <a:r>
              <a:rPr lang="hu-HU" dirty="0" err="1"/>
              <a:t>Transformations</a:t>
            </a:r>
            <a:br>
              <a:rPr lang="hu-HU" dirty="0"/>
            </a:br>
            <a:r>
              <a:rPr lang="hu-HU" sz="2000" dirty="0"/>
              <a:t>Új RDD-t készít egy korábbiból</a:t>
            </a:r>
            <a:endParaRPr lang="hu-HU" dirty="0"/>
          </a:p>
        </p:txBody>
      </p:sp>
      <p:sp>
        <p:nvSpPr>
          <p:cNvPr id="8" name="Szövegdoboz 7">
            <a:extLst>
              <a:ext uri="{FF2B5EF4-FFF2-40B4-BE49-F238E27FC236}">
                <a16:creationId xmlns:a16="http://schemas.microsoft.com/office/drawing/2014/main" id="{36871B3C-21FA-4DC9-AB1D-8C2C04417FE7}"/>
              </a:ext>
            </a:extLst>
          </p:cNvPr>
          <p:cNvSpPr txBox="1"/>
          <p:nvPr/>
        </p:nvSpPr>
        <p:spPr>
          <a:xfrm>
            <a:off x="545910" y="6018663"/>
            <a:ext cx="7014950" cy="369332"/>
          </a:xfrm>
          <a:prstGeom prst="rect">
            <a:avLst/>
          </a:prstGeom>
          <a:noFill/>
        </p:spPr>
        <p:txBody>
          <a:bodyPr wrap="square" rtlCol="0">
            <a:spAutoFit/>
          </a:bodyPr>
          <a:lstStyle/>
          <a:p>
            <a:r>
              <a:rPr lang="hu-HU" dirty="0"/>
              <a:t>Forrás: W. </a:t>
            </a:r>
            <a:r>
              <a:rPr lang="hu-HU" dirty="0" err="1"/>
              <a:t>Feng</a:t>
            </a:r>
            <a:r>
              <a:rPr lang="hu-HU" dirty="0"/>
              <a:t>: </a:t>
            </a:r>
            <a:r>
              <a:rPr lang="hu-HU" dirty="0" err="1"/>
              <a:t>Learning</a:t>
            </a:r>
            <a:r>
              <a:rPr lang="hu-HU" dirty="0"/>
              <a:t> </a:t>
            </a:r>
            <a:r>
              <a:rPr lang="hu-HU" dirty="0" err="1"/>
              <a:t>Apache</a:t>
            </a:r>
            <a:r>
              <a:rPr lang="hu-HU" dirty="0"/>
              <a:t> </a:t>
            </a:r>
            <a:r>
              <a:rPr lang="hu-HU" dirty="0" err="1"/>
              <a:t>Spark</a:t>
            </a:r>
            <a:r>
              <a:rPr lang="hu-HU" dirty="0"/>
              <a:t> </a:t>
            </a:r>
            <a:r>
              <a:rPr lang="hu-HU" dirty="0" err="1"/>
              <a:t>with</a:t>
            </a:r>
            <a:r>
              <a:rPr lang="hu-HU" dirty="0"/>
              <a:t> Python</a:t>
            </a:r>
          </a:p>
        </p:txBody>
      </p:sp>
    </p:spTree>
    <p:extLst>
      <p:ext uri="{BB962C8B-B14F-4D97-AF65-F5344CB8AC3E}">
        <p14:creationId xmlns:p14="http://schemas.microsoft.com/office/powerpoint/2010/main" val="3882235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7B9B409C-DCCE-4810-8052-958DF6D38AA1}"/>
              </a:ext>
            </a:extLst>
          </p:cNvPr>
          <p:cNvSpPr>
            <a:spLocks noGrp="1"/>
          </p:cNvSpPr>
          <p:nvPr>
            <p:ph type="title"/>
          </p:nvPr>
        </p:nvSpPr>
        <p:spPr/>
        <p:txBody>
          <a:bodyPr/>
          <a:lstStyle/>
          <a:p>
            <a:r>
              <a:rPr lang="hu-HU" dirty="0" err="1"/>
              <a:t>Actions</a:t>
            </a:r>
            <a:br>
              <a:rPr lang="hu-HU" dirty="0"/>
            </a:br>
            <a:r>
              <a:rPr lang="hu-HU" sz="2000" dirty="0"/>
              <a:t>Valamilyen eredményt számít ki egy RDD-</a:t>
            </a:r>
            <a:r>
              <a:rPr lang="hu-HU" sz="2000" dirty="0" err="1"/>
              <a:t>ből</a:t>
            </a:r>
            <a:endParaRPr lang="hu-HU" dirty="0"/>
          </a:p>
        </p:txBody>
      </p:sp>
      <p:pic>
        <p:nvPicPr>
          <p:cNvPr id="4098" name="Picture 2" descr="_images/actions1.png">
            <a:extLst>
              <a:ext uri="{FF2B5EF4-FFF2-40B4-BE49-F238E27FC236}">
                <a16:creationId xmlns:a16="http://schemas.microsoft.com/office/drawing/2014/main" id="{5F85159A-4062-4B47-B0C4-4E4E62DA3D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788" y="1608657"/>
            <a:ext cx="11020425" cy="246697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_images/actions2.png">
            <a:extLst>
              <a:ext uri="{FF2B5EF4-FFF2-40B4-BE49-F238E27FC236}">
                <a16:creationId xmlns:a16="http://schemas.microsoft.com/office/drawing/2014/main" id="{90874A7E-501E-4B5D-BC3B-2972151336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888" y="3976401"/>
            <a:ext cx="10944225" cy="2371725"/>
          </a:xfrm>
          <a:prstGeom prst="rect">
            <a:avLst/>
          </a:prstGeom>
          <a:noFill/>
          <a:extLst>
            <a:ext uri="{909E8E84-426E-40DD-AFC4-6F175D3DCCD1}">
              <a14:hiddenFill xmlns:a14="http://schemas.microsoft.com/office/drawing/2010/main">
                <a:solidFill>
                  <a:srgbClr val="FFFFFF"/>
                </a:solidFill>
              </a14:hiddenFill>
            </a:ext>
          </a:extLst>
        </p:spPr>
      </p:pic>
      <p:sp>
        <p:nvSpPr>
          <p:cNvPr id="6" name="Szövegdoboz 5">
            <a:extLst>
              <a:ext uri="{FF2B5EF4-FFF2-40B4-BE49-F238E27FC236}">
                <a16:creationId xmlns:a16="http://schemas.microsoft.com/office/drawing/2014/main" id="{433559EB-1FD4-4B40-919D-2D5624452685}"/>
              </a:ext>
            </a:extLst>
          </p:cNvPr>
          <p:cNvSpPr txBox="1"/>
          <p:nvPr/>
        </p:nvSpPr>
        <p:spPr>
          <a:xfrm>
            <a:off x="545910" y="6018663"/>
            <a:ext cx="7014950" cy="369332"/>
          </a:xfrm>
          <a:prstGeom prst="rect">
            <a:avLst/>
          </a:prstGeom>
          <a:noFill/>
        </p:spPr>
        <p:txBody>
          <a:bodyPr wrap="square" rtlCol="0">
            <a:spAutoFit/>
          </a:bodyPr>
          <a:lstStyle/>
          <a:p>
            <a:r>
              <a:rPr lang="hu-HU" dirty="0"/>
              <a:t>Forrás: W. </a:t>
            </a:r>
            <a:r>
              <a:rPr lang="hu-HU" dirty="0" err="1"/>
              <a:t>Feng</a:t>
            </a:r>
            <a:r>
              <a:rPr lang="hu-HU" dirty="0"/>
              <a:t>: </a:t>
            </a:r>
            <a:r>
              <a:rPr lang="hu-HU" dirty="0" err="1"/>
              <a:t>Learning</a:t>
            </a:r>
            <a:r>
              <a:rPr lang="hu-HU" dirty="0"/>
              <a:t> </a:t>
            </a:r>
            <a:r>
              <a:rPr lang="hu-HU" dirty="0" err="1"/>
              <a:t>Apache</a:t>
            </a:r>
            <a:r>
              <a:rPr lang="hu-HU" dirty="0"/>
              <a:t> </a:t>
            </a:r>
            <a:r>
              <a:rPr lang="hu-HU" dirty="0" err="1"/>
              <a:t>Spark</a:t>
            </a:r>
            <a:r>
              <a:rPr lang="hu-HU" dirty="0"/>
              <a:t> </a:t>
            </a:r>
            <a:r>
              <a:rPr lang="hu-HU" dirty="0" err="1"/>
              <a:t>with</a:t>
            </a:r>
            <a:r>
              <a:rPr lang="hu-HU" dirty="0"/>
              <a:t> Python</a:t>
            </a:r>
          </a:p>
        </p:txBody>
      </p:sp>
    </p:spTree>
    <p:extLst>
      <p:ext uri="{BB962C8B-B14F-4D97-AF65-F5344CB8AC3E}">
        <p14:creationId xmlns:p14="http://schemas.microsoft.com/office/powerpoint/2010/main" val="2871568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Job example</a:t>
            </a:r>
          </a:p>
        </p:txBody>
      </p:sp>
      <p:sp>
        <p:nvSpPr>
          <p:cNvPr id="3" name="Content Placeholder 2"/>
          <p:cNvSpPr>
            <a:spLocks noGrp="1"/>
          </p:cNvSpPr>
          <p:nvPr>
            <p:ph idx="1"/>
          </p:nvPr>
        </p:nvSpPr>
        <p:spPr>
          <a:xfrm>
            <a:off x="1023519" y="1835541"/>
            <a:ext cx="10972800" cy="4525963"/>
          </a:xfrm>
        </p:spPr>
        <p:txBody>
          <a:bodyPr>
            <a:normAutofit/>
          </a:bodyPr>
          <a:lstStyle/>
          <a:p>
            <a:pPr marL="0" indent="0">
              <a:buNone/>
            </a:pPr>
            <a:r>
              <a:rPr lang="en-US" sz="2133" dirty="0" err="1">
                <a:latin typeface="Consolas"/>
                <a:cs typeface="Consolas"/>
              </a:rPr>
              <a:t>val</a:t>
            </a:r>
            <a:r>
              <a:rPr lang="en-US" sz="2133" dirty="0">
                <a:latin typeface="Consolas"/>
                <a:cs typeface="Consolas"/>
              </a:rPr>
              <a:t> log = </a:t>
            </a:r>
            <a:r>
              <a:rPr lang="en-US" sz="2133" dirty="0" err="1">
                <a:latin typeface="Consolas"/>
                <a:cs typeface="Consolas"/>
              </a:rPr>
              <a:t>sc.textFile</a:t>
            </a:r>
            <a:r>
              <a:rPr lang="en-US" sz="2133" dirty="0">
                <a:latin typeface="Consolas"/>
                <a:cs typeface="Consolas"/>
              </a:rPr>
              <a:t>(“</a:t>
            </a:r>
            <a:r>
              <a:rPr lang="en-US" sz="2133" dirty="0" err="1">
                <a:latin typeface="Consolas"/>
                <a:cs typeface="Consolas"/>
              </a:rPr>
              <a:t>hdfs</a:t>
            </a:r>
            <a:r>
              <a:rPr lang="en-US" sz="2133" dirty="0">
                <a:latin typeface="Consolas"/>
                <a:cs typeface="Consolas"/>
              </a:rPr>
              <a:t>://...”)</a:t>
            </a:r>
          </a:p>
          <a:p>
            <a:pPr marL="0" indent="0">
              <a:buNone/>
            </a:pPr>
            <a:r>
              <a:rPr lang="en-US" sz="2133" dirty="0" err="1">
                <a:latin typeface="Consolas"/>
                <a:cs typeface="Consolas"/>
              </a:rPr>
              <a:t>val</a:t>
            </a:r>
            <a:r>
              <a:rPr lang="en-US" sz="2133" dirty="0">
                <a:latin typeface="Consolas"/>
                <a:cs typeface="Consolas"/>
              </a:rPr>
              <a:t> errors = </a:t>
            </a:r>
            <a:r>
              <a:rPr lang="en-US" sz="2133" dirty="0" err="1">
                <a:latin typeface="Consolas"/>
                <a:cs typeface="Consolas"/>
              </a:rPr>
              <a:t>file.</a:t>
            </a:r>
            <a:r>
              <a:rPr lang="en-US" sz="2133" dirty="0" err="1">
                <a:solidFill>
                  <a:srgbClr val="0000FF"/>
                </a:solidFill>
                <a:latin typeface="Consolas"/>
                <a:cs typeface="Consolas"/>
              </a:rPr>
              <a:t>filter</a:t>
            </a:r>
            <a:r>
              <a:rPr lang="en-US" sz="2133" dirty="0">
                <a:latin typeface="Consolas"/>
                <a:cs typeface="Consolas"/>
              </a:rPr>
              <a:t>(</a:t>
            </a:r>
            <a:r>
              <a:rPr lang="en-US" sz="2133" dirty="0">
                <a:solidFill>
                  <a:srgbClr val="FF0000"/>
                </a:solidFill>
                <a:latin typeface="Consolas"/>
                <a:cs typeface="Consolas"/>
              </a:rPr>
              <a:t>_.contains(“ERROR”)</a:t>
            </a:r>
            <a:r>
              <a:rPr lang="en-US" sz="2133" dirty="0">
                <a:latin typeface="Consolas"/>
                <a:cs typeface="Consolas"/>
              </a:rPr>
              <a:t>)</a:t>
            </a:r>
          </a:p>
          <a:p>
            <a:pPr marL="0" indent="0">
              <a:buNone/>
            </a:pPr>
            <a:r>
              <a:rPr lang="en-US" sz="2133" dirty="0" err="1">
                <a:latin typeface="Consolas"/>
                <a:cs typeface="Consolas"/>
              </a:rPr>
              <a:t>errors.</a:t>
            </a:r>
            <a:r>
              <a:rPr lang="en-US" sz="2133" dirty="0" err="1">
                <a:solidFill>
                  <a:srgbClr val="0000FF"/>
                </a:solidFill>
                <a:latin typeface="Consolas"/>
                <a:cs typeface="Consolas"/>
              </a:rPr>
              <a:t>cache</a:t>
            </a:r>
            <a:r>
              <a:rPr lang="en-US" sz="2133" dirty="0">
                <a:latin typeface="Consolas"/>
                <a:cs typeface="Consolas"/>
              </a:rPr>
              <a:t>()</a:t>
            </a:r>
          </a:p>
          <a:p>
            <a:pPr marL="0" indent="0">
              <a:buNone/>
            </a:pPr>
            <a:endParaRPr lang="en-US" sz="2133" dirty="0">
              <a:latin typeface="Consolas"/>
              <a:cs typeface="Consolas"/>
            </a:endParaRPr>
          </a:p>
          <a:p>
            <a:pPr marL="0" indent="0">
              <a:buNone/>
            </a:pPr>
            <a:r>
              <a:rPr lang="en-US" sz="2133" dirty="0" err="1">
                <a:latin typeface="Consolas"/>
                <a:cs typeface="Consolas"/>
              </a:rPr>
              <a:t>errors.</a:t>
            </a:r>
            <a:r>
              <a:rPr lang="en-US" sz="2133" dirty="0" err="1">
                <a:solidFill>
                  <a:srgbClr val="0000FF"/>
                </a:solidFill>
                <a:latin typeface="Consolas"/>
                <a:cs typeface="Consolas"/>
              </a:rPr>
              <a:t>filter</a:t>
            </a:r>
            <a:r>
              <a:rPr lang="en-US" sz="2133" dirty="0">
                <a:latin typeface="Consolas"/>
                <a:cs typeface="Consolas"/>
              </a:rPr>
              <a:t>(</a:t>
            </a:r>
            <a:r>
              <a:rPr lang="en-US" sz="2133" dirty="0">
                <a:solidFill>
                  <a:srgbClr val="FF0000"/>
                </a:solidFill>
                <a:latin typeface="Consolas"/>
                <a:cs typeface="Consolas"/>
              </a:rPr>
              <a:t>_.contains(“I/O”)</a:t>
            </a:r>
            <a:r>
              <a:rPr lang="en-US" sz="2133" dirty="0">
                <a:latin typeface="Consolas"/>
                <a:cs typeface="Consolas"/>
              </a:rPr>
              <a:t>).</a:t>
            </a:r>
            <a:r>
              <a:rPr lang="en-US" sz="2133" dirty="0">
                <a:solidFill>
                  <a:srgbClr val="0000FF"/>
                </a:solidFill>
                <a:latin typeface="Consolas"/>
                <a:cs typeface="Consolas"/>
              </a:rPr>
              <a:t>count</a:t>
            </a:r>
            <a:r>
              <a:rPr lang="en-US" sz="2133" dirty="0">
                <a:latin typeface="Consolas"/>
                <a:cs typeface="Consolas"/>
              </a:rPr>
              <a:t>()</a:t>
            </a:r>
          </a:p>
          <a:p>
            <a:pPr marL="0" indent="0">
              <a:buNone/>
            </a:pPr>
            <a:r>
              <a:rPr lang="en-US" sz="2133" dirty="0" err="1">
                <a:latin typeface="Consolas"/>
                <a:cs typeface="Consolas"/>
              </a:rPr>
              <a:t>errors.</a:t>
            </a:r>
            <a:r>
              <a:rPr lang="en-US" sz="2133" dirty="0" err="1">
                <a:solidFill>
                  <a:srgbClr val="0000FF"/>
                </a:solidFill>
                <a:latin typeface="Consolas"/>
                <a:cs typeface="Consolas"/>
              </a:rPr>
              <a:t>filter</a:t>
            </a:r>
            <a:r>
              <a:rPr lang="en-US" sz="2133" dirty="0">
                <a:latin typeface="Consolas"/>
                <a:cs typeface="Consolas"/>
              </a:rPr>
              <a:t>(</a:t>
            </a:r>
            <a:r>
              <a:rPr lang="en-US" sz="2133" dirty="0">
                <a:solidFill>
                  <a:srgbClr val="FF0000"/>
                </a:solidFill>
                <a:latin typeface="Consolas"/>
                <a:cs typeface="Consolas"/>
              </a:rPr>
              <a:t>_.contains(“timeout”)</a:t>
            </a:r>
            <a:r>
              <a:rPr lang="en-US" sz="2133" dirty="0">
                <a:latin typeface="Consolas"/>
                <a:cs typeface="Consolas"/>
              </a:rPr>
              <a:t>).</a:t>
            </a:r>
            <a:r>
              <a:rPr lang="en-US" sz="2133" dirty="0">
                <a:solidFill>
                  <a:srgbClr val="0000FF"/>
                </a:solidFill>
                <a:latin typeface="Consolas"/>
                <a:cs typeface="Consolas"/>
              </a:rPr>
              <a:t>count</a:t>
            </a:r>
            <a:r>
              <a:rPr lang="en-US" sz="2133" dirty="0">
                <a:latin typeface="Consolas"/>
                <a:cs typeface="Consolas"/>
              </a:rPr>
              <a:t>()</a:t>
            </a:r>
          </a:p>
        </p:txBody>
      </p:sp>
      <p:sp>
        <p:nvSpPr>
          <p:cNvPr id="4" name="TextBox 3"/>
          <p:cNvSpPr txBox="1"/>
          <p:nvPr/>
        </p:nvSpPr>
        <p:spPr>
          <a:xfrm>
            <a:off x="3118345" y="1899696"/>
            <a:ext cx="184731" cy="461665"/>
          </a:xfrm>
          <a:prstGeom prst="rect">
            <a:avLst/>
          </a:prstGeom>
          <a:noFill/>
        </p:spPr>
        <p:txBody>
          <a:bodyPr wrap="none" rtlCol="0">
            <a:spAutoFit/>
          </a:bodyPr>
          <a:lstStyle/>
          <a:p>
            <a:endParaRPr lang="en-US" sz="2400" dirty="0"/>
          </a:p>
        </p:txBody>
      </p:sp>
      <p:sp>
        <p:nvSpPr>
          <p:cNvPr id="5" name="TextBox 4"/>
          <p:cNvSpPr txBox="1"/>
          <p:nvPr/>
        </p:nvSpPr>
        <p:spPr>
          <a:xfrm>
            <a:off x="1920570" y="2643054"/>
            <a:ext cx="184731" cy="461665"/>
          </a:xfrm>
          <a:prstGeom prst="rect">
            <a:avLst/>
          </a:prstGeom>
          <a:noFill/>
        </p:spPr>
        <p:txBody>
          <a:bodyPr wrap="none" rtlCol="0">
            <a:spAutoFit/>
          </a:bodyPr>
          <a:lstStyle/>
          <a:p>
            <a:endParaRPr lang="en-US" sz="2400" dirty="0"/>
          </a:p>
        </p:txBody>
      </p:sp>
      <p:grpSp>
        <p:nvGrpSpPr>
          <p:cNvPr id="44" name="Group 43"/>
          <p:cNvGrpSpPr/>
          <p:nvPr/>
        </p:nvGrpSpPr>
        <p:grpSpPr>
          <a:xfrm>
            <a:off x="9001656" y="1317265"/>
            <a:ext cx="1719977" cy="1963807"/>
            <a:chOff x="6751241" y="987948"/>
            <a:chExt cx="1289983" cy="1472855"/>
          </a:xfrm>
        </p:grpSpPr>
        <p:pic>
          <p:nvPicPr>
            <p:cNvPr id="6" name="Picture 5"/>
            <p:cNvPicPr>
              <a:picLocks noChangeAspect="1"/>
            </p:cNvPicPr>
            <p:nvPr/>
          </p:nvPicPr>
          <p:blipFill>
            <a:blip r:embed="rId2"/>
            <a:stretch>
              <a:fillRect/>
            </a:stretch>
          </p:blipFill>
          <p:spPr>
            <a:xfrm>
              <a:off x="7181235" y="987948"/>
              <a:ext cx="859989" cy="1472855"/>
            </a:xfrm>
            <a:prstGeom prst="rect">
              <a:avLst/>
            </a:prstGeom>
          </p:spPr>
        </p:pic>
        <p:sp>
          <p:nvSpPr>
            <p:cNvPr id="10" name="Rounded Rectangle 9"/>
            <p:cNvSpPr/>
            <p:nvPr/>
          </p:nvSpPr>
          <p:spPr>
            <a:xfrm>
              <a:off x="6751241" y="1020880"/>
              <a:ext cx="1098070" cy="358540"/>
            </a:xfrm>
            <a:prstGeom prst="roundRect">
              <a:avLst/>
            </a:prstGeom>
            <a:ln>
              <a:headEnd type="none" w="med" len="med"/>
              <a:tailEnd type="none"/>
            </a:ln>
          </p:spPr>
          <p:style>
            <a:lnRef idx="1">
              <a:schemeClr val="accent1"/>
            </a:lnRef>
            <a:fillRef idx="2">
              <a:schemeClr val="accent1"/>
            </a:fillRef>
            <a:effectRef idx="1">
              <a:schemeClr val="accent1"/>
            </a:effectRef>
            <a:fontRef idx="minor">
              <a:schemeClr val="dk1"/>
            </a:fontRef>
          </p:style>
          <p:txBody>
            <a:bodyPr rtlCol="0" anchor="b"/>
            <a:lstStyle/>
            <a:p>
              <a:pPr algn="ctr"/>
              <a:r>
                <a:rPr lang="en-US" sz="2667" dirty="0"/>
                <a:t>Driver</a:t>
              </a:r>
              <a:endParaRPr lang="en-US" sz="2133" dirty="0">
                <a:latin typeface="Consolas"/>
                <a:cs typeface="Consolas"/>
              </a:endParaRPr>
            </a:p>
          </p:txBody>
        </p:sp>
      </p:grpSp>
      <p:grpSp>
        <p:nvGrpSpPr>
          <p:cNvPr id="45" name="Group 44"/>
          <p:cNvGrpSpPr/>
          <p:nvPr/>
        </p:nvGrpSpPr>
        <p:grpSpPr>
          <a:xfrm>
            <a:off x="5493084" y="4559346"/>
            <a:ext cx="1464093" cy="1963807"/>
            <a:chOff x="4119813" y="3419509"/>
            <a:chExt cx="1098070" cy="1472855"/>
          </a:xfrm>
        </p:grpSpPr>
        <p:pic>
          <p:nvPicPr>
            <p:cNvPr id="7" name="Picture 6"/>
            <p:cNvPicPr>
              <a:picLocks noChangeAspect="1"/>
            </p:cNvPicPr>
            <p:nvPr/>
          </p:nvPicPr>
          <p:blipFill>
            <a:blip r:embed="rId2"/>
            <a:stretch>
              <a:fillRect/>
            </a:stretch>
          </p:blipFill>
          <p:spPr>
            <a:xfrm>
              <a:off x="4357894" y="3419509"/>
              <a:ext cx="859989" cy="1472855"/>
            </a:xfrm>
            <a:prstGeom prst="rect">
              <a:avLst/>
            </a:prstGeom>
          </p:spPr>
        </p:pic>
        <p:sp>
          <p:nvSpPr>
            <p:cNvPr id="11" name="Rounded Rectangle 10"/>
            <p:cNvSpPr/>
            <p:nvPr/>
          </p:nvSpPr>
          <p:spPr>
            <a:xfrm>
              <a:off x="4119813" y="3427188"/>
              <a:ext cx="1098070" cy="358540"/>
            </a:xfrm>
            <a:prstGeom prst="roundRect">
              <a:avLst/>
            </a:prstGeom>
            <a:ln>
              <a:headEnd type="none" w="med" len="med"/>
              <a:tailEnd type="none"/>
            </a:ln>
          </p:spPr>
          <p:style>
            <a:lnRef idx="1">
              <a:schemeClr val="accent1"/>
            </a:lnRef>
            <a:fillRef idx="2">
              <a:schemeClr val="accent1"/>
            </a:fillRef>
            <a:effectRef idx="1">
              <a:schemeClr val="accent1"/>
            </a:effectRef>
            <a:fontRef idx="minor">
              <a:schemeClr val="dk1"/>
            </a:fontRef>
          </p:style>
          <p:txBody>
            <a:bodyPr rtlCol="0" anchor="b"/>
            <a:lstStyle/>
            <a:p>
              <a:pPr algn="ctr"/>
              <a:r>
                <a:rPr lang="en-US" sz="2667" dirty="0"/>
                <a:t>Worker</a:t>
              </a:r>
              <a:endParaRPr lang="en-US" sz="2133" dirty="0">
                <a:latin typeface="Consolas"/>
                <a:cs typeface="Consolas"/>
              </a:endParaRPr>
            </a:p>
          </p:txBody>
        </p:sp>
      </p:grpSp>
      <p:grpSp>
        <p:nvGrpSpPr>
          <p:cNvPr id="46" name="Group 45"/>
          <p:cNvGrpSpPr/>
          <p:nvPr/>
        </p:nvGrpSpPr>
        <p:grpSpPr>
          <a:xfrm>
            <a:off x="7537562" y="4538710"/>
            <a:ext cx="1464093" cy="1963807"/>
            <a:chOff x="5653171" y="3404032"/>
            <a:chExt cx="1098070" cy="1472855"/>
          </a:xfrm>
        </p:grpSpPr>
        <p:pic>
          <p:nvPicPr>
            <p:cNvPr id="8" name="Picture 7"/>
            <p:cNvPicPr>
              <a:picLocks noChangeAspect="1"/>
            </p:cNvPicPr>
            <p:nvPr/>
          </p:nvPicPr>
          <p:blipFill>
            <a:blip r:embed="rId2"/>
            <a:stretch>
              <a:fillRect/>
            </a:stretch>
          </p:blipFill>
          <p:spPr>
            <a:xfrm>
              <a:off x="5891252" y="3404032"/>
              <a:ext cx="859989" cy="1472855"/>
            </a:xfrm>
            <a:prstGeom prst="rect">
              <a:avLst/>
            </a:prstGeom>
          </p:spPr>
        </p:pic>
        <p:sp>
          <p:nvSpPr>
            <p:cNvPr id="13" name="Rounded Rectangle 12"/>
            <p:cNvSpPr/>
            <p:nvPr/>
          </p:nvSpPr>
          <p:spPr>
            <a:xfrm>
              <a:off x="5653171" y="3427188"/>
              <a:ext cx="1098070" cy="358540"/>
            </a:xfrm>
            <a:prstGeom prst="roundRect">
              <a:avLst/>
            </a:prstGeom>
            <a:ln>
              <a:headEnd type="none" w="med" len="med"/>
              <a:tailEnd type="none"/>
            </a:ln>
          </p:spPr>
          <p:style>
            <a:lnRef idx="1">
              <a:schemeClr val="accent1"/>
            </a:lnRef>
            <a:fillRef idx="2">
              <a:schemeClr val="accent1"/>
            </a:fillRef>
            <a:effectRef idx="1">
              <a:schemeClr val="accent1"/>
            </a:effectRef>
            <a:fontRef idx="minor">
              <a:schemeClr val="dk1"/>
            </a:fontRef>
          </p:style>
          <p:txBody>
            <a:bodyPr rtlCol="0" anchor="b"/>
            <a:lstStyle/>
            <a:p>
              <a:pPr algn="ctr"/>
              <a:r>
                <a:rPr lang="en-US" sz="2667" dirty="0"/>
                <a:t>Worker</a:t>
              </a:r>
              <a:endParaRPr lang="en-US" sz="2133" dirty="0">
                <a:latin typeface="Consolas"/>
                <a:cs typeface="Consolas"/>
              </a:endParaRPr>
            </a:p>
          </p:txBody>
        </p:sp>
      </p:grpSp>
      <p:grpSp>
        <p:nvGrpSpPr>
          <p:cNvPr id="47" name="Group 46"/>
          <p:cNvGrpSpPr/>
          <p:nvPr/>
        </p:nvGrpSpPr>
        <p:grpSpPr>
          <a:xfrm>
            <a:off x="9574981" y="4538710"/>
            <a:ext cx="1472161" cy="1963807"/>
            <a:chOff x="7181235" y="3404032"/>
            <a:chExt cx="1104121" cy="1472855"/>
          </a:xfrm>
        </p:grpSpPr>
        <p:pic>
          <p:nvPicPr>
            <p:cNvPr id="9" name="Picture 8"/>
            <p:cNvPicPr>
              <a:picLocks noChangeAspect="1"/>
            </p:cNvPicPr>
            <p:nvPr/>
          </p:nvPicPr>
          <p:blipFill>
            <a:blip r:embed="rId2"/>
            <a:stretch>
              <a:fillRect/>
            </a:stretch>
          </p:blipFill>
          <p:spPr>
            <a:xfrm>
              <a:off x="7425367" y="3404032"/>
              <a:ext cx="859989" cy="1472855"/>
            </a:xfrm>
            <a:prstGeom prst="rect">
              <a:avLst/>
            </a:prstGeom>
          </p:spPr>
        </p:pic>
        <p:sp>
          <p:nvSpPr>
            <p:cNvPr id="14" name="Rounded Rectangle 13"/>
            <p:cNvSpPr/>
            <p:nvPr/>
          </p:nvSpPr>
          <p:spPr>
            <a:xfrm>
              <a:off x="7181235" y="3427188"/>
              <a:ext cx="1098070" cy="358540"/>
            </a:xfrm>
            <a:prstGeom prst="roundRect">
              <a:avLst/>
            </a:prstGeom>
            <a:ln>
              <a:headEnd type="none" w="med" len="med"/>
              <a:tailEnd type="none"/>
            </a:ln>
          </p:spPr>
          <p:style>
            <a:lnRef idx="1">
              <a:schemeClr val="accent1"/>
            </a:lnRef>
            <a:fillRef idx="2">
              <a:schemeClr val="accent1"/>
            </a:fillRef>
            <a:effectRef idx="1">
              <a:schemeClr val="accent1"/>
            </a:effectRef>
            <a:fontRef idx="minor">
              <a:schemeClr val="dk1"/>
            </a:fontRef>
          </p:style>
          <p:txBody>
            <a:bodyPr rtlCol="0" anchor="b"/>
            <a:lstStyle/>
            <a:p>
              <a:pPr algn="ctr"/>
              <a:r>
                <a:rPr lang="en-US" sz="2667" dirty="0"/>
                <a:t>Worker</a:t>
              </a:r>
              <a:endParaRPr lang="en-US" sz="2133" dirty="0">
                <a:latin typeface="Consolas"/>
                <a:cs typeface="Consolas"/>
              </a:endParaRPr>
            </a:p>
          </p:txBody>
        </p:sp>
      </p:grpSp>
      <p:grpSp>
        <p:nvGrpSpPr>
          <p:cNvPr id="49" name="Group 48"/>
          <p:cNvGrpSpPr/>
          <p:nvPr/>
        </p:nvGrpSpPr>
        <p:grpSpPr>
          <a:xfrm>
            <a:off x="5493084" y="5887137"/>
            <a:ext cx="5545989" cy="492156"/>
            <a:chOff x="4119813" y="4415352"/>
            <a:chExt cx="4159492" cy="369117"/>
          </a:xfrm>
        </p:grpSpPr>
        <p:sp>
          <p:nvSpPr>
            <p:cNvPr id="15" name="Rounded Rectangle 14"/>
            <p:cNvSpPr/>
            <p:nvPr/>
          </p:nvSpPr>
          <p:spPr>
            <a:xfrm>
              <a:off x="7181235" y="4415352"/>
              <a:ext cx="1098070" cy="358540"/>
            </a:xfrm>
            <a:prstGeom prst="roundRect">
              <a:avLst/>
            </a:prstGeom>
            <a:ln>
              <a:headEnd type="none" w="med" len="med"/>
              <a:tailEnd type="none"/>
            </a:ln>
          </p:spPr>
          <p:style>
            <a:lnRef idx="1">
              <a:schemeClr val="accent2"/>
            </a:lnRef>
            <a:fillRef idx="2">
              <a:schemeClr val="accent2"/>
            </a:fillRef>
            <a:effectRef idx="1">
              <a:schemeClr val="accent2"/>
            </a:effectRef>
            <a:fontRef idx="minor">
              <a:schemeClr val="dk1"/>
            </a:fontRef>
          </p:style>
          <p:txBody>
            <a:bodyPr rtlCol="0" anchor="b"/>
            <a:lstStyle/>
            <a:p>
              <a:pPr algn="ctr"/>
              <a:r>
                <a:rPr lang="en-US" sz="2667" dirty="0"/>
                <a:t>Block3</a:t>
              </a:r>
              <a:endParaRPr lang="en-US" sz="2133" dirty="0">
                <a:latin typeface="Consolas"/>
                <a:cs typeface="Consolas"/>
              </a:endParaRPr>
            </a:p>
          </p:txBody>
        </p:sp>
        <p:sp>
          <p:nvSpPr>
            <p:cNvPr id="16" name="Rounded Rectangle 15"/>
            <p:cNvSpPr/>
            <p:nvPr/>
          </p:nvSpPr>
          <p:spPr>
            <a:xfrm>
              <a:off x="4119813" y="4425929"/>
              <a:ext cx="1098070" cy="358540"/>
            </a:xfrm>
            <a:prstGeom prst="roundRect">
              <a:avLst/>
            </a:prstGeom>
            <a:ln>
              <a:headEnd type="none" w="med" len="med"/>
              <a:tailEnd type="none"/>
            </a:ln>
          </p:spPr>
          <p:style>
            <a:lnRef idx="1">
              <a:schemeClr val="accent2"/>
            </a:lnRef>
            <a:fillRef idx="2">
              <a:schemeClr val="accent2"/>
            </a:fillRef>
            <a:effectRef idx="1">
              <a:schemeClr val="accent2"/>
            </a:effectRef>
            <a:fontRef idx="minor">
              <a:schemeClr val="dk1"/>
            </a:fontRef>
          </p:style>
          <p:txBody>
            <a:bodyPr rtlCol="0" anchor="b"/>
            <a:lstStyle/>
            <a:p>
              <a:pPr algn="ctr"/>
              <a:r>
                <a:rPr lang="en-US" sz="2667" dirty="0"/>
                <a:t>Block1</a:t>
              </a:r>
              <a:endParaRPr lang="en-US" sz="2133" dirty="0">
                <a:latin typeface="Consolas"/>
                <a:cs typeface="Consolas"/>
              </a:endParaRPr>
            </a:p>
          </p:txBody>
        </p:sp>
        <p:sp>
          <p:nvSpPr>
            <p:cNvPr id="17" name="Rounded Rectangle 16"/>
            <p:cNvSpPr/>
            <p:nvPr/>
          </p:nvSpPr>
          <p:spPr>
            <a:xfrm>
              <a:off x="5653171" y="4415352"/>
              <a:ext cx="1098070" cy="358540"/>
            </a:xfrm>
            <a:prstGeom prst="roundRect">
              <a:avLst/>
            </a:prstGeom>
            <a:ln>
              <a:headEnd type="none" w="med" len="med"/>
              <a:tailEnd type="none"/>
            </a:ln>
          </p:spPr>
          <p:style>
            <a:lnRef idx="1">
              <a:schemeClr val="accent2"/>
            </a:lnRef>
            <a:fillRef idx="2">
              <a:schemeClr val="accent2"/>
            </a:fillRef>
            <a:effectRef idx="1">
              <a:schemeClr val="accent2"/>
            </a:effectRef>
            <a:fontRef idx="minor">
              <a:schemeClr val="dk1"/>
            </a:fontRef>
          </p:style>
          <p:txBody>
            <a:bodyPr rtlCol="0" anchor="b"/>
            <a:lstStyle/>
            <a:p>
              <a:pPr algn="ctr"/>
              <a:r>
                <a:rPr lang="en-US" sz="2667" dirty="0"/>
                <a:t>Block2</a:t>
              </a:r>
              <a:endParaRPr lang="en-US" sz="2133" dirty="0">
                <a:latin typeface="Consolas"/>
                <a:cs typeface="Consolas"/>
              </a:endParaRPr>
            </a:p>
          </p:txBody>
        </p:sp>
      </p:grpSp>
      <p:grpSp>
        <p:nvGrpSpPr>
          <p:cNvPr id="48" name="Group 47"/>
          <p:cNvGrpSpPr/>
          <p:nvPr/>
        </p:nvGrpSpPr>
        <p:grpSpPr>
          <a:xfrm>
            <a:off x="5810526" y="5047637"/>
            <a:ext cx="5554057" cy="504731"/>
            <a:chOff x="4357894" y="3785728"/>
            <a:chExt cx="4165543" cy="378548"/>
          </a:xfrm>
        </p:grpSpPr>
        <p:sp>
          <p:nvSpPr>
            <p:cNvPr id="18" name="Rounded Rectangle 17"/>
            <p:cNvSpPr/>
            <p:nvPr/>
          </p:nvSpPr>
          <p:spPr>
            <a:xfrm>
              <a:off x="4357894" y="3785728"/>
              <a:ext cx="1098070" cy="358540"/>
            </a:xfrm>
            <a:prstGeom prst="roundRect">
              <a:avLst/>
            </a:prstGeom>
            <a:ln>
              <a:headEnd type="none" w="med" len="med"/>
              <a:tailEnd type="none"/>
            </a:ln>
          </p:spPr>
          <p:style>
            <a:lnRef idx="1">
              <a:schemeClr val="accent3"/>
            </a:lnRef>
            <a:fillRef idx="2">
              <a:schemeClr val="accent3"/>
            </a:fillRef>
            <a:effectRef idx="1">
              <a:schemeClr val="accent3"/>
            </a:effectRef>
            <a:fontRef idx="minor">
              <a:schemeClr val="dk1"/>
            </a:fontRef>
          </p:style>
          <p:txBody>
            <a:bodyPr rtlCol="0" anchor="b"/>
            <a:lstStyle/>
            <a:p>
              <a:pPr algn="ctr"/>
              <a:r>
                <a:rPr lang="en-US" sz="2667" dirty="0"/>
                <a:t>Cache1</a:t>
              </a:r>
              <a:endParaRPr lang="en-US" sz="2133" dirty="0">
                <a:latin typeface="Consolas"/>
                <a:cs typeface="Consolas"/>
              </a:endParaRPr>
            </a:p>
          </p:txBody>
        </p:sp>
        <p:sp>
          <p:nvSpPr>
            <p:cNvPr id="19" name="Rounded Rectangle 18"/>
            <p:cNvSpPr/>
            <p:nvPr/>
          </p:nvSpPr>
          <p:spPr>
            <a:xfrm>
              <a:off x="5891252" y="3805736"/>
              <a:ext cx="1098070" cy="358540"/>
            </a:xfrm>
            <a:prstGeom prst="roundRect">
              <a:avLst/>
            </a:prstGeom>
            <a:ln>
              <a:headEnd type="none" w="med" len="med"/>
              <a:tailEnd type="none"/>
            </a:ln>
          </p:spPr>
          <p:style>
            <a:lnRef idx="1">
              <a:schemeClr val="accent3"/>
            </a:lnRef>
            <a:fillRef idx="2">
              <a:schemeClr val="accent3"/>
            </a:fillRef>
            <a:effectRef idx="1">
              <a:schemeClr val="accent3"/>
            </a:effectRef>
            <a:fontRef idx="minor">
              <a:schemeClr val="dk1"/>
            </a:fontRef>
          </p:style>
          <p:txBody>
            <a:bodyPr rtlCol="0" anchor="b"/>
            <a:lstStyle/>
            <a:p>
              <a:pPr algn="ctr"/>
              <a:r>
                <a:rPr lang="en-US" sz="2667" dirty="0"/>
                <a:t>Cache2</a:t>
              </a:r>
              <a:endParaRPr lang="en-US" sz="2133" dirty="0">
                <a:latin typeface="Consolas"/>
                <a:cs typeface="Consolas"/>
              </a:endParaRPr>
            </a:p>
          </p:txBody>
        </p:sp>
        <p:sp>
          <p:nvSpPr>
            <p:cNvPr id="20" name="Rounded Rectangle 19"/>
            <p:cNvSpPr/>
            <p:nvPr/>
          </p:nvSpPr>
          <p:spPr>
            <a:xfrm>
              <a:off x="7425367" y="3785728"/>
              <a:ext cx="1098070" cy="358540"/>
            </a:xfrm>
            <a:prstGeom prst="roundRect">
              <a:avLst/>
            </a:prstGeom>
            <a:ln>
              <a:headEnd type="none" w="med" len="med"/>
              <a:tailEnd type="none"/>
            </a:ln>
          </p:spPr>
          <p:style>
            <a:lnRef idx="1">
              <a:schemeClr val="accent3"/>
            </a:lnRef>
            <a:fillRef idx="2">
              <a:schemeClr val="accent3"/>
            </a:fillRef>
            <a:effectRef idx="1">
              <a:schemeClr val="accent3"/>
            </a:effectRef>
            <a:fontRef idx="minor">
              <a:schemeClr val="dk1"/>
            </a:fontRef>
          </p:style>
          <p:txBody>
            <a:bodyPr rtlCol="0" anchor="b"/>
            <a:lstStyle/>
            <a:p>
              <a:pPr algn="ctr"/>
              <a:r>
                <a:rPr lang="en-US" sz="2667" dirty="0"/>
                <a:t>Cache2</a:t>
              </a:r>
              <a:endParaRPr lang="en-US" sz="2133" dirty="0">
                <a:latin typeface="Consolas"/>
                <a:cs typeface="Consolas"/>
              </a:endParaRPr>
            </a:p>
          </p:txBody>
        </p:sp>
      </p:grpSp>
      <p:grpSp>
        <p:nvGrpSpPr>
          <p:cNvPr id="51" name="Group 50"/>
          <p:cNvGrpSpPr/>
          <p:nvPr/>
        </p:nvGrpSpPr>
        <p:grpSpPr>
          <a:xfrm>
            <a:off x="6225131" y="3291124"/>
            <a:ext cx="4081896" cy="1288513"/>
            <a:chOff x="4668848" y="2460803"/>
            <a:chExt cx="3061422" cy="966385"/>
          </a:xfrm>
        </p:grpSpPr>
        <p:cxnSp>
          <p:nvCxnSpPr>
            <p:cNvPr id="25" name="Straight Arrow Connector 24"/>
            <p:cNvCxnSpPr>
              <a:stCxn id="6" idx="2"/>
              <a:endCxn id="11" idx="0"/>
            </p:cNvCxnSpPr>
            <p:nvPr/>
          </p:nvCxnSpPr>
          <p:spPr>
            <a:xfrm flipH="1">
              <a:off x="4668848" y="2460803"/>
              <a:ext cx="2942382" cy="96638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6" idx="2"/>
              <a:endCxn id="8" idx="0"/>
            </p:cNvCxnSpPr>
            <p:nvPr/>
          </p:nvCxnSpPr>
          <p:spPr>
            <a:xfrm flipH="1">
              <a:off x="6321247" y="2460803"/>
              <a:ext cx="1289983" cy="94322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6" idx="2"/>
              <a:endCxn id="14" idx="0"/>
            </p:cNvCxnSpPr>
            <p:nvPr/>
          </p:nvCxnSpPr>
          <p:spPr>
            <a:xfrm>
              <a:off x="7611230" y="2460803"/>
              <a:ext cx="119040" cy="96638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52" name="Group 51"/>
          <p:cNvGrpSpPr/>
          <p:nvPr/>
        </p:nvGrpSpPr>
        <p:grpSpPr>
          <a:xfrm>
            <a:off x="6476999" y="3291124"/>
            <a:ext cx="3988749" cy="1288513"/>
            <a:chOff x="4882439" y="2414612"/>
            <a:chExt cx="2991562" cy="966385"/>
          </a:xfrm>
        </p:grpSpPr>
        <p:cxnSp>
          <p:nvCxnSpPr>
            <p:cNvPr id="31" name="Straight Arrow Connector 30"/>
            <p:cNvCxnSpPr/>
            <p:nvPr/>
          </p:nvCxnSpPr>
          <p:spPr>
            <a:xfrm flipH="1" flipV="1">
              <a:off x="7754959" y="2414612"/>
              <a:ext cx="119042" cy="95870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flipV="1">
              <a:off x="6522856" y="2414612"/>
              <a:ext cx="1232103" cy="94322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flipV="1">
              <a:off x="4882439" y="2493809"/>
              <a:ext cx="2872520" cy="8871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54" name="Rounded Rectangular Callout 53"/>
          <p:cNvSpPr/>
          <p:nvPr/>
        </p:nvSpPr>
        <p:spPr>
          <a:xfrm>
            <a:off x="7467006" y="2914047"/>
            <a:ext cx="1464093" cy="482672"/>
          </a:xfrm>
          <a:prstGeom prst="wedgeRoundRectCallout">
            <a:avLst>
              <a:gd name="adj1" fmla="val -71915"/>
              <a:gd name="adj2" fmla="val 100506"/>
              <a:gd name="adj3" fmla="val 16667"/>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dirty="0"/>
              <a:t>Action!</a:t>
            </a:r>
          </a:p>
        </p:txBody>
      </p:sp>
      <p:sp>
        <p:nvSpPr>
          <p:cNvPr id="35" name="TextBox 36">
            <a:extLst>
              <a:ext uri="{FF2B5EF4-FFF2-40B4-BE49-F238E27FC236}">
                <a16:creationId xmlns:a16="http://schemas.microsoft.com/office/drawing/2014/main" id="{66C63010-CAF2-47C8-BED3-541BED68EB4E}"/>
              </a:ext>
            </a:extLst>
          </p:cNvPr>
          <p:cNvSpPr txBox="1"/>
          <p:nvPr/>
        </p:nvSpPr>
        <p:spPr>
          <a:xfrm>
            <a:off x="761560" y="6407063"/>
            <a:ext cx="10972800" cy="379656"/>
          </a:xfrm>
          <a:prstGeom prst="rect">
            <a:avLst/>
          </a:prstGeom>
          <a:noFill/>
        </p:spPr>
        <p:txBody>
          <a:bodyPr wrap="square" rtlCol="0">
            <a:spAutoFit/>
          </a:bodyPr>
          <a:lstStyle/>
          <a:p>
            <a:pPr algn="r"/>
            <a:r>
              <a:rPr lang="en-US" sz="1867" dirty="0">
                <a:latin typeface="Calibri"/>
                <a:cs typeface="Calibri"/>
              </a:rPr>
              <a:t>source: https://</a:t>
            </a:r>
            <a:r>
              <a:rPr lang="en-US" sz="1867" dirty="0" err="1">
                <a:latin typeface="Calibri"/>
                <a:cs typeface="Calibri"/>
              </a:rPr>
              <a:t>cwiki.apache.org</a:t>
            </a:r>
            <a:r>
              <a:rPr lang="en-US" sz="1867" dirty="0">
                <a:latin typeface="Calibri"/>
                <a:cs typeface="Calibri"/>
              </a:rPr>
              <a:t>/confluence/display/SPARK/</a:t>
            </a:r>
            <a:r>
              <a:rPr lang="en-US" sz="1867" dirty="0" err="1">
                <a:latin typeface="Calibri"/>
                <a:cs typeface="Calibri"/>
              </a:rPr>
              <a:t>Spark+Internals</a:t>
            </a:r>
            <a:endParaRPr lang="en-US" sz="1867" dirty="0">
              <a:latin typeface="Calibri"/>
              <a:cs typeface="Calibri"/>
            </a:endParaRPr>
          </a:p>
        </p:txBody>
      </p:sp>
    </p:spTree>
    <p:extLst>
      <p:ext uri="{BB962C8B-B14F-4D97-AF65-F5344CB8AC3E}">
        <p14:creationId xmlns:p14="http://schemas.microsoft.com/office/powerpoint/2010/main" val="2035348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54"/>
                                        </p:tgtEl>
                                        <p:attrNameLst>
                                          <p:attrName>style.visibility</p:attrName>
                                        </p:attrNameLst>
                                      </p:cBhvr>
                                      <p:to>
                                        <p:strVal val="hidden"/>
                                      </p:to>
                                    </p:set>
                                  </p:childTnLst>
                                </p:cTn>
                              </p:par>
                              <p:par>
                                <p:cTn id="37" presetID="1" presetClass="entr" presetSubtype="0" fill="hold" nodeType="withEffect">
                                  <p:stCondLst>
                                    <p:cond delay="0"/>
                                  </p:stCondLst>
                                  <p:childTnLst>
                                    <p:set>
                                      <p:cBhvr>
                                        <p:cTn id="38" dur="1" fill="hold">
                                          <p:stCondLst>
                                            <p:cond delay="0"/>
                                          </p:stCondLst>
                                        </p:cTn>
                                        <p:tgtEl>
                                          <p:spTgt spid="4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nodeType="clickEffect">
                                  <p:stCondLst>
                                    <p:cond delay="0"/>
                                  </p:stCondLst>
                                  <p:childTnLst>
                                    <p:set>
                                      <p:cBhvr>
                                        <p:cTn id="52" dur="1" fill="hold">
                                          <p:stCondLst>
                                            <p:cond delay="0"/>
                                          </p:stCondLst>
                                        </p:cTn>
                                        <p:tgtEl>
                                          <p:spTgt spid="52"/>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51"/>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4" grpId="0" animBg="1"/>
      <p:bldP spid="54"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RDD partition-level view</a:t>
            </a:r>
          </a:p>
        </p:txBody>
      </p:sp>
      <p:sp>
        <p:nvSpPr>
          <p:cNvPr id="4" name="Rounded Rectangle 3"/>
          <p:cNvSpPr/>
          <p:nvPr/>
        </p:nvSpPr>
        <p:spPr>
          <a:xfrm>
            <a:off x="2149881" y="2458017"/>
            <a:ext cx="3531808" cy="1053580"/>
          </a:xfrm>
          <a:prstGeom prst="roundRect">
            <a:avLst/>
          </a:prstGeom>
          <a:ln>
            <a:headEnd type="none" w="med" len="med"/>
            <a:tailEnd type="none"/>
          </a:ln>
        </p:spPr>
        <p:style>
          <a:lnRef idx="1">
            <a:schemeClr val="accent1"/>
          </a:lnRef>
          <a:fillRef idx="2">
            <a:schemeClr val="accent1"/>
          </a:fillRef>
          <a:effectRef idx="1">
            <a:schemeClr val="accent1"/>
          </a:effectRef>
          <a:fontRef idx="minor">
            <a:schemeClr val="dk1"/>
          </a:fontRef>
        </p:style>
        <p:txBody>
          <a:bodyPr rtlCol="0" anchor="b"/>
          <a:lstStyle/>
          <a:p>
            <a:pPr algn="ctr"/>
            <a:r>
              <a:rPr lang="en-US" sz="2667" dirty="0" err="1"/>
              <a:t>HadoopRDD</a:t>
            </a:r>
            <a:br>
              <a:rPr lang="en-US" sz="2667" dirty="0"/>
            </a:br>
            <a:r>
              <a:rPr lang="en-US" sz="2133" dirty="0">
                <a:latin typeface="Consolas"/>
                <a:cs typeface="Consolas"/>
              </a:rPr>
              <a:t>path = </a:t>
            </a:r>
            <a:r>
              <a:rPr lang="en-US" sz="2133" dirty="0" err="1">
                <a:latin typeface="Consolas"/>
                <a:cs typeface="Consolas"/>
              </a:rPr>
              <a:t>hdfs</a:t>
            </a:r>
            <a:r>
              <a:rPr lang="en-US" sz="2133" dirty="0">
                <a:latin typeface="Consolas"/>
                <a:cs typeface="Consolas"/>
              </a:rPr>
              <a:t>://...</a:t>
            </a:r>
          </a:p>
        </p:txBody>
      </p:sp>
      <p:sp>
        <p:nvSpPr>
          <p:cNvPr id="5" name="Rounded Rectangle 4"/>
          <p:cNvSpPr/>
          <p:nvPr/>
        </p:nvSpPr>
        <p:spPr>
          <a:xfrm>
            <a:off x="2149881" y="4331973"/>
            <a:ext cx="3531808" cy="1483681"/>
          </a:xfrm>
          <a:prstGeom prst="roundRect">
            <a:avLst/>
          </a:prstGeom>
          <a:ln>
            <a:headEnd type="none" w="med" len="med"/>
            <a:tailEnd type="none"/>
          </a:ln>
        </p:spPr>
        <p:style>
          <a:lnRef idx="1">
            <a:schemeClr val="accent1"/>
          </a:lnRef>
          <a:fillRef idx="2">
            <a:schemeClr val="accent1"/>
          </a:fillRef>
          <a:effectRef idx="1">
            <a:schemeClr val="accent1"/>
          </a:effectRef>
          <a:fontRef idx="minor">
            <a:schemeClr val="dk1"/>
          </a:fontRef>
        </p:style>
        <p:txBody>
          <a:bodyPr rtlCol="0" anchor="b"/>
          <a:lstStyle/>
          <a:p>
            <a:pPr algn="ctr"/>
            <a:r>
              <a:rPr lang="en-US" sz="2667" dirty="0" err="1"/>
              <a:t>FilteredRDD</a:t>
            </a:r>
            <a:br>
              <a:rPr lang="en-US" sz="2667" dirty="0"/>
            </a:br>
            <a:r>
              <a:rPr lang="en-US" sz="2133" dirty="0" err="1">
                <a:latin typeface="Consolas"/>
                <a:cs typeface="Consolas"/>
              </a:rPr>
              <a:t>func</a:t>
            </a:r>
            <a:r>
              <a:rPr lang="en-US" sz="2133" dirty="0">
                <a:latin typeface="Consolas"/>
                <a:cs typeface="Consolas"/>
              </a:rPr>
              <a:t> = _.contains(…)</a:t>
            </a:r>
            <a:br>
              <a:rPr lang="en-US" sz="2133" dirty="0">
                <a:latin typeface="Consolas"/>
                <a:cs typeface="Consolas"/>
              </a:rPr>
            </a:br>
            <a:r>
              <a:rPr lang="en-US" sz="2133" dirty="0" err="1">
                <a:latin typeface="Consolas"/>
                <a:cs typeface="Consolas"/>
              </a:rPr>
              <a:t>shouldCache</a:t>
            </a:r>
            <a:r>
              <a:rPr lang="en-US" sz="2133" dirty="0">
                <a:latin typeface="Consolas"/>
                <a:cs typeface="Consolas"/>
              </a:rPr>
              <a:t> = true</a:t>
            </a:r>
          </a:p>
        </p:txBody>
      </p:sp>
      <p:cxnSp>
        <p:nvCxnSpPr>
          <p:cNvPr id="6" name="Straight Arrow Connector 5"/>
          <p:cNvCxnSpPr>
            <a:stCxn id="4" idx="2"/>
            <a:endCxn id="5" idx="0"/>
          </p:cNvCxnSpPr>
          <p:nvPr/>
        </p:nvCxnSpPr>
        <p:spPr>
          <a:xfrm>
            <a:off x="3915785" y="3511596"/>
            <a:ext cx="0" cy="820376"/>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174284" y="2353192"/>
            <a:ext cx="696024" cy="502766"/>
          </a:xfrm>
          <a:prstGeom prst="rect">
            <a:avLst/>
          </a:prstGeom>
          <a:noFill/>
        </p:spPr>
        <p:txBody>
          <a:bodyPr wrap="none" rtlCol="0">
            <a:spAutoFit/>
          </a:bodyPr>
          <a:lstStyle/>
          <a:p>
            <a:r>
              <a:rPr lang="en-US" sz="2667" dirty="0">
                <a:cs typeface="Corbel"/>
              </a:rPr>
              <a:t>log:</a:t>
            </a:r>
          </a:p>
        </p:txBody>
      </p:sp>
      <p:sp>
        <p:nvSpPr>
          <p:cNvPr id="8" name="TextBox 7"/>
          <p:cNvSpPr txBox="1"/>
          <p:nvPr/>
        </p:nvSpPr>
        <p:spPr>
          <a:xfrm>
            <a:off x="670341" y="4235213"/>
            <a:ext cx="1014445" cy="461665"/>
          </a:xfrm>
          <a:prstGeom prst="rect">
            <a:avLst/>
          </a:prstGeom>
          <a:noFill/>
        </p:spPr>
        <p:txBody>
          <a:bodyPr wrap="none" rtlCol="0">
            <a:spAutoFit/>
          </a:bodyPr>
          <a:lstStyle/>
          <a:p>
            <a:r>
              <a:rPr lang="en-US" sz="2400" dirty="0">
                <a:cs typeface="Corbel"/>
              </a:rPr>
              <a:t>errors:</a:t>
            </a:r>
          </a:p>
        </p:txBody>
      </p:sp>
      <p:sp>
        <p:nvSpPr>
          <p:cNvPr id="10" name="Rounded Rectangle 9"/>
          <p:cNvSpPr/>
          <p:nvPr/>
        </p:nvSpPr>
        <p:spPr>
          <a:xfrm>
            <a:off x="7374838" y="2558625"/>
            <a:ext cx="3938433" cy="826695"/>
          </a:xfrm>
          <a:prstGeom prst="roundRect">
            <a:avLst/>
          </a:prstGeom>
          <a:solidFill>
            <a:sysClr val="window" lastClr="FFFFFF"/>
          </a:solidFill>
          <a:ln w="22225" cap="flat" cmpd="sng" algn="ctr">
            <a:solidFill>
              <a:srgbClr val="4F81BD"/>
            </a:solidFill>
            <a:prstDash val="solid"/>
          </a:ln>
          <a:effectLst/>
        </p:spPr>
        <p:txBody>
          <a:bodyPr rtlCol="0" anchor="ctr"/>
          <a:lstStyle/>
          <a:p>
            <a:pPr algn="ctr" defTabSz="1219170">
              <a:defRPr/>
            </a:pPr>
            <a:endParaRPr lang="en-US" sz="2133" kern="0">
              <a:solidFill>
                <a:sysClr val="windowText" lastClr="000000"/>
              </a:solidFill>
              <a:cs typeface="Corbel"/>
            </a:endParaRPr>
          </a:p>
        </p:txBody>
      </p:sp>
      <p:grpSp>
        <p:nvGrpSpPr>
          <p:cNvPr id="36" name="Group 35"/>
          <p:cNvGrpSpPr/>
          <p:nvPr/>
        </p:nvGrpSpPr>
        <p:grpSpPr>
          <a:xfrm>
            <a:off x="7384476" y="2707178"/>
            <a:ext cx="3938433" cy="2656921"/>
            <a:chOff x="5538356" y="2030383"/>
            <a:chExt cx="2953825" cy="1992691"/>
          </a:xfrm>
        </p:grpSpPr>
        <p:sp>
          <p:nvSpPr>
            <p:cNvPr id="11" name="Rounded Rectangle 10"/>
            <p:cNvSpPr/>
            <p:nvPr/>
          </p:nvSpPr>
          <p:spPr>
            <a:xfrm>
              <a:off x="5725901" y="2030383"/>
              <a:ext cx="485730" cy="412636"/>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algn="ctr" defTabSz="1219170">
                <a:defRPr/>
              </a:pPr>
              <a:endParaRPr lang="en-US" sz="2133" kern="0">
                <a:solidFill>
                  <a:sysClr val="window" lastClr="FFFFFF"/>
                </a:solidFill>
                <a:cs typeface="Corbel"/>
              </a:endParaRPr>
            </a:p>
          </p:txBody>
        </p:sp>
        <p:sp>
          <p:nvSpPr>
            <p:cNvPr id="12" name="Rounded Rectangle 11"/>
            <p:cNvSpPr/>
            <p:nvPr/>
          </p:nvSpPr>
          <p:spPr>
            <a:xfrm>
              <a:off x="6421576" y="2030383"/>
              <a:ext cx="485730" cy="412636"/>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algn="ctr" defTabSz="1219170">
                <a:defRPr/>
              </a:pPr>
              <a:endParaRPr lang="en-US" sz="2133" kern="0">
                <a:solidFill>
                  <a:sysClr val="window" lastClr="FFFFFF"/>
                </a:solidFill>
                <a:cs typeface="Corbel"/>
              </a:endParaRPr>
            </a:p>
          </p:txBody>
        </p:sp>
        <p:sp>
          <p:nvSpPr>
            <p:cNvPr id="13" name="Rounded Rectangle 12"/>
            <p:cNvSpPr/>
            <p:nvPr/>
          </p:nvSpPr>
          <p:spPr>
            <a:xfrm>
              <a:off x="7117251" y="2030383"/>
              <a:ext cx="485730" cy="412636"/>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algn="ctr" defTabSz="1219170">
                <a:defRPr/>
              </a:pPr>
              <a:endParaRPr lang="en-US" sz="2133" kern="0">
                <a:solidFill>
                  <a:sysClr val="window" lastClr="FFFFFF"/>
                </a:solidFill>
                <a:cs typeface="Corbel"/>
              </a:endParaRPr>
            </a:p>
          </p:txBody>
        </p:sp>
        <p:sp>
          <p:nvSpPr>
            <p:cNvPr id="14" name="Rounded Rectangle 13"/>
            <p:cNvSpPr/>
            <p:nvPr/>
          </p:nvSpPr>
          <p:spPr>
            <a:xfrm>
              <a:off x="7812927" y="2030383"/>
              <a:ext cx="485730" cy="412636"/>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algn="ctr" defTabSz="1219170">
                <a:defRPr/>
              </a:pPr>
              <a:endParaRPr lang="en-US" sz="2133" kern="0">
                <a:solidFill>
                  <a:sysClr val="window" lastClr="FFFFFF"/>
                </a:solidFill>
                <a:cs typeface="Corbel"/>
              </a:endParaRPr>
            </a:p>
          </p:txBody>
        </p:sp>
        <p:sp>
          <p:nvSpPr>
            <p:cNvPr id="15" name="Rounded Rectangle 14"/>
            <p:cNvSpPr/>
            <p:nvPr/>
          </p:nvSpPr>
          <p:spPr>
            <a:xfrm>
              <a:off x="5538356" y="3403053"/>
              <a:ext cx="2953825" cy="620021"/>
            </a:xfrm>
            <a:prstGeom prst="roundRect">
              <a:avLst/>
            </a:prstGeom>
            <a:solidFill>
              <a:sysClr val="window" lastClr="FFFFFF"/>
            </a:solidFill>
            <a:ln w="22225" cap="flat" cmpd="sng" algn="ctr">
              <a:solidFill>
                <a:srgbClr val="4F81BD"/>
              </a:solidFill>
              <a:prstDash val="solid"/>
            </a:ln>
            <a:effectLst/>
          </p:spPr>
          <p:txBody>
            <a:bodyPr rtlCol="0" anchor="ctr"/>
            <a:lstStyle/>
            <a:p>
              <a:pPr algn="ctr" defTabSz="1219170">
                <a:defRPr/>
              </a:pPr>
              <a:endParaRPr lang="en-US" sz="2133" kern="0">
                <a:solidFill>
                  <a:sysClr val="windowText" lastClr="000000"/>
                </a:solidFill>
                <a:cs typeface="Corbel"/>
              </a:endParaRPr>
            </a:p>
          </p:txBody>
        </p:sp>
        <p:sp>
          <p:nvSpPr>
            <p:cNvPr id="16" name="Rounded Rectangle 15"/>
            <p:cNvSpPr/>
            <p:nvPr/>
          </p:nvSpPr>
          <p:spPr>
            <a:xfrm>
              <a:off x="5733128" y="3514468"/>
              <a:ext cx="485730" cy="412636"/>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algn="ctr" defTabSz="1219170">
                <a:defRPr/>
              </a:pPr>
              <a:endParaRPr lang="en-US" sz="2133" kern="0">
                <a:solidFill>
                  <a:sysClr val="window" lastClr="FFFFFF"/>
                </a:solidFill>
                <a:cs typeface="Corbel"/>
              </a:endParaRPr>
            </a:p>
          </p:txBody>
        </p:sp>
        <p:sp>
          <p:nvSpPr>
            <p:cNvPr id="17" name="Rounded Rectangle 16"/>
            <p:cNvSpPr/>
            <p:nvPr/>
          </p:nvSpPr>
          <p:spPr>
            <a:xfrm>
              <a:off x="6428804" y="3514468"/>
              <a:ext cx="485730" cy="412636"/>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algn="ctr" defTabSz="1219170">
                <a:defRPr/>
              </a:pPr>
              <a:endParaRPr lang="en-US" sz="2133" kern="0">
                <a:solidFill>
                  <a:sysClr val="window" lastClr="FFFFFF"/>
                </a:solidFill>
                <a:cs typeface="Corbel"/>
              </a:endParaRPr>
            </a:p>
          </p:txBody>
        </p:sp>
        <p:sp>
          <p:nvSpPr>
            <p:cNvPr id="18" name="Rounded Rectangle 17"/>
            <p:cNvSpPr/>
            <p:nvPr/>
          </p:nvSpPr>
          <p:spPr>
            <a:xfrm>
              <a:off x="7124479" y="3514468"/>
              <a:ext cx="485730" cy="412636"/>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algn="ctr" defTabSz="1219170">
                <a:defRPr/>
              </a:pPr>
              <a:endParaRPr lang="en-US" sz="2133" kern="0">
                <a:solidFill>
                  <a:sysClr val="window" lastClr="FFFFFF"/>
                </a:solidFill>
                <a:cs typeface="Corbel"/>
              </a:endParaRPr>
            </a:p>
          </p:txBody>
        </p:sp>
        <p:sp>
          <p:nvSpPr>
            <p:cNvPr id="19" name="Rounded Rectangle 18"/>
            <p:cNvSpPr/>
            <p:nvPr/>
          </p:nvSpPr>
          <p:spPr>
            <a:xfrm>
              <a:off x="7820154" y="3514468"/>
              <a:ext cx="485730" cy="412636"/>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algn="ctr" defTabSz="1219170">
                <a:defRPr/>
              </a:pPr>
              <a:endParaRPr lang="en-US" sz="2133" kern="0">
                <a:solidFill>
                  <a:sysClr val="window" lastClr="FFFFFF"/>
                </a:solidFill>
                <a:cs typeface="Corbel"/>
              </a:endParaRPr>
            </a:p>
          </p:txBody>
        </p:sp>
        <p:cxnSp>
          <p:nvCxnSpPr>
            <p:cNvPr id="20" name="Straight Arrow Connector 19"/>
            <p:cNvCxnSpPr>
              <a:stCxn id="11" idx="2"/>
              <a:endCxn id="16" idx="0"/>
            </p:cNvCxnSpPr>
            <p:nvPr/>
          </p:nvCxnSpPr>
          <p:spPr>
            <a:xfrm>
              <a:off x="5968766" y="2443019"/>
              <a:ext cx="7227" cy="1071449"/>
            </a:xfrm>
            <a:prstGeom prst="straightConnector1">
              <a:avLst/>
            </a:prstGeom>
            <a:noFill/>
            <a:ln w="19050" cap="flat" cmpd="sng" algn="ctr">
              <a:solidFill>
                <a:srgbClr val="000000"/>
              </a:solidFill>
              <a:prstDash val="solid"/>
              <a:round/>
              <a:headEnd type="none"/>
              <a:tailEnd type="triangle" w="med" len="lg"/>
            </a:ln>
            <a:effectLst/>
          </p:spPr>
        </p:cxnSp>
        <p:cxnSp>
          <p:nvCxnSpPr>
            <p:cNvPr id="21" name="Straight Arrow Connector 20"/>
            <p:cNvCxnSpPr>
              <a:stCxn id="12" idx="2"/>
              <a:endCxn id="17" idx="0"/>
            </p:cNvCxnSpPr>
            <p:nvPr/>
          </p:nvCxnSpPr>
          <p:spPr>
            <a:xfrm>
              <a:off x="6664441" y="2443019"/>
              <a:ext cx="7228" cy="1071449"/>
            </a:xfrm>
            <a:prstGeom prst="straightConnector1">
              <a:avLst/>
            </a:prstGeom>
            <a:noFill/>
            <a:ln w="19050" cap="flat" cmpd="sng" algn="ctr">
              <a:solidFill>
                <a:srgbClr val="000000"/>
              </a:solidFill>
              <a:prstDash val="solid"/>
              <a:round/>
              <a:headEnd type="none"/>
              <a:tailEnd type="triangle" w="med" len="lg"/>
            </a:ln>
            <a:effectLst/>
          </p:spPr>
        </p:cxnSp>
        <p:cxnSp>
          <p:nvCxnSpPr>
            <p:cNvPr id="22" name="Straight Arrow Connector 21"/>
            <p:cNvCxnSpPr>
              <a:stCxn id="13" idx="2"/>
              <a:endCxn id="18" idx="0"/>
            </p:cNvCxnSpPr>
            <p:nvPr/>
          </p:nvCxnSpPr>
          <p:spPr>
            <a:xfrm>
              <a:off x="7360116" y="2443019"/>
              <a:ext cx="7228" cy="1071449"/>
            </a:xfrm>
            <a:prstGeom prst="straightConnector1">
              <a:avLst/>
            </a:prstGeom>
            <a:noFill/>
            <a:ln w="19050" cap="flat" cmpd="sng" algn="ctr">
              <a:solidFill>
                <a:srgbClr val="000000"/>
              </a:solidFill>
              <a:prstDash val="solid"/>
              <a:round/>
              <a:headEnd type="none"/>
              <a:tailEnd type="triangle" w="med" len="lg"/>
            </a:ln>
            <a:effectLst/>
          </p:spPr>
        </p:cxnSp>
        <p:cxnSp>
          <p:nvCxnSpPr>
            <p:cNvPr id="23" name="Straight Arrow Connector 22"/>
            <p:cNvCxnSpPr>
              <a:stCxn id="14" idx="2"/>
              <a:endCxn id="19" idx="0"/>
            </p:cNvCxnSpPr>
            <p:nvPr/>
          </p:nvCxnSpPr>
          <p:spPr>
            <a:xfrm>
              <a:off x="8055792" y="2443019"/>
              <a:ext cx="7227" cy="1071449"/>
            </a:xfrm>
            <a:prstGeom prst="straightConnector1">
              <a:avLst/>
            </a:prstGeom>
            <a:noFill/>
            <a:ln w="19050" cap="flat" cmpd="sng" algn="ctr">
              <a:solidFill>
                <a:srgbClr val="000000"/>
              </a:solidFill>
              <a:prstDash val="solid"/>
              <a:round/>
              <a:headEnd type="none"/>
              <a:tailEnd type="triangle" w="med" len="lg"/>
            </a:ln>
            <a:effectLst/>
          </p:spPr>
        </p:cxnSp>
      </p:grpSp>
      <p:sp>
        <p:nvSpPr>
          <p:cNvPr id="24" name="TextBox 23"/>
          <p:cNvSpPr txBox="1"/>
          <p:nvPr/>
        </p:nvSpPr>
        <p:spPr>
          <a:xfrm>
            <a:off x="7052226" y="1662019"/>
            <a:ext cx="2945422" cy="502766"/>
          </a:xfrm>
          <a:prstGeom prst="rect">
            <a:avLst/>
          </a:prstGeom>
          <a:noFill/>
        </p:spPr>
        <p:txBody>
          <a:bodyPr wrap="none" rtlCol="0">
            <a:spAutoFit/>
          </a:bodyPr>
          <a:lstStyle/>
          <a:p>
            <a:r>
              <a:rPr lang="en-US" sz="2667" dirty="0">
                <a:cs typeface="Corbel"/>
              </a:rPr>
              <a:t>Partition-level view:</a:t>
            </a:r>
          </a:p>
        </p:txBody>
      </p:sp>
      <p:sp>
        <p:nvSpPr>
          <p:cNvPr id="25" name="TextBox 24"/>
          <p:cNvSpPr txBox="1"/>
          <p:nvPr/>
        </p:nvSpPr>
        <p:spPr>
          <a:xfrm>
            <a:off x="761560" y="1662019"/>
            <a:ext cx="2807372" cy="502766"/>
          </a:xfrm>
          <a:prstGeom prst="rect">
            <a:avLst/>
          </a:prstGeom>
          <a:noFill/>
        </p:spPr>
        <p:txBody>
          <a:bodyPr wrap="none" rtlCol="0">
            <a:spAutoFit/>
          </a:bodyPr>
          <a:lstStyle/>
          <a:p>
            <a:r>
              <a:rPr lang="en-US" sz="2667" dirty="0">
                <a:cs typeface="Corbel"/>
              </a:rPr>
              <a:t>Dataset-level view:</a:t>
            </a:r>
          </a:p>
        </p:txBody>
      </p:sp>
      <p:sp>
        <p:nvSpPr>
          <p:cNvPr id="26" name="Rounded Rectangle 25"/>
          <p:cNvSpPr/>
          <p:nvPr/>
        </p:nvSpPr>
        <p:spPr>
          <a:xfrm>
            <a:off x="7549194" y="2474141"/>
            <a:ext cx="801511" cy="2970592"/>
          </a:xfrm>
          <a:prstGeom prst="roundRect">
            <a:avLst/>
          </a:prstGeom>
          <a:solidFill>
            <a:srgbClr val="C0504D">
              <a:alpha val="19000"/>
            </a:srgbClr>
          </a:solidFill>
          <a:ln w="19050" cmpd="sng">
            <a:solidFill>
              <a:schemeClr val="accent2">
                <a:lumMod val="75000"/>
              </a:schemeClr>
            </a:solidFill>
            <a:prstDash val="solid"/>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400"/>
          </a:p>
        </p:txBody>
      </p:sp>
      <p:sp>
        <p:nvSpPr>
          <p:cNvPr id="27" name="Rounded Rectangle 26"/>
          <p:cNvSpPr/>
          <p:nvPr/>
        </p:nvSpPr>
        <p:spPr>
          <a:xfrm>
            <a:off x="8489397" y="2461241"/>
            <a:ext cx="801511" cy="2970592"/>
          </a:xfrm>
          <a:prstGeom prst="roundRect">
            <a:avLst/>
          </a:prstGeom>
          <a:solidFill>
            <a:srgbClr val="C0504D">
              <a:alpha val="19000"/>
            </a:srgbClr>
          </a:solidFill>
          <a:ln w="19050" cmpd="sng">
            <a:solidFill>
              <a:schemeClr val="accent2">
                <a:lumMod val="75000"/>
              </a:schemeClr>
            </a:solidFill>
            <a:prstDash val="solid"/>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400"/>
          </a:p>
        </p:txBody>
      </p:sp>
      <p:sp>
        <p:nvSpPr>
          <p:cNvPr id="28" name="Rounded Rectangle 27"/>
          <p:cNvSpPr/>
          <p:nvPr/>
        </p:nvSpPr>
        <p:spPr>
          <a:xfrm>
            <a:off x="9415086" y="2461241"/>
            <a:ext cx="801511" cy="2970592"/>
          </a:xfrm>
          <a:prstGeom prst="roundRect">
            <a:avLst/>
          </a:prstGeom>
          <a:solidFill>
            <a:srgbClr val="C0504D">
              <a:alpha val="19000"/>
            </a:srgbClr>
          </a:solidFill>
          <a:ln w="19050" cmpd="sng">
            <a:solidFill>
              <a:schemeClr val="accent2">
                <a:lumMod val="75000"/>
              </a:schemeClr>
            </a:solidFill>
            <a:prstDash val="solid"/>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400"/>
          </a:p>
        </p:txBody>
      </p:sp>
      <p:sp>
        <p:nvSpPr>
          <p:cNvPr id="29" name="Rounded Rectangle 28"/>
          <p:cNvSpPr/>
          <p:nvPr/>
        </p:nvSpPr>
        <p:spPr>
          <a:xfrm>
            <a:off x="10343986" y="2461241"/>
            <a:ext cx="801511" cy="2970592"/>
          </a:xfrm>
          <a:prstGeom prst="roundRect">
            <a:avLst/>
          </a:prstGeom>
          <a:solidFill>
            <a:srgbClr val="C0504D">
              <a:alpha val="19000"/>
            </a:srgbClr>
          </a:solidFill>
          <a:ln w="19050" cmpd="sng">
            <a:solidFill>
              <a:schemeClr val="accent2">
                <a:lumMod val="75000"/>
              </a:schemeClr>
            </a:solidFill>
            <a:prstDash val="solid"/>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400"/>
          </a:p>
        </p:txBody>
      </p:sp>
      <p:sp>
        <p:nvSpPr>
          <p:cNvPr id="30" name="TextBox 29"/>
          <p:cNvSpPr txBox="1"/>
          <p:nvPr/>
        </p:nvSpPr>
        <p:spPr>
          <a:xfrm>
            <a:off x="7421492" y="5493115"/>
            <a:ext cx="1026756" cy="502766"/>
          </a:xfrm>
          <a:prstGeom prst="rect">
            <a:avLst/>
          </a:prstGeom>
          <a:noFill/>
        </p:spPr>
        <p:txBody>
          <a:bodyPr wrap="none" rtlCol="0">
            <a:spAutoFit/>
          </a:bodyPr>
          <a:lstStyle/>
          <a:p>
            <a:r>
              <a:rPr lang="en-US" sz="2667" dirty="0">
                <a:solidFill>
                  <a:schemeClr val="accent2">
                    <a:lumMod val="75000"/>
                  </a:schemeClr>
                </a:solidFill>
                <a:cs typeface="Corbel"/>
              </a:rPr>
              <a:t>Task 1</a:t>
            </a:r>
          </a:p>
        </p:txBody>
      </p:sp>
      <p:sp>
        <p:nvSpPr>
          <p:cNvPr id="31" name="TextBox 30"/>
          <p:cNvSpPr txBox="1"/>
          <p:nvPr/>
        </p:nvSpPr>
        <p:spPr>
          <a:xfrm>
            <a:off x="8323289" y="5487161"/>
            <a:ext cx="1026756" cy="502766"/>
          </a:xfrm>
          <a:prstGeom prst="rect">
            <a:avLst/>
          </a:prstGeom>
          <a:noFill/>
        </p:spPr>
        <p:txBody>
          <a:bodyPr wrap="none" rtlCol="0">
            <a:spAutoFit/>
          </a:bodyPr>
          <a:lstStyle/>
          <a:p>
            <a:r>
              <a:rPr lang="en-US" sz="2667" dirty="0">
                <a:solidFill>
                  <a:schemeClr val="accent2">
                    <a:lumMod val="75000"/>
                  </a:schemeClr>
                </a:solidFill>
                <a:cs typeface="Corbel"/>
              </a:rPr>
              <a:t>Task 2</a:t>
            </a:r>
          </a:p>
        </p:txBody>
      </p:sp>
      <p:sp>
        <p:nvSpPr>
          <p:cNvPr id="32" name="TextBox 31"/>
          <p:cNvSpPr txBox="1"/>
          <p:nvPr/>
        </p:nvSpPr>
        <p:spPr>
          <a:xfrm>
            <a:off x="9431660" y="5493115"/>
            <a:ext cx="444352" cy="502766"/>
          </a:xfrm>
          <a:prstGeom prst="rect">
            <a:avLst/>
          </a:prstGeom>
          <a:noFill/>
        </p:spPr>
        <p:txBody>
          <a:bodyPr wrap="none" rtlCol="0">
            <a:spAutoFit/>
          </a:bodyPr>
          <a:lstStyle/>
          <a:p>
            <a:r>
              <a:rPr lang="en-US" sz="2667" dirty="0">
                <a:solidFill>
                  <a:schemeClr val="accent2">
                    <a:lumMod val="75000"/>
                  </a:schemeClr>
                </a:solidFill>
                <a:cs typeface="Corbel"/>
              </a:rPr>
              <a:t>...</a:t>
            </a:r>
          </a:p>
        </p:txBody>
      </p:sp>
      <p:sp>
        <p:nvSpPr>
          <p:cNvPr id="37" name="TextBox 36"/>
          <p:cNvSpPr txBox="1"/>
          <p:nvPr/>
        </p:nvSpPr>
        <p:spPr>
          <a:xfrm>
            <a:off x="761560" y="6407063"/>
            <a:ext cx="10972800" cy="379656"/>
          </a:xfrm>
          <a:prstGeom prst="rect">
            <a:avLst/>
          </a:prstGeom>
          <a:noFill/>
        </p:spPr>
        <p:txBody>
          <a:bodyPr wrap="square" rtlCol="0">
            <a:spAutoFit/>
          </a:bodyPr>
          <a:lstStyle/>
          <a:p>
            <a:pPr algn="r"/>
            <a:r>
              <a:rPr lang="en-US" sz="1867" dirty="0">
                <a:latin typeface="Calibri"/>
                <a:cs typeface="Calibri"/>
              </a:rPr>
              <a:t>source: https://</a:t>
            </a:r>
            <a:r>
              <a:rPr lang="en-US" sz="1867" dirty="0" err="1">
                <a:latin typeface="Calibri"/>
                <a:cs typeface="Calibri"/>
              </a:rPr>
              <a:t>cwiki.apache.org</a:t>
            </a:r>
            <a:r>
              <a:rPr lang="en-US" sz="1867" dirty="0">
                <a:latin typeface="Calibri"/>
                <a:cs typeface="Calibri"/>
              </a:rPr>
              <a:t>/confluence/display/SPARK/</a:t>
            </a:r>
            <a:r>
              <a:rPr lang="en-US" sz="1867" dirty="0" err="1">
                <a:latin typeface="Calibri"/>
                <a:cs typeface="Calibri"/>
              </a:rPr>
              <a:t>Spark+Internals</a:t>
            </a:r>
            <a:endParaRPr lang="en-US" sz="1867" dirty="0">
              <a:latin typeface="Calibri"/>
              <a:cs typeface="Calibri"/>
            </a:endParaRPr>
          </a:p>
        </p:txBody>
      </p:sp>
    </p:spTree>
    <p:extLst>
      <p:ext uri="{BB962C8B-B14F-4D97-AF65-F5344CB8AC3E}">
        <p14:creationId xmlns:p14="http://schemas.microsoft.com/office/powerpoint/2010/main" val="2647113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4" grpId="0"/>
      <p:bldP spid="26" grpId="0" animBg="1"/>
      <p:bldP spid="27" grpId="0" animBg="1"/>
      <p:bldP spid="28" grpId="0" animBg="1"/>
      <p:bldP spid="29" grpId="0" animBg="1"/>
      <p:bldP spid="30" grpId="0"/>
      <p:bldP spid="31" grpId="0"/>
      <p:bldP spid="3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Job scheduling</a:t>
            </a:r>
          </a:p>
        </p:txBody>
      </p:sp>
      <p:grpSp>
        <p:nvGrpSpPr>
          <p:cNvPr id="4" name="Group 3"/>
          <p:cNvGrpSpPr/>
          <p:nvPr/>
        </p:nvGrpSpPr>
        <p:grpSpPr>
          <a:xfrm>
            <a:off x="769257" y="2639183"/>
            <a:ext cx="1808039" cy="1112763"/>
            <a:chOff x="515410" y="2667000"/>
            <a:chExt cx="1433286" cy="1231295"/>
          </a:xfrm>
        </p:grpSpPr>
        <p:sp>
          <p:nvSpPr>
            <p:cNvPr id="5" name="Rounded Rectangle 4"/>
            <p:cNvSpPr/>
            <p:nvPr/>
          </p:nvSpPr>
          <p:spPr>
            <a:xfrm>
              <a:off x="932695" y="3136295"/>
              <a:ext cx="580572" cy="304800"/>
            </a:xfrm>
            <a:prstGeom prst="roundRect">
              <a:avLst/>
            </a:prstGeom>
            <a:ln>
              <a:headEnd type="none" w="med" len="med"/>
              <a:tailEnd type="none"/>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latin typeface="Calibri"/>
                <a:cs typeface="Calibri"/>
              </a:endParaRPr>
            </a:p>
          </p:txBody>
        </p:sp>
        <p:sp>
          <p:nvSpPr>
            <p:cNvPr id="6" name="Rounded Rectangle 5"/>
            <p:cNvSpPr/>
            <p:nvPr/>
          </p:nvSpPr>
          <p:spPr>
            <a:xfrm>
              <a:off x="1353610" y="2667000"/>
              <a:ext cx="595086" cy="304800"/>
            </a:xfrm>
            <a:prstGeom prst="roundRect">
              <a:avLst/>
            </a:prstGeom>
            <a:ln>
              <a:headEnd type="none" w="med" len="med"/>
              <a:tailEnd type="none"/>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latin typeface="Calibri"/>
                <a:cs typeface="Calibri"/>
              </a:endParaRPr>
            </a:p>
          </p:txBody>
        </p:sp>
        <p:sp>
          <p:nvSpPr>
            <p:cNvPr id="7" name="Rounded Rectangle 6"/>
            <p:cNvSpPr/>
            <p:nvPr/>
          </p:nvSpPr>
          <p:spPr>
            <a:xfrm>
              <a:off x="515410" y="2673048"/>
              <a:ext cx="595086" cy="304800"/>
            </a:xfrm>
            <a:prstGeom prst="roundRect">
              <a:avLst/>
            </a:prstGeom>
            <a:ln>
              <a:headEnd type="none" w="med" len="med"/>
              <a:tailEnd type="none"/>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latin typeface="Calibri"/>
                <a:cs typeface="Calibri"/>
              </a:endParaRPr>
            </a:p>
          </p:txBody>
        </p:sp>
        <p:sp>
          <p:nvSpPr>
            <p:cNvPr id="8" name="Rounded Rectangle 7"/>
            <p:cNvSpPr/>
            <p:nvPr/>
          </p:nvSpPr>
          <p:spPr>
            <a:xfrm>
              <a:off x="932695" y="3593495"/>
              <a:ext cx="580572" cy="304800"/>
            </a:xfrm>
            <a:prstGeom prst="roundRect">
              <a:avLst/>
            </a:prstGeom>
            <a:ln>
              <a:headEnd type="none" w="med" len="med"/>
              <a:tailEnd type="none"/>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latin typeface="Calibri"/>
                <a:cs typeface="Calibri"/>
              </a:endParaRPr>
            </a:p>
          </p:txBody>
        </p:sp>
      </p:grpSp>
      <p:cxnSp>
        <p:nvCxnSpPr>
          <p:cNvPr id="9" name="Straight Connector 8"/>
          <p:cNvCxnSpPr>
            <a:stCxn id="7" idx="2"/>
            <a:endCxn id="5" idx="0"/>
          </p:cNvCxnSpPr>
          <p:nvPr/>
        </p:nvCxnSpPr>
        <p:spPr>
          <a:xfrm>
            <a:off x="1144595" y="2920109"/>
            <a:ext cx="517235" cy="143193"/>
          </a:xfrm>
          <a:prstGeom prst="line">
            <a:avLst/>
          </a:prstGeom>
          <a:ln w="19050" cmpd="sng">
            <a:solidFill>
              <a:schemeClr val="tx1"/>
            </a:solidFill>
            <a:headEnd type="none"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a:stCxn id="6" idx="2"/>
            <a:endCxn id="5" idx="0"/>
          </p:cNvCxnSpPr>
          <p:nvPr/>
        </p:nvCxnSpPr>
        <p:spPr>
          <a:xfrm flipH="1">
            <a:off x="1661831" y="2914641"/>
            <a:ext cx="540124" cy="148659"/>
          </a:xfrm>
          <a:prstGeom prst="line">
            <a:avLst/>
          </a:prstGeom>
          <a:ln w="19050" cmpd="sng">
            <a:solidFill>
              <a:schemeClr val="tx1"/>
            </a:solidFill>
            <a:headEnd type="none"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a:stCxn id="8" idx="0"/>
            <a:endCxn id="5" idx="2"/>
          </p:cNvCxnSpPr>
          <p:nvPr/>
        </p:nvCxnSpPr>
        <p:spPr>
          <a:xfrm flipV="1">
            <a:off x="1661829" y="3338760"/>
            <a:ext cx="0" cy="137729"/>
          </a:xfrm>
          <a:prstGeom prst="line">
            <a:avLst/>
          </a:prstGeom>
          <a:ln w="19050" cmpd="sng">
            <a:solidFill>
              <a:schemeClr val="tx1"/>
            </a:solidFill>
            <a:headEnd type="triangle" w="med" len="med"/>
            <a:tailEnd type="none"/>
          </a:ln>
          <a:effectLst/>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236661" y="4147462"/>
            <a:ext cx="2228495" cy="984693"/>
          </a:xfrm>
          <a:prstGeom prst="rect">
            <a:avLst/>
          </a:prstGeom>
          <a:noFill/>
        </p:spPr>
        <p:txBody>
          <a:bodyPr wrap="none" rtlCol="0">
            <a:spAutoFit/>
          </a:bodyPr>
          <a:lstStyle/>
          <a:p>
            <a:r>
              <a:rPr lang="en-US" sz="1933" dirty="0">
                <a:latin typeface="Consolas"/>
                <a:cs typeface="Consolas"/>
              </a:rPr>
              <a:t>rdd1.</a:t>
            </a:r>
            <a:r>
              <a:rPr lang="en-US" sz="1933" dirty="0">
                <a:solidFill>
                  <a:srgbClr val="3366FF"/>
                </a:solidFill>
                <a:latin typeface="Consolas"/>
                <a:cs typeface="Consolas"/>
              </a:rPr>
              <a:t>join</a:t>
            </a:r>
            <a:r>
              <a:rPr lang="en-US" sz="1933" dirty="0">
                <a:latin typeface="Consolas"/>
                <a:cs typeface="Consolas"/>
              </a:rPr>
              <a:t>(rdd2)</a:t>
            </a:r>
            <a:br>
              <a:rPr lang="en-US" sz="1933" dirty="0">
                <a:latin typeface="Consolas"/>
                <a:cs typeface="Consolas"/>
              </a:rPr>
            </a:br>
            <a:r>
              <a:rPr lang="en-US" sz="1933" dirty="0">
                <a:latin typeface="Consolas"/>
                <a:cs typeface="Consolas"/>
              </a:rPr>
              <a:t>    .</a:t>
            </a:r>
            <a:r>
              <a:rPr lang="en-US" sz="1933" dirty="0" err="1">
                <a:solidFill>
                  <a:srgbClr val="3366FF"/>
                </a:solidFill>
                <a:latin typeface="Consolas"/>
                <a:cs typeface="Consolas"/>
              </a:rPr>
              <a:t>groupBy</a:t>
            </a:r>
            <a:r>
              <a:rPr lang="en-US" sz="1933" dirty="0">
                <a:latin typeface="Consolas"/>
                <a:cs typeface="Consolas"/>
              </a:rPr>
              <a:t>(…)</a:t>
            </a:r>
          </a:p>
          <a:p>
            <a:r>
              <a:rPr lang="en-US" sz="1933" dirty="0">
                <a:latin typeface="Consolas"/>
                <a:cs typeface="Consolas"/>
              </a:rPr>
              <a:t>    .</a:t>
            </a:r>
            <a:r>
              <a:rPr lang="en-US" sz="1933" dirty="0">
                <a:solidFill>
                  <a:srgbClr val="3366FF"/>
                </a:solidFill>
                <a:latin typeface="Consolas"/>
                <a:cs typeface="Consolas"/>
              </a:rPr>
              <a:t>filter</a:t>
            </a:r>
            <a:r>
              <a:rPr lang="en-US" sz="1933" dirty="0">
                <a:latin typeface="Consolas"/>
                <a:cs typeface="Consolas"/>
              </a:rPr>
              <a:t>(…)</a:t>
            </a:r>
          </a:p>
        </p:txBody>
      </p:sp>
      <p:cxnSp>
        <p:nvCxnSpPr>
          <p:cNvPr id="13" name="Straight Arrow Connector 12"/>
          <p:cNvCxnSpPr/>
          <p:nvPr/>
        </p:nvCxnSpPr>
        <p:spPr>
          <a:xfrm flipV="1">
            <a:off x="623916" y="3759205"/>
            <a:ext cx="374145" cy="312057"/>
          </a:xfrm>
          <a:prstGeom prst="straightConnector1">
            <a:avLst/>
          </a:prstGeom>
          <a:ln w="57150" cmpd="sng">
            <a:solidFill>
              <a:schemeClr val="tx1"/>
            </a:solidFill>
            <a:headEnd type="none" w="med" len="med"/>
            <a:tailEnd type="triangle"/>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507203" y="1773541"/>
            <a:ext cx="2090637" cy="543675"/>
          </a:xfrm>
          <a:prstGeom prst="rect">
            <a:avLst/>
          </a:prstGeom>
          <a:noFill/>
        </p:spPr>
        <p:txBody>
          <a:bodyPr wrap="none" rtlCol="0">
            <a:spAutoFit/>
          </a:bodyPr>
          <a:lstStyle/>
          <a:p>
            <a:r>
              <a:rPr lang="en-US" sz="2933" dirty="0">
                <a:latin typeface="Calibri"/>
                <a:cs typeface="Calibri"/>
              </a:rPr>
              <a:t>RDD Objects</a:t>
            </a:r>
          </a:p>
        </p:txBody>
      </p:sp>
      <p:sp>
        <p:nvSpPr>
          <p:cNvPr id="15" name="TextBox 14"/>
          <p:cNvSpPr txBox="1"/>
          <p:nvPr/>
        </p:nvSpPr>
        <p:spPr>
          <a:xfrm>
            <a:off x="130470" y="5106615"/>
            <a:ext cx="3046551" cy="482120"/>
          </a:xfrm>
          <a:prstGeom prst="rect">
            <a:avLst/>
          </a:prstGeom>
          <a:noFill/>
        </p:spPr>
        <p:txBody>
          <a:bodyPr wrap="square" rtlCol="0">
            <a:spAutoFit/>
          </a:bodyPr>
          <a:lstStyle/>
          <a:p>
            <a:r>
              <a:rPr lang="en-US" sz="2533" dirty="0">
                <a:latin typeface="Calibri"/>
                <a:cs typeface="Calibri"/>
              </a:rPr>
              <a:t>build operator DAG</a:t>
            </a:r>
            <a:endParaRPr lang="en-US" sz="2533" i="1" dirty="0">
              <a:latin typeface="Calibri"/>
              <a:cs typeface="Calibri"/>
            </a:endParaRPr>
          </a:p>
        </p:txBody>
      </p:sp>
      <p:grpSp>
        <p:nvGrpSpPr>
          <p:cNvPr id="16" name="Group 15"/>
          <p:cNvGrpSpPr/>
          <p:nvPr/>
        </p:nvGrpSpPr>
        <p:grpSpPr>
          <a:xfrm>
            <a:off x="2635849" y="1778004"/>
            <a:ext cx="3331296" cy="4267200"/>
            <a:chOff x="1976887" y="1981200"/>
            <a:chExt cx="2498472" cy="4267200"/>
          </a:xfrm>
        </p:grpSpPr>
        <p:sp>
          <p:nvSpPr>
            <p:cNvPr id="17" name="TextBox 16"/>
            <p:cNvSpPr txBox="1"/>
            <p:nvPr/>
          </p:nvSpPr>
          <p:spPr>
            <a:xfrm>
              <a:off x="2613260" y="1981200"/>
              <a:ext cx="1784191" cy="543675"/>
            </a:xfrm>
            <a:prstGeom prst="rect">
              <a:avLst/>
            </a:prstGeom>
            <a:noFill/>
          </p:spPr>
          <p:txBody>
            <a:bodyPr wrap="none" rtlCol="0">
              <a:spAutoFit/>
            </a:bodyPr>
            <a:lstStyle/>
            <a:p>
              <a:r>
                <a:rPr lang="en-US" sz="2933" dirty="0" err="1">
                  <a:latin typeface="Calibri"/>
                  <a:cs typeface="Calibri"/>
                </a:rPr>
                <a:t>DAGScheduler</a:t>
              </a:r>
              <a:endParaRPr lang="en-US" sz="2933" dirty="0">
                <a:latin typeface="Calibri"/>
                <a:cs typeface="Calibri"/>
              </a:endParaRPr>
            </a:p>
          </p:txBody>
        </p:sp>
        <p:sp>
          <p:nvSpPr>
            <p:cNvPr id="18" name="Rounded Rectangle 17"/>
            <p:cNvSpPr/>
            <p:nvPr/>
          </p:nvSpPr>
          <p:spPr>
            <a:xfrm>
              <a:off x="2699655" y="3497960"/>
              <a:ext cx="377066" cy="540640"/>
            </a:xfrm>
            <a:prstGeom prst="roundRect">
              <a:avLst/>
            </a:prstGeom>
            <a:solidFill>
              <a:sysClr val="window" lastClr="FFFFFF"/>
            </a:solidFill>
            <a:ln w="12700" cap="flat" cmpd="sng" algn="ctr">
              <a:solidFill>
                <a:srgbClr val="4F81BD"/>
              </a:solidFill>
              <a:prstDash val="solid"/>
            </a:ln>
            <a:effectLst/>
          </p:spPr>
          <p:txBody>
            <a:bodyPr rtlCol="0" anchor="ctr"/>
            <a:lstStyle/>
            <a:p>
              <a:pPr algn="ctr" defTabSz="1219170">
                <a:defRPr/>
              </a:pPr>
              <a:endParaRPr lang="en-US" sz="2133" kern="0">
                <a:solidFill>
                  <a:sysClr val="windowText" lastClr="000000"/>
                </a:solidFill>
                <a:latin typeface="Calibri"/>
                <a:cs typeface="Calibri"/>
              </a:endParaRPr>
            </a:p>
          </p:txBody>
        </p:sp>
        <p:sp>
          <p:nvSpPr>
            <p:cNvPr id="19" name="Rounded Rectangle 18"/>
            <p:cNvSpPr/>
            <p:nvPr/>
          </p:nvSpPr>
          <p:spPr>
            <a:xfrm>
              <a:off x="2759309" y="3553314"/>
              <a:ext cx="259233" cy="181162"/>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algn="ctr" defTabSz="1219170">
                <a:defRPr/>
              </a:pPr>
              <a:endParaRPr lang="en-US" sz="2133" kern="0">
                <a:solidFill>
                  <a:sysClr val="window" lastClr="FFFFFF"/>
                </a:solidFill>
                <a:latin typeface="Calibri"/>
                <a:cs typeface="Calibri"/>
              </a:endParaRPr>
            </a:p>
          </p:txBody>
        </p:sp>
        <p:sp>
          <p:nvSpPr>
            <p:cNvPr id="20" name="Rounded Rectangle 19"/>
            <p:cNvSpPr/>
            <p:nvPr/>
          </p:nvSpPr>
          <p:spPr>
            <a:xfrm>
              <a:off x="2759309" y="3802083"/>
              <a:ext cx="259233" cy="181162"/>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algn="ctr" defTabSz="1219170">
                <a:defRPr/>
              </a:pPr>
              <a:endParaRPr lang="en-US" sz="2133" kern="0">
                <a:solidFill>
                  <a:sysClr val="window" lastClr="FFFFFF"/>
                </a:solidFill>
                <a:latin typeface="Calibri"/>
                <a:cs typeface="Calibri"/>
              </a:endParaRPr>
            </a:p>
          </p:txBody>
        </p:sp>
        <p:sp>
          <p:nvSpPr>
            <p:cNvPr id="21" name="Rounded Rectangle 20"/>
            <p:cNvSpPr/>
            <p:nvPr/>
          </p:nvSpPr>
          <p:spPr>
            <a:xfrm>
              <a:off x="3392162" y="3055362"/>
              <a:ext cx="377066" cy="786781"/>
            </a:xfrm>
            <a:prstGeom prst="roundRect">
              <a:avLst/>
            </a:prstGeom>
            <a:solidFill>
              <a:sysClr val="window" lastClr="FFFFFF"/>
            </a:solidFill>
            <a:ln w="12700" cap="flat" cmpd="sng" algn="ctr">
              <a:solidFill>
                <a:srgbClr val="4F81BD"/>
              </a:solidFill>
              <a:prstDash val="solid"/>
            </a:ln>
            <a:effectLst/>
          </p:spPr>
          <p:txBody>
            <a:bodyPr rtlCol="0" anchor="ctr"/>
            <a:lstStyle/>
            <a:p>
              <a:pPr algn="ctr" defTabSz="1219170">
                <a:defRPr/>
              </a:pPr>
              <a:endParaRPr lang="en-US" sz="2133" kern="0">
                <a:solidFill>
                  <a:sysClr val="windowText" lastClr="000000"/>
                </a:solidFill>
                <a:latin typeface="Calibri"/>
                <a:cs typeface="Calibri"/>
              </a:endParaRPr>
            </a:p>
          </p:txBody>
        </p:sp>
        <p:sp>
          <p:nvSpPr>
            <p:cNvPr id="22" name="Rounded Rectangle 21"/>
            <p:cNvSpPr/>
            <p:nvPr/>
          </p:nvSpPr>
          <p:spPr>
            <a:xfrm>
              <a:off x="3451817" y="3110717"/>
              <a:ext cx="259233" cy="181162"/>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algn="ctr" defTabSz="1219170">
                <a:defRPr/>
              </a:pPr>
              <a:endParaRPr lang="en-US" sz="2133" kern="0">
                <a:solidFill>
                  <a:sysClr val="window" lastClr="FFFFFF"/>
                </a:solidFill>
                <a:latin typeface="Calibri"/>
                <a:cs typeface="Calibri"/>
              </a:endParaRPr>
            </a:p>
          </p:txBody>
        </p:sp>
        <p:sp>
          <p:nvSpPr>
            <p:cNvPr id="23" name="Rounded Rectangle 22"/>
            <p:cNvSpPr/>
            <p:nvPr/>
          </p:nvSpPr>
          <p:spPr>
            <a:xfrm>
              <a:off x="3451817" y="3359486"/>
              <a:ext cx="259233" cy="181162"/>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algn="ctr" defTabSz="1219170">
                <a:defRPr/>
              </a:pPr>
              <a:endParaRPr lang="en-US" sz="2133" kern="0">
                <a:solidFill>
                  <a:sysClr val="window" lastClr="FFFFFF"/>
                </a:solidFill>
                <a:latin typeface="Calibri"/>
                <a:cs typeface="Calibri"/>
              </a:endParaRPr>
            </a:p>
          </p:txBody>
        </p:sp>
        <p:sp>
          <p:nvSpPr>
            <p:cNvPr id="24" name="Rounded Rectangle 23"/>
            <p:cNvSpPr/>
            <p:nvPr/>
          </p:nvSpPr>
          <p:spPr>
            <a:xfrm>
              <a:off x="3451817" y="3596002"/>
              <a:ext cx="259233" cy="181162"/>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algn="ctr" defTabSz="1219170">
                <a:defRPr/>
              </a:pPr>
              <a:endParaRPr lang="en-US" sz="2133" kern="0">
                <a:solidFill>
                  <a:sysClr val="window" lastClr="FFFFFF"/>
                </a:solidFill>
                <a:latin typeface="Calibri"/>
                <a:cs typeface="Calibri"/>
              </a:endParaRPr>
            </a:p>
          </p:txBody>
        </p:sp>
        <p:sp>
          <p:nvSpPr>
            <p:cNvPr id="25" name="Rounded Rectangle 24"/>
            <p:cNvSpPr/>
            <p:nvPr/>
          </p:nvSpPr>
          <p:spPr>
            <a:xfrm>
              <a:off x="3922485" y="3059526"/>
              <a:ext cx="377066" cy="786781"/>
            </a:xfrm>
            <a:prstGeom prst="roundRect">
              <a:avLst/>
            </a:prstGeom>
            <a:solidFill>
              <a:sysClr val="window" lastClr="FFFFFF"/>
            </a:solidFill>
            <a:ln w="12700" cap="flat" cmpd="sng" algn="ctr">
              <a:solidFill>
                <a:srgbClr val="4F81BD"/>
              </a:solidFill>
              <a:prstDash val="solid"/>
            </a:ln>
            <a:effectLst/>
          </p:spPr>
          <p:txBody>
            <a:bodyPr rtlCol="0" anchor="ctr"/>
            <a:lstStyle/>
            <a:p>
              <a:pPr algn="ctr" defTabSz="1219170">
                <a:defRPr/>
              </a:pPr>
              <a:endParaRPr lang="en-US" sz="2133" kern="0">
                <a:solidFill>
                  <a:sysClr val="windowText" lastClr="000000"/>
                </a:solidFill>
                <a:latin typeface="Calibri"/>
                <a:cs typeface="Calibri"/>
              </a:endParaRPr>
            </a:p>
          </p:txBody>
        </p:sp>
        <p:sp>
          <p:nvSpPr>
            <p:cNvPr id="26" name="Rounded Rectangle 25"/>
            <p:cNvSpPr/>
            <p:nvPr/>
          </p:nvSpPr>
          <p:spPr>
            <a:xfrm>
              <a:off x="3982139" y="3114879"/>
              <a:ext cx="259233" cy="181162"/>
            </a:xfrm>
            <a:prstGeom prst="roundRect">
              <a:avLst/>
            </a:prstGeom>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219170">
                <a:defRPr/>
              </a:pPr>
              <a:endParaRPr lang="en-US" sz="2133" kern="0">
                <a:solidFill>
                  <a:sysClr val="window" lastClr="FFFFFF"/>
                </a:solidFill>
                <a:latin typeface="Calibri"/>
                <a:cs typeface="Calibri"/>
              </a:endParaRPr>
            </a:p>
          </p:txBody>
        </p:sp>
        <p:sp>
          <p:nvSpPr>
            <p:cNvPr id="27" name="Rounded Rectangle 26"/>
            <p:cNvSpPr/>
            <p:nvPr/>
          </p:nvSpPr>
          <p:spPr>
            <a:xfrm>
              <a:off x="3982139" y="3363649"/>
              <a:ext cx="259233" cy="181162"/>
            </a:xfrm>
            <a:prstGeom prst="roundRect">
              <a:avLst/>
            </a:prstGeom>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219170">
                <a:defRPr/>
              </a:pPr>
              <a:endParaRPr lang="en-US" sz="2133" kern="0">
                <a:solidFill>
                  <a:sysClr val="window" lastClr="FFFFFF"/>
                </a:solidFill>
                <a:latin typeface="Calibri"/>
                <a:cs typeface="Calibri"/>
              </a:endParaRPr>
            </a:p>
          </p:txBody>
        </p:sp>
        <p:sp>
          <p:nvSpPr>
            <p:cNvPr id="28" name="Rounded Rectangle 27"/>
            <p:cNvSpPr/>
            <p:nvPr/>
          </p:nvSpPr>
          <p:spPr>
            <a:xfrm>
              <a:off x="3982139" y="3600166"/>
              <a:ext cx="259233" cy="181162"/>
            </a:xfrm>
            <a:prstGeom prst="roundRect">
              <a:avLst/>
            </a:prstGeom>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219170">
                <a:defRPr/>
              </a:pPr>
              <a:endParaRPr lang="en-US" sz="2133" kern="0">
                <a:solidFill>
                  <a:sysClr val="window" lastClr="FFFFFF"/>
                </a:solidFill>
                <a:latin typeface="Calibri"/>
                <a:cs typeface="Calibri"/>
              </a:endParaRPr>
            </a:p>
          </p:txBody>
        </p:sp>
        <p:cxnSp>
          <p:nvCxnSpPr>
            <p:cNvPr id="29" name="Straight Arrow Connector 28"/>
            <p:cNvCxnSpPr>
              <a:stCxn id="23" idx="3"/>
              <a:endCxn id="27" idx="1"/>
            </p:cNvCxnSpPr>
            <p:nvPr/>
          </p:nvCxnSpPr>
          <p:spPr>
            <a:xfrm>
              <a:off x="3711050" y="3450067"/>
              <a:ext cx="271089" cy="4163"/>
            </a:xfrm>
            <a:prstGeom prst="straightConnector1">
              <a:avLst/>
            </a:prstGeom>
            <a:noFill/>
            <a:ln w="12700" cap="flat" cmpd="sng" algn="ctr">
              <a:solidFill>
                <a:srgbClr val="000000"/>
              </a:solidFill>
              <a:prstDash val="solid"/>
              <a:round/>
              <a:headEnd type="none"/>
              <a:tailEnd type="triangle"/>
            </a:ln>
            <a:effectLst/>
          </p:spPr>
        </p:cxnSp>
        <p:cxnSp>
          <p:nvCxnSpPr>
            <p:cNvPr id="30" name="Straight Arrow Connector 29"/>
            <p:cNvCxnSpPr>
              <a:stCxn id="22" idx="3"/>
              <a:endCxn id="26" idx="1"/>
            </p:cNvCxnSpPr>
            <p:nvPr/>
          </p:nvCxnSpPr>
          <p:spPr>
            <a:xfrm>
              <a:off x="3711050" y="3201298"/>
              <a:ext cx="271089" cy="4162"/>
            </a:xfrm>
            <a:prstGeom prst="straightConnector1">
              <a:avLst/>
            </a:prstGeom>
            <a:noFill/>
            <a:ln w="12700" cap="flat" cmpd="sng" algn="ctr">
              <a:solidFill>
                <a:srgbClr val="000000"/>
              </a:solidFill>
              <a:prstDash val="solid"/>
              <a:round/>
              <a:headEnd type="none"/>
              <a:tailEnd type="triangle"/>
            </a:ln>
            <a:effectLst/>
          </p:spPr>
        </p:cxnSp>
        <p:cxnSp>
          <p:nvCxnSpPr>
            <p:cNvPr id="31" name="Straight Arrow Connector 30"/>
            <p:cNvCxnSpPr>
              <a:stCxn id="24" idx="3"/>
              <a:endCxn id="28" idx="1"/>
            </p:cNvCxnSpPr>
            <p:nvPr/>
          </p:nvCxnSpPr>
          <p:spPr>
            <a:xfrm>
              <a:off x="3711050" y="3686583"/>
              <a:ext cx="271089" cy="4164"/>
            </a:xfrm>
            <a:prstGeom prst="straightConnector1">
              <a:avLst/>
            </a:prstGeom>
            <a:noFill/>
            <a:ln w="12700" cap="flat" cmpd="sng" algn="ctr">
              <a:solidFill>
                <a:srgbClr val="000000"/>
              </a:solidFill>
              <a:prstDash val="solid"/>
              <a:round/>
              <a:headEnd type="none"/>
              <a:tailEnd type="triangle"/>
            </a:ln>
            <a:effectLst/>
          </p:spPr>
        </p:cxnSp>
        <p:cxnSp>
          <p:nvCxnSpPr>
            <p:cNvPr id="32" name="Straight Arrow Connector 31"/>
            <p:cNvCxnSpPr>
              <a:stCxn id="41" idx="3"/>
              <a:endCxn id="23" idx="1"/>
            </p:cNvCxnSpPr>
            <p:nvPr/>
          </p:nvCxnSpPr>
          <p:spPr>
            <a:xfrm>
              <a:off x="3018542" y="3271066"/>
              <a:ext cx="433275" cy="179001"/>
            </a:xfrm>
            <a:prstGeom prst="straightConnector1">
              <a:avLst/>
            </a:prstGeom>
            <a:noFill/>
            <a:ln w="12700" cap="flat" cmpd="sng" algn="ctr">
              <a:solidFill>
                <a:srgbClr val="000000"/>
              </a:solidFill>
              <a:prstDash val="solid"/>
              <a:round/>
              <a:headEnd type="none"/>
              <a:tailEnd type="triangle"/>
            </a:ln>
            <a:effectLst/>
          </p:spPr>
        </p:cxnSp>
        <p:cxnSp>
          <p:nvCxnSpPr>
            <p:cNvPr id="33" name="Straight Arrow Connector 32"/>
            <p:cNvCxnSpPr>
              <a:stCxn id="20" idx="3"/>
              <a:endCxn id="24" idx="1"/>
            </p:cNvCxnSpPr>
            <p:nvPr/>
          </p:nvCxnSpPr>
          <p:spPr>
            <a:xfrm flipV="1">
              <a:off x="3018542" y="3686583"/>
              <a:ext cx="433275" cy="206081"/>
            </a:xfrm>
            <a:prstGeom prst="straightConnector1">
              <a:avLst/>
            </a:prstGeom>
            <a:noFill/>
            <a:ln w="12700" cap="flat" cmpd="sng" algn="ctr">
              <a:solidFill>
                <a:srgbClr val="000000"/>
              </a:solidFill>
              <a:prstDash val="solid"/>
              <a:round/>
              <a:headEnd type="none"/>
              <a:tailEnd type="triangle"/>
            </a:ln>
            <a:effectLst/>
          </p:spPr>
        </p:cxnSp>
        <p:cxnSp>
          <p:nvCxnSpPr>
            <p:cNvPr id="34" name="Straight Arrow Connector 33"/>
            <p:cNvCxnSpPr>
              <a:stCxn id="20" idx="3"/>
              <a:endCxn id="23" idx="1"/>
            </p:cNvCxnSpPr>
            <p:nvPr/>
          </p:nvCxnSpPr>
          <p:spPr>
            <a:xfrm flipV="1">
              <a:off x="3018542" y="3450067"/>
              <a:ext cx="433275" cy="442597"/>
            </a:xfrm>
            <a:prstGeom prst="straightConnector1">
              <a:avLst/>
            </a:prstGeom>
            <a:noFill/>
            <a:ln w="12700" cap="flat" cmpd="sng" algn="ctr">
              <a:solidFill>
                <a:srgbClr val="000000"/>
              </a:solidFill>
              <a:prstDash val="solid"/>
              <a:round/>
              <a:headEnd type="none"/>
              <a:tailEnd type="triangle"/>
            </a:ln>
            <a:effectLst/>
          </p:spPr>
        </p:cxnSp>
        <p:cxnSp>
          <p:nvCxnSpPr>
            <p:cNvPr id="35" name="Straight Arrow Connector 34"/>
            <p:cNvCxnSpPr>
              <a:stCxn id="19" idx="3"/>
              <a:endCxn id="22" idx="1"/>
            </p:cNvCxnSpPr>
            <p:nvPr/>
          </p:nvCxnSpPr>
          <p:spPr>
            <a:xfrm flipV="1">
              <a:off x="3018542" y="3201298"/>
              <a:ext cx="433275" cy="442597"/>
            </a:xfrm>
            <a:prstGeom prst="straightConnector1">
              <a:avLst/>
            </a:prstGeom>
            <a:noFill/>
            <a:ln w="12700" cap="flat" cmpd="sng" algn="ctr">
              <a:solidFill>
                <a:srgbClr val="000000"/>
              </a:solidFill>
              <a:prstDash val="solid"/>
              <a:round/>
              <a:headEnd type="none"/>
              <a:tailEnd type="triangle"/>
            </a:ln>
            <a:effectLst/>
          </p:spPr>
        </p:cxnSp>
        <p:cxnSp>
          <p:nvCxnSpPr>
            <p:cNvPr id="36" name="Straight Arrow Connector 35"/>
            <p:cNvCxnSpPr>
              <a:stCxn id="19" idx="3"/>
              <a:endCxn id="23" idx="1"/>
            </p:cNvCxnSpPr>
            <p:nvPr/>
          </p:nvCxnSpPr>
          <p:spPr>
            <a:xfrm flipV="1">
              <a:off x="3018542" y="3450067"/>
              <a:ext cx="433275" cy="193828"/>
            </a:xfrm>
            <a:prstGeom prst="straightConnector1">
              <a:avLst/>
            </a:prstGeom>
            <a:noFill/>
            <a:ln w="12700" cap="flat" cmpd="sng" algn="ctr">
              <a:solidFill>
                <a:srgbClr val="000000"/>
              </a:solidFill>
              <a:prstDash val="solid"/>
              <a:round/>
              <a:headEnd type="none"/>
              <a:tailEnd type="triangle"/>
            </a:ln>
            <a:effectLst/>
          </p:spPr>
        </p:cxnSp>
        <p:cxnSp>
          <p:nvCxnSpPr>
            <p:cNvPr id="37" name="Straight Arrow Connector 36"/>
            <p:cNvCxnSpPr>
              <a:stCxn id="20" idx="3"/>
              <a:endCxn id="22" idx="1"/>
            </p:cNvCxnSpPr>
            <p:nvPr/>
          </p:nvCxnSpPr>
          <p:spPr>
            <a:xfrm flipV="1">
              <a:off x="3018542" y="3201298"/>
              <a:ext cx="433275" cy="691366"/>
            </a:xfrm>
            <a:prstGeom prst="straightConnector1">
              <a:avLst/>
            </a:prstGeom>
            <a:noFill/>
            <a:ln w="12700" cap="flat" cmpd="sng" algn="ctr">
              <a:solidFill>
                <a:srgbClr val="000000"/>
              </a:solidFill>
              <a:prstDash val="solid"/>
              <a:round/>
              <a:headEnd type="none"/>
              <a:tailEnd type="triangle"/>
            </a:ln>
            <a:effectLst/>
          </p:spPr>
        </p:cxnSp>
        <p:cxnSp>
          <p:nvCxnSpPr>
            <p:cNvPr id="38" name="Straight Arrow Connector 37"/>
            <p:cNvCxnSpPr>
              <a:stCxn id="19" idx="3"/>
              <a:endCxn id="24" idx="1"/>
            </p:cNvCxnSpPr>
            <p:nvPr/>
          </p:nvCxnSpPr>
          <p:spPr>
            <a:xfrm>
              <a:off x="3018542" y="3643895"/>
              <a:ext cx="433275" cy="42688"/>
            </a:xfrm>
            <a:prstGeom prst="straightConnector1">
              <a:avLst/>
            </a:prstGeom>
            <a:noFill/>
            <a:ln w="12700" cap="flat" cmpd="sng" algn="ctr">
              <a:solidFill>
                <a:srgbClr val="000000"/>
              </a:solidFill>
              <a:prstDash val="solid"/>
              <a:round/>
              <a:headEnd type="none"/>
              <a:tailEnd type="triangle"/>
            </a:ln>
            <a:effectLst/>
          </p:spPr>
        </p:cxnSp>
        <p:sp>
          <p:nvSpPr>
            <p:cNvPr id="39" name="Rounded Rectangle 38"/>
            <p:cNvSpPr/>
            <p:nvPr/>
          </p:nvSpPr>
          <p:spPr>
            <a:xfrm>
              <a:off x="2699655" y="2876361"/>
              <a:ext cx="377066" cy="540640"/>
            </a:xfrm>
            <a:prstGeom prst="roundRect">
              <a:avLst/>
            </a:prstGeom>
            <a:solidFill>
              <a:sysClr val="window" lastClr="FFFFFF"/>
            </a:solidFill>
            <a:ln w="12700" cap="flat" cmpd="sng" algn="ctr">
              <a:solidFill>
                <a:srgbClr val="4F81BD"/>
              </a:solidFill>
              <a:prstDash val="solid"/>
            </a:ln>
            <a:effectLst/>
          </p:spPr>
          <p:txBody>
            <a:bodyPr rtlCol="0" anchor="ctr"/>
            <a:lstStyle/>
            <a:p>
              <a:pPr algn="ctr" defTabSz="1219170">
                <a:defRPr/>
              </a:pPr>
              <a:endParaRPr lang="en-US" sz="2133" kern="0">
                <a:solidFill>
                  <a:sysClr val="windowText" lastClr="000000"/>
                </a:solidFill>
                <a:latin typeface="Calibri"/>
                <a:cs typeface="Calibri"/>
              </a:endParaRPr>
            </a:p>
          </p:txBody>
        </p:sp>
        <p:sp>
          <p:nvSpPr>
            <p:cNvPr id="40" name="Rounded Rectangle 39"/>
            <p:cNvSpPr/>
            <p:nvPr/>
          </p:nvSpPr>
          <p:spPr>
            <a:xfrm>
              <a:off x="2759309" y="2931716"/>
              <a:ext cx="259233" cy="181162"/>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algn="ctr" defTabSz="1219170">
                <a:defRPr/>
              </a:pPr>
              <a:endParaRPr lang="en-US" sz="2133" kern="0">
                <a:solidFill>
                  <a:sysClr val="window" lastClr="FFFFFF"/>
                </a:solidFill>
                <a:latin typeface="Calibri"/>
                <a:cs typeface="Calibri"/>
              </a:endParaRPr>
            </a:p>
          </p:txBody>
        </p:sp>
        <p:sp>
          <p:nvSpPr>
            <p:cNvPr id="41" name="Rounded Rectangle 40"/>
            <p:cNvSpPr/>
            <p:nvPr/>
          </p:nvSpPr>
          <p:spPr>
            <a:xfrm>
              <a:off x="2759309" y="3180485"/>
              <a:ext cx="259233" cy="181162"/>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algn="ctr" defTabSz="1219170">
                <a:defRPr/>
              </a:pPr>
              <a:endParaRPr lang="en-US" sz="2133" kern="0">
                <a:solidFill>
                  <a:sysClr val="window" lastClr="FFFFFF"/>
                </a:solidFill>
                <a:latin typeface="Calibri"/>
                <a:cs typeface="Calibri"/>
              </a:endParaRPr>
            </a:p>
          </p:txBody>
        </p:sp>
        <p:cxnSp>
          <p:nvCxnSpPr>
            <p:cNvPr id="42" name="Straight Arrow Connector 41"/>
            <p:cNvCxnSpPr>
              <a:stCxn id="40" idx="3"/>
              <a:endCxn id="22" idx="1"/>
            </p:cNvCxnSpPr>
            <p:nvPr/>
          </p:nvCxnSpPr>
          <p:spPr>
            <a:xfrm>
              <a:off x="3018542" y="3022297"/>
              <a:ext cx="433275" cy="179001"/>
            </a:xfrm>
            <a:prstGeom prst="straightConnector1">
              <a:avLst/>
            </a:prstGeom>
            <a:noFill/>
            <a:ln w="12700" cap="flat" cmpd="sng" algn="ctr">
              <a:solidFill>
                <a:srgbClr val="000000"/>
              </a:solidFill>
              <a:prstDash val="solid"/>
              <a:round/>
              <a:headEnd type="none"/>
              <a:tailEnd type="triangle"/>
            </a:ln>
            <a:effectLst/>
          </p:spPr>
        </p:cxnSp>
        <p:cxnSp>
          <p:nvCxnSpPr>
            <p:cNvPr id="43" name="Straight Arrow Connector 42"/>
            <p:cNvCxnSpPr>
              <a:stCxn id="40" idx="3"/>
              <a:endCxn id="24" idx="1"/>
            </p:cNvCxnSpPr>
            <p:nvPr/>
          </p:nvCxnSpPr>
          <p:spPr>
            <a:xfrm>
              <a:off x="3018542" y="3022297"/>
              <a:ext cx="433275" cy="664286"/>
            </a:xfrm>
            <a:prstGeom prst="straightConnector1">
              <a:avLst/>
            </a:prstGeom>
            <a:noFill/>
            <a:ln w="12700" cap="flat" cmpd="sng" algn="ctr">
              <a:solidFill>
                <a:srgbClr val="000000"/>
              </a:solidFill>
              <a:prstDash val="solid"/>
              <a:round/>
              <a:headEnd type="none"/>
              <a:tailEnd type="triangle"/>
            </a:ln>
            <a:effectLst/>
          </p:spPr>
        </p:cxnSp>
        <p:cxnSp>
          <p:nvCxnSpPr>
            <p:cNvPr id="44" name="Straight Arrow Connector 43"/>
            <p:cNvCxnSpPr>
              <a:stCxn id="41" idx="3"/>
              <a:endCxn id="24" idx="1"/>
            </p:cNvCxnSpPr>
            <p:nvPr/>
          </p:nvCxnSpPr>
          <p:spPr>
            <a:xfrm>
              <a:off x="3018542" y="3271066"/>
              <a:ext cx="433275" cy="415517"/>
            </a:xfrm>
            <a:prstGeom prst="straightConnector1">
              <a:avLst/>
            </a:prstGeom>
            <a:noFill/>
            <a:ln w="12700" cap="flat" cmpd="sng" algn="ctr">
              <a:solidFill>
                <a:srgbClr val="000000"/>
              </a:solidFill>
              <a:prstDash val="solid"/>
              <a:round/>
              <a:headEnd type="none"/>
              <a:tailEnd type="triangle"/>
            </a:ln>
            <a:effectLst/>
          </p:spPr>
        </p:cxnSp>
        <p:cxnSp>
          <p:nvCxnSpPr>
            <p:cNvPr id="45" name="Straight Arrow Connector 44"/>
            <p:cNvCxnSpPr>
              <a:stCxn id="41" idx="3"/>
              <a:endCxn id="22" idx="1"/>
            </p:cNvCxnSpPr>
            <p:nvPr/>
          </p:nvCxnSpPr>
          <p:spPr>
            <a:xfrm flipV="1">
              <a:off x="3018542" y="3201298"/>
              <a:ext cx="433275" cy="69768"/>
            </a:xfrm>
            <a:prstGeom prst="straightConnector1">
              <a:avLst/>
            </a:prstGeom>
            <a:noFill/>
            <a:ln w="12700" cap="flat" cmpd="sng" algn="ctr">
              <a:solidFill>
                <a:srgbClr val="000000"/>
              </a:solidFill>
              <a:prstDash val="solid"/>
              <a:round/>
              <a:headEnd type="none"/>
              <a:tailEnd type="triangle"/>
            </a:ln>
            <a:effectLst/>
          </p:spPr>
        </p:cxnSp>
        <p:cxnSp>
          <p:nvCxnSpPr>
            <p:cNvPr id="46" name="Straight Arrow Connector 45"/>
            <p:cNvCxnSpPr>
              <a:stCxn id="41" idx="3"/>
              <a:endCxn id="23" idx="1"/>
            </p:cNvCxnSpPr>
            <p:nvPr/>
          </p:nvCxnSpPr>
          <p:spPr>
            <a:xfrm>
              <a:off x="3018542" y="3271066"/>
              <a:ext cx="433275" cy="179001"/>
            </a:xfrm>
            <a:prstGeom prst="straightConnector1">
              <a:avLst/>
            </a:prstGeom>
            <a:noFill/>
            <a:ln w="12700" cap="flat" cmpd="sng" algn="ctr">
              <a:solidFill>
                <a:srgbClr val="000000"/>
              </a:solidFill>
              <a:prstDash val="solid"/>
              <a:round/>
              <a:headEnd type="none"/>
              <a:tailEnd type="triangle"/>
            </a:ln>
            <a:effectLst/>
          </p:spPr>
        </p:cxnSp>
        <p:cxnSp>
          <p:nvCxnSpPr>
            <p:cNvPr id="47" name="Straight Arrow Connector 46"/>
            <p:cNvCxnSpPr>
              <a:stCxn id="40" idx="3"/>
              <a:endCxn id="24" idx="1"/>
            </p:cNvCxnSpPr>
            <p:nvPr/>
          </p:nvCxnSpPr>
          <p:spPr>
            <a:xfrm>
              <a:off x="3018542" y="3022297"/>
              <a:ext cx="433275" cy="664286"/>
            </a:xfrm>
            <a:prstGeom prst="straightConnector1">
              <a:avLst/>
            </a:prstGeom>
            <a:noFill/>
            <a:ln w="12700" cap="flat" cmpd="sng" algn="ctr">
              <a:solidFill>
                <a:srgbClr val="000000"/>
              </a:solidFill>
              <a:prstDash val="solid"/>
              <a:round/>
              <a:headEnd type="none"/>
              <a:tailEnd type="triangle"/>
            </a:ln>
            <a:effectLst/>
          </p:spPr>
        </p:cxnSp>
        <p:cxnSp>
          <p:nvCxnSpPr>
            <p:cNvPr id="48" name="Straight Arrow Connector 47"/>
            <p:cNvCxnSpPr>
              <a:stCxn id="40" idx="3"/>
              <a:endCxn id="23" idx="1"/>
            </p:cNvCxnSpPr>
            <p:nvPr/>
          </p:nvCxnSpPr>
          <p:spPr>
            <a:xfrm>
              <a:off x="3018542" y="3022297"/>
              <a:ext cx="433275" cy="427770"/>
            </a:xfrm>
            <a:prstGeom prst="straightConnector1">
              <a:avLst/>
            </a:prstGeom>
            <a:noFill/>
            <a:ln w="12700" cap="flat" cmpd="sng" algn="ctr">
              <a:solidFill>
                <a:srgbClr val="000000"/>
              </a:solidFill>
              <a:prstDash val="solid"/>
              <a:round/>
              <a:headEnd type="none"/>
              <a:tailEnd type="triangle"/>
            </a:ln>
            <a:effectLst/>
          </p:spPr>
        </p:cxnSp>
        <p:sp>
          <p:nvSpPr>
            <p:cNvPr id="49" name="TextBox 48"/>
            <p:cNvSpPr txBox="1"/>
            <p:nvPr/>
          </p:nvSpPr>
          <p:spPr>
            <a:xfrm>
              <a:off x="2562980" y="4321315"/>
              <a:ext cx="1912379" cy="871905"/>
            </a:xfrm>
            <a:prstGeom prst="rect">
              <a:avLst/>
            </a:prstGeom>
            <a:noFill/>
          </p:spPr>
          <p:txBody>
            <a:bodyPr wrap="square" rtlCol="0">
              <a:spAutoFit/>
            </a:bodyPr>
            <a:lstStyle/>
            <a:p>
              <a:r>
                <a:rPr lang="en-US" sz="2533" dirty="0">
                  <a:latin typeface="Calibri"/>
                  <a:cs typeface="Calibri"/>
                </a:rPr>
                <a:t>split graph into </a:t>
              </a:r>
              <a:r>
                <a:rPr lang="en-US" sz="2533" i="1" dirty="0">
                  <a:latin typeface="Calibri"/>
                  <a:cs typeface="Calibri"/>
                </a:rPr>
                <a:t>stages</a:t>
              </a:r>
              <a:r>
                <a:rPr lang="en-US" sz="2533" dirty="0">
                  <a:latin typeface="Calibri"/>
                  <a:cs typeface="Calibri"/>
                </a:rPr>
                <a:t> of tasks</a:t>
              </a:r>
              <a:endParaRPr lang="en-US" sz="2533" i="1" dirty="0">
                <a:latin typeface="Calibri"/>
                <a:cs typeface="Calibri"/>
              </a:endParaRPr>
            </a:p>
          </p:txBody>
        </p:sp>
        <p:sp>
          <p:nvSpPr>
            <p:cNvPr id="50" name="TextBox 49"/>
            <p:cNvSpPr txBox="1"/>
            <p:nvPr/>
          </p:nvSpPr>
          <p:spPr>
            <a:xfrm>
              <a:off x="2562980" y="5103296"/>
              <a:ext cx="1762752" cy="871905"/>
            </a:xfrm>
            <a:prstGeom prst="rect">
              <a:avLst/>
            </a:prstGeom>
            <a:noFill/>
          </p:spPr>
          <p:txBody>
            <a:bodyPr wrap="square" rtlCol="0">
              <a:spAutoFit/>
            </a:bodyPr>
            <a:lstStyle/>
            <a:p>
              <a:r>
                <a:rPr lang="en-US" sz="2533" dirty="0">
                  <a:latin typeface="Calibri"/>
                  <a:cs typeface="Calibri"/>
                </a:rPr>
                <a:t>submit each stage as ready</a:t>
              </a:r>
            </a:p>
          </p:txBody>
        </p:sp>
        <p:cxnSp>
          <p:nvCxnSpPr>
            <p:cNvPr id="51" name="Straight Connector 50"/>
            <p:cNvCxnSpPr/>
            <p:nvPr/>
          </p:nvCxnSpPr>
          <p:spPr>
            <a:xfrm>
              <a:off x="2286000" y="2588381"/>
              <a:ext cx="0" cy="3660019"/>
            </a:xfrm>
            <a:prstGeom prst="line">
              <a:avLst/>
            </a:prstGeom>
            <a:ln>
              <a:solidFill>
                <a:schemeClr val="bg1">
                  <a:lumMod val="75000"/>
                </a:schemeClr>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flipV="1">
              <a:off x="2053770" y="3729640"/>
              <a:ext cx="457200" cy="4160"/>
            </a:xfrm>
            <a:prstGeom prst="straightConnector1">
              <a:avLst/>
            </a:prstGeom>
            <a:ln w="57150" cmpd="sng">
              <a:solidFill>
                <a:schemeClr val="tx1"/>
              </a:solidFill>
              <a:headEnd type="none" w="med" len="med"/>
              <a:tailEnd type="triangle"/>
            </a:ln>
            <a:effectLst/>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1976887" y="3276173"/>
              <a:ext cx="509130" cy="420564"/>
            </a:xfrm>
            <a:prstGeom prst="rect">
              <a:avLst/>
            </a:prstGeom>
            <a:noFill/>
          </p:spPr>
          <p:txBody>
            <a:bodyPr wrap="none" rtlCol="0">
              <a:spAutoFit/>
            </a:bodyPr>
            <a:lstStyle/>
            <a:p>
              <a:r>
                <a:rPr lang="en-US" sz="2133" dirty="0">
                  <a:latin typeface="Calibri"/>
                  <a:cs typeface="Calibri"/>
                </a:rPr>
                <a:t>DAG</a:t>
              </a:r>
            </a:p>
          </p:txBody>
        </p:sp>
      </p:grpSp>
      <p:grpSp>
        <p:nvGrpSpPr>
          <p:cNvPr id="54" name="Group 53"/>
          <p:cNvGrpSpPr/>
          <p:nvPr/>
        </p:nvGrpSpPr>
        <p:grpSpPr>
          <a:xfrm>
            <a:off x="5775074" y="1778004"/>
            <a:ext cx="3464076" cy="4267200"/>
            <a:chOff x="4331305" y="1981200"/>
            <a:chExt cx="2598057" cy="4267200"/>
          </a:xfrm>
        </p:grpSpPr>
        <p:sp>
          <p:nvSpPr>
            <p:cNvPr id="55" name="TextBox 54"/>
            <p:cNvSpPr txBox="1"/>
            <p:nvPr/>
          </p:nvSpPr>
          <p:spPr>
            <a:xfrm>
              <a:off x="5028928" y="1981200"/>
              <a:ext cx="1764762" cy="543675"/>
            </a:xfrm>
            <a:prstGeom prst="rect">
              <a:avLst/>
            </a:prstGeom>
            <a:noFill/>
          </p:spPr>
          <p:txBody>
            <a:bodyPr wrap="none" rtlCol="0">
              <a:spAutoFit/>
            </a:bodyPr>
            <a:lstStyle/>
            <a:p>
              <a:r>
                <a:rPr lang="en-US" sz="2933" dirty="0" err="1">
                  <a:latin typeface="Calibri"/>
                  <a:cs typeface="Calibri"/>
                </a:rPr>
                <a:t>TaskScheduler</a:t>
              </a:r>
              <a:endParaRPr lang="en-US" sz="2933" dirty="0">
                <a:latin typeface="Calibri"/>
                <a:cs typeface="Calibri"/>
              </a:endParaRPr>
            </a:p>
          </p:txBody>
        </p:sp>
        <p:cxnSp>
          <p:nvCxnSpPr>
            <p:cNvPr id="56" name="Straight Connector 55"/>
            <p:cNvCxnSpPr/>
            <p:nvPr/>
          </p:nvCxnSpPr>
          <p:spPr>
            <a:xfrm>
              <a:off x="4696580" y="2588381"/>
              <a:ext cx="0" cy="3660019"/>
            </a:xfrm>
            <a:prstGeom prst="line">
              <a:avLst/>
            </a:prstGeom>
            <a:ln>
              <a:solidFill>
                <a:schemeClr val="bg1">
                  <a:lumMod val="75000"/>
                </a:schemeClr>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V="1">
              <a:off x="4532085" y="3733800"/>
              <a:ext cx="457200" cy="4160"/>
            </a:xfrm>
            <a:prstGeom prst="straightConnector1">
              <a:avLst/>
            </a:prstGeom>
            <a:ln w="57150" cmpd="sng">
              <a:solidFill>
                <a:schemeClr val="tx1"/>
              </a:solidFill>
              <a:headEnd type="none" w="med" len="med"/>
              <a:tailEnd type="triangle"/>
            </a:ln>
            <a:effectLst/>
          </p:spPr>
          <p:style>
            <a:lnRef idx="2">
              <a:schemeClr val="accent1"/>
            </a:lnRef>
            <a:fillRef idx="0">
              <a:schemeClr val="accent1"/>
            </a:fillRef>
            <a:effectRef idx="1">
              <a:schemeClr val="accent1"/>
            </a:effectRef>
            <a:fontRef idx="minor">
              <a:schemeClr val="tx1"/>
            </a:fontRef>
          </p:style>
        </p:cxnSp>
        <p:sp>
          <p:nvSpPr>
            <p:cNvPr id="58" name="TextBox 57"/>
            <p:cNvSpPr txBox="1"/>
            <p:nvPr/>
          </p:nvSpPr>
          <p:spPr>
            <a:xfrm>
              <a:off x="4331305" y="3276173"/>
              <a:ext cx="758573" cy="420564"/>
            </a:xfrm>
            <a:prstGeom prst="rect">
              <a:avLst/>
            </a:prstGeom>
            <a:noFill/>
          </p:spPr>
          <p:txBody>
            <a:bodyPr wrap="none" rtlCol="0">
              <a:spAutoFit/>
            </a:bodyPr>
            <a:lstStyle/>
            <a:p>
              <a:r>
                <a:rPr lang="en-US" sz="2133" dirty="0" err="1">
                  <a:latin typeface="Calibri"/>
                  <a:cs typeface="Calibri"/>
                </a:rPr>
                <a:t>TaskSet</a:t>
              </a:r>
              <a:endParaRPr lang="en-US" sz="2133" dirty="0">
                <a:latin typeface="Calibri"/>
                <a:cs typeface="Calibri"/>
              </a:endParaRPr>
            </a:p>
          </p:txBody>
        </p:sp>
        <p:sp>
          <p:nvSpPr>
            <p:cNvPr id="59" name="TextBox 58"/>
            <p:cNvSpPr txBox="1"/>
            <p:nvPr/>
          </p:nvSpPr>
          <p:spPr>
            <a:xfrm>
              <a:off x="4963885" y="4321315"/>
              <a:ext cx="1965477" cy="871905"/>
            </a:xfrm>
            <a:prstGeom prst="rect">
              <a:avLst/>
            </a:prstGeom>
            <a:noFill/>
          </p:spPr>
          <p:txBody>
            <a:bodyPr wrap="square" rtlCol="0">
              <a:spAutoFit/>
            </a:bodyPr>
            <a:lstStyle/>
            <a:p>
              <a:r>
                <a:rPr lang="en-US" sz="2533" dirty="0">
                  <a:latin typeface="Calibri"/>
                  <a:cs typeface="Calibri"/>
                </a:rPr>
                <a:t>launch tasks via cluster manager</a:t>
              </a:r>
              <a:endParaRPr lang="en-US" sz="2533" i="1" dirty="0">
                <a:latin typeface="Calibri"/>
                <a:cs typeface="Calibri"/>
              </a:endParaRPr>
            </a:p>
          </p:txBody>
        </p:sp>
        <p:sp>
          <p:nvSpPr>
            <p:cNvPr id="60" name="TextBox 59"/>
            <p:cNvSpPr txBox="1"/>
            <p:nvPr/>
          </p:nvSpPr>
          <p:spPr>
            <a:xfrm>
              <a:off x="4963885" y="5103296"/>
              <a:ext cx="1965477" cy="871905"/>
            </a:xfrm>
            <a:prstGeom prst="rect">
              <a:avLst/>
            </a:prstGeom>
            <a:noFill/>
          </p:spPr>
          <p:txBody>
            <a:bodyPr wrap="square" rtlCol="0">
              <a:spAutoFit/>
            </a:bodyPr>
            <a:lstStyle/>
            <a:p>
              <a:r>
                <a:rPr lang="en-US" sz="2533" dirty="0">
                  <a:latin typeface="Calibri"/>
                  <a:cs typeface="Calibri"/>
                </a:rPr>
                <a:t>retry failed or straggling tasks</a:t>
              </a:r>
              <a:endParaRPr lang="en-US" sz="2533" i="1" dirty="0">
                <a:latin typeface="Calibri"/>
                <a:cs typeface="Calibri"/>
              </a:endParaRPr>
            </a:p>
          </p:txBody>
        </p:sp>
        <p:sp>
          <p:nvSpPr>
            <p:cNvPr id="61" name="Rectangle 60"/>
            <p:cNvSpPr/>
            <p:nvPr/>
          </p:nvSpPr>
          <p:spPr>
            <a:xfrm>
              <a:off x="5439228" y="2818687"/>
              <a:ext cx="1040191" cy="1235638"/>
            </a:xfrm>
            <a:prstGeom prst="rect">
              <a:avLst/>
            </a:prstGeom>
            <a:solidFill>
              <a:schemeClr val="accent2">
                <a:lumMod val="20000"/>
                <a:lumOff val="80000"/>
              </a:schemeClr>
            </a:solidFill>
            <a:ln>
              <a:noFill/>
              <a:headEnd type="none" w="med" len="med"/>
              <a:tailEnd type="none"/>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2400">
                <a:latin typeface="Calibri"/>
                <a:cs typeface="Calibri"/>
              </a:endParaRPr>
            </a:p>
          </p:txBody>
        </p:sp>
        <p:cxnSp>
          <p:nvCxnSpPr>
            <p:cNvPr id="62" name="Straight Arrow Connector 61"/>
            <p:cNvCxnSpPr/>
            <p:nvPr/>
          </p:nvCxnSpPr>
          <p:spPr>
            <a:xfrm>
              <a:off x="5173135" y="3652048"/>
              <a:ext cx="1548189" cy="7257"/>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63" name="Straight Arrow Connector 62"/>
            <p:cNvCxnSpPr/>
            <p:nvPr/>
          </p:nvCxnSpPr>
          <p:spPr>
            <a:xfrm flipH="1">
              <a:off x="5173136" y="3810495"/>
              <a:ext cx="1548188" cy="121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64" name="TextBox 63"/>
            <p:cNvSpPr txBox="1"/>
            <p:nvPr/>
          </p:nvSpPr>
          <p:spPr>
            <a:xfrm>
              <a:off x="5481810" y="2781904"/>
              <a:ext cx="967333" cy="830997"/>
            </a:xfrm>
            <a:prstGeom prst="rect">
              <a:avLst/>
            </a:prstGeom>
            <a:noFill/>
          </p:spPr>
          <p:txBody>
            <a:bodyPr wrap="none" rtlCol="0">
              <a:spAutoFit/>
            </a:bodyPr>
            <a:lstStyle/>
            <a:p>
              <a:pPr algn="ctr"/>
              <a:r>
                <a:rPr lang="en-US" sz="2400" dirty="0">
                  <a:latin typeface="Calibri"/>
                  <a:cs typeface="Calibri"/>
                </a:rPr>
                <a:t>Cluster</a:t>
              </a:r>
              <a:br>
                <a:rPr lang="en-US" sz="2400" dirty="0">
                  <a:latin typeface="Calibri"/>
                  <a:cs typeface="Calibri"/>
                </a:rPr>
              </a:br>
              <a:r>
                <a:rPr lang="en-US" sz="2400" dirty="0">
                  <a:latin typeface="Calibri"/>
                  <a:cs typeface="Calibri"/>
                </a:rPr>
                <a:t>manager</a:t>
              </a:r>
            </a:p>
          </p:txBody>
        </p:sp>
      </p:grpSp>
      <p:grpSp>
        <p:nvGrpSpPr>
          <p:cNvPr id="65" name="Group 64"/>
          <p:cNvGrpSpPr/>
          <p:nvPr/>
        </p:nvGrpSpPr>
        <p:grpSpPr>
          <a:xfrm>
            <a:off x="9074653" y="1778005"/>
            <a:ext cx="3117347" cy="4267200"/>
            <a:chOff x="6805990" y="1981200"/>
            <a:chExt cx="2338010" cy="4267200"/>
          </a:xfrm>
        </p:grpSpPr>
        <p:sp>
          <p:nvSpPr>
            <p:cNvPr id="66" name="TextBox 65"/>
            <p:cNvSpPr txBox="1"/>
            <p:nvPr/>
          </p:nvSpPr>
          <p:spPr>
            <a:xfrm>
              <a:off x="7566724" y="1981200"/>
              <a:ext cx="984404" cy="543675"/>
            </a:xfrm>
            <a:prstGeom prst="rect">
              <a:avLst/>
            </a:prstGeom>
            <a:noFill/>
          </p:spPr>
          <p:txBody>
            <a:bodyPr wrap="none" rtlCol="0">
              <a:spAutoFit/>
            </a:bodyPr>
            <a:lstStyle/>
            <a:p>
              <a:r>
                <a:rPr lang="en-US" sz="2933" dirty="0">
                  <a:latin typeface="Calibri"/>
                  <a:cs typeface="Calibri"/>
                </a:rPr>
                <a:t>Worker</a:t>
              </a:r>
            </a:p>
          </p:txBody>
        </p:sp>
        <p:sp>
          <p:nvSpPr>
            <p:cNvPr id="67" name="TextBox 66"/>
            <p:cNvSpPr txBox="1"/>
            <p:nvPr/>
          </p:nvSpPr>
          <p:spPr>
            <a:xfrm>
              <a:off x="7178523" y="4321315"/>
              <a:ext cx="1965477" cy="482120"/>
            </a:xfrm>
            <a:prstGeom prst="rect">
              <a:avLst/>
            </a:prstGeom>
            <a:noFill/>
          </p:spPr>
          <p:txBody>
            <a:bodyPr wrap="square" rtlCol="0">
              <a:spAutoFit/>
            </a:bodyPr>
            <a:lstStyle/>
            <a:p>
              <a:r>
                <a:rPr lang="en-US" sz="2533" dirty="0">
                  <a:latin typeface="Calibri"/>
                  <a:cs typeface="Calibri"/>
                </a:rPr>
                <a:t>execute tasks</a:t>
              </a:r>
              <a:endParaRPr lang="en-US" sz="2533" i="1" dirty="0">
                <a:latin typeface="Calibri"/>
                <a:cs typeface="Calibri"/>
              </a:endParaRPr>
            </a:p>
          </p:txBody>
        </p:sp>
        <p:sp>
          <p:nvSpPr>
            <p:cNvPr id="68" name="TextBox 67"/>
            <p:cNvSpPr txBox="1"/>
            <p:nvPr/>
          </p:nvSpPr>
          <p:spPr>
            <a:xfrm>
              <a:off x="7178523" y="5103653"/>
              <a:ext cx="1965477" cy="871905"/>
            </a:xfrm>
            <a:prstGeom prst="rect">
              <a:avLst/>
            </a:prstGeom>
            <a:noFill/>
          </p:spPr>
          <p:txBody>
            <a:bodyPr wrap="square" rtlCol="0">
              <a:spAutoFit/>
            </a:bodyPr>
            <a:lstStyle/>
            <a:p>
              <a:r>
                <a:rPr lang="en-US" sz="2533" dirty="0">
                  <a:latin typeface="Calibri"/>
                  <a:cs typeface="Calibri"/>
                </a:rPr>
                <a:t>store and serve blocks</a:t>
              </a:r>
              <a:endParaRPr lang="en-US" sz="2533" i="1" dirty="0">
                <a:latin typeface="Calibri"/>
                <a:cs typeface="Calibri"/>
              </a:endParaRPr>
            </a:p>
          </p:txBody>
        </p:sp>
        <p:grpSp>
          <p:nvGrpSpPr>
            <p:cNvPr id="69" name="Group 68"/>
            <p:cNvGrpSpPr/>
            <p:nvPr/>
          </p:nvGrpSpPr>
          <p:grpSpPr>
            <a:xfrm>
              <a:off x="7534124" y="2805091"/>
              <a:ext cx="1152676" cy="1338942"/>
              <a:chOff x="7533502" y="2705050"/>
              <a:chExt cx="1226720" cy="1530251"/>
            </a:xfrm>
          </p:grpSpPr>
          <p:sp>
            <p:nvSpPr>
              <p:cNvPr id="73" name="Rectangle 72"/>
              <p:cNvSpPr/>
              <p:nvPr/>
            </p:nvSpPr>
            <p:spPr>
              <a:xfrm>
                <a:off x="7533502" y="2705050"/>
                <a:ext cx="1226720" cy="1530251"/>
              </a:xfrm>
              <a:prstGeom prst="rect">
                <a:avLst/>
              </a:prstGeom>
              <a:solidFill>
                <a:schemeClr val="accent1">
                  <a:lumMod val="20000"/>
                  <a:lumOff val="80000"/>
                </a:schemeClr>
              </a:solidFill>
              <a:ln>
                <a:headEnd type="none" w="med" len="med"/>
                <a:tailEnd type="none"/>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Calibri"/>
                  <a:cs typeface="Calibri"/>
                </a:endParaRPr>
              </a:p>
            </p:txBody>
          </p:sp>
          <p:sp>
            <p:nvSpPr>
              <p:cNvPr id="74" name="Rectangle 73"/>
              <p:cNvSpPr/>
              <p:nvPr/>
            </p:nvSpPr>
            <p:spPr>
              <a:xfrm>
                <a:off x="7644130" y="3440250"/>
                <a:ext cx="1035409" cy="722286"/>
              </a:xfrm>
              <a:prstGeom prst="rect">
                <a:avLst/>
              </a:prstGeom>
              <a:ln w="12700" cmpd="sng">
                <a:headEnd type="none" w="med" len="med"/>
                <a:tailEnd type="none"/>
              </a:ln>
            </p:spPr>
            <p:style>
              <a:lnRef idx="2">
                <a:schemeClr val="accent1"/>
              </a:lnRef>
              <a:fillRef idx="1">
                <a:schemeClr val="lt1"/>
              </a:fillRef>
              <a:effectRef idx="0">
                <a:schemeClr val="accent1"/>
              </a:effectRef>
              <a:fontRef idx="minor">
                <a:schemeClr val="dk1"/>
              </a:fontRef>
            </p:style>
            <p:txBody>
              <a:bodyPr lIns="0" rIns="0" rtlCol="0" anchor="ctr"/>
              <a:lstStyle/>
              <a:p>
                <a:pPr algn="ctr"/>
                <a:r>
                  <a:rPr lang="en-US" sz="2133" dirty="0">
                    <a:latin typeface="Calibri"/>
                    <a:cs typeface="Calibri"/>
                  </a:rPr>
                  <a:t>Block manager</a:t>
                </a:r>
              </a:p>
            </p:txBody>
          </p:sp>
          <p:sp>
            <p:nvSpPr>
              <p:cNvPr id="75" name="Rectangle 74"/>
              <p:cNvSpPr/>
              <p:nvPr/>
            </p:nvSpPr>
            <p:spPr>
              <a:xfrm>
                <a:off x="7644130" y="2849768"/>
                <a:ext cx="1035410" cy="455252"/>
              </a:xfrm>
              <a:prstGeom prst="rect">
                <a:avLst/>
              </a:prstGeom>
              <a:ln w="12700" cmpd="sng">
                <a:headEnd type="none" w="med" len="med"/>
                <a:tailEnd type="none"/>
              </a:ln>
            </p:spPr>
            <p:style>
              <a:lnRef idx="2">
                <a:schemeClr val="accent1"/>
              </a:lnRef>
              <a:fillRef idx="1">
                <a:schemeClr val="lt1"/>
              </a:fillRef>
              <a:effectRef idx="0">
                <a:schemeClr val="accent1"/>
              </a:effectRef>
              <a:fontRef idx="minor">
                <a:schemeClr val="dk1"/>
              </a:fontRef>
            </p:style>
            <p:txBody>
              <a:bodyPr lIns="0" rIns="0" rtlCol="0" anchor="ctr"/>
              <a:lstStyle/>
              <a:p>
                <a:pPr algn="ctr"/>
                <a:r>
                  <a:rPr lang="en-US" sz="2133" dirty="0">
                    <a:latin typeface="Calibri"/>
                    <a:cs typeface="Calibri"/>
                  </a:rPr>
                  <a:t>Threads</a:t>
                </a:r>
              </a:p>
            </p:txBody>
          </p:sp>
        </p:grpSp>
        <p:cxnSp>
          <p:nvCxnSpPr>
            <p:cNvPr id="70" name="Straight Connector 69"/>
            <p:cNvCxnSpPr/>
            <p:nvPr/>
          </p:nvCxnSpPr>
          <p:spPr>
            <a:xfrm>
              <a:off x="7050315" y="2588381"/>
              <a:ext cx="0" cy="3660019"/>
            </a:xfrm>
            <a:prstGeom prst="line">
              <a:avLst/>
            </a:prstGeom>
            <a:ln>
              <a:solidFill>
                <a:schemeClr val="bg1">
                  <a:lumMod val="75000"/>
                </a:schemeClr>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cxnSp>
          <p:nvCxnSpPr>
            <p:cNvPr id="71" name="Straight Arrow Connector 70"/>
            <p:cNvCxnSpPr/>
            <p:nvPr/>
          </p:nvCxnSpPr>
          <p:spPr>
            <a:xfrm flipV="1">
              <a:off x="6882190" y="3733800"/>
              <a:ext cx="457200" cy="4160"/>
            </a:xfrm>
            <a:prstGeom prst="straightConnector1">
              <a:avLst/>
            </a:prstGeom>
            <a:ln w="57150" cmpd="sng">
              <a:solidFill>
                <a:schemeClr val="tx1"/>
              </a:solidFill>
              <a:headEnd type="none" w="med" len="med"/>
              <a:tailEnd type="triangle"/>
            </a:ln>
            <a:effectLst/>
          </p:spPr>
          <p:style>
            <a:lnRef idx="2">
              <a:schemeClr val="accent1"/>
            </a:lnRef>
            <a:fillRef idx="0">
              <a:schemeClr val="accent1"/>
            </a:fillRef>
            <a:effectRef idx="1">
              <a:schemeClr val="accent1"/>
            </a:effectRef>
            <a:fontRef idx="minor">
              <a:schemeClr val="tx1"/>
            </a:fontRef>
          </p:style>
        </p:cxnSp>
        <p:sp>
          <p:nvSpPr>
            <p:cNvPr id="72" name="TextBox 71"/>
            <p:cNvSpPr txBox="1"/>
            <p:nvPr/>
          </p:nvSpPr>
          <p:spPr>
            <a:xfrm>
              <a:off x="6805990" y="3272971"/>
              <a:ext cx="495184" cy="420564"/>
            </a:xfrm>
            <a:prstGeom prst="rect">
              <a:avLst/>
            </a:prstGeom>
            <a:noFill/>
          </p:spPr>
          <p:txBody>
            <a:bodyPr wrap="none" rtlCol="0">
              <a:spAutoFit/>
            </a:bodyPr>
            <a:lstStyle/>
            <a:p>
              <a:r>
                <a:rPr lang="en-US" sz="2133" dirty="0">
                  <a:latin typeface="Calibri"/>
                  <a:cs typeface="Calibri"/>
                </a:rPr>
                <a:t>Task</a:t>
              </a:r>
            </a:p>
          </p:txBody>
        </p:sp>
      </p:grpSp>
      <p:sp>
        <p:nvSpPr>
          <p:cNvPr id="76" name="TextBox 75"/>
          <p:cNvSpPr txBox="1"/>
          <p:nvPr/>
        </p:nvSpPr>
        <p:spPr>
          <a:xfrm>
            <a:off x="761560" y="6407063"/>
            <a:ext cx="10972800" cy="379656"/>
          </a:xfrm>
          <a:prstGeom prst="rect">
            <a:avLst/>
          </a:prstGeom>
          <a:noFill/>
        </p:spPr>
        <p:txBody>
          <a:bodyPr wrap="square" rtlCol="0">
            <a:spAutoFit/>
          </a:bodyPr>
          <a:lstStyle/>
          <a:p>
            <a:pPr algn="r"/>
            <a:r>
              <a:rPr lang="en-US" sz="1867" dirty="0">
                <a:latin typeface="Calibri"/>
                <a:cs typeface="Calibri"/>
              </a:rPr>
              <a:t>source: https://</a:t>
            </a:r>
            <a:r>
              <a:rPr lang="en-US" sz="1867" dirty="0" err="1">
                <a:latin typeface="Calibri"/>
                <a:cs typeface="Calibri"/>
              </a:rPr>
              <a:t>cwiki.apache.org</a:t>
            </a:r>
            <a:r>
              <a:rPr lang="en-US" sz="1867" dirty="0">
                <a:latin typeface="Calibri"/>
                <a:cs typeface="Calibri"/>
              </a:rPr>
              <a:t>/confluence/display/SPARK/</a:t>
            </a:r>
            <a:r>
              <a:rPr lang="en-US" sz="1867" dirty="0" err="1">
                <a:latin typeface="Calibri"/>
                <a:cs typeface="Calibri"/>
              </a:rPr>
              <a:t>Spark+Internals</a:t>
            </a:r>
            <a:endParaRPr lang="en-US" sz="1867" dirty="0">
              <a:latin typeface="Calibri"/>
              <a:cs typeface="Calibri"/>
            </a:endParaRPr>
          </a:p>
        </p:txBody>
      </p:sp>
    </p:spTree>
    <p:extLst>
      <p:ext uri="{BB962C8B-B14F-4D97-AF65-F5344CB8AC3E}">
        <p14:creationId xmlns:p14="http://schemas.microsoft.com/office/powerpoint/2010/main" val="1808529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Available APIs</a:t>
            </a:r>
          </a:p>
        </p:txBody>
      </p:sp>
      <p:sp>
        <p:nvSpPr>
          <p:cNvPr id="3" name="Content Placeholder 2"/>
          <p:cNvSpPr>
            <a:spLocks noGrp="1"/>
          </p:cNvSpPr>
          <p:nvPr>
            <p:ph idx="1"/>
          </p:nvPr>
        </p:nvSpPr>
        <p:spPr/>
        <p:txBody>
          <a:bodyPr/>
          <a:lstStyle/>
          <a:p>
            <a:r>
              <a:rPr lang="en-US" dirty="0"/>
              <a:t>You can write in Java, </a:t>
            </a:r>
            <a:r>
              <a:rPr lang="en-US" dirty="0" err="1"/>
              <a:t>Scala</a:t>
            </a:r>
            <a:r>
              <a:rPr lang="en-US" dirty="0"/>
              <a:t> or Python</a:t>
            </a:r>
          </a:p>
          <a:p>
            <a:r>
              <a:rPr lang="en-US" dirty="0"/>
              <a:t>interactive interpreter: </a:t>
            </a:r>
            <a:r>
              <a:rPr lang="en-US" dirty="0" err="1"/>
              <a:t>Scala</a:t>
            </a:r>
            <a:r>
              <a:rPr lang="en-US" dirty="0"/>
              <a:t> &amp; Python only</a:t>
            </a:r>
          </a:p>
          <a:p>
            <a:r>
              <a:rPr lang="en-US" dirty="0"/>
              <a:t>standalone applications: any</a:t>
            </a:r>
          </a:p>
          <a:p>
            <a:r>
              <a:rPr lang="en-US" dirty="0"/>
              <a:t>performance: Java &amp; </a:t>
            </a:r>
            <a:r>
              <a:rPr lang="en-US" dirty="0" err="1"/>
              <a:t>Scala</a:t>
            </a:r>
            <a:r>
              <a:rPr lang="en-US" dirty="0"/>
              <a:t> are faster thanks to static typing</a:t>
            </a:r>
          </a:p>
        </p:txBody>
      </p:sp>
    </p:spTree>
    <p:extLst>
      <p:ext uri="{BB962C8B-B14F-4D97-AF65-F5344CB8AC3E}">
        <p14:creationId xmlns:p14="http://schemas.microsoft.com/office/powerpoint/2010/main" val="21409128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E06F50BC-800C-4B9A-8B24-5DBFE300A089}"/>
              </a:ext>
            </a:extLst>
          </p:cNvPr>
          <p:cNvSpPr>
            <a:spLocks noGrp="1"/>
          </p:cNvSpPr>
          <p:nvPr>
            <p:ph type="title"/>
          </p:nvPr>
        </p:nvSpPr>
        <p:spPr/>
        <p:txBody>
          <a:bodyPr/>
          <a:lstStyle/>
          <a:p>
            <a:r>
              <a:rPr lang="hu-HU" dirty="0"/>
              <a:t>Hogyan számoljuk ki?</a:t>
            </a:r>
          </a:p>
        </p:txBody>
      </p:sp>
      <p:sp>
        <p:nvSpPr>
          <p:cNvPr id="3" name="Tartalom helye 2">
            <a:extLst>
              <a:ext uri="{FF2B5EF4-FFF2-40B4-BE49-F238E27FC236}">
                <a16:creationId xmlns:a16="http://schemas.microsoft.com/office/drawing/2014/main" id="{3FB49942-78D7-4EC5-802C-C5543144E5FC}"/>
              </a:ext>
            </a:extLst>
          </p:cNvPr>
          <p:cNvSpPr>
            <a:spLocks noGrp="1"/>
          </p:cNvSpPr>
          <p:nvPr>
            <p:ph idx="1"/>
          </p:nvPr>
        </p:nvSpPr>
        <p:spPr/>
        <p:txBody>
          <a:bodyPr>
            <a:normAutofit lnSpcReduction="10000"/>
          </a:bodyPr>
          <a:lstStyle/>
          <a:p>
            <a:r>
              <a:rPr lang="hu-HU" dirty="0" err="1"/>
              <a:t>Pearson</a:t>
            </a:r>
            <a:r>
              <a:rPr lang="hu-HU" dirty="0"/>
              <a:t> korreláció:</a:t>
            </a:r>
          </a:p>
          <a:p>
            <a:endParaRPr lang="hu-HU" dirty="0"/>
          </a:p>
          <a:p>
            <a:r>
              <a:rPr lang="hu-HU" dirty="0"/>
              <a:t>1. átlagok:</a:t>
            </a:r>
          </a:p>
          <a:p>
            <a:pPr marL="0" indent="0">
              <a:buNone/>
            </a:pPr>
            <a:r>
              <a:rPr lang="hu-HU" dirty="0"/>
              <a:t>	</a:t>
            </a:r>
            <a:r>
              <a:rPr lang="hu-HU" dirty="0" err="1"/>
              <a:t>xdata</a:t>
            </a:r>
            <a:r>
              <a:rPr lang="hu-HU" dirty="0"/>
              <a:t> = [0.0, 2.0, 4.0, 6.0, 8.0, 10.0]</a:t>
            </a:r>
          </a:p>
          <a:p>
            <a:pPr marL="0" indent="0">
              <a:buNone/>
            </a:pPr>
            <a:r>
              <a:rPr lang="hu-HU" dirty="0"/>
              <a:t>	</a:t>
            </a:r>
            <a:r>
              <a:rPr lang="hu-HU" dirty="0" err="1"/>
              <a:t>ydata</a:t>
            </a:r>
            <a:r>
              <a:rPr lang="hu-HU" dirty="0"/>
              <a:t> = [1.0, 3.0, 5.0, 7.0, 9.0, 9.0]</a:t>
            </a:r>
          </a:p>
          <a:p>
            <a:pPr marL="0" indent="0">
              <a:buNone/>
            </a:pPr>
            <a:r>
              <a:rPr lang="hu-HU" dirty="0"/>
              <a:t>	</a:t>
            </a:r>
            <a:r>
              <a:rPr lang="hu-HU" dirty="0" err="1"/>
              <a:t>xrdd</a:t>
            </a:r>
            <a:r>
              <a:rPr lang="hu-HU" dirty="0"/>
              <a:t> = </a:t>
            </a:r>
            <a:r>
              <a:rPr lang="hu-HU" dirty="0" err="1"/>
              <a:t>sc.parallelize</a:t>
            </a:r>
            <a:r>
              <a:rPr lang="hu-HU" dirty="0"/>
              <a:t>(</a:t>
            </a:r>
            <a:r>
              <a:rPr lang="hu-HU" dirty="0" err="1"/>
              <a:t>xdata</a:t>
            </a:r>
            <a:r>
              <a:rPr lang="hu-HU" dirty="0"/>
              <a:t>)</a:t>
            </a:r>
          </a:p>
          <a:p>
            <a:pPr marL="0" indent="0">
              <a:buNone/>
            </a:pPr>
            <a:r>
              <a:rPr lang="hu-HU" dirty="0"/>
              <a:t>	</a:t>
            </a:r>
            <a:r>
              <a:rPr lang="hu-HU" dirty="0" err="1"/>
              <a:t>yrdd</a:t>
            </a:r>
            <a:r>
              <a:rPr lang="hu-HU" dirty="0"/>
              <a:t> = </a:t>
            </a:r>
            <a:r>
              <a:rPr lang="hu-HU" dirty="0" err="1"/>
              <a:t>sc.parallelize</a:t>
            </a:r>
            <a:r>
              <a:rPr lang="hu-HU" dirty="0"/>
              <a:t>(</a:t>
            </a:r>
            <a:r>
              <a:rPr lang="hu-HU" dirty="0" err="1"/>
              <a:t>ydata</a:t>
            </a:r>
            <a:r>
              <a:rPr lang="hu-HU" dirty="0"/>
              <a:t>)</a:t>
            </a:r>
          </a:p>
          <a:p>
            <a:pPr marL="0" indent="0">
              <a:buNone/>
            </a:pPr>
            <a:r>
              <a:rPr lang="hu-HU" dirty="0"/>
              <a:t>	</a:t>
            </a:r>
            <a:r>
              <a:rPr lang="hu-HU" dirty="0">
                <a:solidFill>
                  <a:srgbClr val="FF0000"/>
                </a:solidFill>
              </a:rPr>
              <a:t>mx = </a:t>
            </a:r>
            <a:r>
              <a:rPr lang="hu-HU" dirty="0" err="1">
                <a:solidFill>
                  <a:srgbClr val="FF0000"/>
                </a:solidFill>
              </a:rPr>
              <a:t>xrdd.reduce</a:t>
            </a:r>
            <a:r>
              <a:rPr lang="hu-HU" dirty="0">
                <a:solidFill>
                  <a:srgbClr val="FF0000"/>
                </a:solidFill>
              </a:rPr>
              <a:t>(lambda </a:t>
            </a:r>
            <a:r>
              <a:rPr lang="hu-HU" dirty="0" err="1">
                <a:solidFill>
                  <a:srgbClr val="FF0000"/>
                </a:solidFill>
              </a:rPr>
              <a:t>a,b</a:t>
            </a:r>
            <a:r>
              <a:rPr lang="hu-HU" dirty="0">
                <a:solidFill>
                  <a:srgbClr val="FF0000"/>
                </a:solidFill>
              </a:rPr>
              <a:t>: </a:t>
            </a:r>
            <a:r>
              <a:rPr lang="hu-HU" dirty="0" err="1">
                <a:solidFill>
                  <a:srgbClr val="FF0000"/>
                </a:solidFill>
              </a:rPr>
              <a:t>a+b</a:t>
            </a:r>
            <a:r>
              <a:rPr lang="hu-HU" dirty="0">
                <a:solidFill>
                  <a:srgbClr val="FF0000"/>
                </a:solidFill>
              </a:rPr>
              <a:t>) / </a:t>
            </a:r>
            <a:r>
              <a:rPr lang="hu-HU" dirty="0" err="1">
                <a:solidFill>
                  <a:srgbClr val="FF0000"/>
                </a:solidFill>
              </a:rPr>
              <a:t>xrdd.count</a:t>
            </a:r>
            <a:r>
              <a:rPr lang="hu-HU" dirty="0">
                <a:solidFill>
                  <a:srgbClr val="FF0000"/>
                </a:solidFill>
              </a:rPr>
              <a:t>()</a:t>
            </a:r>
          </a:p>
          <a:p>
            <a:pPr marL="0" indent="0">
              <a:buNone/>
            </a:pPr>
            <a:r>
              <a:rPr lang="hu-HU" dirty="0">
                <a:solidFill>
                  <a:srgbClr val="FF0000"/>
                </a:solidFill>
              </a:rPr>
              <a:t>	</a:t>
            </a:r>
            <a:r>
              <a:rPr lang="hu-HU" dirty="0" err="1">
                <a:solidFill>
                  <a:srgbClr val="FF0000"/>
                </a:solidFill>
              </a:rPr>
              <a:t>my</a:t>
            </a:r>
            <a:r>
              <a:rPr lang="hu-HU" dirty="0">
                <a:solidFill>
                  <a:srgbClr val="FF0000"/>
                </a:solidFill>
              </a:rPr>
              <a:t> = </a:t>
            </a:r>
            <a:r>
              <a:rPr lang="hu-HU" dirty="0" err="1">
                <a:solidFill>
                  <a:srgbClr val="FF0000"/>
                </a:solidFill>
              </a:rPr>
              <a:t>yrdd.reduce</a:t>
            </a:r>
            <a:r>
              <a:rPr lang="hu-HU" dirty="0">
                <a:solidFill>
                  <a:srgbClr val="FF0000"/>
                </a:solidFill>
              </a:rPr>
              <a:t>(lambda </a:t>
            </a:r>
            <a:r>
              <a:rPr lang="hu-HU" dirty="0" err="1">
                <a:solidFill>
                  <a:srgbClr val="FF0000"/>
                </a:solidFill>
              </a:rPr>
              <a:t>a,b</a:t>
            </a:r>
            <a:r>
              <a:rPr lang="hu-HU" dirty="0">
                <a:solidFill>
                  <a:srgbClr val="FF0000"/>
                </a:solidFill>
              </a:rPr>
              <a:t>: </a:t>
            </a:r>
            <a:r>
              <a:rPr lang="hu-HU" dirty="0" err="1">
                <a:solidFill>
                  <a:srgbClr val="FF0000"/>
                </a:solidFill>
              </a:rPr>
              <a:t>a+b</a:t>
            </a:r>
            <a:r>
              <a:rPr lang="hu-HU" dirty="0">
                <a:solidFill>
                  <a:srgbClr val="FF0000"/>
                </a:solidFill>
              </a:rPr>
              <a:t>) / </a:t>
            </a:r>
            <a:r>
              <a:rPr lang="hu-HU" dirty="0" err="1">
                <a:solidFill>
                  <a:srgbClr val="FF0000"/>
                </a:solidFill>
              </a:rPr>
              <a:t>yrdd.count</a:t>
            </a:r>
            <a:r>
              <a:rPr lang="hu-HU" dirty="0">
                <a:solidFill>
                  <a:srgbClr val="FF0000"/>
                </a:solidFill>
              </a:rPr>
              <a:t>()</a:t>
            </a:r>
          </a:p>
          <a:p>
            <a:pPr marL="0" indent="0">
              <a:buNone/>
            </a:pPr>
            <a:endParaRPr lang="hu-HU" dirty="0"/>
          </a:p>
          <a:p>
            <a:pPr marL="0" indent="0">
              <a:buNone/>
            </a:pPr>
            <a:endParaRPr lang="hu-HU" dirty="0"/>
          </a:p>
          <a:p>
            <a:endParaRPr lang="hu-HU" dirty="0"/>
          </a:p>
        </p:txBody>
      </p:sp>
      <p:pic>
        <p:nvPicPr>
          <p:cNvPr id="4" name="Kép 3">
            <a:extLst>
              <a:ext uri="{FF2B5EF4-FFF2-40B4-BE49-F238E27FC236}">
                <a16:creationId xmlns:a16="http://schemas.microsoft.com/office/drawing/2014/main" id="{50FF44CE-1F19-4A64-B765-481A090BAC48}"/>
              </a:ext>
            </a:extLst>
          </p:cNvPr>
          <p:cNvPicPr>
            <a:picLocks noChangeAspect="1"/>
          </p:cNvPicPr>
          <p:nvPr/>
        </p:nvPicPr>
        <p:blipFill>
          <a:blip r:embed="rId2"/>
          <a:stretch>
            <a:fillRect/>
          </a:stretch>
        </p:blipFill>
        <p:spPr>
          <a:xfrm>
            <a:off x="4002634" y="1686060"/>
            <a:ext cx="4705350" cy="838200"/>
          </a:xfrm>
          <a:prstGeom prst="rect">
            <a:avLst/>
          </a:prstGeom>
        </p:spPr>
      </p:pic>
    </p:spTree>
    <p:extLst>
      <p:ext uri="{BB962C8B-B14F-4D97-AF65-F5344CB8AC3E}">
        <p14:creationId xmlns:p14="http://schemas.microsoft.com/office/powerpoint/2010/main" val="822817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10F6D73-D7B8-45D6-8052-3C47F00107F7}"/>
              </a:ext>
            </a:extLst>
          </p:cNvPr>
          <p:cNvSpPr>
            <a:spLocks noGrp="1"/>
          </p:cNvSpPr>
          <p:nvPr>
            <p:ph type="title"/>
          </p:nvPr>
        </p:nvSpPr>
        <p:spPr/>
        <p:txBody>
          <a:bodyPr/>
          <a:lstStyle/>
          <a:p>
            <a:r>
              <a:rPr lang="hu-HU" dirty="0"/>
              <a:t>A mai előadáson</a:t>
            </a:r>
          </a:p>
        </p:txBody>
      </p:sp>
      <p:sp>
        <p:nvSpPr>
          <p:cNvPr id="3" name="Tartalom helye 2">
            <a:extLst>
              <a:ext uri="{FF2B5EF4-FFF2-40B4-BE49-F238E27FC236}">
                <a16:creationId xmlns:a16="http://schemas.microsoft.com/office/drawing/2014/main" id="{DE4E9549-526A-4817-A965-FDB43933B9EF}"/>
              </a:ext>
            </a:extLst>
          </p:cNvPr>
          <p:cNvSpPr>
            <a:spLocks noGrp="1"/>
          </p:cNvSpPr>
          <p:nvPr>
            <p:ph idx="1"/>
          </p:nvPr>
        </p:nvSpPr>
        <p:spPr/>
        <p:txBody>
          <a:bodyPr>
            <a:normAutofit lnSpcReduction="10000"/>
          </a:bodyPr>
          <a:lstStyle/>
          <a:p>
            <a:r>
              <a:rPr lang="hu-HU" dirty="0"/>
              <a:t>Túl nagy és bonyolult a probléma</a:t>
            </a:r>
          </a:p>
          <a:p>
            <a:pPr lvl="1"/>
            <a:r>
              <a:rPr lang="hu-HU" dirty="0" err="1"/>
              <a:t>Polinomiális</a:t>
            </a:r>
            <a:r>
              <a:rPr lang="hu-HU" dirty="0"/>
              <a:t> idő már </a:t>
            </a:r>
            <a:r>
              <a:rPr lang="hu-HU" dirty="0" err="1"/>
              <a:t>gyakrolatban</a:t>
            </a:r>
            <a:r>
              <a:rPr lang="hu-HU" dirty="0"/>
              <a:t> túl lassú</a:t>
            </a:r>
          </a:p>
          <a:p>
            <a:pPr lvl="1"/>
            <a:r>
              <a:rPr lang="hu-HU" dirty="0"/>
              <a:t>Közelítő megoldás</a:t>
            </a:r>
          </a:p>
          <a:p>
            <a:pPr lvl="1"/>
            <a:r>
              <a:rPr lang="hu-HU" dirty="0"/>
              <a:t>Valószínűségi algoritmusok</a:t>
            </a:r>
          </a:p>
          <a:p>
            <a:pPr lvl="1"/>
            <a:endParaRPr lang="hu-HU" dirty="0"/>
          </a:p>
          <a:p>
            <a:r>
              <a:rPr lang="hu-HU" dirty="0" err="1"/>
              <a:t>Spark</a:t>
            </a:r>
            <a:r>
              <a:rPr lang="hu-HU" dirty="0"/>
              <a:t>/map-</a:t>
            </a:r>
            <a:r>
              <a:rPr lang="hu-HU" dirty="0" err="1"/>
              <a:t>reduce</a:t>
            </a:r>
            <a:r>
              <a:rPr lang="hu-HU" dirty="0"/>
              <a:t> számítások</a:t>
            </a:r>
          </a:p>
          <a:p>
            <a:endParaRPr lang="hu-HU" dirty="0"/>
          </a:p>
          <a:p>
            <a:r>
              <a:rPr lang="hu-HU" dirty="0"/>
              <a:t>Iteratív algoritmusok </a:t>
            </a:r>
            <a:r>
              <a:rPr lang="hu-HU" dirty="0" err="1"/>
              <a:t>Spark</a:t>
            </a:r>
            <a:r>
              <a:rPr lang="hu-HU" dirty="0"/>
              <a:t>-ban</a:t>
            </a:r>
          </a:p>
          <a:p>
            <a:endParaRPr lang="hu-HU" dirty="0"/>
          </a:p>
          <a:p>
            <a:r>
              <a:rPr lang="hu-HU" dirty="0" err="1"/>
              <a:t>Spark</a:t>
            </a:r>
            <a:r>
              <a:rPr lang="hu-HU" dirty="0"/>
              <a:t> </a:t>
            </a:r>
            <a:r>
              <a:rPr lang="hu-HU" dirty="0" err="1"/>
              <a:t>DataFrames</a:t>
            </a:r>
            <a:r>
              <a:rPr lang="hu-HU" dirty="0"/>
              <a:t>, „globális változók”, stb.</a:t>
            </a:r>
          </a:p>
          <a:p>
            <a:pPr marL="0" indent="0">
              <a:buNone/>
            </a:pPr>
            <a:endParaRPr lang="hu-HU" dirty="0"/>
          </a:p>
        </p:txBody>
      </p:sp>
    </p:spTree>
    <p:extLst>
      <p:ext uri="{BB962C8B-B14F-4D97-AF65-F5344CB8AC3E}">
        <p14:creationId xmlns:p14="http://schemas.microsoft.com/office/powerpoint/2010/main" val="35315120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D69D8C1B-EFCF-46FA-BEC1-9B2AA472A638}"/>
              </a:ext>
            </a:extLst>
          </p:cNvPr>
          <p:cNvSpPr>
            <a:spLocks noGrp="1"/>
          </p:cNvSpPr>
          <p:nvPr>
            <p:ph type="title"/>
          </p:nvPr>
        </p:nvSpPr>
        <p:spPr/>
        <p:txBody>
          <a:bodyPr/>
          <a:lstStyle/>
          <a:p>
            <a:r>
              <a:rPr lang="hu-HU" dirty="0"/>
              <a:t>map-</a:t>
            </a:r>
            <a:r>
              <a:rPr lang="hu-HU" dirty="0" err="1"/>
              <a:t>reduce</a:t>
            </a:r>
            <a:r>
              <a:rPr lang="hu-HU" dirty="0"/>
              <a:t> lépések</a:t>
            </a:r>
          </a:p>
        </p:txBody>
      </p:sp>
      <p:sp>
        <p:nvSpPr>
          <p:cNvPr id="3" name="Tartalom helye 2">
            <a:extLst>
              <a:ext uri="{FF2B5EF4-FFF2-40B4-BE49-F238E27FC236}">
                <a16:creationId xmlns:a16="http://schemas.microsoft.com/office/drawing/2014/main" id="{AB6AE578-4B75-465D-84D0-50B2908FB8BD}"/>
              </a:ext>
            </a:extLst>
          </p:cNvPr>
          <p:cNvSpPr>
            <a:spLocks noGrp="1"/>
          </p:cNvSpPr>
          <p:nvPr>
            <p:ph idx="1"/>
          </p:nvPr>
        </p:nvSpPr>
        <p:spPr/>
        <p:txBody>
          <a:bodyPr>
            <a:normAutofit lnSpcReduction="10000"/>
          </a:bodyPr>
          <a:lstStyle/>
          <a:p>
            <a:r>
              <a:rPr lang="hu-HU" dirty="0"/>
              <a:t>2. </a:t>
            </a:r>
            <a:r>
              <a:rPr lang="hu-HU" dirty="0" err="1"/>
              <a:t>szummák</a:t>
            </a:r>
            <a:endParaRPr lang="hu-HU" dirty="0"/>
          </a:p>
          <a:p>
            <a:pPr marL="0" indent="0">
              <a:buNone/>
            </a:pPr>
            <a:r>
              <a:rPr lang="hu-HU" dirty="0"/>
              <a:t>	</a:t>
            </a:r>
            <a:r>
              <a:rPr lang="hu-HU" dirty="0" err="1"/>
              <a:t>both</a:t>
            </a:r>
            <a:r>
              <a:rPr lang="hu-HU" dirty="0"/>
              <a:t> = xrdd.zip(</a:t>
            </a:r>
            <a:r>
              <a:rPr lang="hu-HU" dirty="0" err="1"/>
              <a:t>yrdd</a:t>
            </a:r>
            <a:r>
              <a:rPr lang="hu-HU" dirty="0"/>
              <a:t>)</a:t>
            </a:r>
          </a:p>
          <a:p>
            <a:pPr marL="0" indent="0">
              <a:buNone/>
            </a:pPr>
            <a:r>
              <a:rPr lang="hu-HU" dirty="0"/>
              <a:t>	</a:t>
            </a:r>
            <a:r>
              <a:rPr lang="en-US" dirty="0"/>
              <a:t>upper = </a:t>
            </a:r>
            <a:r>
              <a:rPr lang="en-US" dirty="0" err="1"/>
              <a:t>both.map</a:t>
            </a:r>
            <a:r>
              <a:rPr lang="en-US" dirty="0"/>
              <a:t>(lambda x: (x[0]-mx)*(x[1]-my))</a:t>
            </a:r>
            <a:endParaRPr lang="hu-HU" dirty="0"/>
          </a:p>
          <a:p>
            <a:pPr marL="0" indent="0">
              <a:buNone/>
            </a:pPr>
            <a:r>
              <a:rPr lang="hu-HU" dirty="0"/>
              <a:t>		    </a:t>
            </a:r>
            <a:r>
              <a:rPr lang="en-US" dirty="0"/>
              <a:t>.reduce(lambda </a:t>
            </a:r>
            <a:r>
              <a:rPr lang="en-US" dirty="0" err="1"/>
              <a:t>a,b</a:t>
            </a:r>
            <a:r>
              <a:rPr lang="en-US" dirty="0"/>
              <a:t>: </a:t>
            </a:r>
            <a:r>
              <a:rPr lang="en-US" dirty="0" err="1"/>
              <a:t>a+b</a:t>
            </a:r>
            <a:r>
              <a:rPr lang="en-US" dirty="0"/>
              <a:t>)</a:t>
            </a:r>
            <a:endParaRPr lang="hu-HU" dirty="0"/>
          </a:p>
          <a:p>
            <a:pPr marL="0" indent="0">
              <a:buNone/>
            </a:pPr>
            <a:r>
              <a:rPr lang="hu-HU" dirty="0"/>
              <a:t>	</a:t>
            </a:r>
            <a:r>
              <a:rPr lang="en-US" dirty="0" err="1"/>
              <a:t>lowerx</a:t>
            </a:r>
            <a:r>
              <a:rPr lang="en-US" dirty="0"/>
              <a:t>, lowery = </a:t>
            </a:r>
            <a:endParaRPr lang="hu-HU" dirty="0"/>
          </a:p>
          <a:p>
            <a:pPr marL="0" indent="0">
              <a:buNone/>
            </a:pPr>
            <a:r>
              <a:rPr lang="hu-HU" dirty="0"/>
              <a:t>	        </a:t>
            </a:r>
            <a:r>
              <a:rPr lang="en-US" dirty="0" err="1"/>
              <a:t>both.map</a:t>
            </a:r>
            <a:r>
              <a:rPr lang="en-US" dirty="0"/>
              <a:t>(lambda x: ( (x[0]-mx)**2 , (x[1]-my)**2))</a:t>
            </a:r>
            <a:endParaRPr lang="hu-HU" dirty="0"/>
          </a:p>
          <a:p>
            <a:pPr marL="0" indent="0">
              <a:buNone/>
            </a:pPr>
            <a:r>
              <a:rPr lang="hu-HU" dirty="0"/>
              <a:t>                    </a:t>
            </a:r>
            <a:r>
              <a:rPr lang="en-US" dirty="0"/>
              <a:t>.reduce(lambda </a:t>
            </a:r>
            <a:r>
              <a:rPr lang="en-US" dirty="0" err="1"/>
              <a:t>a,b</a:t>
            </a:r>
            <a:r>
              <a:rPr lang="en-US" dirty="0"/>
              <a:t>: (a[0]+b[0], a[1]+b[1]))</a:t>
            </a:r>
            <a:endParaRPr lang="hu-HU" dirty="0"/>
          </a:p>
          <a:p>
            <a:pPr marL="0" indent="0">
              <a:buNone/>
            </a:pPr>
            <a:r>
              <a:rPr lang="hu-HU" dirty="0"/>
              <a:t>	import </a:t>
            </a:r>
            <a:r>
              <a:rPr lang="hu-HU" dirty="0" err="1"/>
              <a:t>math</a:t>
            </a:r>
            <a:endParaRPr lang="hu-HU" dirty="0"/>
          </a:p>
          <a:p>
            <a:pPr marL="0" indent="0">
              <a:buNone/>
            </a:pPr>
            <a:r>
              <a:rPr lang="hu-HU" dirty="0"/>
              <a:t>	r = </a:t>
            </a:r>
            <a:r>
              <a:rPr lang="hu-HU" dirty="0" err="1"/>
              <a:t>upper</a:t>
            </a:r>
            <a:r>
              <a:rPr lang="hu-HU" dirty="0"/>
              <a:t> / (</a:t>
            </a:r>
            <a:r>
              <a:rPr lang="hu-HU" dirty="0" err="1"/>
              <a:t>math.sqrt</a:t>
            </a:r>
            <a:r>
              <a:rPr lang="hu-HU" dirty="0"/>
              <a:t>(</a:t>
            </a:r>
            <a:r>
              <a:rPr lang="hu-HU" dirty="0" err="1"/>
              <a:t>lowerx</a:t>
            </a:r>
            <a:r>
              <a:rPr lang="hu-HU" dirty="0"/>
              <a:t>) * </a:t>
            </a:r>
            <a:r>
              <a:rPr lang="hu-HU" dirty="0" err="1"/>
              <a:t>math.sqrt</a:t>
            </a:r>
            <a:r>
              <a:rPr lang="hu-HU" dirty="0"/>
              <a:t>(</a:t>
            </a:r>
            <a:r>
              <a:rPr lang="hu-HU" dirty="0" err="1"/>
              <a:t>lowery</a:t>
            </a:r>
            <a:r>
              <a:rPr lang="hu-HU" dirty="0"/>
              <a:t>))</a:t>
            </a:r>
          </a:p>
        </p:txBody>
      </p:sp>
      <p:pic>
        <p:nvPicPr>
          <p:cNvPr id="4" name="Kép 3">
            <a:extLst>
              <a:ext uri="{FF2B5EF4-FFF2-40B4-BE49-F238E27FC236}">
                <a16:creationId xmlns:a16="http://schemas.microsoft.com/office/drawing/2014/main" id="{A5D31D9F-F62C-49A2-868C-6AB03C68C7BB}"/>
              </a:ext>
            </a:extLst>
          </p:cNvPr>
          <p:cNvPicPr>
            <a:picLocks noChangeAspect="1"/>
          </p:cNvPicPr>
          <p:nvPr/>
        </p:nvPicPr>
        <p:blipFill>
          <a:blip r:embed="rId2"/>
          <a:stretch>
            <a:fillRect/>
          </a:stretch>
        </p:blipFill>
        <p:spPr>
          <a:xfrm>
            <a:off x="4002634" y="1317094"/>
            <a:ext cx="4705350" cy="838200"/>
          </a:xfrm>
          <a:prstGeom prst="rect">
            <a:avLst/>
          </a:prstGeom>
        </p:spPr>
      </p:pic>
    </p:spTree>
    <p:extLst>
      <p:ext uri="{BB962C8B-B14F-4D97-AF65-F5344CB8AC3E}">
        <p14:creationId xmlns:p14="http://schemas.microsoft.com/office/powerpoint/2010/main" val="2871600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21E417C8-DB32-47B2-80C0-D5827B5FE6A9}"/>
              </a:ext>
            </a:extLst>
          </p:cNvPr>
          <p:cNvSpPr>
            <a:spLocks noGrp="1"/>
          </p:cNvSpPr>
          <p:nvPr>
            <p:ph type="title"/>
          </p:nvPr>
        </p:nvSpPr>
        <p:spPr/>
        <p:txBody>
          <a:bodyPr/>
          <a:lstStyle/>
          <a:p>
            <a:r>
              <a:rPr lang="hu-HU" dirty="0"/>
              <a:t>Eggyel kevesebb map-</a:t>
            </a:r>
            <a:r>
              <a:rPr lang="hu-HU" dirty="0" err="1"/>
              <a:t>reduce</a:t>
            </a:r>
            <a:r>
              <a:rPr lang="hu-HU" dirty="0"/>
              <a:t> lépés</a:t>
            </a:r>
          </a:p>
        </p:txBody>
      </p:sp>
      <p:sp>
        <p:nvSpPr>
          <p:cNvPr id="3" name="Tartalom helye 2">
            <a:extLst>
              <a:ext uri="{FF2B5EF4-FFF2-40B4-BE49-F238E27FC236}">
                <a16:creationId xmlns:a16="http://schemas.microsoft.com/office/drawing/2014/main" id="{1DBBEA3B-20EB-4554-8F61-2563943F0F9E}"/>
              </a:ext>
            </a:extLst>
          </p:cNvPr>
          <p:cNvSpPr>
            <a:spLocks noGrp="1"/>
          </p:cNvSpPr>
          <p:nvPr>
            <p:ph idx="1"/>
          </p:nvPr>
        </p:nvSpPr>
        <p:spPr/>
        <p:txBody>
          <a:bodyPr/>
          <a:lstStyle/>
          <a:p>
            <a:pPr marL="0" indent="0">
              <a:buNone/>
            </a:pPr>
            <a:r>
              <a:rPr lang="en-US" dirty="0"/>
              <a:t>upper, </a:t>
            </a:r>
            <a:r>
              <a:rPr lang="en-US" dirty="0" err="1"/>
              <a:t>lowerx</a:t>
            </a:r>
            <a:r>
              <a:rPr lang="en-US" dirty="0"/>
              <a:t>, lowery = </a:t>
            </a:r>
            <a:endParaRPr lang="hu-HU" dirty="0"/>
          </a:p>
          <a:p>
            <a:pPr marL="0" indent="0">
              <a:buNone/>
            </a:pPr>
            <a:r>
              <a:rPr lang="hu-HU" dirty="0"/>
              <a:t>	</a:t>
            </a:r>
            <a:r>
              <a:rPr lang="en-US" dirty="0" err="1"/>
              <a:t>both.map</a:t>
            </a:r>
            <a:r>
              <a:rPr lang="en-US" dirty="0"/>
              <a:t>(lambda x: </a:t>
            </a:r>
            <a:endParaRPr lang="hu-HU" dirty="0"/>
          </a:p>
          <a:p>
            <a:pPr marL="0" indent="0">
              <a:buNone/>
            </a:pPr>
            <a:r>
              <a:rPr lang="hu-HU" dirty="0"/>
              <a:t>	</a:t>
            </a:r>
            <a:r>
              <a:rPr lang="en-US" dirty="0"/>
              <a:t>( (x[0] - mx)*(x[1] - my), (x[0]-mx)**2, (x[1]-my)**2))</a:t>
            </a:r>
            <a:endParaRPr lang="hu-HU" dirty="0"/>
          </a:p>
          <a:p>
            <a:pPr marL="0" indent="0">
              <a:buNone/>
            </a:pPr>
            <a:r>
              <a:rPr lang="hu-HU" dirty="0"/>
              <a:t>	</a:t>
            </a:r>
            <a:r>
              <a:rPr lang="en-US" dirty="0"/>
              <a:t>.reduce(lambda </a:t>
            </a:r>
            <a:r>
              <a:rPr lang="en-US" dirty="0" err="1"/>
              <a:t>a,b</a:t>
            </a:r>
            <a:r>
              <a:rPr lang="en-US" dirty="0"/>
              <a:t>: (a[0]+b[0], a[1]+b[1], a[2]+b[2]))</a:t>
            </a:r>
            <a:endParaRPr lang="hu-HU" dirty="0"/>
          </a:p>
          <a:p>
            <a:pPr marL="0" indent="0">
              <a:buNone/>
            </a:pPr>
            <a:endParaRPr lang="hu-HU" dirty="0"/>
          </a:p>
          <a:p>
            <a:pPr marL="0" indent="0">
              <a:buNone/>
            </a:pPr>
            <a:r>
              <a:rPr lang="hu-HU" dirty="0"/>
              <a:t>r = </a:t>
            </a:r>
            <a:r>
              <a:rPr lang="hu-HU" dirty="0" err="1"/>
              <a:t>upper</a:t>
            </a:r>
            <a:r>
              <a:rPr lang="hu-HU" dirty="0"/>
              <a:t> / (</a:t>
            </a:r>
            <a:r>
              <a:rPr lang="hu-HU" dirty="0" err="1"/>
              <a:t>math.sqrt</a:t>
            </a:r>
            <a:r>
              <a:rPr lang="hu-HU" dirty="0"/>
              <a:t>(</a:t>
            </a:r>
            <a:r>
              <a:rPr lang="hu-HU" dirty="0" err="1"/>
              <a:t>lowerx</a:t>
            </a:r>
            <a:r>
              <a:rPr lang="hu-HU" dirty="0"/>
              <a:t>) * </a:t>
            </a:r>
            <a:r>
              <a:rPr lang="hu-HU" dirty="0" err="1"/>
              <a:t>math.sqrt</a:t>
            </a:r>
            <a:r>
              <a:rPr lang="hu-HU" dirty="0"/>
              <a:t>(</a:t>
            </a:r>
            <a:r>
              <a:rPr lang="hu-HU" dirty="0" err="1"/>
              <a:t>lowery</a:t>
            </a:r>
            <a:r>
              <a:rPr lang="hu-HU" dirty="0"/>
              <a:t>))</a:t>
            </a:r>
          </a:p>
        </p:txBody>
      </p:sp>
      <p:pic>
        <p:nvPicPr>
          <p:cNvPr id="4" name="Kép 3">
            <a:extLst>
              <a:ext uri="{FF2B5EF4-FFF2-40B4-BE49-F238E27FC236}">
                <a16:creationId xmlns:a16="http://schemas.microsoft.com/office/drawing/2014/main" id="{8E30B4E9-890D-494D-964E-A7A397DE4B6A}"/>
              </a:ext>
            </a:extLst>
          </p:cNvPr>
          <p:cNvPicPr>
            <a:picLocks noChangeAspect="1"/>
          </p:cNvPicPr>
          <p:nvPr/>
        </p:nvPicPr>
        <p:blipFill>
          <a:blip r:embed="rId2"/>
          <a:stretch>
            <a:fillRect/>
          </a:stretch>
        </p:blipFill>
        <p:spPr>
          <a:xfrm>
            <a:off x="6665624" y="1333136"/>
            <a:ext cx="4705350" cy="838200"/>
          </a:xfrm>
          <a:prstGeom prst="rect">
            <a:avLst/>
          </a:prstGeom>
        </p:spPr>
      </p:pic>
    </p:spTree>
    <p:extLst>
      <p:ext uri="{BB962C8B-B14F-4D97-AF65-F5344CB8AC3E}">
        <p14:creationId xmlns:p14="http://schemas.microsoft.com/office/powerpoint/2010/main" val="13653107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BDD5CDCD-F9EA-439D-9229-43CCF1A124A4}"/>
              </a:ext>
            </a:extLst>
          </p:cNvPr>
          <p:cNvSpPr>
            <a:spLocks noGrp="1"/>
          </p:cNvSpPr>
          <p:nvPr>
            <p:ph type="title"/>
          </p:nvPr>
        </p:nvSpPr>
        <p:spPr/>
        <p:txBody>
          <a:bodyPr/>
          <a:lstStyle/>
          <a:p>
            <a:r>
              <a:rPr lang="hu-HU" dirty="0"/>
              <a:t>Iteratív algoritmusok</a:t>
            </a:r>
          </a:p>
        </p:txBody>
      </p:sp>
      <p:sp>
        <p:nvSpPr>
          <p:cNvPr id="3" name="Tartalom helye 2">
            <a:extLst>
              <a:ext uri="{FF2B5EF4-FFF2-40B4-BE49-F238E27FC236}">
                <a16:creationId xmlns:a16="http://schemas.microsoft.com/office/drawing/2014/main" id="{E69FA173-0846-4F7A-8A94-D2347C188387}"/>
              </a:ext>
            </a:extLst>
          </p:cNvPr>
          <p:cNvSpPr>
            <a:spLocks noGrp="1"/>
          </p:cNvSpPr>
          <p:nvPr>
            <p:ph idx="1"/>
          </p:nvPr>
        </p:nvSpPr>
        <p:spPr/>
        <p:txBody>
          <a:bodyPr/>
          <a:lstStyle/>
          <a:p>
            <a:r>
              <a:rPr lang="hu-HU" dirty="0"/>
              <a:t>K-</a:t>
            </a:r>
            <a:r>
              <a:rPr lang="hu-HU" dirty="0" err="1"/>
              <a:t>Means</a:t>
            </a:r>
            <a:endParaRPr lang="hu-HU" dirty="0"/>
          </a:p>
        </p:txBody>
      </p:sp>
      <p:pic>
        <p:nvPicPr>
          <p:cNvPr id="4" name="Kép 3">
            <a:extLst>
              <a:ext uri="{FF2B5EF4-FFF2-40B4-BE49-F238E27FC236}">
                <a16:creationId xmlns:a16="http://schemas.microsoft.com/office/drawing/2014/main" id="{DD035922-2E36-443D-A306-2A8F008EB037}"/>
              </a:ext>
            </a:extLst>
          </p:cNvPr>
          <p:cNvPicPr>
            <a:picLocks noChangeAspect="1"/>
          </p:cNvPicPr>
          <p:nvPr/>
        </p:nvPicPr>
        <p:blipFill>
          <a:blip r:embed="rId2"/>
          <a:stretch>
            <a:fillRect/>
          </a:stretch>
        </p:blipFill>
        <p:spPr>
          <a:xfrm>
            <a:off x="2831415" y="1901513"/>
            <a:ext cx="8658225" cy="4829175"/>
          </a:xfrm>
          <a:prstGeom prst="rect">
            <a:avLst/>
          </a:prstGeom>
        </p:spPr>
      </p:pic>
    </p:spTree>
    <p:extLst>
      <p:ext uri="{BB962C8B-B14F-4D97-AF65-F5344CB8AC3E}">
        <p14:creationId xmlns:p14="http://schemas.microsoft.com/office/powerpoint/2010/main" val="37261104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490BB7EF-FAD4-4FA9-98B8-78B8D510C479}"/>
              </a:ext>
            </a:extLst>
          </p:cNvPr>
          <p:cNvSpPr>
            <a:spLocks noGrp="1"/>
          </p:cNvSpPr>
          <p:nvPr>
            <p:ph type="title"/>
          </p:nvPr>
        </p:nvSpPr>
        <p:spPr/>
        <p:txBody>
          <a:bodyPr/>
          <a:lstStyle/>
          <a:p>
            <a:r>
              <a:rPr lang="hu-HU" dirty="0"/>
              <a:t>K-</a:t>
            </a:r>
            <a:r>
              <a:rPr lang="hu-HU" dirty="0" err="1"/>
              <a:t>Means</a:t>
            </a:r>
            <a:r>
              <a:rPr lang="hu-HU" dirty="0"/>
              <a:t> - </a:t>
            </a:r>
            <a:r>
              <a:rPr lang="hu-HU" dirty="0" err="1"/>
              <a:t>SparkML</a:t>
            </a:r>
            <a:endParaRPr lang="hu-HU" dirty="0"/>
          </a:p>
        </p:txBody>
      </p:sp>
      <p:sp>
        <p:nvSpPr>
          <p:cNvPr id="3" name="Tartalom helye 2">
            <a:extLst>
              <a:ext uri="{FF2B5EF4-FFF2-40B4-BE49-F238E27FC236}">
                <a16:creationId xmlns:a16="http://schemas.microsoft.com/office/drawing/2014/main" id="{17A7580C-9A7F-4463-AE03-585AEAD7EDB1}"/>
              </a:ext>
            </a:extLst>
          </p:cNvPr>
          <p:cNvSpPr>
            <a:spLocks noGrp="1"/>
          </p:cNvSpPr>
          <p:nvPr>
            <p:ph idx="1"/>
          </p:nvPr>
        </p:nvSpPr>
        <p:spPr/>
        <p:txBody>
          <a:bodyPr>
            <a:normAutofit/>
          </a:bodyPr>
          <a:lstStyle/>
          <a:p>
            <a:r>
              <a:rPr lang="hu-HU" sz="2000" dirty="0">
                <a:hlinkClick r:id="rId2"/>
              </a:rPr>
              <a:t>https://runawayhorse001.github.io/LearningApacheSpark/clustering.html#k-means-model</a:t>
            </a:r>
            <a:endParaRPr lang="hu-HU" sz="2000" dirty="0"/>
          </a:p>
          <a:p>
            <a:endParaRPr lang="hu-HU" sz="2000" dirty="0"/>
          </a:p>
        </p:txBody>
      </p:sp>
      <p:pic>
        <p:nvPicPr>
          <p:cNvPr id="4" name="Kép 3">
            <a:extLst>
              <a:ext uri="{FF2B5EF4-FFF2-40B4-BE49-F238E27FC236}">
                <a16:creationId xmlns:a16="http://schemas.microsoft.com/office/drawing/2014/main" id="{510BCF67-03C0-46C4-9DE2-42F0AB1C0D93}"/>
              </a:ext>
            </a:extLst>
          </p:cNvPr>
          <p:cNvPicPr>
            <a:picLocks noChangeAspect="1"/>
          </p:cNvPicPr>
          <p:nvPr/>
        </p:nvPicPr>
        <p:blipFill>
          <a:blip r:embed="rId3"/>
          <a:stretch>
            <a:fillRect/>
          </a:stretch>
        </p:blipFill>
        <p:spPr>
          <a:xfrm>
            <a:off x="2357437" y="2571468"/>
            <a:ext cx="7477125" cy="3352800"/>
          </a:xfrm>
          <a:prstGeom prst="rect">
            <a:avLst/>
          </a:prstGeom>
        </p:spPr>
      </p:pic>
    </p:spTree>
    <p:extLst>
      <p:ext uri="{BB962C8B-B14F-4D97-AF65-F5344CB8AC3E}">
        <p14:creationId xmlns:p14="http://schemas.microsoft.com/office/powerpoint/2010/main" val="21628213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1" name="Picture 50"/>
          <p:cNvPicPr>
            <a:picLocks noChangeAspect="1"/>
          </p:cNvPicPr>
          <p:nvPr/>
        </p:nvPicPr>
        <p:blipFill>
          <a:blip r:embed="rId3"/>
          <a:stretch>
            <a:fillRect/>
          </a:stretch>
        </p:blipFill>
        <p:spPr>
          <a:xfrm>
            <a:off x="5305318" y="2652607"/>
            <a:ext cx="1524213" cy="1514686"/>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87385" y="2338654"/>
            <a:ext cx="645448" cy="540780"/>
          </a:xfrm>
          <a:prstGeom prst="rect">
            <a:avLst/>
          </a:prstGeom>
        </p:spPr>
      </p:pic>
      <p:sp>
        <p:nvSpPr>
          <p:cNvPr id="4" name="Oval 3"/>
          <p:cNvSpPr/>
          <p:nvPr/>
        </p:nvSpPr>
        <p:spPr>
          <a:xfrm>
            <a:off x="4820574" y="2068497"/>
            <a:ext cx="2388094" cy="23880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 name="Oval 4"/>
          <p:cNvSpPr/>
          <p:nvPr/>
        </p:nvSpPr>
        <p:spPr>
          <a:xfrm>
            <a:off x="3916531" y="1205033"/>
            <a:ext cx="4233169" cy="4233169"/>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 name="Oval 5"/>
          <p:cNvSpPr/>
          <p:nvPr/>
        </p:nvSpPr>
        <p:spPr>
          <a:xfrm>
            <a:off x="2512380" y="-110341"/>
            <a:ext cx="7057747" cy="7057747"/>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99201" y="463750"/>
            <a:ext cx="1030061" cy="569245"/>
          </a:xfrm>
          <a:prstGeom prst="rect">
            <a:avLst/>
          </a:prstGeom>
        </p:spPr>
      </p:pic>
      <p:pic>
        <p:nvPicPr>
          <p:cNvPr id="8" name="Picture 2" descr="Apache HBas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99201" y="2031897"/>
            <a:ext cx="1179838" cy="291646"/>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8"/>
          <p:cNvPicPr>
            <a:picLocks noChangeAspect="1"/>
          </p:cNvPicPr>
          <p:nvPr/>
        </p:nvPicPr>
        <p:blipFill>
          <a:blip r:embed="rId7"/>
          <a:stretch>
            <a:fillRect/>
          </a:stretch>
        </p:blipFill>
        <p:spPr>
          <a:xfrm>
            <a:off x="8567377" y="268697"/>
            <a:ext cx="1165185" cy="390106"/>
          </a:xfrm>
          <a:prstGeom prst="rect">
            <a:avLst/>
          </a:prstGeom>
        </p:spPr>
      </p:pic>
      <p:pic>
        <p:nvPicPr>
          <p:cNvPr id="10" name="Picture 4" descr="http://icons.iconarchive.com/icons/laurent-baumann/blend/256/Location-File-icon.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552" y="1030321"/>
            <a:ext cx="928688" cy="928688"/>
          </a:xfrm>
          <a:prstGeom prst="rect">
            <a:avLst/>
          </a:prstGeom>
          <a:noFill/>
          <a:extLst>
            <a:ext uri="{909E8E84-426E-40dd-AFC4-6F175D3DCCD1}">
              <a14:hiddenFill xmlns:a14="http://schemas.microsoft.com/office/drawing/2010/main" xmlns="">
                <a:solidFill>
                  <a:srgbClr val="FFFFFF"/>
                </a:solidFill>
              </a14:hiddenFill>
            </a:ext>
          </a:extLst>
        </p:spPr>
      </p:pic>
      <p:pic>
        <p:nvPicPr>
          <p:cNvPr id="11" name="Picture 10"/>
          <p:cNvPicPr>
            <a:picLocks noChangeAspect="1"/>
          </p:cNvPicPr>
          <p:nvPr/>
        </p:nvPicPr>
        <p:blipFill>
          <a:blip r:embed="rId9"/>
          <a:stretch>
            <a:fillRect/>
          </a:stretch>
        </p:blipFill>
        <p:spPr>
          <a:xfrm>
            <a:off x="5737258" y="317103"/>
            <a:ext cx="607989" cy="507856"/>
          </a:xfrm>
          <a:prstGeom prst="rect">
            <a:avLst/>
          </a:prstGeom>
        </p:spPr>
      </p:pic>
      <p:pic>
        <p:nvPicPr>
          <p:cNvPr id="12" name="Picture 1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775298" y="5818276"/>
            <a:ext cx="598467" cy="721440"/>
          </a:xfrm>
          <a:prstGeom prst="rect">
            <a:avLst/>
          </a:prstGeom>
        </p:spPr>
      </p:pic>
      <p:pic>
        <p:nvPicPr>
          <p:cNvPr id="13" name="Picture 1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989981" y="3090277"/>
            <a:ext cx="424202" cy="551462"/>
          </a:xfrm>
          <a:prstGeom prst="rect">
            <a:avLst/>
          </a:prstGeom>
        </p:spPr>
      </p:pic>
      <p:pic>
        <p:nvPicPr>
          <p:cNvPr id="14" name="Picture 1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652048" y="3032056"/>
            <a:ext cx="429373" cy="456780"/>
          </a:xfrm>
          <a:prstGeom prst="rect">
            <a:avLst/>
          </a:prstGeom>
        </p:spPr>
      </p:pic>
      <p:pic>
        <p:nvPicPr>
          <p:cNvPr id="15" name="Picture 14"/>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706309" y="2789626"/>
            <a:ext cx="245373" cy="350066"/>
          </a:xfrm>
          <a:prstGeom prst="rect">
            <a:avLst/>
          </a:prstGeom>
        </p:spPr>
      </p:pic>
      <p:pic>
        <p:nvPicPr>
          <p:cNvPr id="16" name="Picture 15"/>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3031446" y="2837003"/>
            <a:ext cx="245373" cy="350066"/>
          </a:xfrm>
          <a:prstGeom prst="rect">
            <a:avLst/>
          </a:prstGeom>
        </p:spPr>
      </p:pic>
      <p:pic>
        <p:nvPicPr>
          <p:cNvPr id="17" name="Picture 1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35807" y="242555"/>
            <a:ext cx="1618615" cy="505817"/>
          </a:xfrm>
          <a:prstGeom prst="rect">
            <a:avLst/>
          </a:prstGeom>
        </p:spPr>
      </p:pic>
      <p:pic>
        <p:nvPicPr>
          <p:cNvPr id="18" name="Picture 17"/>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769599" y="2956528"/>
            <a:ext cx="458785" cy="458785"/>
          </a:xfrm>
          <a:prstGeom prst="rect">
            <a:avLst/>
          </a:prstGeom>
        </p:spPr>
      </p:pic>
      <p:pic>
        <p:nvPicPr>
          <p:cNvPr id="19" name="Picture 18"/>
          <p:cNvPicPr>
            <a:picLocks noChangeAspect="1"/>
          </p:cNvPicPr>
          <p:nvPr/>
        </p:nvPicPr>
        <p:blipFill>
          <a:blip r:embed="rId16"/>
          <a:stretch>
            <a:fillRect/>
          </a:stretch>
        </p:blipFill>
        <p:spPr>
          <a:xfrm>
            <a:off x="10084100" y="488272"/>
            <a:ext cx="498878" cy="675078"/>
          </a:xfrm>
          <a:prstGeom prst="rect">
            <a:avLst/>
          </a:prstGeom>
        </p:spPr>
      </p:pic>
      <p:sp>
        <p:nvSpPr>
          <p:cNvPr id="20" name="TextBox 19"/>
          <p:cNvSpPr txBox="1"/>
          <p:nvPr/>
        </p:nvSpPr>
        <p:spPr>
          <a:xfrm>
            <a:off x="9867877" y="1163350"/>
            <a:ext cx="1066639" cy="369332"/>
          </a:xfrm>
          <a:prstGeom prst="rect">
            <a:avLst/>
          </a:prstGeom>
          <a:noFill/>
        </p:spPr>
        <p:txBody>
          <a:bodyPr wrap="square" rtlCol="0">
            <a:spAutoFit/>
          </a:bodyPr>
          <a:lstStyle/>
          <a:p>
            <a:r>
              <a:rPr lang="en-US" dirty="0">
                <a:solidFill>
                  <a:schemeClr val="bg1"/>
                </a:solidFill>
              </a:rPr>
              <a:t>RDBMS</a:t>
            </a:r>
          </a:p>
        </p:txBody>
      </p:sp>
      <p:pic>
        <p:nvPicPr>
          <p:cNvPr id="21" name="Picture 20"/>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692315" y="4303662"/>
            <a:ext cx="801113" cy="495824"/>
          </a:xfrm>
          <a:prstGeom prst="rect">
            <a:avLst/>
          </a:prstGeom>
        </p:spPr>
      </p:pic>
      <p:pic>
        <p:nvPicPr>
          <p:cNvPr id="22" name="Picture 21"/>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161860" y="5438202"/>
            <a:ext cx="585123" cy="912792"/>
          </a:xfrm>
          <a:prstGeom prst="rect">
            <a:avLst/>
          </a:prstGeom>
        </p:spPr>
      </p:pic>
      <p:pic>
        <p:nvPicPr>
          <p:cNvPr id="23" name="Picture 22"/>
          <p:cNvPicPr>
            <a:picLocks noChangeAspect="1"/>
          </p:cNvPicPr>
          <p:nvPr/>
        </p:nvPicPr>
        <p:blipFill>
          <a:blip r:embed="rId19"/>
          <a:stretch>
            <a:fillRect/>
          </a:stretch>
        </p:blipFill>
        <p:spPr>
          <a:xfrm>
            <a:off x="1432642" y="4374167"/>
            <a:ext cx="904478" cy="899156"/>
          </a:xfrm>
          <a:prstGeom prst="rect">
            <a:avLst/>
          </a:prstGeom>
        </p:spPr>
      </p:pic>
      <p:sp>
        <p:nvSpPr>
          <p:cNvPr id="24" name="TextBox 23"/>
          <p:cNvSpPr txBox="1"/>
          <p:nvPr/>
        </p:nvSpPr>
        <p:spPr>
          <a:xfrm>
            <a:off x="3955147" y="3043931"/>
            <a:ext cx="844429" cy="261610"/>
          </a:xfrm>
          <a:prstGeom prst="rect">
            <a:avLst/>
          </a:prstGeom>
          <a:noFill/>
        </p:spPr>
        <p:txBody>
          <a:bodyPr wrap="square" rtlCol="0">
            <a:spAutoFit/>
          </a:bodyPr>
          <a:lstStyle/>
          <a:p>
            <a:r>
              <a:rPr lang="en-US" sz="1100" dirty="0">
                <a:solidFill>
                  <a:schemeClr val="bg1"/>
                </a:solidFill>
                <a:latin typeface="Candara" panose="020E0502030303020204" pitchFamily="34" charset="0"/>
              </a:rPr>
              <a:t>Streaming</a:t>
            </a:r>
          </a:p>
        </p:txBody>
      </p:sp>
      <p:cxnSp>
        <p:nvCxnSpPr>
          <p:cNvPr id="25" name="Straight Arrow Connector 24"/>
          <p:cNvCxnSpPr>
            <a:endCxn id="24" idx="1"/>
          </p:cNvCxnSpPr>
          <p:nvPr/>
        </p:nvCxnSpPr>
        <p:spPr>
          <a:xfrm flipV="1">
            <a:off x="2311830" y="3174736"/>
            <a:ext cx="1643317" cy="1406807"/>
          </a:xfrm>
          <a:prstGeom prst="straightConnector1">
            <a:avLst/>
          </a:prstGeom>
          <a:ln w="25400">
            <a:solidFill>
              <a:schemeClr val="tx2">
                <a:lumMod val="75000"/>
              </a:schemeClr>
            </a:solidFill>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2746983" y="3390000"/>
            <a:ext cx="1342284" cy="2174608"/>
          </a:xfrm>
          <a:prstGeom prst="straightConnector1">
            <a:avLst/>
          </a:prstGeom>
          <a:ln w="25400">
            <a:solidFill>
              <a:schemeClr val="tx2">
                <a:lumMod val="75000"/>
              </a:schemeClr>
            </a:solidFill>
            <a:prstDash val="dash"/>
            <a:tailEnd type="triangle" w="lg" len="lg"/>
          </a:ln>
        </p:spPr>
        <p:style>
          <a:lnRef idx="1">
            <a:schemeClr val="accent1"/>
          </a:lnRef>
          <a:fillRef idx="0">
            <a:schemeClr val="accent1"/>
          </a:fillRef>
          <a:effectRef idx="0">
            <a:schemeClr val="accent1"/>
          </a:effectRef>
          <a:fontRef idx="minor">
            <a:schemeClr val="tx1"/>
          </a:fontRef>
        </p:style>
      </p:cxnSp>
      <p:pic>
        <p:nvPicPr>
          <p:cNvPr id="27" name="Picture 26"/>
          <p:cNvPicPr>
            <a:picLocks noChangeAspect="1"/>
          </p:cNvPicPr>
          <p:nvPr/>
        </p:nvPicPr>
        <p:blipFill>
          <a:blip r:embed="rId20"/>
          <a:stretch>
            <a:fillRect/>
          </a:stretch>
        </p:blipFill>
        <p:spPr>
          <a:xfrm>
            <a:off x="5031991" y="1501866"/>
            <a:ext cx="952381" cy="457143"/>
          </a:xfrm>
          <a:prstGeom prst="rect">
            <a:avLst/>
          </a:prstGeom>
        </p:spPr>
      </p:pic>
      <p:sp>
        <p:nvSpPr>
          <p:cNvPr id="28" name="TextBox 27"/>
          <p:cNvSpPr txBox="1"/>
          <p:nvPr/>
        </p:nvSpPr>
        <p:spPr>
          <a:xfrm>
            <a:off x="5280425" y="1935046"/>
            <a:ext cx="426006" cy="261610"/>
          </a:xfrm>
          <a:prstGeom prst="rect">
            <a:avLst/>
          </a:prstGeom>
          <a:noFill/>
        </p:spPr>
        <p:txBody>
          <a:bodyPr wrap="square" rtlCol="0">
            <a:spAutoFit/>
          </a:bodyPr>
          <a:lstStyle/>
          <a:p>
            <a:r>
              <a:rPr lang="en-US" sz="1100" dirty="0">
                <a:solidFill>
                  <a:schemeClr val="bg1"/>
                </a:solidFill>
                <a:latin typeface="Candara" panose="020E0502030303020204" pitchFamily="34" charset="0"/>
              </a:rPr>
              <a:t>SQL</a:t>
            </a:r>
          </a:p>
        </p:txBody>
      </p:sp>
      <p:pic>
        <p:nvPicPr>
          <p:cNvPr id="29" name="Picture 28"/>
          <p:cNvPicPr>
            <a:picLocks noChangeAspect="1"/>
          </p:cNvPicPr>
          <p:nvPr/>
        </p:nvPicPr>
        <p:blipFill>
          <a:blip r:embed="rId21"/>
          <a:stretch>
            <a:fillRect/>
          </a:stretch>
        </p:blipFill>
        <p:spPr>
          <a:xfrm>
            <a:off x="7154946" y="3662333"/>
            <a:ext cx="840420" cy="437018"/>
          </a:xfrm>
          <a:prstGeom prst="rect">
            <a:avLst/>
          </a:prstGeom>
        </p:spPr>
      </p:pic>
      <p:sp>
        <p:nvSpPr>
          <p:cNvPr id="30" name="TextBox 29"/>
          <p:cNvSpPr txBox="1"/>
          <p:nvPr/>
        </p:nvSpPr>
        <p:spPr>
          <a:xfrm>
            <a:off x="7232423" y="4099351"/>
            <a:ext cx="844429" cy="261610"/>
          </a:xfrm>
          <a:prstGeom prst="rect">
            <a:avLst/>
          </a:prstGeom>
          <a:noFill/>
        </p:spPr>
        <p:txBody>
          <a:bodyPr wrap="square" rtlCol="0">
            <a:spAutoFit/>
          </a:bodyPr>
          <a:lstStyle/>
          <a:p>
            <a:r>
              <a:rPr lang="en-US" sz="1100" dirty="0" err="1">
                <a:solidFill>
                  <a:schemeClr val="bg1"/>
                </a:solidFill>
                <a:latin typeface="Candara" panose="020E0502030303020204" pitchFamily="34" charset="0"/>
              </a:rPr>
              <a:t>GraphX</a:t>
            </a:r>
            <a:endParaRPr lang="en-US" sz="1100" dirty="0">
              <a:solidFill>
                <a:schemeClr val="bg1"/>
              </a:solidFill>
              <a:latin typeface="Candara" panose="020E0502030303020204" pitchFamily="34" charset="0"/>
            </a:endParaRPr>
          </a:p>
        </p:txBody>
      </p:sp>
      <p:pic>
        <p:nvPicPr>
          <p:cNvPr id="31" name="Picture 30"/>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4984608" y="2807468"/>
            <a:ext cx="236007" cy="347651"/>
          </a:xfrm>
          <a:prstGeom prst="rect">
            <a:avLst/>
          </a:prstGeom>
        </p:spPr>
      </p:pic>
      <p:pic>
        <p:nvPicPr>
          <p:cNvPr id="32" name="Picture 31"/>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5141183" y="3757587"/>
            <a:ext cx="273306" cy="273306"/>
          </a:xfrm>
          <a:prstGeom prst="rect">
            <a:avLst/>
          </a:prstGeom>
        </p:spPr>
      </p:pic>
      <p:pic>
        <p:nvPicPr>
          <p:cNvPr id="33" name="Picture 32"/>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6697772" y="2723972"/>
            <a:ext cx="401510" cy="401510"/>
          </a:xfrm>
          <a:prstGeom prst="rect">
            <a:avLst/>
          </a:prstGeom>
        </p:spPr>
      </p:pic>
      <p:pic>
        <p:nvPicPr>
          <p:cNvPr id="34" name="Picture 33"/>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6618418" y="3754873"/>
            <a:ext cx="288934" cy="219495"/>
          </a:xfrm>
          <a:prstGeom prst="rect">
            <a:avLst/>
          </a:prstGeom>
        </p:spPr>
      </p:pic>
      <p:pic>
        <p:nvPicPr>
          <p:cNvPr id="35" name="Picture 34"/>
          <p:cNvPicPr>
            <a:picLocks noChangeAspect="1"/>
          </p:cNvPicPr>
          <p:nvPr/>
        </p:nvPicPr>
        <p:blipFill>
          <a:blip r:embed="rId26"/>
          <a:stretch>
            <a:fillRect/>
          </a:stretch>
        </p:blipFill>
        <p:spPr>
          <a:xfrm>
            <a:off x="5807884" y="3362824"/>
            <a:ext cx="419428" cy="419428"/>
          </a:xfrm>
          <a:prstGeom prst="rect">
            <a:avLst/>
          </a:prstGeom>
        </p:spPr>
      </p:pic>
      <p:sp>
        <p:nvSpPr>
          <p:cNvPr id="38" name="TextBox 37"/>
          <p:cNvSpPr txBox="1"/>
          <p:nvPr/>
        </p:nvSpPr>
        <p:spPr>
          <a:xfrm>
            <a:off x="9868602" y="3815195"/>
            <a:ext cx="1889479" cy="307777"/>
          </a:xfrm>
          <a:prstGeom prst="rect">
            <a:avLst/>
          </a:prstGeom>
          <a:noFill/>
        </p:spPr>
        <p:txBody>
          <a:bodyPr wrap="square" rtlCol="0">
            <a:spAutoFit/>
          </a:bodyPr>
          <a:lstStyle/>
          <a:p>
            <a:r>
              <a:rPr lang="en-US" sz="1400" dirty="0">
                <a:solidFill>
                  <a:schemeClr val="bg1"/>
                </a:solidFill>
                <a:latin typeface="Candara" panose="020E0502030303020204" pitchFamily="34" charset="0"/>
              </a:rPr>
              <a:t>Hadoop Input  Format</a:t>
            </a:r>
          </a:p>
        </p:txBody>
      </p:sp>
      <p:pic>
        <p:nvPicPr>
          <p:cNvPr id="39" name="Picture 38">
            <a:hlinkClick r:id="rId27"/>
          </p:cNvPr>
          <p:cNvPicPr>
            <a:picLocks noChangeAspect="1"/>
          </p:cNvPicPr>
          <p:nvPr/>
        </p:nvPicPr>
        <p:blipFill>
          <a:blip r:embed="rId28" cstate="print">
            <a:extLst>
              <a:ext uri="{28A0092B-C50C-407E-A947-70E740481C1C}">
                <a14:useLocalDpi xmlns:a14="http://schemas.microsoft.com/office/drawing/2010/main" val="0"/>
              </a:ext>
            </a:extLst>
          </a:blip>
          <a:stretch>
            <a:fillRect/>
          </a:stretch>
        </p:blipFill>
        <p:spPr>
          <a:xfrm>
            <a:off x="10397774" y="3220956"/>
            <a:ext cx="831136" cy="623352"/>
          </a:xfrm>
          <a:prstGeom prst="rect">
            <a:avLst/>
          </a:prstGeom>
        </p:spPr>
      </p:pic>
      <p:pic>
        <p:nvPicPr>
          <p:cNvPr id="40" name="Picture 39"/>
          <p:cNvPicPr>
            <a:picLocks noChangeAspect="1"/>
          </p:cNvPicPr>
          <p:nvPr/>
        </p:nvPicPr>
        <p:blipFill>
          <a:blip r:embed="rId29"/>
          <a:stretch>
            <a:fillRect/>
          </a:stretch>
        </p:blipFill>
        <p:spPr>
          <a:xfrm>
            <a:off x="1450652" y="1324724"/>
            <a:ext cx="696906" cy="696906"/>
          </a:xfrm>
          <a:prstGeom prst="rect">
            <a:avLst/>
          </a:prstGeom>
        </p:spPr>
      </p:pic>
      <p:pic>
        <p:nvPicPr>
          <p:cNvPr id="41" name="Picture 40"/>
          <p:cNvPicPr>
            <a:picLocks noChangeAspect="1"/>
          </p:cNvPicPr>
          <p:nvPr/>
        </p:nvPicPr>
        <p:blipFill>
          <a:blip r:embed="rId30"/>
          <a:stretch>
            <a:fillRect/>
          </a:stretch>
        </p:blipFill>
        <p:spPr>
          <a:xfrm>
            <a:off x="9513594" y="1739278"/>
            <a:ext cx="936053" cy="468027"/>
          </a:xfrm>
          <a:prstGeom prst="rect">
            <a:avLst/>
          </a:prstGeom>
        </p:spPr>
      </p:pic>
      <p:pic>
        <p:nvPicPr>
          <p:cNvPr id="42" name="Picture 41"/>
          <p:cNvPicPr>
            <a:picLocks noChangeAspect="1"/>
          </p:cNvPicPr>
          <p:nvPr/>
        </p:nvPicPr>
        <p:blipFill>
          <a:blip r:embed="rId31"/>
          <a:stretch>
            <a:fillRect/>
          </a:stretch>
        </p:blipFill>
        <p:spPr>
          <a:xfrm>
            <a:off x="10259077" y="5170611"/>
            <a:ext cx="787992" cy="787992"/>
          </a:xfrm>
          <a:prstGeom prst="rect">
            <a:avLst/>
          </a:prstGeom>
        </p:spPr>
      </p:pic>
      <p:sp>
        <p:nvSpPr>
          <p:cNvPr id="43" name="TextBox 42"/>
          <p:cNvSpPr txBox="1"/>
          <p:nvPr/>
        </p:nvSpPr>
        <p:spPr>
          <a:xfrm>
            <a:off x="10384589" y="6025107"/>
            <a:ext cx="702678" cy="307777"/>
          </a:xfrm>
          <a:prstGeom prst="rect">
            <a:avLst/>
          </a:prstGeom>
          <a:noFill/>
        </p:spPr>
        <p:txBody>
          <a:bodyPr wrap="square" rtlCol="0">
            <a:spAutoFit/>
          </a:bodyPr>
          <a:lstStyle/>
          <a:p>
            <a:r>
              <a:rPr lang="en-US" sz="1400" dirty="0">
                <a:solidFill>
                  <a:schemeClr val="bg1"/>
                </a:solidFill>
                <a:latin typeface="Candara" panose="020E0502030303020204" pitchFamily="34" charset="0"/>
              </a:rPr>
              <a:t>Apps</a:t>
            </a:r>
          </a:p>
        </p:txBody>
      </p:sp>
      <p:sp>
        <p:nvSpPr>
          <p:cNvPr id="44" name="TextBox 43"/>
          <p:cNvSpPr txBox="1"/>
          <p:nvPr/>
        </p:nvSpPr>
        <p:spPr>
          <a:xfrm>
            <a:off x="376101" y="2572831"/>
            <a:ext cx="1380381" cy="1169551"/>
          </a:xfrm>
          <a:prstGeom prst="rect">
            <a:avLst/>
          </a:prstGeom>
          <a:noFill/>
        </p:spPr>
        <p:txBody>
          <a:bodyPr wrap="square" rtlCol="0">
            <a:spAutoFit/>
          </a:bodyPr>
          <a:lstStyle/>
          <a:p>
            <a:r>
              <a:rPr lang="en-US" sz="1400" dirty="0">
                <a:solidFill>
                  <a:schemeClr val="bg1"/>
                </a:solidFill>
                <a:latin typeface="Candara" panose="020E0502030303020204" pitchFamily="34" charset="0"/>
              </a:rPr>
              <a:t>Distributions:</a:t>
            </a:r>
          </a:p>
          <a:p>
            <a:pPr marL="285750" indent="-285750">
              <a:buFontTx/>
              <a:buChar char="-"/>
            </a:pPr>
            <a:r>
              <a:rPr lang="en-US" sz="1400" dirty="0">
                <a:solidFill>
                  <a:schemeClr val="bg1"/>
                </a:solidFill>
                <a:latin typeface="Candara" panose="020E0502030303020204" pitchFamily="34" charset="0"/>
              </a:rPr>
              <a:t>CDH</a:t>
            </a:r>
          </a:p>
          <a:p>
            <a:pPr marL="285750" indent="-285750">
              <a:buFontTx/>
              <a:buChar char="-"/>
            </a:pPr>
            <a:r>
              <a:rPr lang="en-US" sz="1400" dirty="0">
                <a:solidFill>
                  <a:schemeClr val="bg1"/>
                </a:solidFill>
                <a:latin typeface="Candara" panose="020E0502030303020204" pitchFamily="34" charset="0"/>
              </a:rPr>
              <a:t>HDP</a:t>
            </a:r>
          </a:p>
          <a:p>
            <a:pPr marL="285750" indent="-285750">
              <a:buFontTx/>
              <a:buChar char="-"/>
            </a:pPr>
            <a:r>
              <a:rPr lang="en-US" sz="1400" dirty="0" err="1">
                <a:solidFill>
                  <a:schemeClr val="bg1"/>
                </a:solidFill>
                <a:latin typeface="Candara" panose="020E0502030303020204" pitchFamily="34" charset="0"/>
              </a:rPr>
              <a:t>MapR</a:t>
            </a:r>
            <a:endParaRPr lang="en-US" sz="1400" dirty="0">
              <a:solidFill>
                <a:schemeClr val="bg1"/>
              </a:solidFill>
              <a:latin typeface="Candara" panose="020E0502030303020204" pitchFamily="34" charset="0"/>
            </a:endParaRPr>
          </a:p>
          <a:p>
            <a:pPr marL="285750" indent="-285750">
              <a:buFontTx/>
              <a:buChar char="-"/>
            </a:pPr>
            <a:r>
              <a:rPr lang="en-US" sz="1400" dirty="0">
                <a:solidFill>
                  <a:schemeClr val="bg1"/>
                </a:solidFill>
                <a:latin typeface="Candara" panose="020E0502030303020204" pitchFamily="34" charset="0"/>
              </a:rPr>
              <a:t>DSE</a:t>
            </a:r>
          </a:p>
        </p:txBody>
      </p:sp>
      <p:pic>
        <p:nvPicPr>
          <p:cNvPr id="45" name="Picture 2" descr="http://www.openstack.org/themes/openstack/images/new-icons/openstack-object-storage-icon.png"/>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571210" y="844517"/>
            <a:ext cx="487062" cy="399304"/>
          </a:xfrm>
          <a:prstGeom prst="rect">
            <a:avLst/>
          </a:prstGeom>
          <a:noFill/>
          <a:extLst>
            <a:ext uri="{909E8E84-426E-40dd-AFC4-6F175D3DCCD1}">
              <a14:hiddenFill xmlns:a14="http://schemas.microsoft.com/office/drawing/2010/main" xmlns="">
                <a:solidFill>
                  <a:srgbClr val="FFFFFF"/>
                </a:solidFill>
              </a14:hiddenFill>
            </a:ext>
          </a:extLst>
        </p:spPr>
      </p:pic>
      <p:pic>
        <p:nvPicPr>
          <p:cNvPr id="46" name="Picture 45"/>
          <p:cNvPicPr>
            <a:picLocks noChangeAspect="1"/>
          </p:cNvPicPr>
          <p:nvPr/>
        </p:nvPicPr>
        <p:blipFill>
          <a:blip r:embed="rId33"/>
          <a:stretch>
            <a:fillRect/>
          </a:stretch>
        </p:blipFill>
        <p:spPr>
          <a:xfrm>
            <a:off x="4140119" y="2673165"/>
            <a:ext cx="436036" cy="358891"/>
          </a:xfrm>
          <a:prstGeom prst="rect">
            <a:avLst/>
          </a:prstGeom>
        </p:spPr>
      </p:pic>
      <p:sp>
        <p:nvSpPr>
          <p:cNvPr id="48" name="TextBox 47"/>
          <p:cNvSpPr txBox="1"/>
          <p:nvPr/>
        </p:nvSpPr>
        <p:spPr>
          <a:xfrm>
            <a:off x="7070265" y="2527721"/>
            <a:ext cx="729683" cy="261610"/>
          </a:xfrm>
          <a:prstGeom prst="rect">
            <a:avLst/>
          </a:prstGeom>
          <a:noFill/>
        </p:spPr>
        <p:txBody>
          <a:bodyPr wrap="square" rtlCol="0">
            <a:spAutoFit/>
          </a:bodyPr>
          <a:lstStyle/>
          <a:p>
            <a:r>
              <a:rPr lang="en-US" sz="1100" dirty="0">
                <a:solidFill>
                  <a:schemeClr val="bg1"/>
                </a:solidFill>
                <a:latin typeface="Candara" panose="020E0502030303020204" pitchFamily="34" charset="0"/>
              </a:rPr>
              <a:t>Tachyon</a:t>
            </a:r>
          </a:p>
        </p:txBody>
      </p:sp>
      <p:sp>
        <p:nvSpPr>
          <p:cNvPr id="49" name="TextBox 48"/>
          <p:cNvSpPr txBox="1"/>
          <p:nvPr/>
        </p:nvSpPr>
        <p:spPr>
          <a:xfrm>
            <a:off x="4847523" y="4785267"/>
            <a:ext cx="729683" cy="261610"/>
          </a:xfrm>
          <a:prstGeom prst="rect">
            <a:avLst/>
          </a:prstGeom>
          <a:noFill/>
        </p:spPr>
        <p:txBody>
          <a:bodyPr wrap="square" rtlCol="0">
            <a:spAutoFit/>
          </a:bodyPr>
          <a:lstStyle/>
          <a:p>
            <a:r>
              <a:rPr lang="en-US" sz="1100" dirty="0">
                <a:solidFill>
                  <a:schemeClr val="bg1"/>
                </a:solidFill>
                <a:latin typeface="Candara" panose="020E0502030303020204" pitchFamily="34" charset="0"/>
              </a:rPr>
              <a:t>MLlib</a:t>
            </a:r>
          </a:p>
        </p:txBody>
      </p:sp>
      <p:pic>
        <p:nvPicPr>
          <p:cNvPr id="50" name="Picture 49"/>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5896545" y="5600181"/>
            <a:ext cx="245373" cy="350066"/>
          </a:xfrm>
          <a:prstGeom prst="rect">
            <a:avLst/>
          </a:prstGeom>
        </p:spPr>
      </p:pic>
      <p:pic>
        <p:nvPicPr>
          <p:cNvPr id="2" name="Picture 1"/>
          <p:cNvPicPr>
            <a:picLocks noChangeAspect="1"/>
          </p:cNvPicPr>
          <p:nvPr/>
        </p:nvPicPr>
        <p:blipFill>
          <a:blip r:embed="rId34"/>
          <a:stretch>
            <a:fillRect/>
          </a:stretch>
        </p:blipFill>
        <p:spPr>
          <a:xfrm>
            <a:off x="6884722" y="2014334"/>
            <a:ext cx="733660" cy="528235"/>
          </a:xfrm>
          <a:prstGeom prst="rect">
            <a:avLst/>
          </a:prstGeom>
        </p:spPr>
      </p:pic>
      <p:pic>
        <p:nvPicPr>
          <p:cNvPr id="53" name="Picture 52"/>
          <p:cNvPicPr>
            <a:picLocks noChangeAspect="1"/>
          </p:cNvPicPr>
          <p:nvPr/>
        </p:nvPicPr>
        <p:blipFill>
          <a:blip r:embed="rId35"/>
          <a:stretch>
            <a:fillRect/>
          </a:stretch>
        </p:blipFill>
        <p:spPr>
          <a:xfrm>
            <a:off x="5834858" y="4674686"/>
            <a:ext cx="954737" cy="439179"/>
          </a:xfrm>
          <a:prstGeom prst="rect">
            <a:avLst/>
          </a:prstGeom>
        </p:spPr>
      </p:pic>
      <p:sp>
        <p:nvSpPr>
          <p:cNvPr id="54" name="TextBox 53"/>
          <p:cNvSpPr txBox="1"/>
          <p:nvPr/>
        </p:nvSpPr>
        <p:spPr>
          <a:xfrm>
            <a:off x="5429003" y="4091644"/>
            <a:ext cx="1161493" cy="261610"/>
          </a:xfrm>
          <a:prstGeom prst="rect">
            <a:avLst/>
          </a:prstGeom>
          <a:noFill/>
        </p:spPr>
        <p:txBody>
          <a:bodyPr wrap="square" rtlCol="0">
            <a:spAutoFit/>
          </a:bodyPr>
          <a:lstStyle/>
          <a:p>
            <a:r>
              <a:rPr lang="en-US" sz="1100" dirty="0" err="1">
                <a:solidFill>
                  <a:schemeClr val="bg1"/>
                </a:solidFill>
                <a:latin typeface="Candara" panose="020E0502030303020204" pitchFamily="34" charset="0"/>
              </a:rPr>
              <a:t>DataFrames</a:t>
            </a:r>
            <a:r>
              <a:rPr lang="en-US" sz="1100" dirty="0">
                <a:solidFill>
                  <a:schemeClr val="bg1"/>
                </a:solidFill>
                <a:latin typeface="Candara" panose="020E0502030303020204" pitchFamily="34" charset="0"/>
              </a:rPr>
              <a:t> API</a:t>
            </a:r>
          </a:p>
        </p:txBody>
      </p:sp>
    </p:spTree>
    <p:extLst>
      <p:ext uri="{BB962C8B-B14F-4D97-AF65-F5344CB8AC3E}">
        <p14:creationId xmlns:p14="http://schemas.microsoft.com/office/powerpoint/2010/main" val="2945141746"/>
      </p:ext>
    </p:extLst>
  </p:cSld>
  <p:clrMapOvr>
    <a:masterClrMapping/>
  </p:clrMapOvr>
  <p:transition>
    <p:push dir="u"/>
  </p:transition>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7000" b="-7000"/>
          </a:stretch>
        </a:blipFill>
        <a:effectLst/>
      </p:bgPr>
    </p:bg>
    <p:spTree>
      <p:nvGrpSpPr>
        <p:cNvPr id="1" name=""/>
        <p:cNvGrpSpPr/>
        <p:nvPr/>
      </p:nvGrpSpPr>
      <p:grpSpPr>
        <a:xfrm>
          <a:off x="0" y="0"/>
          <a:ext cx="0" cy="0"/>
          <a:chOff x="0" y="0"/>
          <a:chExt cx="0" cy="0"/>
        </a:xfrm>
      </p:grpSpPr>
      <p:pic>
        <p:nvPicPr>
          <p:cNvPr id="45" name="Picture 44"/>
          <p:cNvPicPr>
            <a:picLocks noChangeAspect="1"/>
          </p:cNvPicPr>
          <p:nvPr/>
        </p:nvPicPr>
        <p:blipFill>
          <a:blip r:embed="rId4"/>
          <a:stretch>
            <a:fillRect/>
          </a:stretch>
        </p:blipFill>
        <p:spPr>
          <a:xfrm>
            <a:off x="7510346" y="97546"/>
            <a:ext cx="1943980" cy="1143060"/>
          </a:xfrm>
          <a:prstGeom prst="rect">
            <a:avLst/>
          </a:prstGeom>
        </p:spPr>
      </p:pic>
      <p:pic>
        <p:nvPicPr>
          <p:cNvPr id="46" name="Picture 45">
            <a:hlinkClick r:id="rId5"/>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57461" y="359533"/>
            <a:ext cx="2998534" cy="709653"/>
          </a:xfrm>
          <a:prstGeom prst="rect">
            <a:avLst/>
          </a:prstGeom>
        </p:spPr>
      </p:pic>
      <p:sp>
        <p:nvSpPr>
          <p:cNvPr id="2" name="TextBox 1"/>
          <p:cNvSpPr txBox="1"/>
          <p:nvPr/>
        </p:nvSpPr>
        <p:spPr>
          <a:xfrm>
            <a:off x="5754029" y="669076"/>
            <a:ext cx="602166" cy="4001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entury Gothic"/>
                <a:ea typeface="+mn-ea"/>
                <a:cs typeface="+mn-cs"/>
              </a:rPr>
              <a:t>vs</a:t>
            </a:r>
          </a:p>
        </p:txBody>
      </p:sp>
      <p:pic>
        <p:nvPicPr>
          <p:cNvPr id="48" name="Picture 4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32886" y="1551525"/>
            <a:ext cx="1715007" cy="525220"/>
          </a:xfrm>
          <a:prstGeom prst="rect">
            <a:avLst/>
          </a:prstGeom>
        </p:spPr>
      </p:pic>
      <p:pic>
        <p:nvPicPr>
          <p:cNvPr id="49" name="Picture 4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30435" y="3183323"/>
            <a:ext cx="1618615" cy="505817"/>
          </a:xfrm>
          <a:prstGeom prst="rect">
            <a:avLst/>
          </a:prstGeom>
        </p:spPr>
      </p:pic>
      <p:pic>
        <p:nvPicPr>
          <p:cNvPr id="50" name="Picture 4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32886" y="2272848"/>
            <a:ext cx="573041" cy="609618"/>
          </a:xfrm>
          <a:prstGeom prst="rect">
            <a:avLst/>
          </a:prstGeom>
        </p:spPr>
      </p:pic>
      <p:sp>
        <p:nvSpPr>
          <p:cNvPr id="3" name="TextBox 2"/>
          <p:cNvSpPr txBox="1"/>
          <p:nvPr/>
        </p:nvSpPr>
        <p:spPr>
          <a:xfrm>
            <a:off x="2948087" y="2377602"/>
            <a:ext cx="1028363" cy="4001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Century Gothic"/>
                <a:ea typeface="+mn-ea"/>
                <a:cs typeface="+mn-cs"/>
              </a:rPr>
              <a:t>YARN</a:t>
            </a:r>
          </a:p>
        </p:txBody>
      </p:sp>
      <p:cxnSp>
        <p:nvCxnSpPr>
          <p:cNvPr id="5" name="Straight Arrow Connector 4"/>
          <p:cNvCxnSpPr/>
          <p:nvPr/>
        </p:nvCxnSpPr>
        <p:spPr>
          <a:xfrm>
            <a:off x="4198434" y="2577657"/>
            <a:ext cx="3111190" cy="0"/>
          </a:xfrm>
          <a:prstGeom prst="straightConnector1">
            <a:avLst/>
          </a:prstGeom>
          <a:ln>
            <a:solidFill>
              <a:schemeClr val="tx1">
                <a:lumMod val="85000"/>
              </a:schemeClr>
            </a:solidFill>
            <a:headEnd type="stealth"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4198434" y="1814135"/>
            <a:ext cx="3111190" cy="0"/>
          </a:xfrm>
          <a:prstGeom prst="straightConnector1">
            <a:avLst/>
          </a:prstGeom>
          <a:ln>
            <a:solidFill>
              <a:schemeClr val="tx1">
                <a:lumMod val="85000"/>
              </a:schemeClr>
            </a:solidFill>
            <a:tailEnd type="triangle" w="lg" len="lg"/>
          </a:ln>
        </p:spPr>
        <p:style>
          <a:lnRef idx="1">
            <a:schemeClr val="accent1"/>
          </a:lnRef>
          <a:fillRef idx="0">
            <a:schemeClr val="accent1"/>
          </a:fillRef>
          <a:effectRef idx="0">
            <a:schemeClr val="accent1"/>
          </a:effectRef>
          <a:fontRef idx="minor">
            <a:schemeClr val="tx1"/>
          </a:fontRef>
        </p:style>
      </p:cxnSp>
      <p:pic>
        <p:nvPicPr>
          <p:cNvPr id="52" name="Picture 51"/>
          <p:cNvPicPr>
            <a:picLocks noChangeAspect="1"/>
          </p:cNvPicPr>
          <p:nvPr/>
        </p:nvPicPr>
        <p:blipFill>
          <a:blip r:embed="rId4"/>
          <a:stretch>
            <a:fillRect/>
          </a:stretch>
        </p:blipFill>
        <p:spPr>
          <a:xfrm>
            <a:off x="7510346" y="1409032"/>
            <a:ext cx="1135566" cy="667713"/>
          </a:xfrm>
          <a:prstGeom prst="rect">
            <a:avLst/>
          </a:prstGeom>
        </p:spPr>
      </p:pic>
      <p:pic>
        <p:nvPicPr>
          <p:cNvPr id="53" name="Picture 52"/>
          <p:cNvPicPr>
            <a:picLocks noChangeAspect="1"/>
          </p:cNvPicPr>
          <p:nvPr/>
        </p:nvPicPr>
        <p:blipFill>
          <a:blip r:embed="rId10"/>
          <a:stretch>
            <a:fillRect/>
          </a:stretch>
        </p:blipFill>
        <p:spPr>
          <a:xfrm>
            <a:off x="8805874" y="1491935"/>
            <a:ext cx="648452" cy="644399"/>
          </a:xfrm>
          <a:prstGeom prst="rect">
            <a:avLst/>
          </a:prstGeom>
        </p:spPr>
      </p:pic>
      <p:pic>
        <p:nvPicPr>
          <p:cNvPr id="54" name="Picture 5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758858" y="2207833"/>
            <a:ext cx="598467" cy="721440"/>
          </a:xfrm>
          <a:prstGeom prst="rect">
            <a:avLst/>
          </a:prstGeom>
        </p:spPr>
      </p:pic>
      <p:cxnSp>
        <p:nvCxnSpPr>
          <p:cNvPr id="12" name="Straight Connector 11"/>
          <p:cNvCxnSpPr/>
          <p:nvPr/>
        </p:nvCxnSpPr>
        <p:spPr>
          <a:xfrm>
            <a:off x="964580" y="4007452"/>
            <a:ext cx="10181063"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55" name="Picture 54">
            <a:hlinkClick r:id="rId12"/>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736906" y="4270061"/>
            <a:ext cx="761049" cy="700967"/>
          </a:xfrm>
          <a:prstGeom prst="rect">
            <a:avLst/>
          </a:prstGeom>
        </p:spPr>
      </p:pic>
      <p:cxnSp>
        <p:nvCxnSpPr>
          <p:cNvPr id="56" name="Straight Arrow Connector 55"/>
          <p:cNvCxnSpPr/>
          <p:nvPr/>
        </p:nvCxnSpPr>
        <p:spPr>
          <a:xfrm>
            <a:off x="4198434" y="4687743"/>
            <a:ext cx="3111190" cy="0"/>
          </a:xfrm>
          <a:prstGeom prst="straightConnector1">
            <a:avLst/>
          </a:prstGeom>
          <a:ln>
            <a:solidFill>
              <a:schemeClr val="tx1">
                <a:lumMod val="85000"/>
              </a:schemeClr>
            </a:solidFill>
            <a:tailEnd type="triangle" w="lg" len="lg"/>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p:nvPicPr>
        <p:blipFill>
          <a:blip r:embed="rId4"/>
          <a:stretch>
            <a:fillRect/>
          </a:stretch>
        </p:blipFill>
        <p:spPr>
          <a:xfrm>
            <a:off x="7490308" y="4286687"/>
            <a:ext cx="1135566" cy="667713"/>
          </a:xfrm>
          <a:prstGeom prst="rect">
            <a:avLst/>
          </a:prstGeom>
        </p:spPr>
      </p:pic>
      <p:sp>
        <p:nvSpPr>
          <p:cNvPr id="58" name="TextBox 57"/>
          <p:cNvSpPr txBox="1"/>
          <p:nvPr/>
        </p:nvSpPr>
        <p:spPr>
          <a:xfrm>
            <a:off x="8701667" y="4509990"/>
            <a:ext cx="1028363" cy="4001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Century Gothic"/>
                <a:ea typeface="+mn-ea"/>
                <a:cs typeface="+mn-cs"/>
              </a:rPr>
              <a:t>SQL</a:t>
            </a:r>
          </a:p>
        </p:txBody>
      </p:sp>
      <p:pic>
        <p:nvPicPr>
          <p:cNvPr id="14" name="Picture 13"/>
          <p:cNvPicPr>
            <a:picLocks noChangeAspect="1"/>
          </p:cNvPicPr>
          <p:nvPr/>
        </p:nvPicPr>
        <p:blipFill>
          <a:blip r:embed="rId14"/>
          <a:stretch>
            <a:fillRect/>
          </a:stretch>
        </p:blipFill>
        <p:spPr>
          <a:xfrm>
            <a:off x="2612420" y="5011079"/>
            <a:ext cx="1261274" cy="529735"/>
          </a:xfrm>
          <a:prstGeom prst="rect">
            <a:avLst/>
          </a:prstGeom>
        </p:spPr>
      </p:pic>
      <p:cxnSp>
        <p:nvCxnSpPr>
          <p:cNvPr id="59" name="Straight Arrow Connector 58"/>
          <p:cNvCxnSpPr/>
          <p:nvPr/>
        </p:nvCxnSpPr>
        <p:spPr>
          <a:xfrm>
            <a:off x="4198434" y="5375401"/>
            <a:ext cx="3111190" cy="0"/>
          </a:xfrm>
          <a:prstGeom prst="straightConnector1">
            <a:avLst/>
          </a:prstGeom>
          <a:ln>
            <a:solidFill>
              <a:schemeClr val="tx1">
                <a:lumMod val="85000"/>
              </a:schemeClr>
            </a:solidFill>
            <a:tailEnd type="triangle" w="lg" len="lg"/>
          </a:ln>
        </p:spPr>
        <p:style>
          <a:lnRef idx="1">
            <a:schemeClr val="accent1"/>
          </a:lnRef>
          <a:fillRef idx="0">
            <a:schemeClr val="accent1"/>
          </a:fillRef>
          <a:effectRef idx="0">
            <a:schemeClr val="accent1"/>
          </a:effectRef>
          <a:fontRef idx="minor">
            <a:schemeClr val="tx1"/>
          </a:fontRef>
        </p:style>
      </p:cxnSp>
      <p:pic>
        <p:nvPicPr>
          <p:cNvPr id="60" name="Picture 59"/>
          <p:cNvPicPr>
            <a:picLocks noChangeAspect="1"/>
          </p:cNvPicPr>
          <p:nvPr/>
        </p:nvPicPr>
        <p:blipFill>
          <a:blip r:embed="rId4"/>
          <a:stretch>
            <a:fillRect/>
          </a:stretch>
        </p:blipFill>
        <p:spPr>
          <a:xfrm>
            <a:off x="7490308" y="4874689"/>
            <a:ext cx="1135566" cy="667713"/>
          </a:xfrm>
          <a:prstGeom prst="rect">
            <a:avLst/>
          </a:prstGeom>
        </p:spPr>
      </p:pic>
      <p:sp>
        <p:nvSpPr>
          <p:cNvPr id="61" name="TextBox 60"/>
          <p:cNvSpPr txBox="1"/>
          <p:nvPr/>
        </p:nvSpPr>
        <p:spPr>
          <a:xfrm>
            <a:off x="8710071" y="5075891"/>
            <a:ext cx="1028363" cy="4001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err="1">
                <a:ln>
                  <a:noFill/>
                </a:ln>
                <a:solidFill>
                  <a:prstClr val="white"/>
                </a:solidFill>
                <a:effectLst/>
                <a:uLnTx/>
                <a:uFillTx/>
                <a:latin typeface="Century Gothic"/>
                <a:ea typeface="+mn-ea"/>
                <a:cs typeface="+mn-cs"/>
              </a:rPr>
              <a:t>MLlib</a:t>
            </a:r>
            <a:endParaRPr kumimoji="0" lang="en-US" sz="2000" b="1" i="0" u="none" strike="noStrike" kern="1200" cap="none" spc="0" normalizeH="0" baseline="0" noProof="0" dirty="0">
              <a:ln>
                <a:noFill/>
              </a:ln>
              <a:solidFill>
                <a:prstClr val="white"/>
              </a:solidFill>
              <a:effectLst/>
              <a:uLnTx/>
              <a:uFillTx/>
              <a:latin typeface="Century Gothic"/>
              <a:ea typeface="+mn-ea"/>
              <a:cs typeface="+mn-cs"/>
            </a:endParaRPr>
          </a:p>
        </p:txBody>
      </p:sp>
      <p:cxnSp>
        <p:nvCxnSpPr>
          <p:cNvPr id="68" name="Straight Arrow Connector 67"/>
          <p:cNvCxnSpPr/>
          <p:nvPr/>
        </p:nvCxnSpPr>
        <p:spPr>
          <a:xfrm>
            <a:off x="4218472" y="6039307"/>
            <a:ext cx="3111190" cy="0"/>
          </a:xfrm>
          <a:prstGeom prst="straightConnector1">
            <a:avLst/>
          </a:prstGeom>
          <a:ln>
            <a:solidFill>
              <a:schemeClr val="tx1">
                <a:lumMod val="85000"/>
              </a:schemeClr>
            </a:solidFill>
            <a:tailEnd type="triangle" w="lg" len="lg"/>
          </a:ln>
        </p:spPr>
        <p:style>
          <a:lnRef idx="1">
            <a:schemeClr val="accent1"/>
          </a:lnRef>
          <a:fillRef idx="0">
            <a:schemeClr val="accent1"/>
          </a:fillRef>
          <a:effectRef idx="0">
            <a:schemeClr val="accent1"/>
          </a:effectRef>
          <a:fontRef idx="minor">
            <a:schemeClr val="tx1"/>
          </a:fontRef>
        </p:style>
      </p:cxnSp>
      <p:pic>
        <p:nvPicPr>
          <p:cNvPr id="69" name="Picture 68"/>
          <p:cNvPicPr>
            <a:picLocks noChangeAspect="1"/>
          </p:cNvPicPr>
          <p:nvPr/>
        </p:nvPicPr>
        <p:blipFill>
          <a:blip r:embed="rId4"/>
          <a:stretch>
            <a:fillRect/>
          </a:stretch>
        </p:blipFill>
        <p:spPr>
          <a:xfrm>
            <a:off x="7510346" y="5538595"/>
            <a:ext cx="1135566" cy="667713"/>
          </a:xfrm>
          <a:prstGeom prst="rect">
            <a:avLst/>
          </a:prstGeom>
        </p:spPr>
      </p:pic>
      <p:sp>
        <p:nvSpPr>
          <p:cNvPr id="70" name="TextBox 69"/>
          <p:cNvSpPr txBox="1"/>
          <p:nvPr/>
        </p:nvSpPr>
        <p:spPr>
          <a:xfrm>
            <a:off x="8730109" y="5739797"/>
            <a:ext cx="1506711" cy="4001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Century Gothic"/>
                <a:ea typeface="+mn-ea"/>
                <a:cs typeface="+mn-cs"/>
              </a:rPr>
              <a:t>Streaming</a:t>
            </a:r>
          </a:p>
        </p:txBody>
      </p:sp>
      <p:pic>
        <p:nvPicPr>
          <p:cNvPr id="1028" name="Picture 4" descr="https://storm.apache.org/images/logocontest/storm_logo_winner.pn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384327" y="5804029"/>
            <a:ext cx="1663566" cy="607202"/>
          </a:xfrm>
          <a:prstGeom prst="rect">
            <a:avLst/>
          </a:prstGeom>
          <a:noFill/>
          <a:extLst>
            <a:ext uri="{909E8E84-426E-40dd-AFC4-6F175D3DCCD1}">
              <a14:hiddenFill xmlns:a14="http://schemas.microsoft.com/office/drawing/2010/main" xmlns="">
                <a:solidFill>
                  <a:srgbClr val="FFFFFF"/>
                </a:solidFill>
              </a14:hiddenFill>
            </a:ext>
          </a:extLst>
        </p:spPr>
      </p:pic>
      <p:cxnSp>
        <p:nvCxnSpPr>
          <p:cNvPr id="71" name="Straight Arrow Connector 70"/>
          <p:cNvCxnSpPr/>
          <p:nvPr/>
        </p:nvCxnSpPr>
        <p:spPr>
          <a:xfrm>
            <a:off x="4198434" y="3367332"/>
            <a:ext cx="3111190" cy="0"/>
          </a:xfrm>
          <a:prstGeom prst="straightConnector1">
            <a:avLst/>
          </a:prstGeom>
          <a:ln>
            <a:solidFill>
              <a:schemeClr val="tx1">
                <a:lumMod val="85000"/>
              </a:schemeClr>
            </a:solidFill>
            <a:prstDash val="lgDash"/>
            <a:tailEnd type="triangle" w="lg" len="lg"/>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8455101" y="2408820"/>
            <a:ext cx="1028363" cy="4001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err="1">
                <a:ln>
                  <a:noFill/>
                </a:ln>
                <a:solidFill>
                  <a:prstClr val="white"/>
                </a:solidFill>
                <a:effectLst/>
                <a:uLnTx/>
                <a:uFillTx/>
                <a:latin typeface="Century Gothic"/>
                <a:ea typeface="+mn-ea"/>
                <a:cs typeface="+mn-cs"/>
              </a:rPr>
              <a:t>Mesos</a:t>
            </a:r>
            <a:endParaRPr kumimoji="0" lang="en-US" sz="2000" b="1" i="0" u="none" strike="noStrike" kern="1200" cap="none" spc="0" normalizeH="0" baseline="0" noProof="0" dirty="0">
              <a:ln>
                <a:noFill/>
              </a:ln>
              <a:solidFill>
                <a:prstClr val="white"/>
              </a:solidFill>
              <a:effectLst/>
              <a:uLnTx/>
              <a:uFillTx/>
              <a:latin typeface="Century Gothic"/>
              <a:ea typeface="+mn-ea"/>
              <a:cs typeface="+mn-cs"/>
            </a:endParaRPr>
          </a:p>
        </p:txBody>
      </p:sp>
      <p:pic>
        <p:nvPicPr>
          <p:cNvPr id="73" name="Picture 72"/>
          <p:cNvPicPr>
            <a:picLocks noChangeAspect="1"/>
          </p:cNvPicPr>
          <p:nvPr/>
        </p:nvPicPr>
        <p:blipFill>
          <a:blip r:embed="rId16"/>
          <a:stretch>
            <a:fillRect/>
          </a:stretch>
        </p:blipFill>
        <p:spPr>
          <a:xfrm>
            <a:off x="7758858" y="3172805"/>
            <a:ext cx="582944" cy="419720"/>
          </a:xfrm>
          <a:prstGeom prst="rect">
            <a:avLst/>
          </a:prstGeom>
        </p:spPr>
      </p:pic>
      <p:sp>
        <p:nvSpPr>
          <p:cNvPr id="74" name="TextBox 73"/>
          <p:cNvSpPr txBox="1"/>
          <p:nvPr/>
        </p:nvSpPr>
        <p:spPr>
          <a:xfrm>
            <a:off x="8482336" y="3152303"/>
            <a:ext cx="1256098" cy="4001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Century Gothic"/>
                <a:ea typeface="+mn-ea"/>
                <a:cs typeface="+mn-cs"/>
              </a:rPr>
              <a:t>Tachyon</a:t>
            </a:r>
          </a:p>
        </p:txBody>
      </p:sp>
    </p:spTree>
    <p:extLst>
      <p:ext uri="{BB962C8B-B14F-4D97-AF65-F5344CB8AC3E}">
        <p14:creationId xmlns:p14="http://schemas.microsoft.com/office/powerpoint/2010/main" val="2011040599"/>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8" grpId="0"/>
      <p:bldP spid="61" grpId="0"/>
      <p:bldP spid="70" grpId="0"/>
      <p:bldP spid="72" grpId="0"/>
      <p:bldP spid="74"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7000" b="-7000"/>
          </a:stretch>
        </a:blip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0198" y="1449187"/>
            <a:ext cx="1618615" cy="505817"/>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43479" y="1449187"/>
            <a:ext cx="1677513" cy="513738"/>
          </a:xfrm>
          <a:prstGeom prst="rect">
            <a:avLst/>
          </a:prstGeom>
        </p:spPr>
      </p:pic>
      <p:cxnSp>
        <p:nvCxnSpPr>
          <p:cNvPr id="4" name="Straight Arrow Connector 3"/>
          <p:cNvCxnSpPr>
            <a:stCxn id="2" idx="3"/>
          </p:cNvCxnSpPr>
          <p:nvPr/>
        </p:nvCxnSpPr>
        <p:spPr>
          <a:xfrm flipV="1">
            <a:off x="1888813" y="1702095"/>
            <a:ext cx="656424" cy="1"/>
          </a:xfrm>
          <a:prstGeom prst="straightConnector1">
            <a:avLst/>
          </a:prstGeom>
          <a:ln w="22225">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49122" y="1509403"/>
            <a:ext cx="1618615" cy="505817"/>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22403" y="1509403"/>
            <a:ext cx="1677513" cy="513738"/>
          </a:xfrm>
          <a:prstGeom prst="rect">
            <a:avLst/>
          </a:prstGeom>
        </p:spPr>
      </p:pic>
      <p:cxnSp>
        <p:nvCxnSpPr>
          <p:cNvPr id="7" name="Straight Arrow Connector 6"/>
          <p:cNvCxnSpPr>
            <a:stCxn id="5" idx="3"/>
          </p:cNvCxnSpPr>
          <p:nvPr/>
        </p:nvCxnSpPr>
        <p:spPr>
          <a:xfrm flipV="1">
            <a:off x="6867737" y="1762311"/>
            <a:ext cx="656424" cy="1"/>
          </a:xfrm>
          <a:prstGeom prst="straightConnector1">
            <a:avLst/>
          </a:prstGeom>
          <a:ln w="22225">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4320992" y="1775393"/>
            <a:ext cx="656424" cy="1"/>
          </a:xfrm>
          <a:prstGeom prst="straightConnector1">
            <a:avLst/>
          </a:prstGeom>
          <a:ln w="22225">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30851" y="1522484"/>
            <a:ext cx="1618615" cy="505817"/>
          </a:xfrm>
          <a:prstGeom prst="rect">
            <a:avLst/>
          </a:prstGeom>
        </p:spPr>
      </p:pic>
      <p:cxnSp>
        <p:nvCxnSpPr>
          <p:cNvPr id="10" name="Straight Arrow Connector 9"/>
          <p:cNvCxnSpPr/>
          <p:nvPr/>
        </p:nvCxnSpPr>
        <p:spPr>
          <a:xfrm flipV="1">
            <a:off x="9302721" y="1788474"/>
            <a:ext cx="656424" cy="1"/>
          </a:xfrm>
          <a:prstGeom prst="straightConnector1">
            <a:avLst/>
          </a:prstGeom>
          <a:ln w="22225">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6"/>
          <a:stretch>
            <a:fillRect/>
          </a:stretch>
        </p:blipFill>
        <p:spPr>
          <a:xfrm>
            <a:off x="4431719" y="3770496"/>
            <a:ext cx="1332850" cy="783716"/>
          </a:xfrm>
          <a:prstGeom prst="rect">
            <a:avLst/>
          </a:prstGeom>
        </p:spPr>
      </p:pic>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69580" y="3770496"/>
            <a:ext cx="918187" cy="918187"/>
          </a:xfrm>
          <a:prstGeom prst="rect">
            <a:avLst/>
          </a:prstGeom>
        </p:spPr>
      </p:pic>
      <p:cxnSp>
        <p:nvCxnSpPr>
          <p:cNvPr id="13" name="Straight Arrow Connector 12"/>
          <p:cNvCxnSpPr/>
          <p:nvPr/>
        </p:nvCxnSpPr>
        <p:spPr>
          <a:xfrm flipV="1">
            <a:off x="5764569" y="4229589"/>
            <a:ext cx="656424" cy="1"/>
          </a:xfrm>
          <a:prstGeom prst="straightConnector1">
            <a:avLst/>
          </a:prstGeom>
          <a:ln w="22225">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7461609" y="4229588"/>
            <a:ext cx="656424" cy="1"/>
          </a:xfrm>
          <a:prstGeom prst="straightConnector1">
            <a:avLst/>
          </a:prstGeom>
          <a:ln w="22225">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p:nvPicPr>
        <p:blipFill>
          <a:blip r:embed="rId6"/>
          <a:stretch>
            <a:fillRect/>
          </a:stretch>
        </p:blipFill>
        <p:spPr>
          <a:xfrm>
            <a:off x="8358770" y="3770496"/>
            <a:ext cx="1332850" cy="783716"/>
          </a:xfrm>
          <a:prstGeom prst="rect">
            <a:avLst/>
          </a:prstGeom>
        </p:spPr>
      </p:pic>
      <p:cxnSp>
        <p:nvCxnSpPr>
          <p:cNvPr id="16" name="Straight Arrow Connector 15"/>
          <p:cNvCxnSpPr/>
          <p:nvPr/>
        </p:nvCxnSpPr>
        <p:spPr>
          <a:xfrm flipV="1">
            <a:off x="9691620" y="4229589"/>
            <a:ext cx="656424" cy="1"/>
          </a:xfrm>
          <a:prstGeom prst="straightConnector1">
            <a:avLst/>
          </a:prstGeom>
          <a:ln w="22225">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9627" y="3976679"/>
            <a:ext cx="1618615" cy="505817"/>
          </a:xfrm>
          <a:prstGeom prst="rect">
            <a:avLst/>
          </a:prstGeom>
        </p:spPr>
      </p:pic>
      <p:cxnSp>
        <p:nvCxnSpPr>
          <p:cNvPr id="18" name="Straight Arrow Connector 17"/>
          <p:cNvCxnSpPr>
            <a:stCxn id="17" idx="3"/>
          </p:cNvCxnSpPr>
          <p:nvPr/>
        </p:nvCxnSpPr>
        <p:spPr>
          <a:xfrm flipV="1">
            <a:off x="1898242" y="4229587"/>
            <a:ext cx="656424" cy="1"/>
          </a:xfrm>
          <a:prstGeom prst="straightConnector1">
            <a:avLst/>
          </a:prstGeom>
          <a:ln w="22225">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521505" y="3896941"/>
            <a:ext cx="1203859" cy="665291"/>
          </a:xfrm>
          <a:prstGeom prst="rect">
            <a:avLst/>
          </a:prstGeom>
        </p:spPr>
      </p:pic>
      <p:pic>
        <p:nvPicPr>
          <p:cNvPr id="20" name="Picture 19"/>
          <p:cNvPicPr>
            <a:picLocks noChangeAspect="1"/>
          </p:cNvPicPr>
          <p:nvPr/>
        </p:nvPicPr>
        <p:blipFill>
          <a:blip r:embed="rId9"/>
          <a:stretch>
            <a:fillRect/>
          </a:stretch>
        </p:blipFill>
        <p:spPr>
          <a:xfrm>
            <a:off x="7353755" y="306689"/>
            <a:ext cx="623360" cy="623360"/>
          </a:xfrm>
          <a:prstGeom prst="rect">
            <a:avLst/>
          </a:prstGeom>
        </p:spPr>
      </p:pic>
      <p:sp>
        <p:nvSpPr>
          <p:cNvPr id="21" name="Rectangle 20"/>
          <p:cNvSpPr/>
          <p:nvPr/>
        </p:nvSpPr>
        <p:spPr>
          <a:xfrm>
            <a:off x="5220841" y="151061"/>
            <a:ext cx="4894119" cy="2463047"/>
          </a:xfrm>
          <a:prstGeom prst="rect">
            <a:avLst/>
          </a:prstGeom>
          <a:noFill/>
          <a:ln w="1270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a:ea typeface="+mn-ea"/>
              <a:cs typeface="+mn-cs"/>
            </a:endParaRPr>
          </a:p>
        </p:txBody>
      </p:sp>
      <p:pic>
        <p:nvPicPr>
          <p:cNvPr id="22" name="Picture 21"/>
          <p:cNvPicPr>
            <a:picLocks noChangeAspect="1"/>
          </p:cNvPicPr>
          <p:nvPr/>
        </p:nvPicPr>
        <p:blipFill>
          <a:blip r:embed="rId9"/>
          <a:stretch>
            <a:fillRect/>
          </a:stretch>
        </p:blipFill>
        <p:spPr>
          <a:xfrm>
            <a:off x="8156723" y="4951540"/>
            <a:ext cx="608871" cy="608871"/>
          </a:xfrm>
          <a:prstGeom prst="rect">
            <a:avLst/>
          </a:prstGeom>
        </p:spPr>
      </p:pic>
      <p:sp>
        <p:nvSpPr>
          <p:cNvPr id="23" name="Rectangle 22"/>
          <p:cNvSpPr/>
          <p:nvPr/>
        </p:nvSpPr>
        <p:spPr>
          <a:xfrm>
            <a:off x="6500050" y="3501535"/>
            <a:ext cx="3954275" cy="2456205"/>
          </a:xfrm>
          <a:prstGeom prst="rect">
            <a:avLst/>
          </a:prstGeom>
          <a:noFill/>
          <a:ln w="1270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a:ea typeface="+mn-ea"/>
              <a:cs typeface="+mn-cs"/>
            </a:endParaRPr>
          </a:p>
        </p:txBody>
      </p:sp>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03253" y="3787767"/>
            <a:ext cx="918187" cy="918187"/>
          </a:xfrm>
          <a:prstGeom prst="rect">
            <a:avLst/>
          </a:prstGeom>
        </p:spPr>
      </p:pic>
      <p:cxnSp>
        <p:nvCxnSpPr>
          <p:cNvPr id="25" name="Straight Arrow Connector 24"/>
          <p:cNvCxnSpPr/>
          <p:nvPr/>
        </p:nvCxnSpPr>
        <p:spPr>
          <a:xfrm flipV="1">
            <a:off x="3579044" y="4246860"/>
            <a:ext cx="656424" cy="1"/>
          </a:xfrm>
          <a:prstGeom prst="straightConnector1">
            <a:avLst/>
          </a:prstGeom>
          <a:ln w="22225">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pic>
        <p:nvPicPr>
          <p:cNvPr id="26" name="Picture 2" descr="http://rvs.github.com/oozie/images/oozie_50x.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32285" y="967858"/>
            <a:ext cx="1361863" cy="314771"/>
          </a:xfrm>
          <a:prstGeom prst="rect">
            <a:avLst/>
          </a:prstGeom>
          <a:noFill/>
          <a:extLst>
            <a:ext uri="{909E8E84-426E-40dd-AFC4-6F175D3DCCD1}">
              <a14:hiddenFill xmlns:a14="http://schemas.microsoft.com/office/drawing/2010/main" xmlns="">
                <a:solidFill>
                  <a:srgbClr val="FFFFFF"/>
                </a:solidFill>
              </a14:hiddenFill>
            </a:ext>
          </a:extLst>
        </p:spPr>
      </p:pic>
      <p:pic>
        <p:nvPicPr>
          <p:cNvPr id="27" name="Picture 4" descr="http://i662.photobucket.com/albums/uu346/Gearhead43/RLC%20Stargate/Uzi.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094315" y="641832"/>
            <a:ext cx="811470" cy="488727"/>
          </a:xfrm>
          <a:prstGeom prst="rect">
            <a:avLst/>
          </a:prstGeom>
          <a:noFill/>
          <a:extLst>
            <a:ext uri="{909E8E84-426E-40dd-AFC4-6F175D3DCCD1}">
              <a14:hiddenFill xmlns:a14="http://schemas.microsoft.com/office/drawing/2010/main" xmlns="">
                <a:solidFill>
                  <a:srgbClr val="FFFFFF"/>
                </a:solidFill>
              </a14:hiddenFill>
            </a:ext>
          </a:extLst>
        </p:spPr>
      </p:pic>
      <p:sp>
        <p:nvSpPr>
          <p:cNvPr id="28" name="TextBox 27"/>
          <p:cNvSpPr txBox="1"/>
          <p:nvPr/>
        </p:nvSpPr>
        <p:spPr>
          <a:xfrm>
            <a:off x="9110410" y="5519886"/>
            <a:ext cx="1377505" cy="4001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ndara" panose="020E0502030303020204" pitchFamily="34" charset="0"/>
                <a:ea typeface="+mn-ea"/>
                <a:cs typeface="+mn-cs"/>
              </a:rPr>
              <a:t>10x – 100x</a:t>
            </a:r>
          </a:p>
        </p:txBody>
      </p:sp>
      <p:sp>
        <p:nvSpPr>
          <p:cNvPr id="29" name="Up Arrow 28"/>
          <p:cNvSpPr/>
          <p:nvPr/>
        </p:nvSpPr>
        <p:spPr>
          <a:xfrm>
            <a:off x="9557147" y="5195264"/>
            <a:ext cx="268945" cy="462852"/>
          </a:xfrm>
          <a:prstGeom prst="up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a:ea typeface="+mn-ea"/>
              <a:cs typeface="+mn-cs"/>
            </a:endParaRPr>
          </a:p>
        </p:txBody>
      </p:sp>
    </p:spTree>
    <p:extLst>
      <p:ext uri="{BB962C8B-B14F-4D97-AF65-F5344CB8AC3E}">
        <p14:creationId xmlns:p14="http://schemas.microsoft.com/office/powerpoint/2010/main" val="315985113"/>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animBg="1"/>
      <p:bldP spid="28" grpId="0"/>
      <p:bldP spid="2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7000" b="-7000"/>
          </a:stretch>
        </a:blipFill>
        <a:effectLst/>
      </p:bgPr>
    </p:bg>
    <p:spTree>
      <p:nvGrpSpPr>
        <p:cNvPr id="1" name=""/>
        <p:cNvGrpSpPr/>
        <p:nvPr/>
      </p:nvGrpSpPr>
      <p:grpSpPr>
        <a:xfrm>
          <a:off x="0" y="0"/>
          <a:ext cx="0" cy="0"/>
          <a:chOff x="0" y="0"/>
          <a:chExt cx="0" cy="0"/>
        </a:xfrm>
      </p:grpSpPr>
      <p:sp>
        <p:nvSpPr>
          <p:cNvPr id="30" name="Rectangle 29"/>
          <p:cNvSpPr/>
          <p:nvPr/>
        </p:nvSpPr>
        <p:spPr>
          <a:xfrm>
            <a:off x="619125" y="1266825"/>
            <a:ext cx="3933825" cy="4629150"/>
          </a:xfrm>
          <a:prstGeom prst="rect">
            <a:avLst/>
          </a:prstGeom>
          <a:solidFill>
            <a:schemeClr val="tx2">
              <a:lumMod val="9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a:ea typeface="+mn-ea"/>
              <a:cs typeface="+mn-cs"/>
            </a:endParaRPr>
          </a:p>
        </p:txBody>
      </p:sp>
      <p:pic>
        <p:nvPicPr>
          <p:cNvPr id="31"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50222" y="1439493"/>
            <a:ext cx="356267" cy="285014"/>
          </a:xfrm>
          <a:prstGeom prst="rect">
            <a:avLst/>
          </a:prstGeom>
        </p:spPr>
      </p:pic>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50222" y="1730398"/>
            <a:ext cx="356267" cy="285014"/>
          </a:xfrm>
          <a:prstGeom prst="rect">
            <a:avLst/>
          </a:prstGeom>
        </p:spPr>
      </p:pic>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19849" y="1438499"/>
            <a:ext cx="356267" cy="285014"/>
          </a:xfrm>
          <a:prstGeom prst="rect">
            <a:avLst/>
          </a:prstGeom>
        </p:spPr>
      </p:pic>
      <p:pic>
        <p:nvPicPr>
          <p:cNvPr id="34" name="Picture 3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9374" y="1732594"/>
            <a:ext cx="356267" cy="285014"/>
          </a:xfrm>
          <a:prstGeom prst="rect">
            <a:avLst/>
          </a:prstGeom>
        </p:spPr>
      </p:pic>
      <p:sp>
        <p:nvSpPr>
          <p:cNvPr id="35" name="TextBox 34"/>
          <p:cNvSpPr txBox="1"/>
          <p:nvPr/>
        </p:nvSpPr>
        <p:spPr>
          <a:xfrm>
            <a:off x="789115" y="1531058"/>
            <a:ext cx="874402"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entury Gothic"/>
                <a:ea typeface="+mn-ea"/>
                <a:cs typeface="+mn-cs"/>
              </a:rPr>
              <a:t>CPUs:</a:t>
            </a:r>
          </a:p>
        </p:txBody>
      </p:sp>
      <p:pic>
        <p:nvPicPr>
          <p:cNvPr id="36" name="Picture 3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2892" y="3262028"/>
            <a:ext cx="1155090" cy="1155090"/>
          </a:xfrm>
          <a:prstGeom prst="rect">
            <a:avLst/>
          </a:prstGeom>
        </p:spPr>
      </p:pic>
      <p:pic>
        <p:nvPicPr>
          <p:cNvPr id="37" name="Picture 36"/>
          <p:cNvPicPr>
            <a:picLocks noChangeAspect="1"/>
          </p:cNvPicPr>
          <p:nvPr/>
        </p:nvPicPr>
        <p:blipFill>
          <a:blip r:embed="rId6"/>
          <a:stretch>
            <a:fillRect/>
          </a:stretch>
        </p:blipFill>
        <p:spPr>
          <a:xfrm>
            <a:off x="2973766" y="3309630"/>
            <a:ext cx="996592" cy="916865"/>
          </a:xfrm>
          <a:prstGeom prst="rect">
            <a:avLst/>
          </a:prstGeom>
        </p:spPr>
      </p:pic>
      <p:sp>
        <p:nvSpPr>
          <p:cNvPr id="38" name="Cloud 37"/>
          <p:cNvSpPr/>
          <p:nvPr/>
        </p:nvSpPr>
        <p:spPr>
          <a:xfrm>
            <a:off x="3037586" y="1396905"/>
            <a:ext cx="1344578" cy="927077"/>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a:ea typeface="+mn-ea"/>
              <a:cs typeface="+mn-cs"/>
            </a:endParaRPr>
          </a:p>
        </p:txBody>
      </p:sp>
      <p:pic>
        <p:nvPicPr>
          <p:cNvPr id="39" name="Picture 3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99614" y="1438499"/>
            <a:ext cx="820521" cy="820521"/>
          </a:xfrm>
          <a:prstGeom prst="rect">
            <a:avLst/>
          </a:prstGeom>
        </p:spPr>
      </p:pic>
      <p:cxnSp>
        <p:nvCxnSpPr>
          <p:cNvPr id="40" name="Straight Arrow Connector 39"/>
          <p:cNvCxnSpPr/>
          <p:nvPr/>
        </p:nvCxnSpPr>
        <p:spPr>
          <a:xfrm>
            <a:off x="2285641" y="1723513"/>
            <a:ext cx="688125" cy="0"/>
          </a:xfrm>
          <a:prstGeom prst="straightConnector1">
            <a:avLst/>
          </a:prstGeom>
          <a:ln>
            <a:solidFill>
              <a:srgbClr val="C0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236607" y="1783170"/>
            <a:ext cx="1094917"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363D46"/>
                </a:solidFill>
                <a:effectLst/>
                <a:uLnTx/>
                <a:uFillTx/>
                <a:latin typeface="Century Gothic"/>
                <a:ea typeface="+mn-ea"/>
                <a:cs typeface="+mn-cs"/>
              </a:rPr>
              <a:t>10 GB/s</a:t>
            </a:r>
          </a:p>
        </p:txBody>
      </p:sp>
      <p:cxnSp>
        <p:nvCxnSpPr>
          <p:cNvPr id="42" name="Straight Arrow Connector 41"/>
          <p:cNvCxnSpPr/>
          <p:nvPr/>
        </p:nvCxnSpPr>
        <p:spPr>
          <a:xfrm flipH="1">
            <a:off x="1463483" y="2107169"/>
            <a:ext cx="315644" cy="1033253"/>
          </a:xfrm>
          <a:prstGeom prst="straightConnector1">
            <a:avLst/>
          </a:prstGeom>
          <a:ln>
            <a:solidFill>
              <a:srgbClr val="C0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2192730" y="2086131"/>
            <a:ext cx="1202614" cy="1060933"/>
          </a:xfrm>
          <a:prstGeom prst="straightConnector1">
            <a:avLst/>
          </a:prstGeom>
          <a:ln>
            <a:solidFill>
              <a:srgbClr val="C0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30162" y="2484831"/>
            <a:ext cx="1094917"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363D46"/>
                </a:solidFill>
                <a:effectLst/>
                <a:uLnTx/>
                <a:uFillTx/>
                <a:latin typeface="Century Gothic"/>
                <a:ea typeface="+mn-ea"/>
                <a:cs typeface="+mn-cs"/>
              </a:rPr>
              <a:t>100 MB/s</a:t>
            </a:r>
          </a:p>
        </p:txBody>
      </p:sp>
      <p:sp>
        <p:nvSpPr>
          <p:cNvPr id="45" name="TextBox 44"/>
          <p:cNvSpPr txBox="1"/>
          <p:nvPr/>
        </p:nvSpPr>
        <p:spPr>
          <a:xfrm>
            <a:off x="2629703" y="4389061"/>
            <a:ext cx="1923247" cy="73866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63D46"/>
                </a:solidFill>
                <a:effectLst/>
                <a:uLnTx/>
                <a:uFillTx/>
                <a:latin typeface="Candara" panose="020E0502030303020204" pitchFamily="34" charset="0"/>
                <a:ea typeface="+mn-ea"/>
                <a:cs typeface="+mn-cs"/>
              </a:rPr>
              <a:t>0.1 </a:t>
            </a:r>
            <a:r>
              <a:rPr kumimoji="0" lang="en-US" sz="1400" b="0" i="0" u="none" strike="noStrike" kern="1200" cap="none" spc="0" normalizeH="0" baseline="0" noProof="0" dirty="0" err="1">
                <a:ln>
                  <a:noFill/>
                </a:ln>
                <a:solidFill>
                  <a:srgbClr val="363D46"/>
                </a:solidFill>
                <a:effectLst/>
                <a:uLnTx/>
                <a:uFillTx/>
                <a:latin typeface="Candara" panose="020E0502030303020204" pitchFamily="34" charset="0"/>
                <a:ea typeface="+mn-ea"/>
                <a:cs typeface="+mn-cs"/>
              </a:rPr>
              <a:t>ms</a:t>
            </a:r>
            <a:r>
              <a:rPr kumimoji="0" lang="en-US" sz="1400" b="0" i="0" u="none" strike="noStrike" kern="1200" cap="none" spc="0" normalizeH="0" baseline="0" noProof="0" dirty="0">
                <a:ln>
                  <a:noFill/>
                </a:ln>
                <a:solidFill>
                  <a:srgbClr val="363D46"/>
                </a:solidFill>
                <a:effectLst/>
                <a:uLnTx/>
                <a:uFillTx/>
                <a:latin typeface="Candara" panose="020E0502030303020204" pitchFamily="34" charset="0"/>
                <a:ea typeface="+mn-ea"/>
                <a:cs typeface="+mn-cs"/>
              </a:rPr>
              <a:t> random access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363D46"/>
              </a:solidFill>
              <a:effectLst/>
              <a:uLnTx/>
              <a:uFillTx/>
              <a:latin typeface="Candara" panose="020E0502030303020204" pitchFamily="34"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63D46"/>
                </a:solidFill>
                <a:effectLst/>
                <a:uLnTx/>
                <a:uFillTx/>
                <a:latin typeface="Candara" panose="020E0502030303020204" pitchFamily="34" charset="0"/>
                <a:ea typeface="+mn-ea"/>
                <a:cs typeface="+mn-cs"/>
              </a:rPr>
              <a:t>$0.45 per GB</a:t>
            </a:r>
          </a:p>
        </p:txBody>
      </p:sp>
      <p:sp>
        <p:nvSpPr>
          <p:cNvPr id="46" name="TextBox 45"/>
          <p:cNvSpPr txBox="1"/>
          <p:nvPr/>
        </p:nvSpPr>
        <p:spPr>
          <a:xfrm>
            <a:off x="2913515" y="2561819"/>
            <a:ext cx="1094917"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363D46"/>
                </a:solidFill>
                <a:effectLst/>
                <a:uLnTx/>
                <a:uFillTx/>
                <a:latin typeface="Century Gothic"/>
                <a:ea typeface="+mn-ea"/>
                <a:cs typeface="+mn-cs"/>
              </a:rPr>
              <a:t>600 MB/s</a:t>
            </a:r>
          </a:p>
        </p:txBody>
      </p:sp>
      <p:sp>
        <p:nvSpPr>
          <p:cNvPr id="47" name="TextBox 46"/>
          <p:cNvSpPr txBox="1"/>
          <p:nvPr/>
        </p:nvSpPr>
        <p:spPr>
          <a:xfrm>
            <a:off x="704193" y="4382419"/>
            <a:ext cx="1925510" cy="73866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63D46"/>
                </a:solidFill>
                <a:effectLst/>
                <a:uLnTx/>
                <a:uFillTx/>
                <a:latin typeface="Candara" panose="020E0502030303020204" pitchFamily="34" charset="0"/>
                <a:ea typeface="+mn-ea"/>
                <a:cs typeface="+mn-cs"/>
              </a:rPr>
              <a:t>3-12 </a:t>
            </a:r>
            <a:r>
              <a:rPr kumimoji="0" lang="en-US" sz="1400" b="0" i="0" u="none" strike="noStrike" kern="1200" cap="none" spc="0" normalizeH="0" baseline="0" noProof="0" dirty="0" err="1">
                <a:ln>
                  <a:noFill/>
                </a:ln>
                <a:solidFill>
                  <a:srgbClr val="363D46"/>
                </a:solidFill>
                <a:effectLst/>
                <a:uLnTx/>
                <a:uFillTx/>
                <a:latin typeface="Candara" panose="020E0502030303020204" pitchFamily="34" charset="0"/>
                <a:ea typeface="+mn-ea"/>
                <a:cs typeface="+mn-cs"/>
              </a:rPr>
              <a:t>ms</a:t>
            </a:r>
            <a:r>
              <a:rPr kumimoji="0" lang="en-US" sz="1400" b="0" i="0" u="none" strike="noStrike" kern="1200" cap="none" spc="0" normalizeH="0" baseline="0" noProof="0" dirty="0">
                <a:ln>
                  <a:noFill/>
                </a:ln>
                <a:solidFill>
                  <a:srgbClr val="363D46"/>
                </a:solidFill>
                <a:effectLst/>
                <a:uLnTx/>
                <a:uFillTx/>
                <a:latin typeface="Candara" panose="020E0502030303020204" pitchFamily="34" charset="0"/>
                <a:ea typeface="+mn-ea"/>
                <a:cs typeface="+mn-cs"/>
              </a:rPr>
              <a:t> random access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363D46"/>
              </a:solidFill>
              <a:effectLst/>
              <a:uLnTx/>
              <a:uFillTx/>
              <a:latin typeface="Candara" panose="020E0502030303020204" pitchFamily="34"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63D46"/>
                </a:solidFill>
                <a:effectLst/>
                <a:uLnTx/>
                <a:uFillTx/>
                <a:latin typeface="Candara" panose="020E0502030303020204" pitchFamily="34" charset="0"/>
                <a:ea typeface="+mn-ea"/>
                <a:cs typeface="+mn-cs"/>
              </a:rPr>
              <a:t>$0.05 per GB</a:t>
            </a:r>
          </a:p>
        </p:txBody>
      </p:sp>
      <p:cxnSp>
        <p:nvCxnSpPr>
          <p:cNvPr id="48" name="Straight Arrow Connector 47"/>
          <p:cNvCxnSpPr/>
          <p:nvPr/>
        </p:nvCxnSpPr>
        <p:spPr>
          <a:xfrm flipV="1">
            <a:off x="2285641" y="1317956"/>
            <a:ext cx="3706260" cy="176138"/>
          </a:xfrm>
          <a:prstGeom prst="straightConnector1">
            <a:avLst/>
          </a:prstGeom>
          <a:ln>
            <a:solidFill>
              <a:srgbClr val="C0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4809692" y="743605"/>
            <a:ext cx="1094917"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white">
                    <a:lumMod val="95000"/>
                  </a:prstClr>
                </a:solidFill>
                <a:effectLst/>
                <a:uLnTx/>
                <a:uFillTx/>
                <a:latin typeface="Century Gothic"/>
                <a:ea typeface="+mn-ea"/>
                <a:cs typeface="+mn-cs"/>
              </a:rPr>
              <a:t>1 Gb/s or 125 MB/s</a:t>
            </a:r>
          </a:p>
        </p:txBody>
      </p:sp>
      <p:pic>
        <p:nvPicPr>
          <p:cNvPr id="50" name="Picture 49"/>
          <p:cNvPicPr>
            <a:picLocks noChangeAspect="1"/>
          </p:cNvPicPr>
          <p:nvPr/>
        </p:nvPicPr>
        <p:blipFill>
          <a:blip r:embed="rId8"/>
          <a:stretch>
            <a:fillRect/>
          </a:stretch>
        </p:blipFill>
        <p:spPr>
          <a:xfrm>
            <a:off x="6210086" y="903311"/>
            <a:ext cx="2896661" cy="1028700"/>
          </a:xfrm>
          <a:prstGeom prst="rect">
            <a:avLst/>
          </a:prstGeom>
        </p:spPr>
      </p:pic>
      <p:sp>
        <p:nvSpPr>
          <p:cNvPr id="51" name="TextBox 50"/>
          <p:cNvSpPr txBox="1"/>
          <p:nvPr/>
        </p:nvSpPr>
        <p:spPr>
          <a:xfrm>
            <a:off x="4806470" y="1416864"/>
            <a:ext cx="1094917"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95000"/>
                  </a:prstClr>
                </a:solidFill>
                <a:effectLst/>
                <a:uLnTx/>
                <a:uFillTx/>
                <a:latin typeface="Century Gothic"/>
                <a:ea typeface="+mn-ea"/>
                <a:cs typeface="+mn-cs"/>
              </a:rPr>
              <a:t>Network</a:t>
            </a:r>
          </a:p>
        </p:txBody>
      </p:sp>
      <p:cxnSp>
        <p:nvCxnSpPr>
          <p:cNvPr id="52" name="Straight Arrow Connector 51"/>
          <p:cNvCxnSpPr/>
          <p:nvPr/>
        </p:nvCxnSpPr>
        <p:spPr>
          <a:xfrm flipH="1">
            <a:off x="6858519" y="1461016"/>
            <a:ext cx="9166" cy="2201606"/>
          </a:xfrm>
          <a:prstGeom prst="straightConnector1">
            <a:avLst/>
          </a:prstGeom>
          <a:ln>
            <a:solidFill>
              <a:srgbClr val="C0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pic>
        <p:nvPicPr>
          <p:cNvPr id="53" name="Picture 52"/>
          <p:cNvPicPr>
            <a:picLocks noChangeAspect="1"/>
          </p:cNvPicPr>
          <p:nvPr/>
        </p:nvPicPr>
        <p:blipFill>
          <a:blip r:embed="rId9"/>
          <a:stretch>
            <a:fillRect/>
          </a:stretch>
        </p:blipFill>
        <p:spPr>
          <a:xfrm>
            <a:off x="9987668" y="467945"/>
            <a:ext cx="1552429" cy="551319"/>
          </a:xfrm>
          <a:prstGeom prst="rect">
            <a:avLst/>
          </a:prstGeom>
        </p:spPr>
      </p:pic>
      <p:cxnSp>
        <p:nvCxnSpPr>
          <p:cNvPr id="54" name="Straight Arrow Connector 53"/>
          <p:cNvCxnSpPr/>
          <p:nvPr/>
        </p:nvCxnSpPr>
        <p:spPr>
          <a:xfrm flipV="1">
            <a:off x="7921677" y="655943"/>
            <a:ext cx="2142191" cy="494735"/>
          </a:xfrm>
          <a:prstGeom prst="straightConnector1">
            <a:avLst/>
          </a:prstGeom>
          <a:ln>
            <a:solidFill>
              <a:srgbClr val="C0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8733992" y="319182"/>
            <a:ext cx="1094917"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white">
                    <a:lumMod val="95000"/>
                  </a:prstClr>
                </a:solidFill>
                <a:effectLst/>
                <a:uLnTx/>
                <a:uFillTx/>
                <a:latin typeface="Century Gothic"/>
                <a:ea typeface="+mn-ea"/>
                <a:cs typeface="+mn-cs"/>
              </a:rPr>
              <a:t>0.1 Gb/s</a:t>
            </a:r>
          </a:p>
        </p:txBody>
      </p:sp>
      <p:sp>
        <p:nvSpPr>
          <p:cNvPr id="56" name="TextBox 55"/>
          <p:cNvSpPr txBox="1"/>
          <p:nvPr/>
        </p:nvSpPr>
        <p:spPr>
          <a:xfrm>
            <a:off x="9173254" y="832088"/>
            <a:ext cx="1094917" cy="73866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95000"/>
                  </a:prstClr>
                </a:solidFill>
                <a:effectLst/>
                <a:uLnTx/>
                <a:uFillTx/>
                <a:latin typeface="Century Gothic"/>
                <a:ea typeface="+mn-ea"/>
                <a:cs typeface="+mn-cs"/>
              </a:rPr>
              <a:t>Nodes in another rack</a:t>
            </a:r>
          </a:p>
        </p:txBody>
      </p:sp>
      <p:sp>
        <p:nvSpPr>
          <p:cNvPr id="57" name="TextBox 56"/>
          <p:cNvSpPr txBox="1"/>
          <p:nvPr/>
        </p:nvSpPr>
        <p:spPr>
          <a:xfrm>
            <a:off x="6968659" y="2346375"/>
            <a:ext cx="1094917"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95000"/>
                  </a:prstClr>
                </a:solidFill>
                <a:effectLst/>
                <a:uLnTx/>
                <a:uFillTx/>
                <a:latin typeface="Century Gothic"/>
                <a:ea typeface="+mn-ea"/>
                <a:cs typeface="+mn-cs"/>
              </a:rPr>
              <a:t>Nodes in same rack</a:t>
            </a:r>
          </a:p>
        </p:txBody>
      </p:sp>
      <p:sp>
        <p:nvSpPr>
          <p:cNvPr id="58" name="TextBox 57"/>
          <p:cNvSpPr txBox="1"/>
          <p:nvPr/>
        </p:nvSpPr>
        <p:spPr>
          <a:xfrm>
            <a:off x="5823255" y="2418357"/>
            <a:ext cx="1094917"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white">
                    <a:lumMod val="95000"/>
                  </a:prstClr>
                </a:solidFill>
                <a:effectLst/>
                <a:uLnTx/>
                <a:uFillTx/>
                <a:latin typeface="Century Gothic"/>
                <a:ea typeface="+mn-ea"/>
                <a:cs typeface="+mn-cs"/>
              </a:rPr>
              <a:t>1 Gb/s or 125 MB/s</a:t>
            </a:r>
          </a:p>
        </p:txBody>
      </p:sp>
      <p:sp>
        <p:nvSpPr>
          <p:cNvPr id="59" name="Rectangle 58"/>
          <p:cNvSpPr/>
          <p:nvPr/>
        </p:nvSpPr>
        <p:spPr>
          <a:xfrm>
            <a:off x="6170270" y="3782473"/>
            <a:ext cx="1394829" cy="1608823"/>
          </a:xfrm>
          <a:prstGeom prst="rect">
            <a:avLst/>
          </a:prstGeom>
          <a:solidFill>
            <a:schemeClr val="tx2">
              <a:lumMod val="9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a:ea typeface="+mn-ea"/>
              <a:cs typeface="+mn-cs"/>
            </a:endParaRPr>
          </a:p>
        </p:txBody>
      </p:sp>
    </p:spTree>
    <p:extLst>
      <p:ext uri="{BB962C8B-B14F-4D97-AF65-F5344CB8AC3E}">
        <p14:creationId xmlns:p14="http://schemas.microsoft.com/office/powerpoint/2010/main" val="3983918326"/>
      </p:ext>
    </p:extLst>
  </p:cSld>
  <p:clrMapOvr>
    <a:masterClrMapping/>
  </p:clrMapOvr>
  <p:transition>
    <p:push dir="u"/>
  </p:transition>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7000" b="-7000"/>
          </a:stretch>
        </a:blipFill>
        <a:effectLst/>
      </p:bgPr>
    </p:bg>
    <p:spTree>
      <p:nvGrpSpPr>
        <p:cNvPr id="1" name=""/>
        <p:cNvGrpSpPr/>
        <p:nvPr/>
      </p:nvGrpSpPr>
      <p:grpSpPr>
        <a:xfrm>
          <a:off x="0" y="0"/>
          <a:ext cx="0" cy="0"/>
          <a:chOff x="0" y="0"/>
          <a:chExt cx="0" cy="0"/>
        </a:xfrm>
      </p:grpSpPr>
      <p:sp>
        <p:nvSpPr>
          <p:cNvPr id="2" name="Title 1"/>
          <p:cNvSpPr txBox="1">
            <a:spLocks/>
          </p:cNvSpPr>
          <p:nvPr/>
        </p:nvSpPr>
        <p:spPr>
          <a:xfrm>
            <a:off x="9356042" y="286763"/>
            <a:ext cx="2384185" cy="550501"/>
          </a:xfrm>
          <a:prstGeom prst="rect">
            <a:avLst/>
          </a:prstGeom>
        </p:spPr>
        <p:txBody>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2800" b="0" i="0" u="none" strike="noStrike" kern="1200" cap="all" spc="0" normalizeH="0" baseline="0" noProof="0" dirty="0">
                <a:ln w="3175" cmpd="sng">
                  <a:noFill/>
                </a:ln>
                <a:gradFill flip="none" rotWithShape="1">
                  <a:gsLst>
                    <a:gs pos="0">
                      <a:prstClr val="white"/>
                    </a:gs>
                    <a:gs pos="100000">
                      <a:prstClr val="white">
                        <a:lumMod val="65000"/>
                      </a:prstClr>
                    </a:gs>
                  </a:gsLst>
                  <a:lin ang="5580000" scaled="0"/>
                  <a:tileRect/>
                </a:gradFill>
                <a:effectLst>
                  <a:glow rad="38100">
                    <a:prstClr val="black">
                      <a:lumMod val="65000"/>
                      <a:lumOff val="35000"/>
                      <a:alpha val="40000"/>
                    </a:prstClr>
                  </a:glow>
                  <a:outerShdw blurRad="28575" dist="38100" dir="14040000" algn="tl" rotWithShape="0">
                    <a:srgbClr val="000000">
                      <a:alpha val="25000"/>
                    </a:srgbClr>
                  </a:outerShdw>
                </a:effectLst>
                <a:uLnTx/>
                <a:uFillTx/>
                <a:latin typeface="Century Gothic"/>
                <a:ea typeface="+mj-ea"/>
                <a:cs typeface="+mj-cs"/>
              </a:rPr>
              <a:t>Parallelize</a:t>
            </a:r>
          </a:p>
        </p:txBody>
      </p:sp>
      <p:sp>
        <p:nvSpPr>
          <p:cNvPr id="3" name="TextBox 2"/>
          <p:cNvSpPr txBox="1"/>
          <p:nvPr/>
        </p:nvSpPr>
        <p:spPr>
          <a:xfrm>
            <a:off x="1921268" y="756160"/>
            <a:ext cx="7582328"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5AD0B8"/>
                </a:solidFill>
                <a:effectLst/>
                <a:uLnTx/>
                <a:uFillTx/>
                <a:latin typeface="Consolas" panose="020B0609020204030204" pitchFamily="49" charset="0"/>
                <a:ea typeface="+mn-ea"/>
                <a:cs typeface="Consolas" panose="020B0609020204030204" pitchFamily="49" charset="0"/>
              </a:rPr>
              <a:t># Parallelize in Python</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Consolas" panose="020B0609020204030204" pitchFamily="49" charset="0"/>
              </a:rPr>
              <a:t>wordsRDD</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Consolas" panose="020B0609020204030204" pitchFamily="49" charset="0"/>
              </a:rPr>
              <a:t> = </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Consolas" panose="020B0609020204030204" pitchFamily="49" charset="0"/>
              </a:rPr>
              <a:t>sc.parallelize</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Consolas" panose="020B0609020204030204" pitchFamily="49" charset="0"/>
              </a:rPr>
              <a:t>([“fish", “cats“, “dogs”])</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9625" y="2908351"/>
            <a:ext cx="440413" cy="648752"/>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1533" y="837264"/>
            <a:ext cx="564230" cy="564230"/>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9156" y="5236279"/>
            <a:ext cx="695657" cy="695657"/>
          </a:xfrm>
          <a:prstGeom prst="rect">
            <a:avLst/>
          </a:prstGeom>
        </p:spPr>
      </p:pic>
      <p:sp>
        <p:nvSpPr>
          <p:cNvPr id="7" name="TextBox 6"/>
          <p:cNvSpPr txBox="1"/>
          <p:nvPr/>
        </p:nvSpPr>
        <p:spPr>
          <a:xfrm>
            <a:off x="1921268" y="3033883"/>
            <a:ext cx="7582328"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5AD0B8"/>
                </a:solidFill>
                <a:effectLst/>
                <a:uLnTx/>
                <a:uFillTx/>
                <a:latin typeface="Consolas" panose="020B0609020204030204" pitchFamily="49" charset="0"/>
                <a:ea typeface="+mn-ea"/>
                <a:cs typeface="Consolas" panose="020B0609020204030204" pitchFamily="49" charset="0"/>
              </a:rPr>
              <a:t>// Parallelize in Scala</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nn-NO"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Consolas" panose="020B0609020204030204" pitchFamily="49" charset="0"/>
              </a:rPr>
              <a:t>val wordsRDD= sc.parallelize(List("fish", "cats", "dogs"))</a:t>
            </a:r>
            <a:endPar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Consolas" panose="020B0609020204030204" pitchFamily="49" charset="0"/>
            </a:endParaRPr>
          </a:p>
        </p:txBody>
      </p:sp>
      <p:sp>
        <p:nvSpPr>
          <p:cNvPr id="8" name="TextBox 7"/>
          <p:cNvSpPr txBox="1"/>
          <p:nvPr/>
        </p:nvSpPr>
        <p:spPr>
          <a:xfrm>
            <a:off x="1921268" y="5305686"/>
            <a:ext cx="9424065"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5AD0B8"/>
                </a:solidFill>
                <a:effectLst/>
                <a:uLnTx/>
                <a:uFillTx/>
                <a:latin typeface="Consolas" panose="020B0609020204030204" pitchFamily="49" charset="0"/>
                <a:ea typeface="+mn-ea"/>
                <a:cs typeface="Consolas" panose="020B0609020204030204" pitchFamily="49" charset="0"/>
              </a:rPr>
              <a:t>// Parallelize in Java</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Consolas" panose="020B0609020204030204" pitchFamily="49" charset="0"/>
              </a:rPr>
              <a:t>JavaRDD</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Consolas" panose="020B0609020204030204" pitchFamily="49" charset="0"/>
              </a:rPr>
              <a:t>&lt;String&gt; </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Consolas" panose="020B0609020204030204" pitchFamily="49" charset="0"/>
              </a:rPr>
              <a:t>wordsRDD</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Consolas" panose="020B0609020204030204" pitchFamily="49" charset="0"/>
              </a:rPr>
              <a:t> = </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Consolas" panose="020B0609020204030204" pitchFamily="49" charset="0"/>
              </a:rPr>
              <a:t>sc.parallelize</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Consolas" panose="020B0609020204030204" pitchFamily="49" charset="0"/>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Consolas" panose="020B0609020204030204" pitchFamily="49" charset="0"/>
              </a:rPr>
              <a:t>Arrays.asList</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Consolas" panose="020B0609020204030204" pitchFamily="49" charset="0"/>
              </a:rPr>
              <a:t>(“fish", “cats“, “dogs”));</a:t>
            </a:r>
          </a:p>
        </p:txBody>
      </p:sp>
      <p:cxnSp>
        <p:nvCxnSpPr>
          <p:cNvPr id="9" name="Straight Connector 8"/>
          <p:cNvCxnSpPr/>
          <p:nvPr/>
        </p:nvCxnSpPr>
        <p:spPr>
          <a:xfrm>
            <a:off x="1993187" y="2321959"/>
            <a:ext cx="6226139" cy="0"/>
          </a:xfrm>
          <a:prstGeom prst="line">
            <a:avLst/>
          </a:prstGeom>
        </p:spPr>
        <p:style>
          <a:lnRef idx="2">
            <a:schemeClr val="accent6"/>
          </a:lnRef>
          <a:fillRef idx="0">
            <a:schemeClr val="accent6"/>
          </a:fillRef>
          <a:effectRef idx="1">
            <a:schemeClr val="accent6"/>
          </a:effectRef>
          <a:fontRef idx="minor">
            <a:schemeClr val="tx1"/>
          </a:fontRef>
        </p:style>
      </p:cxnSp>
      <p:cxnSp>
        <p:nvCxnSpPr>
          <p:cNvPr id="10" name="Straight Connector 9"/>
          <p:cNvCxnSpPr/>
          <p:nvPr/>
        </p:nvCxnSpPr>
        <p:spPr>
          <a:xfrm>
            <a:off x="1993187" y="4580561"/>
            <a:ext cx="6226139" cy="0"/>
          </a:xfrm>
          <a:prstGeom prst="line">
            <a:avLst/>
          </a:prstGeom>
        </p:spPr>
        <p:style>
          <a:lnRef idx="2">
            <a:schemeClr val="accent6"/>
          </a:lnRef>
          <a:fillRef idx="0">
            <a:schemeClr val="accent6"/>
          </a:fillRef>
          <a:effectRef idx="1">
            <a:schemeClr val="accent6"/>
          </a:effectRef>
          <a:fontRef idx="minor">
            <a:schemeClr val="tx1"/>
          </a:fontRef>
        </p:style>
      </p:cxnSp>
      <p:sp>
        <p:nvSpPr>
          <p:cNvPr id="11" name="TextBox 10"/>
          <p:cNvSpPr txBox="1"/>
          <p:nvPr/>
        </p:nvSpPr>
        <p:spPr>
          <a:xfrm>
            <a:off x="8658225" y="1162237"/>
            <a:ext cx="3533776" cy="2308324"/>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Tx/>
              <a:buChar char="-"/>
              <a:tabLst/>
              <a:defRPr/>
            </a:pPr>
            <a:r>
              <a:rPr kumimoji="0" lang="en-US" sz="1600" b="0" i="0" u="none" strike="noStrike" kern="1200" cap="none" spc="0" normalizeH="0" baseline="0" noProof="0" dirty="0">
                <a:ln>
                  <a:noFill/>
                </a:ln>
                <a:solidFill>
                  <a:prstClr val="white"/>
                </a:solidFill>
                <a:effectLst/>
                <a:uLnTx/>
                <a:uFillTx/>
                <a:latin typeface="Century Gothic"/>
                <a:ea typeface="+mn-ea"/>
                <a:cs typeface="+mn-cs"/>
              </a:rPr>
              <a:t>Take an existing in-memory collection and pass it to </a:t>
            </a:r>
            <a:r>
              <a:rPr kumimoji="0" lang="en-US" sz="1600" b="0" i="0" u="none" strike="noStrike" kern="1200" cap="none" spc="0" normalizeH="0" baseline="0" noProof="0" dirty="0" err="1">
                <a:ln>
                  <a:noFill/>
                </a:ln>
                <a:solidFill>
                  <a:prstClr val="white"/>
                </a:solidFill>
                <a:effectLst/>
                <a:uLnTx/>
                <a:uFillTx/>
                <a:latin typeface="Century Gothic"/>
                <a:ea typeface="+mn-ea"/>
                <a:cs typeface="+mn-cs"/>
              </a:rPr>
              <a:t>SparkContext’s</a:t>
            </a:r>
            <a:r>
              <a:rPr kumimoji="0" lang="en-US" sz="1600" b="0" i="0" u="none" strike="noStrike" kern="1200" cap="none" spc="0" normalizeH="0" baseline="0" noProof="0" dirty="0">
                <a:ln>
                  <a:noFill/>
                </a:ln>
                <a:solidFill>
                  <a:prstClr val="white"/>
                </a:solidFill>
                <a:effectLst/>
                <a:uLnTx/>
                <a:uFillTx/>
                <a:latin typeface="Century Gothic"/>
                <a:ea typeface="+mn-ea"/>
                <a:cs typeface="+mn-cs"/>
              </a:rPr>
              <a:t> parallelize method</a:t>
            </a:r>
          </a:p>
          <a:p>
            <a:pPr marL="285750" marR="0" lvl="0" indent="-285750" algn="l" defTabSz="457200" rtl="0" eaLnBrk="1" fontAlgn="auto" latinLnBrk="0" hangingPunct="1">
              <a:lnSpc>
                <a:spcPct val="100000"/>
              </a:lnSpc>
              <a:spcBef>
                <a:spcPts val="0"/>
              </a:spcBef>
              <a:spcAft>
                <a:spcPts val="0"/>
              </a:spcAft>
              <a:buClrTx/>
              <a:buSzTx/>
              <a:buFontTx/>
              <a:buChar char="-"/>
              <a:tabLst/>
              <a:defRPr/>
            </a:pPr>
            <a:endParaRPr kumimoji="0" lang="en-US" sz="1600" b="0" i="0" u="none" strike="noStrike" kern="1200" cap="none" spc="0" normalizeH="0" baseline="0" noProof="0" dirty="0">
              <a:ln>
                <a:noFill/>
              </a:ln>
              <a:solidFill>
                <a:prstClr val="white"/>
              </a:solidFill>
              <a:effectLst/>
              <a:uLnTx/>
              <a:uFillTx/>
              <a:latin typeface="Century Gothic"/>
              <a:ea typeface="+mn-ea"/>
              <a:cs typeface="Consolas" panose="020B0609020204030204" pitchFamily="49" charset="0"/>
            </a:endParaRPr>
          </a:p>
          <a:p>
            <a:pPr marL="285750" marR="0" lvl="0" indent="-285750" algn="l" defTabSz="457200" rtl="0" eaLnBrk="1" fontAlgn="auto" latinLnBrk="0" hangingPunct="1">
              <a:lnSpc>
                <a:spcPct val="100000"/>
              </a:lnSpc>
              <a:spcBef>
                <a:spcPts val="0"/>
              </a:spcBef>
              <a:spcAft>
                <a:spcPts val="0"/>
              </a:spcAft>
              <a:buClrTx/>
              <a:buSzTx/>
              <a:buFontTx/>
              <a:buChar char="-"/>
              <a:tabLst/>
              <a:defRPr/>
            </a:pPr>
            <a:r>
              <a:rPr kumimoji="0" lang="en-US" sz="1600" b="0" i="0" u="none" strike="noStrike" kern="1200" cap="none" spc="0" normalizeH="0" baseline="0" noProof="0" dirty="0">
                <a:ln>
                  <a:noFill/>
                </a:ln>
                <a:solidFill>
                  <a:prstClr val="white"/>
                </a:solidFill>
                <a:effectLst/>
                <a:uLnTx/>
                <a:uFillTx/>
                <a:latin typeface="Century Gothic"/>
                <a:ea typeface="+mn-ea"/>
                <a:cs typeface="Consolas" panose="020B0609020204030204" pitchFamily="49" charset="0"/>
              </a:rPr>
              <a:t>Not generally used outside of prototyping and testing since it requires entire dataset in memory on one machine</a:t>
            </a:r>
          </a:p>
        </p:txBody>
      </p:sp>
    </p:spTree>
    <p:extLst>
      <p:ext uri="{BB962C8B-B14F-4D97-AF65-F5344CB8AC3E}">
        <p14:creationId xmlns:p14="http://schemas.microsoft.com/office/powerpoint/2010/main" val="1751879991"/>
      </p:ext>
    </p:extLst>
  </p:cSld>
  <p:clrMapOvr>
    <a:masterClrMapping/>
  </p:clrMapOvr>
  <p:transition>
    <p:push dir="u"/>
  </p:transition>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7000" b="-7000"/>
          </a:stretch>
        </a:blipFill>
        <a:effectLst/>
      </p:bgPr>
    </p:bg>
    <p:spTree>
      <p:nvGrpSpPr>
        <p:cNvPr id="1" name=""/>
        <p:cNvGrpSpPr/>
        <p:nvPr/>
      </p:nvGrpSpPr>
      <p:grpSpPr>
        <a:xfrm>
          <a:off x="0" y="0"/>
          <a:ext cx="0" cy="0"/>
          <a:chOff x="0" y="0"/>
          <a:chExt cx="0" cy="0"/>
        </a:xfrm>
      </p:grpSpPr>
      <p:sp>
        <p:nvSpPr>
          <p:cNvPr id="2" name="Title 1"/>
          <p:cNvSpPr txBox="1">
            <a:spLocks/>
          </p:cNvSpPr>
          <p:nvPr/>
        </p:nvSpPr>
        <p:spPr>
          <a:xfrm>
            <a:off x="7914987" y="298125"/>
            <a:ext cx="4277013" cy="550501"/>
          </a:xfrm>
          <a:prstGeom prst="rect">
            <a:avLst/>
          </a:prstGeom>
        </p:spPr>
        <p:txBody>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2800" b="0" i="0" u="none" strike="noStrike" kern="1200" cap="all" spc="0" normalizeH="0" baseline="0" noProof="0" dirty="0">
                <a:ln w="3175" cmpd="sng">
                  <a:noFill/>
                </a:ln>
                <a:gradFill flip="none" rotWithShape="1">
                  <a:gsLst>
                    <a:gs pos="0">
                      <a:prstClr val="white"/>
                    </a:gs>
                    <a:gs pos="100000">
                      <a:prstClr val="white">
                        <a:lumMod val="65000"/>
                      </a:prstClr>
                    </a:gs>
                  </a:gsLst>
                  <a:lin ang="5580000" scaled="0"/>
                  <a:tileRect/>
                </a:gradFill>
                <a:effectLst>
                  <a:glow rad="38100">
                    <a:prstClr val="black">
                      <a:lumMod val="65000"/>
                      <a:lumOff val="35000"/>
                      <a:alpha val="40000"/>
                    </a:prstClr>
                  </a:glow>
                  <a:outerShdw blurRad="28575" dist="38100" dir="14040000" algn="tl" rotWithShape="0">
                    <a:srgbClr val="000000">
                      <a:alpha val="25000"/>
                    </a:srgbClr>
                  </a:outerShdw>
                </a:effectLst>
                <a:uLnTx/>
                <a:uFillTx/>
                <a:latin typeface="Century Gothic"/>
                <a:ea typeface="+mj-ea"/>
                <a:cs typeface="+mj-cs"/>
              </a:rPr>
              <a:t>Read from text file</a:t>
            </a:r>
          </a:p>
        </p:txBody>
      </p:sp>
      <p:sp>
        <p:nvSpPr>
          <p:cNvPr id="3" name="TextBox 2"/>
          <p:cNvSpPr txBox="1"/>
          <p:nvPr/>
        </p:nvSpPr>
        <p:spPr>
          <a:xfrm>
            <a:off x="1921268" y="756160"/>
            <a:ext cx="7582328"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5AD0B8"/>
                </a:solidFill>
                <a:effectLst/>
                <a:uLnTx/>
                <a:uFillTx/>
                <a:latin typeface="Consolas" panose="020B0609020204030204" pitchFamily="49" charset="0"/>
                <a:ea typeface="+mn-ea"/>
                <a:cs typeface="Consolas" panose="020B0609020204030204" pitchFamily="49" charset="0"/>
              </a:rPr>
              <a:t># Read a local txt file in Python</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Consolas" panose="020B0609020204030204" pitchFamily="49" charset="0"/>
              </a:rPr>
              <a:t>linesRDD</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Consolas" panose="020B0609020204030204" pitchFamily="49" charset="0"/>
              </a:rPr>
              <a:t> = </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Consolas" panose="020B0609020204030204" pitchFamily="49" charset="0"/>
              </a:rPr>
              <a:t>sc.textFile</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Consolas" panose="020B0609020204030204" pitchFamily="49" charset="0"/>
              </a:rPr>
              <a:t>("/path/to/README.md")</a:t>
            </a:r>
          </a:p>
        </p:txBody>
      </p:sp>
      <p:sp>
        <p:nvSpPr>
          <p:cNvPr id="4" name="TextBox 3"/>
          <p:cNvSpPr txBox="1"/>
          <p:nvPr/>
        </p:nvSpPr>
        <p:spPr>
          <a:xfrm>
            <a:off x="1921268" y="3033883"/>
            <a:ext cx="7582328"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5AD0B8"/>
                </a:solidFill>
                <a:effectLst/>
                <a:uLnTx/>
                <a:uFillTx/>
                <a:latin typeface="Consolas" panose="020B0609020204030204" pitchFamily="49" charset="0"/>
                <a:ea typeface="+mn-ea"/>
                <a:cs typeface="Consolas" panose="020B0609020204030204" pitchFamily="49" charset="0"/>
              </a:rPr>
              <a:t>// Read a local txt file in Scala</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nn-NO"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Consolas" panose="020B0609020204030204" pitchFamily="49" charset="0"/>
              </a:rPr>
              <a:t>val linesRDD = sc.textFile("/path/to/README.md")</a:t>
            </a:r>
            <a:endPar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Consolas" panose="020B0609020204030204" pitchFamily="49" charset="0"/>
            </a:endParaRPr>
          </a:p>
        </p:txBody>
      </p:sp>
      <p:sp>
        <p:nvSpPr>
          <p:cNvPr id="5" name="TextBox 4"/>
          <p:cNvSpPr txBox="1"/>
          <p:nvPr/>
        </p:nvSpPr>
        <p:spPr>
          <a:xfrm>
            <a:off x="1921268" y="5305686"/>
            <a:ext cx="9424065"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5AD0B8"/>
                </a:solidFill>
                <a:effectLst/>
                <a:uLnTx/>
                <a:uFillTx/>
                <a:latin typeface="Consolas" panose="020B0609020204030204" pitchFamily="49" charset="0"/>
                <a:ea typeface="+mn-ea"/>
                <a:cs typeface="Consolas" panose="020B0609020204030204" pitchFamily="49" charset="0"/>
              </a:rPr>
              <a:t>// Read a local txt file in Java</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Consolas" panose="020B0609020204030204" pitchFamily="49" charset="0"/>
              </a:rPr>
              <a:t>JavaRDD</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Consolas" panose="020B0609020204030204" pitchFamily="49" charset="0"/>
              </a:rPr>
              <a:t>&lt;String&gt; lines = </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Consolas" panose="020B0609020204030204" pitchFamily="49" charset="0"/>
              </a:rPr>
              <a:t>sc.textFile</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Consolas" panose="020B0609020204030204" pitchFamily="49" charset="0"/>
              </a:rPr>
              <a:t>("/path/to/README.md");</a:t>
            </a:r>
          </a:p>
        </p:txBody>
      </p:sp>
      <p:cxnSp>
        <p:nvCxnSpPr>
          <p:cNvPr id="6" name="Straight Connector 5"/>
          <p:cNvCxnSpPr/>
          <p:nvPr/>
        </p:nvCxnSpPr>
        <p:spPr>
          <a:xfrm>
            <a:off x="1993187" y="2321959"/>
            <a:ext cx="6226139" cy="0"/>
          </a:xfrm>
          <a:prstGeom prst="line">
            <a:avLst/>
          </a:prstGeom>
        </p:spPr>
        <p:style>
          <a:lnRef idx="2">
            <a:schemeClr val="accent6"/>
          </a:lnRef>
          <a:fillRef idx="0">
            <a:schemeClr val="accent6"/>
          </a:fillRef>
          <a:effectRef idx="1">
            <a:schemeClr val="accent6"/>
          </a:effectRef>
          <a:fontRef idx="minor">
            <a:schemeClr val="tx1"/>
          </a:fontRef>
        </p:style>
      </p:cxnSp>
      <p:cxnSp>
        <p:nvCxnSpPr>
          <p:cNvPr id="7" name="Straight Connector 6"/>
          <p:cNvCxnSpPr/>
          <p:nvPr/>
        </p:nvCxnSpPr>
        <p:spPr>
          <a:xfrm>
            <a:off x="1993187" y="4580561"/>
            <a:ext cx="6226139" cy="0"/>
          </a:xfrm>
          <a:prstGeom prst="line">
            <a:avLst/>
          </a:prstGeom>
        </p:spPr>
        <p:style>
          <a:lnRef idx="2">
            <a:schemeClr val="accent6"/>
          </a:lnRef>
          <a:fillRef idx="0">
            <a:schemeClr val="accent6"/>
          </a:fillRef>
          <a:effectRef idx="1">
            <a:schemeClr val="accent6"/>
          </a:effectRef>
          <a:fontRef idx="minor">
            <a:schemeClr val="tx1"/>
          </a:fontRef>
        </p:style>
      </p:cxnSp>
      <p:sp>
        <p:nvSpPr>
          <p:cNvPr id="8" name="TextBox 7"/>
          <p:cNvSpPr txBox="1"/>
          <p:nvPr/>
        </p:nvSpPr>
        <p:spPr>
          <a:xfrm>
            <a:off x="8780446" y="1119379"/>
            <a:ext cx="3287729" cy="923330"/>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Tx/>
              <a:buChar char="-"/>
              <a:tabLst/>
              <a:defRPr/>
            </a:pPr>
            <a:r>
              <a:rPr kumimoji="0" lang="en-US" sz="1800" b="0" i="0" u="none" strike="noStrike" kern="1200" cap="none" spc="0" normalizeH="0" baseline="0" noProof="0" dirty="0">
                <a:ln>
                  <a:noFill/>
                </a:ln>
                <a:solidFill>
                  <a:prstClr val="white"/>
                </a:solidFill>
                <a:effectLst/>
                <a:uLnTx/>
                <a:uFillTx/>
                <a:latin typeface="Century Gothic"/>
                <a:ea typeface="+mn-ea"/>
                <a:cs typeface="+mn-cs"/>
              </a:rPr>
              <a:t>There are other methods to read data from HDFS, C*, S3, </a:t>
            </a:r>
            <a:r>
              <a:rPr kumimoji="0" lang="en-US" sz="1800" b="0" i="0" u="none" strike="noStrike" kern="1200" cap="none" spc="0" normalizeH="0" baseline="0" noProof="0" dirty="0" err="1">
                <a:ln>
                  <a:noFill/>
                </a:ln>
                <a:solidFill>
                  <a:prstClr val="white"/>
                </a:solidFill>
                <a:effectLst/>
                <a:uLnTx/>
                <a:uFillTx/>
                <a:latin typeface="Century Gothic"/>
                <a:ea typeface="+mn-ea"/>
                <a:cs typeface="+mn-cs"/>
              </a:rPr>
              <a:t>HBase</a:t>
            </a:r>
            <a:r>
              <a:rPr kumimoji="0" lang="en-US" sz="1800" b="0" i="0" u="none" strike="noStrike" kern="1200" cap="none" spc="0" normalizeH="0" baseline="0" noProof="0" dirty="0">
                <a:ln>
                  <a:noFill/>
                </a:ln>
                <a:solidFill>
                  <a:prstClr val="white"/>
                </a:solidFill>
                <a:effectLst/>
                <a:uLnTx/>
                <a:uFillTx/>
                <a:latin typeface="Century Gothic"/>
                <a:ea typeface="+mn-ea"/>
                <a:cs typeface="+mn-cs"/>
              </a:rPr>
              <a:t>, etc.</a:t>
            </a:r>
            <a:endPar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Consolas" panose="020B0609020204030204" pitchFamily="49" charset="0"/>
            </a:endParaRP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9625" y="2908351"/>
            <a:ext cx="440413" cy="648752"/>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1533" y="837264"/>
            <a:ext cx="564230" cy="564230"/>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9156" y="5236279"/>
            <a:ext cx="695657" cy="695657"/>
          </a:xfrm>
          <a:prstGeom prst="rect">
            <a:avLst/>
          </a:prstGeom>
        </p:spPr>
      </p:pic>
    </p:spTree>
    <p:extLst>
      <p:ext uri="{BB962C8B-B14F-4D97-AF65-F5344CB8AC3E}">
        <p14:creationId xmlns:p14="http://schemas.microsoft.com/office/powerpoint/2010/main" val="3006697856"/>
      </p:ext>
    </p:extLst>
  </p:cSld>
  <p:clrMapOvr>
    <a:masterClrMapping/>
  </p:clrMapOvr>
  <p:transition spd="med">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13BF5C94-3855-47F2-AE9D-2D395E6502C3}"/>
              </a:ext>
            </a:extLst>
          </p:cNvPr>
          <p:cNvSpPr>
            <a:spLocks noGrp="1"/>
          </p:cNvSpPr>
          <p:nvPr>
            <p:ph type="title"/>
          </p:nvPr>
        </p:nvSpPr>
        <p:spPr/>
        <p:txBody>
          <a:bodyPr/>
          <a:lstStyle/>
          <a:p>
            <a:r>
              <a:rPr lang="hu-HU" dirty="0"/>
              <a:t>Jelölések és kis emlékeztető</a:t>
            </a:r>
          </a:p>
        </p:txBody>
      </p:sp>
      <p:sp>
        <p:nvSpPr>
          <p:cNvPr id="3" name="Tartalom helye 2">
            <a:extLst>
              <a:ext uri="{FF2B5EF4-FFF2-40B4-BE49-F238E27FC236}">
                <a16:creationId xmlns:a16="http://schemas.microsoft.com/office/drawing/2014/main" id="{BADEA0A4-0ED7-464F-B7B4-C10A329A5366}"/>
              </a:ext>
            </a:extLst>
          </p:cNvPr>
          <p:cNvSpPr>
            <a:spLocks noGrp="1"/>
          </p:cNvSpPr>
          <p:nvPr>
            <p:ph idx="1"/>
          </p:nvPr>
        </p:nvSpPr>
        <p:spPr/>
        <p:txBody>
          <a:bodyPr/>
          <a:lstStyle/>
          <a:p>
            <a:r>
              <a:rPr lang="hu-HU" dirty="0">
                <a:hlinkClick r:id="rId2"/>
              </a:rPr>
              <a:t>https://runawayhorse001.github.io/LearningApacheSpark/stats.html</a:t>
            </a:r>
            <a:endParaRPr lang="hu-HU" dirty="0"/>
          </a:p>
        </p:txBody>
      </p:sp>
    </p:spTree>
    <p:extLst>
      <p:ext uri="{BB962C8B-B14F-4D97-AF65-F5344CB8AC3E}">
        <p14:creationId xmlns:p14="http://schemas.microsoft.com/office/powerpoint/2010/main" val="35486699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7000" b="-7000"/>
          </a:stretch>
        </a:blipFill>
        <a:effectLst/>
      </p:bgPr>
    </p:bg>
    <p:spTree>
      <p:nvGrpSpPr>
        <p:cNvPr id="1" name=""/>
        <p:cNvGrpSpPr/>
        <p:nvPr/>
      </p:nvGrpSpPr>
      <p:grpSpPr>
        <a:xfrm>
          <a:off x="0" y="0"/>
          <a:ext cx="0" cy="0"/>
          <a:chOff x="0" y="0"/>
          <a:chExt cx="0" cy="0"/>
        </a:xfrm>
      </p:grpSpPr>
      <p:sp>
        <p:nvSpPr>
          <p:cNvPr id="2" name="Rectangle 1"/>
          <p:cNvSpPr/>
          <p:nvPr/>
        </p:nvSpPr>
        <p:spPr>
          <a:xfrm>
            <a:off x="2635623" y="1604167"/>
            <a:ext cx="6970956" cy="1752218"/>
          </a:xfrm>
          <a:prstGeom prst="rect">
            <a:avLst/>
          </a:prstGeom>
          <a:solidFill>
            <a:schemeClr val="accent6">
              <a:lumMod val="75000"/>
            </a:schemeClr>
          </a:solidFill>
          <a:ln>
            <a:solidFill>
              <a:schemeClr val="tx2">
                <a:lumMod val="90000"/>
              </a:schemeClr>
            </a:solidFill>
            <a:prstDash val="dash"/>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a:ea typeface="+mn-ea"/>
              <a:cs typeface="+mn-cs"/>
            </a:endParaRPr>
          </a:p>
        </p:txBody>
      </p:sp>
      <p:cxnSp>
        <p:nvCxnSpPr>
          <p:cNvPr id="3" name="Straight Connector 2"/>
          <p:cNvCxnSpPr/>
          <p:nvPr/>
        </p:nvCxnSpPr>
        <p:spPr>
          <a:xfrm>
            <a:off x="4327342" y="1622274"/>
            <a:ext cx="0" cy="1734111"/>
          </a:xfrm>
          <a:prstGeom prst="line">
            <a:avLst/>
          </a:prstGeom>
          <a:ln w="19050">
            <a:solidFill>
              <a:schemeClr val="tx2"/>
            </a:solidFill>
            <a:prstDash val="lgDashDotDot"/>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5966107" y="1613219"/>
            <a:ext cx="0" cy="1743166"/>
          </a:xfrm>
          <a:prstGeom prst="line">
            <a:avLst/>
          </a:prstGeom>
          <a:ln w="19050">
            <a:solidFill>
              <a:schemeClr val="tx2"/>
            </a:solidFill>
            <a:prstDash val="lgDashDotDot"/>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7816616" y="1613219"/>
            <a:ext cx="0" cy="1743166"/>
          </a:xfrm>
          <a:prstGeom prst="line">
            <a:avLst/>
          </a:prstGeom>
          <a:ln w="19050">
            <a:solidFill>
              <a:schemeClr val="tx2"/>
            </a:solidFill>
            <a:prstDash val="lgDashDotDot"/>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729445" y="1971836"/>
            <a:ext cx="1488925" cy="83099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ndara" panose="020E0502030303020204" pitchFamily="34" charset="0"/>
                <a:ea typeface="+mn-ea"/>
                <a:cs typeface="Consolas" panose="020B0609020204030204" pitchFamily="49" charset="0"/>
              </a:rPr>
              <a:t>Error, ts, msg1</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ndara" panose="020E0502030303020204" pitchFamily="34" charset="0"/>
                <a:ea typeface="+mn-ea"/>
                <a:cs typeface="Consolas" panose="020B0609020204030204" pitchFamily="49" charset="0"/>
              </a:rPr>
              <a:t>Warn, ts, msg2</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ndara" panose="020E0502030303020204" pitchFamily="34" charset="0"/>
                <a:ea typeface="+mn-ea"/>
                <a:cs typeface="Consolas" panose="020B0609020204030204" pitchFamily="49" charset="0"/>
              </a:rPr>
              <a:t>Error, ts, msg1 </a:t>
            </a:r>
          </a:p>
        </p:txBody>
      </p:sp>
      <p:sp>
        <p:nvSpPr>
          <p:cNvPr id="7" name="TextBox 6"/>
          <p:cNvSpPr txBox="1"/>
          <p:nvPr/>
        </p:nvSpPr>
        <p:spPr>
          <a:xfrm>
            <a:off x="4454951" y="1971836"/>
            <a:ext cx="1488925" cy="83099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ndara" panose="020E0502030303020204" pitchFamily="34" charset="0"/>
                <a:ea typeface="+mn-ea"/>
                <a:cs typeface="Consolas" panose="020B0609020204030204" pitchFamily="49" charset="0"/>
              </a:rPr>
              <a:t>Info, ts, msg8</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ndara" panose="020E0502030303020204" pitchFamily="34" charset="0"/>
                <a:ea typeface="+mn-ea"/>
                <a:cs typeface="Consolas" panose="020B0609020204030204" pitchFamily="49" charset="0"/>
              </a:rPr>
              <a:t>Warn, ts, msg2</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ndara" panose="020E0502030303020204" pitchFamily="34" charset="0"/>
                <a:ea typeface="+mn-ea"/>
                <a:cs typeface="Consolas" panose="020B0609020204030204" pitchFamily="49" charset="0"/>
              </a:rPr>
              <a:t>Info, ts, msg8 </a:t>
            </a:r>
          </a:p>
        </p:txBody>
      </p:sp>
      <p:sp>
        <p:nvSpPr>
          <p:cNvPr id="8" name="TextBox 7"/>
          <p:cNvSpPr txBox="1"/>
          <p:nvPr/>
        </p:nvSpPr>
        <p:spPr>
          <a:xfrm>
            <a:off x="6172860" y="1971836"/>
            <a:ext cx="1492498" cy="83099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ndara" panose="020E0502030303020204" pitchFamily="34" charset="0"/>
                <a:ea typeface="+mn-ea"/>
                <a:cs typeface="Consolas" panose="020B0609020204030204" pitchFamily="49" charset="0"/>
              </a:rPr>
              <a:t>Error, ts, msg3</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ndara" panose="020E0502030303020204" pitchFamily="34" charset="0"/>
                <a:ea typeface="+mn-ea"/>
                <a:cs typeface="Consolas" panose="020B0609020204030204" pitchFamily="49" charset="0"/>
              </a:rPr>
              <a:t>Info, ts, msg5</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ndara" panose="020E0502030303020204" pitchFamily="34" charset="0"/>
                <a:ea typeface="+mn-ea"/>
                <a:cs typeface="Consolas" panose="020B0609020204030204" pitchFamily="49" charset="0"/>
              </a:rPr>
              <a:t>Info, ts, msg5 </a:t>
            </a:r>
          </a:p>
        </p:txBody>
      </p:sp>
      <p:sp>
        <p:nvSpPr>
          <p:cNvPr id="9" name="TextBox 8"/>
          <p:cNvSpPr txBox="1"/>
          <p:nvPr/>
        </p:nvSpPr>
        <p:spPr>
          <a:xfrm>
            <a:off x="8019369" y="2018002"/>
            <a:ext cx="1890587" cy="83099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ndara" panose="020E0502030303020204" pitchFamily="34" charset="0"/>
                <a:ea typeface="+mn-ea"/>
                <a:cs typeface="Consolas" panose="020B0609020204030204" pitchFamily="49" charset="0"/>
              </a:rPr>
              <a:t>Error, ts, msg4</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ndara" panose="020E0502030303020204" pitchFamily="34" charset="0"/>
                <a:ea typeface="+mn-ea"/>
                <a:cs typeface="Consolas" panose="020B0609020204030204" pitchFamily="49" charset="0"/>
              </a:rPr>
              <a:t>Warn, ts, msg9</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ndara" panose="020E0502030303020204" pitchFamily="34" charset="0"/>
                <a:ea typeface="+mn-ea"/>
                <a:cs typeface="Consolas" panose="020B0609020204030204" pitchFamily="49" charset="0"/>
              </a:rPr>
              <a:t>Error, ts, msg1 </a:t>
            </a:r>
          </a:p>
        </p:txBody>
      </p:sp>
      <p:sp>
        <p:nvSpPr>
          <p:cNvPr id="10" name="TextBox 9"/>
          <p:cNvSpPr txBox="1"/>
          <p:nvPr/>
        </p:nvSpPr>
        <p:spPr>
          <a:xfrm>
            <a:off x="9667125" y="2664333"/>
            <a:ext cx="146289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95000"/>
                  </a:prstClr>
                </a:solidFill>
                <a:effectLst/>
                <a:uLnTx/>
                <a:uFillTx/>
                <a:latin typeface="Candara" panose="020E0502030303020204" pitchFamily="34" charset="0"/>
                <a:ea typeface="+mn-ea"/>
                <a:cs typeface="+mn-cs"/>
              </a:rPr>
              <a:t>logLinesRDD</a:t>
            </a: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50912" y="3593426"/>
            <a:ext cx="419556" cy="587379"/>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8650" y="484783"/>
            <a:ext cx="1618615" cy="505817"/>
          </a:xfrm>
          <a:prstGeom prst="rect">
            <a:avLst/>
          </a:prstGeom>
        </p:spPr>
      </p:pic>
      <p:cxnSp>
        <p:nvCxnSpPr>
          <p:cNvPr id="13" name="Straight Arrow Connector 12"/>
          <p:cNvCxnSpPr/>
          <p:nvPr/>
        </p:nvCxnSpPr>
        <p:spPr>
          <a:xfrm flipH="1">
            <a:off x="3454743" y="1147722"/>
            <a:ext cx="1745" cy="437774"/>
          </a:xfrm>
          <a:prstGeom prst="straightConnector1">
            <a:avLst/>
          </a:prstGeom>
          <a:ln>
            <a:solidFill>
              <a:schemeClr val="tx2"/>
            </a:solidFill>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5182205" y="1144693"/>
            <a:ext cx="1745" cy="437774"/>
          </a:xfrm>
          <a:prstGeom prst="straightConnector1">
            <a:avLst/>
          </a:prstGeom>
          <a:ln>
            <a:solidFill>
              <a:schemeClr val="tx2"/>
            </a:solidFill>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6919109" y="1156911"/>
            <a:ext cx="1745" cy="437774"/>
          </a:xfrm>
          <a:prstGeom prst="straightConnector1">
            <a:avLst/>
          </a:prstGeom>
          <a:ln>
            <a:solidFill>
              <a:schemeClr val="tx2"/>
            </a:solidFill>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8665253" y="1143461"/>
            <a:ext cx="1745" cy="437774"/>
          </a:xfrm>
          <a:prstGeom prst="straightConnector1">
            <a:avLst/>
          </a:prstGeom>
          <a:ln>
            <a:solidFill>
              <a:schemeClr val="tx2"/>
            </a:solidFill>
            <a:prstDash val="dash"/>
            <a:tailEnd type="triangle" w="lg" len="lg"/>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p:cNvPicPr>
          <p:nvPr/>
        </p:nvPicPr>
        <p:blipFill>
          <a:blip r:embed="rId6"/>
          <a:stretch>
            <a:fillRect/>
          </a:stretch>
        </p:blipFill>
        <p:spPr>
          <a:xfrm>
            <a:off x="8456753" y="664128"/>
            <a:ext cx="451215" cy="514385"/>
          </a:xfrm>
          <a:prstGeom prst="rect">
            <a:avLst/>
          </a:prstGeom>
        </p:spPr>
      </p:pic>
      <p:pic>
        <p:nvPicPr>
          <p:cNvPr id="18" name="Picture 17"/>
          <p:cNvPicPr>
            <a:picLocks noChangeAspect="1"/>
          </p:cNvPicPr>
          <p:nvPr/>
        </p:nvPicPr>
        <p:blipFill>
          <a:blip r:embed="rId6"/>
          <a:stretch>
            <a:fillRect/>
          </a:stretch>
        </p:blipFill>
        <p:spPr>
          <a:xfrm>
            <a:off x="6715279" y="660659"/>
            <a:ext cx="451215" cy="514385"/>
          </a:xfrm>
          <a:prstGeom prst="rect">
            <a:avLst/>
          </a:prstGeom>
        </p:spPr>
      </p:pic>
      <p:pic>
        <p:nvPicPr>
          <p:cNvPr id="19" name="Picture 18"/>
          <p:cNvPicPr>
            <a:picLocks noChangeAspect="1"/>
          </p:cNvPicPr>
          <p:nvPr/>
        </p:nvPicPr>
        <p:blipFill>
          <a:blip r:embed="rId6"/>
          <a:stretch>
            <a:fillRect/>
          </a:stretch>
        </p:blipFill>
        <p:spPr>
          <a:xfrm>
            <a:off x="4973805" y="632084"/>
            <a:ext cx="451215" cy="514385"/>
          </a:xfrm>
          <a:prstGeom prst="rect">
            <a:avLst/>
          </a:prstGeom>
        </p:spPr>
      </p:pic>
      <p:pic>
        <p:nvPicPr>
          <p:cNvPr id="20" name="Picture 19"/>
          <p:cNvPicPr>
            <a:picLocks noChangeAspect="1"/>
          </p:cNvPicPr>
          <p:nvPr/>
        </p:nvPicPr>
        <p:blipFill>
          <a:blip r:embed="rId6"/>
          <a:stretch>
            <a:fillRect/>
          </a:stretch>
        </p:blipFill>
        <p:spPr>
          <a:xfrm>
            <a:off x="3248299" y="648755"/>
            <a:ext cx="451215" cy="514385"/>
          </a:xfrm>
          <a:prstGeom prst="rect">
            <a:avLst/>
          </a:prstGeom>
        </p:spPr>
      </p:pic>
      <p:cxnSp>
        <p:nvCxnSpPr>
          <p:cNvPr id="21" name="Straight Arrow Connector 20"/>
          <p:cNvCxnSpPr/>
          <p:nvPr/>
        </p:nvCxnSpPr>
        <p:spPr>
          <a:xfrm flipH="1">
            <a:off x="5966108" y="3378438"/>
            <a:ext cx="1" cy="813057"/>
          </a:xfrm>
          <a:prstGeom prst="straightConnector1">
            <a:avLst/>
          </a:prstGeom>
          <a:ln>
            <a:solidFill>
              <a:srgbClr val="FE5224"/>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2635623" y="4428536"/>
            <a:ext cx="6970956" cy="1752218"/>
          </a:xfrm>
          <a:prstGeom prst="rect">
            <a:avLst/>
          </a:prstGeom>
          <a:solidFill>
            <a:schemeClr val="accent6">
              <a:lumMod val="75000"/>
            </a:schemeClr>
          </a:solidFill>
          <a:ln>
            <a:solidFill>
              <a:schemeClr val="tx2">
                <a:lumMod val="90000"/>
              </a:schemeClr>
            </a:solidFill>
            <a:prstDash val="dash"/>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a:ea typeface="+mn-ea"/>
              <a:cs typeface="+mn-cs"/>
            </a:endParaRPr>
          </a:p>
        </p:txBody>
      </p:sp>
      <p:cxnSp>
        <p:nvCxnSpPr>
          <p:cNvPr id="23" name="Straight Connector 22"/>
          <p:cNvCxnSpPr/>
          <p:nvPr/>
        </p:nvCxnSpPr>
        <p:spPr>
          <a:xfrm>
            <a:off x="4327342" y="4446643"/>
            <a:ext cx="0" cy="1734111"/>
          </a:xfrm>
          <a:prstGeom prst="line">
            <a:avLst/>
          </a:prstGeom>
          <a:ln w="19050">
            <a:solidFill>
              <a:schemeClr val="tx2"/>
            </a:solidFill>
            <a:prstDash val="lgDashDotDot"/>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5966107" y="4437588"/>
            <a:ext cx="0" cy="1743166"/>
          </a:xfrm>
          <a:prstGeom prst="line">
            <a:avLst/>
          </a:prstGeom>
          <a:ln w="19050">
            <a:solidFill>
              <a:schemeClr val="tx2"/>
            </a:solidFill>
            <a:prstDash val="lgDashDotDot"/>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7816616" y="4437588"/>
            <a:ext cx="0" cy="1743166"/>
          </a:xfrm>
          <a:prstGeom prst="line">
            <a:avLst/>
          </a:prstGeom>
          <a:ln w="19050">
            <a:solidFill>
              <a:schemeClr val="tx2"/>
            </a:solidFill>
            <a:prstDash val="lgDashDotDot"/>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729445" y="4796205"/>
            <a:ext cx="1488925" cy="83099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ndara" panose="020E0502030303020204" pitchFamily="34" charset="0"/>
                <a:ea typeface="+mn-ea"/>
                <a:cs typeface="Consolas" panose="020B0609020204030204" pitchFamily="49" charset="0"/>
              </a:rPr>
              <a:t>Error, ts, msg1</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ndara" panose="020E0502030303020204" pitchFamily="34" charset="0"/>
              <a:ea typeface="+mn-ea"/>
              <a:cs typeface="Consolas" panose="020B0609020204030204" pitchFamily="49"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ndara" panose="020E0502030303020204" pitchFamily="34" charset="0"/>
                <a:ea typeface="+mn-ea"/>
                <a:cs typeface="Consolas" panose="020B0609020204030204" pitchFamily="49" charset="0"/>
              </a:rPr>
              <a:t>Error, ts, msg1 </a:t>
            </a:r>
          </a:p>
        </p:txBody>
      </p:sp>
      <p:sp>
        <p:nvSpPr>
          <p:cNvPr id="27" name="TextBox 26"/>
          <p:cNvSpPr txBox="1"/>
          <p:nvPr/>
        </p:nvSpPr>
        <p:spPr>
          <a:xfrm>
            <a:off x="6172860" y="4796205"/>
            <a:ext cx="1492498"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ndara" panose="020E0502030303020204" pitchFamily="34" charset="0"/>
                <a:ea typeface="+mn-ea"/>
                <a:cs typeface="Consolas" panose="020B0609020204030204" pitchFamily="49" charset="0"/>
              </a:rPr>
              <a:t>Error, ts, msg3</a:t>
            </a:r>
          </a:p>
        </p:txBody>
      </p:sp>
      <p:sp>
        <p:nvSpPr>
          <p:cNvPr id="28" name="TextBox 27"/>
          <p:cNvSpPr txBox="1"/>
          <p:nvPr/>
        </p:nvSpPr>
        <p:spPr>
          <a:xfrm>
            <a:off x="8019369" y="4824953"/>
            <a:ext cx="1890587" cy="83099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ndara" panose="020E0502030303020204" pitchFamily="34" charset="0"/>
                <a:ea typeface="+mn-ea"/>
                <a:cs typeface="Consolas" panose="020B0609020204030204" pitchFamily="49" charset="0"/>
              </a:rPr>
              <a:t>Error, ts, msg4</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ndara" panose="020E0502030303020204" pitchFamily="34" charset="0"/>
              <a:ea typeface="+mn-ea"/>
              <a:cs typeface="Consolas" panose="020B0609020204030204" pitchFamily="49"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ndara" panose="020E0502030303020204" pitchFamily="34" charset="0"/>
                <a:ea typeface="+mn-ea"/>
                <a:cs typeface="Consolas" panose="020B0609020204030204" pitchFamily="49" charset="0"/>
              </a:rPr>
              <a:t>Error, ts, msg1 </a:t>
            </a:r>
          </a:p>
        </p:txBody>
      </p:sp>
      <p:sp>
        <p:nvSpPr>
          <p:cNvPr id="29" name="TextBox 28"/>
          <p:cNvSpPr txBox="1"/>
          <p:nvPr/>
        </p:nvSpPr>
        <p:spPr>
          <a:xfrm>
            <a:off x="9667125" y="5742395"/>
            <a:ext cx="146289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white">
                    <a:lumMod val="95000"/>
                  </a:prstClr>
                </a:solidFill>
                <a:effectLst/>
                <a:uLnTx/>
                <a:uFillTx/>
                <a:latin typeface="Candara" panose="020E0502030303020204" pitchFamily="34" charset="0"/>
                <a:ea typeface="+mn-ea"/>
                <a:cs typeface="+mn-cs"/>
              </a:rPr>
              <a:t>errorsRDD</a:t>
            </a:r>
            <a:endParaRPr kumimoji="0" lang="en-US" sz="1800" b="0" i="0" u="none" strike="noStrike" kern="1200" cap="none" spc="0" normalizeH="0" baseline="0" noProof="0" dirty="0">
              <a:ln>
                <a:noFill/>
              </a:ln>
              <a:solidFill>
                <a:prstClr val="white">
                  <a:lumMod val="95000"/>
                </a:prstClr>
              </a:solidFill>
              <a:effectLst/>
              <a:uLnTx/>
              <a:uFillTx/>
              <a:latin typeface="Candara" panose="020E0502030303020204" pitchFamily="34" charset="0"/>
              <a:ea typeface="+mn-ea"/>
              <a:cs typeface="+mn-cs"/>
            </a:endParaRPr>
          </a:p>
        </p:txBody>
      </p:sp>
      <p:sp>
        <p:nvSpPr>
          <p:cNvPr id="30" name="TextBox 29"/>
          <p:cNvSpPr txBox="1"/>
          <p:nvPr/>
        </p:nvSpPr>
        <p:spPr>
          <a:xfrm>
            <a:off x="4778062" y="3612762"/>
            <a:ext cx="1102823"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E5224"/>
                </a:solidFill>
                <a:effectLst/>
                <a:uLnTx/>
                <a:uFillTx/>
                <a:latin typeface="Candara" panose="020E0502030303020204" pitchFamily="34" charset="0"/>
                <a:ea typeface="+mn-ea"/>
                <a:cs typeface="+mn-cs"/>
              </a:rPr>
              <a:t>.filter(      )</a:t>
            </a:r>
          </a:p>
        </p:txBody>
      </p:sp>
      <p:pic>
        <p:nvPicPr>
          <p:cNvPr id="31" name="Picture 30"/>
          <p:cNvPicPr>
            <a:picLocks noChangeAspect="1"/>
          </p:cNvPicPr>
          <p:nvPr/>
        </p:nvPicPr>
        <p:blipFill>
          <a:blip r:embed="rId7"/>
          <a:stretch>
            <a:fillRect/>
          </a:stretch>
        </p:blipFill>
        <p:spPr>
          <a:xfrm>
            <a:off x="5419154" y="3659353"/>
            <a:ext cx="245404" cy="245404"/>
          </a:xfrm>
          <a:prstGeom prst="rect">
            <a:avLst/>
          </a:prstGeom>
        </p:spPr>
      </p:pic>
      <p:cxnSp>
        <p:nvCxnSpPr>
          <p:cNvPr id="32" name="Straight Arrow Connector 31"/>
          <p:cNvCxnSpPr/>
          <p:nvPr/>
        </p:nvCxnSpPr>
        <p:spPr>
          <a:xfrm flipH="1">
            <a:off x="5966106" y="6251445"/>
            <a:ext cx="1" cy="813057"/>
          </a:xfrm>
          <a:prstGeom prst="straightConnector1">
            <a:avLst/>
          </a:prstGeom>
          <a:ln>
            <a:solidFill>
              <a:srgbClr val="FE5224"/>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9843281" y="2937639"/>
            <a:ext cx="1613806"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95000"/>
                  </a:prstClr>
                </a:solidFill>
                <a:effectLst/>
                <a:uLnTx/>
                <a:uFillTx/>
                <a:latin typeface="Candara" panose="020E0502030303020204" pitchFamily="34" charset="0"/>
                <a:ea typeface="+mn-ea"/>
                <a:cs typeface="+mn-cs"/>
              </a:rPr>
              <a:t>(input/base RDD)</a:t>
            </a:r>
          </a:p>
        </p:txBody>
      </p:sp>
    </p:spTree>
    <p:extLst>
      <p:ext uri="{BB962C8B-B14F-4D97-AF65-F5344CB8AC3E}">
        <p14:creationId xmlns:p14="http://schemas.microsoft.com/office/powerpoint/2010/main" val="214073158"/>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000"/>
                                        <p:tgtEl>
                                          <p:spTgt spid="13"/>
                                        </p:tgtEl>
                                      </p:cBhvr>
                                    </p:animEffect>
                                    <p:anim calcmode="lin" valueType="num">
                                      <p:cBhvr>
                                        <p:cTn id="20" dur="1000" fill="hold"/>
                                        <p:tgtEl>
                                          <p:spTgt spid="13"/>
                                        </p:tgtEl>
                                        <p:attrNameLst>
                                          <p:attrName>ppt_x</p:attrName>
                                        </p:attrNameLst>
                                      </p:cBhvr>
                                      <p:tavLst>
                                        <p:tav tm="0">
                                          <p:val>
                                            <p:strVal val="#ppt_x"/>
                                          </p:val>
                                        </p:tav>
                                        <p:tav tm="100000">
                                          <p:val>
                                            <p:strVal val="#ppt_x"/>
                                          </p:val>
                                        </p:tav>
                                      </p:tavLst>
                                    </p:anim>
                                    <p:anim calcmode="lin" valueType="num">
                                      <p:cBhvr>
                                        <p:cTn id="21" dur="1000" fill="hold"/>
                                        <p:tgtEl>
                                          <p:spTgt spid="13"/>
                                        </p:tgtEl>
                                        <p:attrNameLst>
                                          <p:attrName>ppt_y</p:attrName>
                                        </p:attrNameLst>
                                      </p:cBhvr>
                                      <p:tavLst>
                                        <p:tav tm="0">
                                          <p:val>
                                            <p:strVal val="#ppt_y-.1"/>
                                          </p:val>
                                        </p:tav>
                                        <p:tav tm="100000">
                                          <p:val>
                                            <p:strVal val="#ppt_y"/>
                                          </p:val>
                                        </p:tav>
                                      </p:tavLst>
                                    </p:anim>
                                  </p:childTnLst>
                                </p:cTn>
                              </p:par>
                              <p:par>
                                <p:cTn id="22" presetID="47" presetClass="entr" presetSubtype="0" fill="hold"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1000"/>
                                        <p:tgtEl>
                                          <p:spTgt spid="14"/>
                                        </p:tgtEl>
                                      </p:cBhvr>
                                    </p:animEffect>
                                    <p:anim calcmode="lin" valueType="num">
                                      <p:cBhvr>
                                        <p:cTn id="25" dur="1000" fill="hold"/>
                                        <p:tgtEl>
                                          <p:spTgt spid="14"/>
                                        </p:tgtEl>
                                        <p:attrNameLst>
                                          <p:attrName>ppt_x</p:attrName>
                                        </p:attrNameLst>
                                      </p:cBhvr>
                                      <p:tavLst>
                                        <p:tav tm="0">
                                          <p:val>
                                            <p:strVal val="#ppt_x"/>
                                          </p:val>
                                        </p:tav>
                                        <p:tav tm="100000">
                                          <p:val>
                                            <p:strVal val="#ppt_x"/>
                                          </p:val>
                                        </p:tav>
                                      </p:tavLst>
                                    </p:anim>
                                    <p:anim calcmode="lin" valueType="num">
                                      <p:cBhvr>
                                        <p:cTn id="26" dur="1000" fill="hold"/>
                                        <p:tgtEl>
                                          <p:spTgt spid="14"/>
                                        </p:tgtEl>
                                        <p:attrNameLst>
                                          <p:attrName>ppt_y</p:attrName>
                                        </p:attrNameLst>
                                      </p:cBhvr>
                                      <p:tavLst>
                                        <p:tav tm="0">
                                          <p:val>
                                            <p:strVal val="#ppt_y-.1"/>
                                          </p:val>
                                        </p:tav>
                                        <p:tav tm="100000">
                                          <p:val>
                                            <p:strVal val="#ppt_y"/>
                                          </p:val>
                                        </p:tav>
                                      </p:tavLst>
                                    </p:anim>
                                  </p:childTnLst>
                                </p:cTn>
                              </p:par>
                              <p:par>
                                <p:cTn id="27" presetID="47"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1000"/>
                                        <p:tgtEl>
                                          <p:spTgt spid="15"/>
                                        </p:tgtEl>
                                      </p:cBhvr>
                                    </p:animEffect>
                                    <p:anim calcmode="lin" valueType="num">
                                      <p:cBhvr>
                                        <p:cTn id="30" dur="1000" fill="hold"/>
                                        <p:tgtEl>
                                          <p:spTgt spid="15"/>
                                        </p:tgtEl>
                                        <p:attrNameLst>
                                          <p:attrName>ppt_x</p:attrName>
                                        </p:attrNameLst>
                                      </p:cBhvr>
                                      <p:tavLst>
                                        <p:tav tm="0">
                                          <p:val>
                                            <p:strVal val="#ppt_x"/>
                                          </p:val>
                                        </p:tav>
                                        <p:tav tm="100000">
                                          <p:val>
                                            <p:strVal val="#ppt_x"/>
                                          </p:val>
                                        </p:tav>
                                      </p:tavLst>
                                    </p:anim>
                                    <p:anim calcmode="lin" valueType="num">
                                      <p:cBhvr>
                                        <p:cTn id="31" dur="1000" fill="hold"/>
                                        <p:tgtEl>
                                          <p:spTgt spid="15"/>
                                        </p:tgtEl>
                                        <p:attrNameLst>
                                          <p:attrName>ppt_y</p:attrName>
                                        </p:attrNameLst>
                                      </p:cBhvr>
                                      <p:tavLst>
                                        <p:tav tm="0">
                                          <p:val>
                                            <p:strVal val="#ppt_y-.1"/>
                                          </p:val>
                                        </p:tav>
                                        <p:tav tm="100000">
                                          <p:val>
                                            <p:strVal val="#ppt_y"/>
                                          </p:val>
                                        </p:tav>
                                      </p:tavLst>
                                    </p:anim>
                                  </p:childTnLst>
                                </p:cTn>
                              </p:par>
                              <p:par>
                                <p:cTn id="32" presetID="47" presetClass="entr" presetSubtype="0" fill="hold"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1000"/>
                                        <p:tgtEl>
                                          <p:spTgt spid="16"/>
                                        </p:tgtEl>
                                      </p:cBhvr>
                                    </p:animEffect>
                                    <p:anim calcmode="lin" valueType="num">
                                      <p:cBhvr>
                                        <p:cTn id="35" dur="1000" fill="hold"/>
                                        <p:tgtEl>
                                          <p:spTgt spid="16"/>
                                        </p:tgtEl>
                                        <p:attrNameLst>
                                          <p:attrName>ppt_x</p:attrName>
                                        </p:attrNameLst>
                                      </p:cBhvr>
                                      <p:tavLst>
                                        <p:tav tm="0">
                                          <p:val>
                                            <p:strVal val="#ppt_x"/>
                                          </p:val>
                                        </p:tav>
                                        <p:tav tm="100000">
                                          <p:val>
                                            <p:strVal val="#ppt_x"/>
                                          </p:val>
                                        </p:tav>
                                      </p:tavLst>
                                    </p:anim>
                                    <p:anim calcmode="lin" valueType="num">
                                      <p:cBhvr>
                                        <p:cTn id="3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7" presetClass="entr" presetSubtype="0" fill="hold" nodeType="click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1000"/>
                                        <p:tgtEl>
                                          <p:spTgt spid="21"/>
                                        </p:tgtEl>
                                      </p:cBhvr>
                                    </p:animEffect>
                                    <p:anim calcmode="lin" valueType="num">
                                      <p:cBhvr>
                                        <p:cTn id="42" dur="1000" fill="hold"/>
                                        <p:tgtEl>
                                          <p:spTgt spid="21"/>
                                        </p:tgtEl>
                                        <p:attrNameLst>
                                          <p:attrName>ppt_x</p:attrName>
                                        </p:attrNameLst>
                                      </p:cBhvr>
                                      <p:tavLst>
                                        <p:tav tm="0">
                                          <p:val>
                                            <p:strVal val="#ppt_x"/>
                                          </p:val>
                                        </p:tav>
                                        <p:tav tm="100000">
                                          <p:val>
                                            <p:strVal val="#ppt_x"/>
                                          </p:val>
                                        </p:tav>
                                      </p:tavLst>
                                    </p:anim>
                                    <p:anim calcmode="lin" valueType="num">
                                      <p:cBhvr>
                                        <p:cTn id="43"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11"/>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31"/>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30"/>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22"/>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23"/>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24"/>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25"/>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26"/>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27"/>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28"/>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29"/>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6" grpId="0"/>
      <p:bldP spid="27" grpId="0"/>
      <p:bldP spid="28" grpId="0"/>
      <p:bldP spid="29" grpId="0"/>
      <p:bldP spid="30"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7000" b="-7000"/>
          </a:stretch>
        </a:blipFill>
        <a:effectLst/>
      </p:bgPr>
    </p:bg>
    <p:spTree>
      <p:nvGrpSpPr>
        <p:cNvPr id="1" name=""/>
        <p:cNvGrpSpPr/>
        <p:nvPr/>
      </p:nvGrpSpPr>
      <p:grpSpPr>
        <a:xfrm>
          <a:off x="0" y="0"/>
          <a:ext cx="0" cy="0"/>
          <a:chOff x="0" y="0"/>
          <a:chExt cx="0" cy="0"/>
        </a:xfrm>
      </p:grpSpPr>
      <p:sp>
        <p:nvSpPr>
          <p:cNvPr id="2" name="Rectangle 1"/>
          <p:cNvSpPr/>
          <p:nvPr/>
        </p:nvSpPr>
        <p:spPr>
          <a:xfrm>
            <a:off x="2635623" y="561930"/>
            <a:ext cx="6970956" cy="1313859"/>
          </a:xfrm>
          <a:prstGeom prst="rect">
            <a:avLst/>
          </a:prstGeom>
          <a:solidFill>
            <a:schemeClr val="accent6">
              <a:lumMod val="75000"/>
            </a:schemeClr>
          </a:solidFill>
          <a:ln>
            <a:solidFill>
              <a:schemeClr val="tx2">
                <a:lumMod val="90000"/>
              </a:schemeClr>
            </a:solidFill>
            <a:prstDash val="dash"/>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a:ea typeface="+mn-ea"/>
              <a:cs typeface="+mn-cs"/>
            </a:endParaRPr>
          </a:p>
        </p:txBody>
      </p:sp>
      <p:cxnSp>
        <p:nvCxnSpPr>
          <p:cNvPr id="3" name="Straight Connector 2"/>
          <p:cNvCxnSpPr/>
          <p:nvPr/>
        </p:nvCxnSpPr>
        <p:spPr>
          <a:xfrm>
            <a:off x="4327342" y="580037"/>
            <a:ext cx="0" cy="1295752"/>
          </a:xfrm>
          <a:prstGeom prst="line">
            <a:avLst/>
          </a:prstGeom>
          <a:ln w="19050">
            <a:solidFill>
              <a:schemeClr val="tx2"/>
            </a:solidFill>
            <a:prstDash val="lgDashDotDot"/>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5966107" y="570982"/>
            <a:ext cx="0" cy="1304807"/>
          </a:xfrm>
          <a:prstGeom prst="line">
            <a:avLst/>
          </a:prstGeom>
          <a:ln w="19050">
            <a:solidFill>
              <a:schemeClr val="tx2"/>
            </a:solidFill>
            <a:prstDash val="lgDashDotDot"/>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7816616" y="570982"/>
            <a:ext cx="0" cy="1304807"/>
          </a:xfrm>
          <a:prstGeom prst="line">
            <a:avLst/>
          </a:prstGeom>
          <a:ln w="19050">
            <a:solidFill>
              <a:schemeClr val="tx2"/>
            </a:solidFill>
            <a:prstDash val="lgDashDotDot"/>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9667125" y="1506457"/>
            <a:ext cx="146289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95000"/>
                  </a:prstClr>
                </a:solidFill>
                <a:effectLst/>
                <a:uLnTx/>
                <a:uFillTx/>
                <a:latin typeface="Candara" panose="020E0502030303020204" pitchFamily="34" charset="0"/>
                <a:ea typeface="+mn-ea"/>
                <a:cs typeface="+mn-cs"/>
              </a:rPr>
              <a:t>errorsRDD</a:t>
            </a:r>
          </a:p>
        </p:txBody>
      </p:sp>
      <p:cxnSp>
        <p:nvCxnSpPr>
          <p:cNvPr id="7" name="Straight Arrow Connector 6"/>
          <p:cNvCxnSpPr/>
          <p:nvPr/>
        </p:nvCxnSpPr>
        <p:spPr>
          <a:xfrm flipH="1">
            <a:off x="5966107" y="0"/>
            <a:ext cx="1" cy="497698"/>
          </a:xfrm>
          <a:prstGeom prst="straightConnector1">
            <a:avLst/>
          </a:prstGeom>
          <a:ln>
            <a:solidFill>
              <a:srgbClr val="FE5224"/>
            </a:solidFill>
            <a:prstDash val="dash"/>
            <a:tailEnd type="triangle" w="lg" len="lg"/>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39929" y="2083450"/>
            <a:ext cx="419556" cy="587379"/>
          </a:xfrm>
          <a:prstGeom prst="rect">
            <a:avLst/>
          </a:prstGeom>
        </p:spPr>
      </p:pic>
      <p:cxnSp>
        <p:nvCxnSpPr>
          <p:cNvPr id="9" name="Straight Arrow Connector 8"/>
          <p:cNvCxnSpPr/>
          <p:nvPr/>
        </p:nvCxnSpPr>
        <p:spPr>
          <a:xfrm flipH="1">
            <a:off x="5955125" y="1868462"/>
            <a:ext cx="1" cy="813057"/>
          </a:xfrm>
          <a:prstGeom prst="straightConnector1">
            <a:avLst/>
          </a:prstGeom>
          <a:ln>
            <a:solidFill>
              <a:srgbClr val="FE5224"/>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578550" y="2105713"/>
            <a:ext cx="1508429"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E5224"/>
                </a:solidFill>
                <a:effectLst/>
                <a:uLnTx/>
                <a:uFillTx/>
                <a:latin typeface="Candara" panose="020E0502030303020204" pitchFamily="34" charset="0"/>
                <a:ea typeface="+mn-ea"/>
                <a:cs typeface="+mn-cs"/>
              </a:rPr>
              <a:t>.coalesce( 2 )</a:t>
            </a:r>
          </a:p>
        </p:txBody>
      </p:sp>
      <p:sp>
        <p:nvSpPr>
          <p:cNvPr id="11" name="Rectangle 10"/>
          <p:cNvSpPr/>
          <p:nvPr/>
        </p:nvSpPr>
        <p:spPr>
          <a:xfrm>
            <a:off x="4267651" y="2772360"/>
            <a:ext cx="3330484" cy="1288004"/>
          </a:xfrm>
          <a:prstGeom prst="rect">
            <a:avLst/>
          </a:prstGeom>
          <a:solidFill>
            <a:schemeClr val="accent6">
              <a:lumMod val="75000"/>
            </a:schemeClr>
          </a:solidFill>
          <a:ln>
            <a:solidFill>
              <a:schemeClr val="tx2">
                <a:lumMod val="90000"/>
              </a:schemeClr>
            </a:solidFill>
            <a:prstDash val="dash"/>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a:ea typeface="+mn-ea"/>
              <a:cs typeface="+mn-cs"/>
            </a:endParaRPr>
          </a:p>
        </p:txBody>
      </p:sp>
      <p:cxnSp>
        <p:nvCxnSpPr>
          <p:cNvPr id="12" name="Straight Connector 11"/>
          <p:cNvCxnSpPr/>
          <p:nvPr/>
        </p:nvCxnSpPr>
        <p:spPr>
          <a:xfrm flipH="1">
            <a:off x="5955124" y="2790467"/>
            <a:ext cx="4246" cy="1305127"/>
          </a:xfrm>
          <a:prstGeom prst="line">
            <a:avLst/>
          </a:prstGeom>
          <a:ln w="19050">
            <a:solidFill>
              <a:schemeClr val="tx2"/>
            </a:solidFill>
            <a:prstDash val="lgDashDotDot"/>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361473" y="2991980"/>
            <a:ext cx="1488925" cy="83099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ndara" panose="020E0502030303020204" pitchFamily="34" charset="0"/>
                <a:ea typeface="+mn-ea"/>
                <a:cs typeface="Consolas" panose="020B0609020204030204" pitchFamily="49" charset="0"/>
              </a:rPr>
              <a:t>Error, ts, msg1</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ndara" panose="020E0502030303020204" pitchFamily="34" charset="0"/>
                <a:ea typeface="+mn-ea"/>
                <a:cs typeface="Consolas" panose="020B0609020204030204" pitchFamily="49" charset="0"/>
              </a:rPr>
              <a:t>Error, ts, msg3</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ndara" panose="020E0502030303020204" pitchFamily="34" charset="0"/>
                <a:ea typeface="+mn-ea"/>
                <a:cs typeface="Consolas" panose="020B0609020204030204" pitchFamily="49" charset="0"/>
              </a:rPr>
              <a:t>Error, ts, msg1 </a:t>
            </a:r>
          </a:p>
        </p:txBody>
      </p:sp>
      <p:sp>
        <p:nvSpPr>
          <p:cNvPr id="14" name="TextBox 13"/>
          <p:cNvSpPr txBox="1"/>
          <p:nvPr/>
        </p:nvSpPr>
        <p:spPr>
          <a:xfrm>
            <a:off x="6086979" y="2991980"/>
            <a:ext cx="1488925" cy="83099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ndara" panose="020E0502030303020204" pitchFamily="34" charset="0"/>
                <a:ea typeface="+mn-ea"/>
                <a:cs typeface="Consolas" panose="020B0609020204030204" pitchFamily="49" charset="0"/>
              </a:rPr>
              <a:t>Error, ts, msg4</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ndara" panose="020E0502030303020204" pitchFamily="34" charset="0"/>
              <a:ea typeface="+mn-ea"/>
              <a:cs typeface="Consolas" panose="020B0609020204030204" pitchFamily="49"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ndara" panose="020E0502030303020204" pitchFamily="34" charset="0"/>
                <a:ea typeface="+mn-ea"/>
                <a:cs typeface="Consolas" panose="020B0609020204030204" pitchFamily="49" charset="0"/>
              </a:rPr>
              <a:t>Error, ts, msg1 </a:t>
            </a:r>
          </a:p>
        </p:txBody>
      </p:sp>
      <p:sp>
        <p:nvSpPr>
          <p:cNvPr id="15" name="TextBox 14"/>
          <p:cNvSpPr txBox="1"/>
          <p:nvPr/>
        </p:nvSpPr>
        <p:spPr>
          <a:xfrm>
            <a:off x="7725744" y="3726262"/>
            <a:ext cx="146289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95000"/>
                  </a:prstClr>
                </a:solidFill>
                <a:effectLst/>
                <a:uLnTx/>
                <a:uFillTx/>
                <a:latin typeface="Candara" panose="020E0502030303020204" pitchFamily="34" charset="0"/>
                <a:ea typeface="+mn-ea"/>
                <a:cs typeface="+mn-cs"/>
              </a:rPr>
              <a:t>cleanedRDD</a:t>
            </a:r>
          </a:p>
        </p:txBody>
      </p:sp>
      <p:sp>
        <p:nvSpPr>
          <p:cNvPr id="16" name="TextBox 15"/>
          <p:cNvSpPr txBox="1"/>
          <p:nvPr/>
        </p:nvSpPr>
        <p:spPr>
          <a:xfrm>
            <a:off x="2754873" y="770562"/>
            <a:ext cx="1488925" cy="83099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ndara" panose="020E0502030303020204" pitchFamily="34" charset="0"/>
                <a:ea typeface="+mn-ea"/>
                <a:cs typeface="Consolas" panose="020B0609020204030204" pitchFamily="49" charset="0"/>
              </a:rPr>
              <a:t>Error, ts, msg1</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ndara" panose="020E0502030303020204" pitchFamily="34" charset="0"/>
              <a:ea typeface="+mn-ea"/>
              <a:cs typeface="Consolas" panose="020B0609020204030204" pitchFamily="49"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ndara" panose="020E0502030303020204" pitchFamily="34" charset="0"/>
                <a:ea typeface="+mn-ea"/>
                <a:cs typeface="Consolas" panose="020B0609020204030204" pitchFamily="49" charset="0"/>
              </a:rPr>
              <a:t>Error, ts, msg1 </a:t>
            </a:r>
          </a:p>
        </p:txBody>
      </p:sp>
      <p:sp>
        <p:nvSpPr>
          <p:cNvPr id="17" name="TextBox 16"/>
          <p:cNvSpPr txBox="1"/>
          <p:nvPr/>
        </p:nvSpPr>
        <p:spPr>
          <a:xfrm>
            <a:off x="6198288" y="770562"/>
            <a:ext cx="1492498"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ndara" panose="020E0502030303020204" pitchFamily="34" charset="0"/>
                <a:ea typeface="+mn-ea"/>
                <a:cs typeface="Consolas" panose="020B0609020204030204" pitchFamily="49" charset="0"/>
              </a:rPr>
              <a:t>Error, ts, msg3</a:t>
            </a:r>
          </a:p>
        </p:txBody>
      </p:sp>
      <p:sp>
        <p:nvSpPr>
          <p:cNvPr id="18" name="TextBox 17"/>
          <p:cNvSpPr txBox="1"/>
          <p:nvPr/>
        </p:nvSpPr>
        <p:spPr>
          <a:xfrm>
            <a:off x="8044797" y="790601"/>
            <a:ext cx="1890587" cy="83099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ndara" panose="020E0502030303020204" pitchFamily="34" charset="0"/>
                <a:ea typeface="+mn-ea"/>
                <a:cs typeface="Consolas" panose="020B0609020204030204" pitchFamily="49" charset="0"/>
              </a:rPr>
              <a:t>Error, ts, msg4</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ndara" panose="020E0502030303020204" pitchFamily="34" charset="0"/>
              <a:ea typeface="+mn-ea"/>
              <a:cs typeface="Consolas" panose="020B0609020204030204" pitchFamily="49"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ndara" panose="020E0502030303020204" pitchFamily="34" charset="0"/>
                <a:ea typeface="+mn-ea"/>
                <a:cs typeface="Consolas" panose="020B0609020204030204" pitchFamily="49" charset="0"/>
              </a:rPr>
              <a:t>Error, ts, msg1 </a:t>
            </a:r>
          </a:p>
        </p:txBody>
      </p:sp>
      <p:cxnSp>
        <p:nvCxnSpPr>
          <p:cNvPr id="19" name="Straight Arrow Connector 18"/>
          <p:cNvCxnSpPr/>
          <p:nvPr/>
        </p:nvCxnSpPr>
        <p:spPr>
          <a:xfrm flipH="1">
            <a:off x="5948795" y="4095594"/>
            <a:ext cx="1" cy="813057"/>
          </a:xfrm>
          <a:prstGeom prst="straightConnector1">
            <a:avLst/>
          </a:prstGeom>
          <a:ln>
            <a:prstDash val="solid"/>
            <a:tailEnd type="triangle" w="lg" len="lg"/>
          </a:ln>
        </p:spPr>
        <p:style>
          <a:lnRef idx="1">
            <a:schemeClr val="accent3"/>
          </a:lnRef>
          <a:fillRef idx="0">
            <a:schemeClr val="accent3"/>
          </a:fillRef>
          <a:effectRef idx="0">
            <a:schemeClr val="accent3"/>
          </a:effectRef>
          <a:fontRef idx="minor">
            <a:schemeClr val="tx1"/>
          </a:fontRef>
        </p:style>
      </p:cxn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57331" y="4279984"/>
            <a:ext cx="402154" cy="402154"/>
          </a:xfrm>
          <a:prstGeom prst="rect">
            <a:avLst/>
          </a:prstGeom>
        </p:spPr>
      </p:pic>
      <p:sp>
        <p:nvSpPr>
          <p:cNvPr id="21" name="TextBox 20"/>
          <p:cNvSpPr txBox="1"/>
          <p:nvPr/>
        </p:nvSpPr>
        <p:spPr>
          <a:xfrm>
            <a:off x="4704139" y="4311784"/>
            <a:ext cx="1136121"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96CD4B"/>
                </a:solidFill>
                <a:effectLst/>
                <a:uLnTx/>
                <a:uFillTx/>
                <a:latin typeface="Candara" panose="020E0502030303020204" pitchFamily="34" charset="0"/>
                <a:ea typeface="+mn-ea"/>
                <a:cs typeface="+mn-cs"/>
              </a:rPr>
              <a:t>.collect(  )</a:t>
            </a:r>
          </a:p>
        </p:txBody>
      </p:sp>
      <p:pic>
        <p:nvPicPr>
          <p:cNvPr id="22" name="Picture 21"/>
          <p:cNvPicPr>
            <a:picLocks noChangeAspect="1"/>
          </p:cNvPicPr>
          <p:nvPr/>
        </p:nvPicPr>
        <p:blipFill>
          <a:blip r:embed="rId6"/>
          <a:stretch>
            <a:fillRect/>
          </a:stretch>
        </p:blipFill>
        <p:spPr>
          <a:xfrm>
            <a:off x="4871722" y="5160070"/>
            <a:ext cx="2241373" cy="1443929"/>
          </a:xfrm>
          <a:prstGeom prst="rect">
            <a:avLst/>
          </a:prstGeom>
        </p:spPr>
      </p:pic>
      <p:sp>
        <p:nvSpPr>
          <p:cNvPr id="23" name="TextBox 22"/>
          <p:cNvSpPr txBox="1"/>
          <p:nvPr/>
        </p:nvSpPr>
        <p:spPr>
          <a:xfrm>
            <a:off x="6783175" y="6213841"/>
            <a:ext cx="1454504"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entury Gothic"/>
                <a:ea typeface="+mn-ea"/>
                <a:cs typeface="+mn-cs"/>
              </a:rPr>
              <a:t>Driver</a:t>
            </a:r>
          </a:p>
        </p:txBody>
      </p:sp>
    </p:spTree>
    <p:extLst>
      <p:ext uri="{BB962C8B-B14F-4D97-AF65-F5344CB8AC3E}">
        <p14:creationId xmlns:p14="http://schemas.microsoft.com/office/powerpoint/2010/main" val="233952049"/>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47" presetClass="entr" presetSubtype="0" fill="hold"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1000"/>
                                        <p:tgtEl>
                                          <p:spTgt spid="19"/>
                                        </p:tgtEl>
                                      </p:cBhvr>
                                    </p:animEffect>
                                    <p:anim calcmode="lin" valueType="num">
                                      <p:cBhvr>
                                        <p:cTn id="33" dur="1000" fill="hold"/>
                                        <p:tgtEl>
                                          <p:spTgt spid="19"/>
                                        </p:tgtEl>
                                        <p:attrNameLst>
                                          <p:attrName>ppt_x</p:attrName>
                                        </p:attrNameLst>
                                      </p:cBhvr>
                                      <p:tavLst>
                                        <p:tav tm="0">
                                          <p:val>
                                            <p:strVal val="#ppt_x"/>
                                          </p:val>
                                        </p:tav>
                                        <p:tav tm="100000">
                                          <p:val>
                                            <p:strVal val="#ppt_x"/>
                                          </p:val>
                                        </p:tav>
                                      </p:tavLst>
                                    </p:anim>
                                    <p:anim calcmode="lin" valueType="num">
                                      <p:cBhvr>
                                        <p:cTn id="3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3" grpId="0"/>
      <p:bldP spid="14" grpId="0"/>
      <p:bldP spid="15" grpId="0"/>
      <p:bldP spid="21" grpId="0"/>
      <p:bldP spid="23"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7000" b="-7000"/>
          </a:stretch>
        </a:blipFill>
        <a:effectLst/>
      </p:bgPr>
    </p:bg>
    <p:spTree>
      <p:nvGrpSpPr>
        <p:cNvPr id="1" name=""/>
        <p:cNvGrpSpPr/>
        <p:nvPr/>
      </p:nvGrpSpPr>
      <p:grpSpPr>
        <a:xfrm>
          <a:off x="0" y="0"/>
          <a:ext cx="0" cy="0"/>
          <a:chOff x="0" y="0"/>
          <a:chExt cx="0" cy="0"/>
        </a:xfrm>
      </p:grpSpPr>
      <p:cxnSp>
        <p:nvCxnSpPr>
          <p:cNvPr id="2" name="Straight Arrow Connector 1"/>
          <p:cNvCxnSpPr/>
          <p:nvPr/>
        </p:nvCxnSpPr>
        <p:spPr>
          <a:xfrm flipH="1">
            <a:off x="5948795" y="4095594"/>
            <a:ext cx="1" cy="813057"/>
          </a:xfrm>
          <a:prstGeom prst="straightConnector1">
            <a:avLst/>
          </a:prstGeom>
          <a:ln>
            <a:prstDash val="solid"/>
            <a:tailEnd type="triangle" w="lg" len="lg"/>
          </a:ln>
        </p:spPr>
        <p:style>
          <a:lnRef idx="1">
            <a:schemeClr val="accent3"/>
          </a:lnRef>
          <a:fillRef idx="0">
            <a:schemeClr val="accent3"/>
          </a:fillRef>
          <a:effectRef idx="0">
            <a:schemeClr val="accent3"/>
          </a:effectRef>
          <a:fontRef idx="minor">
            <a:schemeClr val="tx1"/>
          </a:fontRef>
        </p:style>
      </p:cxn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57331" y="4279984"/>
            <a:ext cx="402154" cy="402154"/>
          </a:xfrm>
          <a:prstGeom prst="rect">
            <a:avLst/>
          </a:prstGeom>
        </p:spPr>
      </p:pic>
      <p:sp>
        <p:nvSpPr>
          <p:cNvPr id="4" name="TextBox 3"/>
          <p:cNvSpPr txBox="1"/>
          <p:nvPr/>
        </p:nvSpPr>
        <p:spPr>
          <a:xfrm>
            <a:off x="4704139" y="4311784"/>
            <a:ext cx="1136121"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96CD4B"/>
                </a:solidFill>
                <a:effectLst/>
                <a:uLnTx/>
                <a:uFillTx/>
                <a:latin typeface="Candara" panose="020E0502030303020204" pitchFamily="34" charset="0"/>
                <a:ea typeface="+mn-ea"/>
                <a:cs typeface="+mn-cs"/>
              </a:rPr>
              <a:t>.collect(  )</a:t>
            </a:r>
          </a:p>
        </p:txBody>
      </p:sp>
      <p:sp>
        <p:nvSpPr>
          <p:cNvPr id="7" name="Explosion 1 6"/>
          <p:cNvSpPr/>
          <p:nvPr/>
        </p:nvSpPr>
        <p:spPr>
          <a:xfrm>
            <a:off x="3805918" y="509556"/>
            <a:ext cx="4285753" cy="3586038"/>
          </a:xfrm>
          <a:prstGeom prst="irregularSeal1">
            <a:avLst/>
          </a:prstGeom>
          <a:solidFill>
            <a:srgbClr val="FE5224"/>
          </a:solidFill>
          <a:ln>
            <a:solidFill>
              <a:schemeClr val="tx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entury Gothic"/>
                <a:ea typeface="+mn-ea"/>
                <a:cs typeface="+mn-cs"/>
              </a:rPr>
              <a:t>Execute DAG!</a:t>
            </a:r>
          </a:p>
        </p:txBody>
      </p:sp>
      <p:pic>
        <p:nvPicPr>
          <p:cNvPr id="8" name="Picture 7"/>
          <p:cNvPicPr>
            <a:picLocks noChangeAspect="1"/>
          </p:cNvPicPr>
          <p:nvPr/>
        </p:nvPicPr>
        <p:blipFill>
          <a:blip r:embed="rId5"/>
          <a:stretch>
            <a:fillRect/>
          </a:stretch>
        </p:blipFill>
        <p:spPr>
          <a:xfrm>
            <a:off x="4871722" y="5160070"/>
            <a:ext cx="2241373" cy="1443929"/>
          </a:xfrm>
          <a:prstGeom prst="rect">
            <a:avLst/>
          </a:prstGeom>
        </p:spPr>
      </p:pic>
      <p:sp>
        <p:nvSpPr>
          <p:cNvPr id="9" name="TextBox 8"/>
          <p:cNvSpPr txBox="1"/>
          <p:nvPr/>
        </p:nvSpPr>
        <p:spPr>
          <a:xfrm>
            <a:off x="6783175" y="6213841"/>
            <a:ext cx="1454504"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entury Gothic"/>
                <a:ea typeface="+mn-ea"/>
                <a:cs typeface="+mn-cs"/>
              </a:rPr>
              <a:t>Driver</a:t>
            </a:r>
          </a:p>
        </p:txBody>
      </p:sp>
    </p:spTree>
    <p:extLst>
      <p:ext uri="{BB962C8B-B14F-4D97-AF65-F5344CB8AC3E}">
        <p14:creationId xmlns:p14="http://schemas.microsoft.com/office/powerpoint/2010/main" val="3825270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7000" b="-7000"/>
          </a:stretch>
        </a:blipFill>
        <a:effectLst/>
      </p:bgPr>
    </p:bg>
    <p:spTree>
      <p:nvGrpSpPr>
        <p:cNvPr id="1" name=""/>
        <p:cNvGrpSpPr/>
        <p:nvPr/>
      </p:nvGrpSpPr>
      <p:grpSpPr>
        <a:xfrm>
          <a:off x="0" y="0"/>
          <a:ext cx="0" cy="0"/>
          <a:chOff x="0" y="0"/>
          <a:chExt cx="0" cy="0"/>
        </a:xfrm>
      </p:grpSpPr>
      <p:sp>
        <p:nvSpPr>
          <p:cNvPr id="6" name="Title 4"/>
          <p:cNvSpPr txBox="1">
            <a:spLocks/>
          </p:cNvSpPr>
          <p:nvPr/>
        </p:nvSpPr>
        <p:spPr>
          <a:xfrm>
            <a:off x="395956" y="444666"/>
            <a:ext cx="6878637" cy="981075"/>
          </a:xfrm>
          <a:prstGeom prst="rect">
            <a:avLst/>
          </a:prstGeom>
        </p:spPr>
        <p:txBody>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3200" b="0" i="0" u="none" strike="noStrike" kern="1200" cap="all" spc="0" normalizeH="0" baseline="0" noProof="0" dirty="0">
                <a:ln w="3175" cmpd="sng">
                  <a:noFill/>
                </a:ln>
                <a:gradFill flip="none" rotWithShape="1">
                  <a:gsLst>
                    <a:gs pos="0">
                      <a:prstClr val="white"/>
                    </a:gs>
                    <a:gs pos="100000">
                      <a:prstClr val="white">
                        <a:lumMod val="65000"/>
                      </a:prstClr>
                    </a:gs>
                  </a:gsLst>
                  <a:lin ang="5580000" scaled="0"/>
                  <a:tileRect/>
                </a:gradFill>
                <a:effectLst>
                  <a:glow rad="38100">
                    <a:prstClr val="black">
                      <a:lumMod val="65000"/>
                      <a:lumOff val="35000"/>
                      <a:alpha val="40000"/>
                    </a:prstClr>
                  </a:glow>
                  <a:outerShdw blurRad="28575" dist="38100" dir="14040000" algn="tl" rotWithShape="0">
                    <a:srgbClr val="000000">
                      <a:alpha val="25000"/>
                    </a:srgbClr>
                  </a:outerShdw>
                </a:effectLst>
                <a:uLnTx/>
                <a:uFillTx/>
                <a:latin typeface="Century Gothic"/>
                <a:ea typeface="+mj-ea"/>
                <a:cs typeface="+mj-cs"/>
              </a:rPr>
              <a:t>Lifecycle of a Spark program</a:t>
            </a:r>
          </a:p>
        </p:txBody>
      </p:sp>
      <p:sp>
        <p:nvSpPr>
          <p:cNvPr id="7" name="TextBox 6"/>
          <p:cNvSpPr txBox="1"/>
          <p:nvPr/>
        </p:nvSpPr>
        <p:spPr>
          <a:xfrm>
            <a:off x="1331996" y="1759118"/>
            <a:ext cx="9620751" cy="4524315"/>
          </a:xfrm>
          <a:prstGeom prst="rect">
            <a:avLst/>
          </a:prstGeom>
          <a:noFill/>
        </p:spPr>
        <p:txBody>
          <a:bodyPr wrap="square" rtlCol="0">
            <a:spAutoFit/>
          </a:bodyPr>
          <a:lstStyle/>
          <a:p>
            <a:pPr marL="342900" marR="0" lvl="0" indent="-342900" algn="l" defTabSz="457200" rtl="0" eaLnBrk="1" fontAlgn="auto" latinLnBrk="0" hangingPunct="1">
              <a:lnSpc>
                <a:spcPct val="100000"/>
              </a:lnSpc>
              <a:spcBef>
                <a:spcPts val="0"/>
              </a:spcBef>
              <a:spcAft>
                <a:spcPts val="0"/>
              </a:spcAft>
              <a:buClrTx/>
              <a:buSzTx/>
              <a:buFontTx/>
              <a:buAutoNum type="arabicParenR"/>
              <a:tabLst/>
              <a:defRPr/>
            </a:pPr>
            <a:r>
              <a:rPr kumimoji="0" lang="en-US" sz="2400" b="0" i="0" u="none" strike="noStrike" kern="1200" cap="none" spc="0" normalizeH="0" baseline="0" noProof="0" dirty="0">
                <a:ln>
                  <a:noFill/>
                </a:ln>
                <a:solidFill>
                  <a:prstClr val="white"/>
                </a:solidFill>
                <a:effectLst/>
                <a:uLnTx/>
                <a:uFillTx/>
                <a:latin typeface="Century Gothic"/>
                <a:ea typeface="+mn-ea"/>
                <a:cs typeface="+mn-cs"/>
              </a:rPr>
              <a:t>Create some input RDDs from external data or parallelize a collection in  your driver program.</a:t>
            </a:r>
          </a:p>
          <a:p>
            <a:pPr marL="342900" marR="0" lvl="0" indent="-342900" algn="l" defTabSz="457200" rtl="0" eaLnBrk="1" fontAlgn="auto" latinLnBrk="0" hangingPunct="1">
              <a:lnSpc>
                <a:spcPct val="100000"/>
              </a:lnSpc>
              <a:spcBef>
                <a:spcPts val="0"/>
              </a:spcBef>
              <a:spcAft>
                <a:spcPts val="0"/>
              </a:spcAft>
              <a:buClrTx/>
              <a:buSzTx/>
              <a:buFontTx/>
              <a:buAutoNum type="arabicParenR"/>
              <a:tabLst/>
              <a:defRPr/>
            </a:pPr>
            <a:endParaRPr kumimoji="0" lang="en-US" sz="2400" b="0" i="0" u="none" strike="noStrike" kern="1200" cap="none" spc="0" normalizeH="0" baseline="0" noProof="0" dirty="0">
              <a:ln>
                <a:noFill/>
              </a:ln>
              <a:solidFill>
                <a:prstClr val="white"/>
              </a:solidFill>
              <a:effectLst/>
              <a:uLnTx/>
              <a:uFillTx/>
              <a:latin typeface="Century Gothic"/>
              <a:ea typeface="+mn-ea"/>
              <a:cs typeface="+mn-cs"/>
            </a:endParaRPr>
          </a:p>
          <a:p>
            <a:pPr marL="342900" marR="0" lvl="0" indent="-342900" algn="l" defTabSz="457200" rtl="0" eaLnBrk="1" fontAlgn="auto" latinLnBrk="0" hangingPunct="1">
              <a:lnSpc>
                <a:spcPct val="100000"/>
              </a:lnSpc>
              <a:spcBef>
                <a:spcPts val="0"/>
              </a:spcBef>
              <a:spcAft>
                <a:spcPts val="0"/>
              </a:spcAft>
              <a:buClrTx/>
              <a:buSzTx/>
              <a:buFontTx/>
              <a:buAutoNum type="arabicParenR"/>
              <a:tabLst/>
              <a:defRPr/>
            </a:pPr>
            <a:r>
              <a:rPr kumimoji="0" lang="en-US" sz="2400" b="0" i="0" u="none" strike="noStrike" kern="1200" cap="none" spc="0" normalizeH="0" baseline="0" noProof="0" dirty="0">
                <a:ln>
                  <a:noFill/>
                </a:ln>
                <a:solidFill>
                  <a:srgbClr val="BBE6FB"/>
                </a:solidFill>
                <a:effectLst/>
                <a:uLnTx/>
                <a:uFillTx/>
                <a:latin typeface="Century Gothic"/>
                <a:ea typeface="+mn-ea"/>
                <a:cs typeface="+mn-cs"/>
              </a:rPr>
              <a:t>Lazily transform them to define new RDDs using transformations like  </a:t>
            </a:r>
            <a:r>
              <a:rPr kumimoji="0" lang="en-US" sz="2400" b="0" i="0" u="none" strike="noStrike" kern="1200" cap="none" spc="0" normalizeH="0" baseline="0" noProof="0" dirty="0">
                <a:ln>
                  <a:noFill/>
                </a:ln>
                <a:solidFill>
                  <a:srgbClr val="BBE6FB"/>
                </a:solidFill>
                <a:effectLst/>
                <a:uLnTx/>
                <a:uFillTx/>
                <a:latin typeface="Consolas" panose="020B0609020204030204" pitchFamily="49" charset="0"/>
                <a:ea typeface="+mn-ea"/>
                <a:cs typeface="Consolas" panose="020B0609020204030204" pitchFamily="49" charset="0"/>
              </a:rPr>
              <a:t>filter()</a:t>
            </a:r>
            <a:r>
              <a:rPr kumimoji="0" lang="en-US" sz="2400" b="0" i="0" u="none" strike="noStrike" kern="1200" cap="none" spc="0" normalizeH="0" baseline="0" noProof="0" dirty="0">
                <a:ln>
                  <a:noFill/>
                </a:ln>
                <a:solidFill>
                  <a:srgbClr val="BBE6FB"/>
                </a:solidFill>
                <a:effectLst/>
                <a:uLnTx/>
                <a:uFillTx/>
                <a:latin typeface="Century Gothic"/>
                <a:ea typeface="+mn-ea"/>
                <a:cs typeface="Consolas" panose="020B0609020204030204" pitchFamily="49" charset="0"/>
              </a:rPr>
              <a:t> </a:t>
            </a:r>
            <a:r>
              <a:rPr kumimoji="0" lang="en-US" sz="2400" b="0" i="0" u="none" strike="noStrike" kern="1200" cap="none" spc="0" normalizeH="0" baseline="0" noProof="0" dirty="0">
                <a:ln>
                  <a:noFill/>
                </a:ln>
                <a:solidFill>
                  <a:srgbClr val="BBE6FB"/>
                </a:solidFill>
                <a:effectLst/>
                <a:uLnTx/>
                <a:uFillTx/>
                <a:latin typeface="Century Gothic"/>
                <a:ea typeface="+mn-ea"/>
                <a:cs typeface="+mn-cs"/>
              </a:rPr>
              <a:t>or </a:t>
            </a:r>
            <a:r>
              <a:rPr kumimoji="0" lang="en-US" sz="2400" b="0" i="0" u="none" strike="noStrike" kern="1200" cap="none" spc="0" normalizeH="0" baseline="0" noProof="0" dirty="0">
                <a:ln>
                  <a:noFill/>
                </a:ln>
                <a:solidFill>
                  <a:srgbClr val="BBE6FB"/>
                </a:solidFill>
                <a:effectLst/>
                <a:uLnTx/>
                <a:uFillTx/>
                <a:latin typeface="Consolas" panose="020B0609020204030204" pitchFamily="49" charset="0"/>
                <a:ea typeface="+mn-ea"/>
                <a:cs typeface="Consolas" panose="020B0609020204030204" pitchFamily="49" charset="0"/>
              </a:rPr>
              <a:t>map()</a:t>
            </a:r>
          </a:p>
          <a:p>
            <a:pPr marL="342900" marR="0" lvl="0" indent="-342900" algn="l" defTabSz="457200" rtl="0" eaLnBrk="1" fontAlgn="auto" latinLnBrk="0" hangingPunct="1">
              <a:lnSpc>
                <a:spcPct val="100000"/>
              </a:lnSpc>
              <a:spcBef>
                <a:spcPts val="0"/>
              </a:spcBef>
              <a:spcAft>
                <a:spcPts val="0"/>
              </a:spcAft>
              <a:buClrTx/>
              <a:buSzTx/>
              <a:buFontTx/>
              <a:buAutoNum type="arabicParenR"/>
              <a:tabLst/>
              <a:defRPr/>
            </a:pPr>
            <a:endParaRPr kumimoji="0" lang="en-US" sz="2400" b="0" i="0" u="none" strike="noStrike" kern="1200" cap="none" spc="0" normalizeH="0" baseline="0" noProof="0" dirty="0">
              <a:ln>
                <a:noFill/>
              </a:ln>
              <a:solidFill>
                <a:prstClr val="white"/>
              </a:solidFill>
              <a:effectLst/>
              <a:uLnTx/>
              <a:uFillTx/>
              <a:latin typeface="Century Gothic"/>
              <a:ea typeface="+mn-ea"/>
              <a:cs typeface="+mn-cs"/>
            </a:endParaRPr>
          </a:p>
          <a:p>
            <a:pPr marL="342900" marR="0" lvl="0" indent="-342900" algn="l" defTabSz="457200" rtl="0" eaLnBrk="1" fontAlgn="auto" latinLnBrk="0" hangingPunct="1">
              <a:lnSpc>
                <a:spcPct val="100000"/>
              </a:lnSpc>
              <a:spcBef>
                <a:spcPts val="0"/>
              </a:spcBef>
              <a:spcAft>
                <a:spcPts val="0"/>
              </a:spcAft>
              <a:buClrTx/>
              <a:buSzTx/>
              <a:buFontTx/>
              <a:buAutoNum type="arabicParenR"/>
              <a:tabLst/>
              <a:defRPr/>
            </a:pPr>
            <a:r>
              <a:rPr kumimoji="0" lang="en-US" sz="2400" b="0" i="0" u="none" strike="noStrike" kern="1200" cap="none" spc="0" normalizeH="0" baseline="0" noProof="0" dirty="0">
                <a:ln>
                  <a:noFill/>
                </a:ln>
                <a:solidFill>
                  <a:prstClr val="white"/>
                </a:solidFill>
                <a:effectLst/>
                <a:uLnTx/>
                <a:uFillTx/>
                <a:latin typeface="Century Gothic"/>
                <a:ea typeface="+mn-ea"/>
                <a:cs typeface="+mn-cs"/>
              </a:rPr>
              <a:t>Ask Spark to  </a:t>
            </a:r>
            <a:r>
              <a:rPr kumimoji="0" lang="en-US" sz="2400" b="0" i="0" u="none" strike="noStrike" kern="1200" cap="none" spc="0" normalizeH="0" baseline="0" noProof="0" dirty="0">
                <a:ln>
                  <a:noFill/>
                </a:ln>
                <a:solidFill>
                  <a:prstClr val="white"/>
                </a:solidFill>
                <a:effectLst/>
                <a:uLnTx/>
                <a:uFillTx/>
                <a:latin typeface="Consolas" panose="020B0609020204030204" pitchFamily="49" charset="0"/>
                <a:ea typeface="+mn-ea"/>
                <a:cs typeface="Consolas" panose="020B0609020204030204" pitchFamily="49" charset="0"/>
              </a:rPr>
              <a:t>cache()</a:t>
            </a:r>
            <a:r>
              <a:rPr kumimoji="0" lang="en-US" sz="2400" b="0" i="0" u="none" strike="noStrike" kern="1200" cap="none" spc="0" normalizeH="0" baseline="0" noProof="0" dirty="0">
                <a:ln>
                  <a:noFill/>
                </a:ln>
                <a:solidFill>
                  <a:prstClr val="white"/>
                </a:solidFill>
                <a:effectLst/>
                <a:uLnTx/>
                <a:uFillTx/>
                <a:latin typeface="Century Gothic"/>
                <a:ea typeface="+mn-ea"/>
                <a:cs typeface="Consolas" panose="020B0609020204030204" pitchFamily="49" charset="0"/>
              </a:rPr>
              <a:t> </a:t>
            </a:r>
            <a:r>
              <a:rPr kumimoji="0" lang="en-US" sz="2400" b="0" i="0" u="none" strike="noStrike" kern="1200" cap="none" spc="0" normalizeH="0" baseline="0" noProof="0" dirty="0">
                <a:ln>
                  <a:noFill/>
                </a:ln>
                <a:solidFill>
                  <a:prstClr val="white"/>
                </a:solidFill>
                <a:effectLst/>
                <a:uLnTx/>
                <a:uFillTx/>
                <a:latin typeface="Century Gothic"/>
                <a:ea typeface="+mn-ea"/>
                <a:cs typeface="+mn-cs"/>
              </a:rPr>
              <a:t>any intermediate RDDs that will need to be reused.</a:t>
            </a:r>
          </a:p>
          <a:p>
            <a:pPr marL="342900" marR="0" lvl="0" indent="-342900" algn="l" defTabSz="457200" rtl="0" eaLnBrk="1" fontAlgn="auto" latinLnBrk="0" hangingPunct="1">
              <a:lnSpc>
                <a:spcPct val="100000"/>
              </a:lnSpc>
              <a:spcBef>
                <a:spcPts val="0"/>
              </a:spcBef>
              <a:spcAft>
                <a:spcPts val="0"/>
              </a:spcAft>
              <a:buClrTx/>
              <a:buSzTx/>
              <a:buFontTx/>
              <a:buAutoNum type="arabicParenR"/>
              <a:tabLst/>
              <a:defRPr/>
            </a:pPr>
            <a:endParaRPr kumimoji="0" lang="en-US" sz="2400" b="0" i="0" u="none" strike="noStrike" kern="1200" cap="none" spc="0" normalizeH="0" baseline="0" noProof="0" dirty="0">
              <a:ln>
                <a:noFill/>
              </a:ln>
              <a:solidFill>
                <a:prstClr val="white"/>
              </a:solidFill>
              <a:effectLst/>
              <a:uLnTx/>
              <a:uFillTx/>
              <a:latin typeface="Century Gothic"/>
              <a:ea typeface="+mn-ea"/>
              <a:cs typeface="+mn-cs"/>
            </a:endParaRPr>
          </a:p>
          <a:p>
            <a:pPr marL="342900" marR="0" lvl="0" indent="-342900" algn="l" defTabSz="457200" rtl="0" eaLnBrk="1" fontAlgn="auto" latinLnBrk="0" hangingPunct="1">
              <a:lnSpc>
                <a:spcPct val="100000"/>
              </a:lnSpc>
              <a:spcBef>
                <a:spcPts val="0"/>
              </a:spcBef>
              <a:spcAft>
                <a:spcPts val="0"/>
              </a:spcAft>
              <a:buClrTx/>
              <a:buSzTx/>
              <a:buFontTx/>
              <a:buAutoNum type="arabicParenR"/>
              <a:tabLst/>
              <a:defRPr/>
            </a:pPr>
            <a:r>
              <a:rPr kumimoji="0" lang="en-US" sz="2400" b="0" i="0" u="none" strike="noStrike" kern="1200" cap="none" spc="0" normalizeH="0" baseline="0" noProof="0" dirty="0">
                <a:ln>
                  <a:noFill/>
                </a:ln>
                <a:solidFill>
                  <a:srgbClr val="BBE6FB"/>
                </a:solidFill>
                <a:effectLst/>
                <a:uLnTx/>
                <a:uFillTx/>
                <a:latin typeface="Century Gothic"/>
                <a:ea typeface="+mn-ea"/>
                <a:cs typeface="+mn-cs"/>
              </a:rPr>
              <a:t> Launch actions such as  </a:t>
            </a:r>
            <a:r>
              <a:rPr kumimoji="0" lang="en-US" sz="2400" b="0" i="0" u="none" strike="noStrike" kern="1200" cap="none" spc="0" normalizeH="0" baseline="0" noProof="0" dirty="0">
                <a:ln>
                  <a:noFill/>
                </a:ln>
                <a:solidFill>
                  <a:srgbClr val="BBE6FB"/>
                </a:solidFill>
                <a:effectLst/>
                <a:uLnTx/>
                <a:uFillTx/>
                <a:latin typeface="Consolas" panose="020B0609020204030204" pitchFamily="49" charset="0"/>
                <a:ea typeface="+mn-ea"/>
                <a:cs typeface="Consolas" panose="020B0609020204030204" pitchFamily="49" charset="0"/>
              </a:rPr>
              <a:t>count()</a:t>
            </a:r>
            <a:r>
              <a:rPr kumimoji="0" lang="en-US" sz="2400" b="0" i="0" u="none" strike="noStrike" kern="1200" cap="none" spc="0" normalizeH="0" baseline="0" noProof="0" dirty="0">
                <a:ln>
                  <a:noFill/>
                </a:ln>
                <a:solidFill>
                  <a:srgbClr val="BBE6FB"/>
                </a:solidFill>
                <a:effectLst/>
                <a:uLnTx/>
                <a:uFillTx/>
                <a:latin typeface="Century Gothic"/>
                <a:ea typeface="+mn-ea"/>
                <a:cs typeface="Consolas" panose="020B0609020204030204" pitchFamily="49" charset="0"/>
              </a:rPr>
              <a:t> </a:t>
            </a:r>
            <a:r>
              <a:rPr kumimoji="0" lang="en-US" sz="2400" b="0" i="0" u="none" strike="noStrike" kern="1200" cap="none" spc="0" normalizeH="0" baseline="0" noProof="0" dirty="0">
                <a:ln>
                  <a:noFill/>
                </a:ln>
                <a:solidFill>
                  <a:srgbClr val="BBE6FB"/>
                </a:solidFill>
                <a:effectLst/>
                <a:uLnTx/>
                <a:uFillTx/>
                <a:latin typeface="Century Gothic"/>
                <a:ea typeface="+mn-ea"/>
                <a:cs typeface="+mn-cs"/>
              </a:rPr>
              <a:t>and  </a:t>
            </a:r>
            <a:r>
              <a:rPr kumimoji="0" lang="en-US" sz="2400" b="0" i="0" u="none" strike="noStrike" kern="1200" cap="none" spc="0" normalizeH="0" baseline="0" noProof="0" dirty="0">
                <a:ln>
                  <a:noFill/>
                </a:ln>
                <a:solidFill>
                  <a:srgbClr val="BBE6FB"/>
                </a:solidFill>
                <a:effectLst/>
                <a:uLnTx/>
                <a:uFillTx/>
                <a:latin typeface="Consolas" panose="020B0609020204030204" pitchFamily="49" charset="0"/>
                <a:ea typeface="+mn-ea"/>
                <a:cs typeface="Consolas" panose="020B0609020204030204" pitchFamily="49" charset="0"/>
              </a:rPr>
              <a:t>collect()</a:t>
            </a:r>
            <a:r>
              <a:rPr kumimoji="0" lang="en-US" sz="2400" b="0" i="0" u="none" strike="noStrike" kern="1200" cap="none" spc="0" normalizeH="0" baseline="0" noProof="0" dirty="0">
                <a:ln>
                  <a:noFill/>
                </a:ln>
                <a:solidFill>
                  <a:srgbClr val="BBE6FB"/>
                </a:solidFill>
                <a:effectLst/>
                <a:uLnTx/>
                <a:uFillTx/>
                <a:latin typeface="Century Gothic"/>
                <a:ea typeface="+mn-ea"/>
                <a:cs typeface="Consolas" panose="020B0609020204030204" pitchFamily="49" charset="0"/>
              </a:rPr>
              <a:t> </a:t>
            </a:r>
            <a:r>
              <a:rPr kumimoji="0" lang="en-US" sz="2400" b="0" i="0" u="none" strike="noStrike" kern="1200" cap="none" spc="0" normalizeH="0" baseline="0" noProof="0" dirty="0">
                <a:ln>
                  <a:noFill/>
                </a:ln>
                <a:solidFill>
                  <a:srgbClr val="BBE6FB"/>
                </a:solidFill>
                <a:effectLst/>
                <a:uLnTx/>
                <a:uFillTx/>
                <a:latin typeface="Century Gothic"/>
                <a:ea typeface="+mn-ea"/>
                <a:cs typeface="+mn-cs"/>
              </a:rPr>
              <a:t>to kick off a parallel computation, which is then optimized and executed by Spark.</a:t>
            </a:r>
          </a:p>
        </p:txBody>
      </p:sp>
    </p:spTree>
    <p:extLst>
      <p:ext uri="{BB962C8B-B14F-4D97-AF65-F5344CB8AC3E}">
        <p14:creationId xmlns:p14="http://schemas.microsoft.com/office/powerpoint/2010/main" val="3551346468"/>
      </p:ext>
    </p:extLst>
  </p:cSld>
  <p:clrMapOvr>
    <a:masterClrMapping/>
  </p:clrMapOvr>
  <p:transition>
    <p:push dir="u"/>
  </p:transition>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7000" b="-7000"/>
          </a:stretch>
        </a:blipFill>
        <a:effectLst/>
      </p:bgPr>
    </p:bg>
    <p:spTree>
      <p:nvGrpSpPr>
        <p:cNvPr id="1" name=""/>
        <p:cNvGrpSpPr/>
        <p:nvPr/>
      </p:nvGrpSpPr>
      <p:grpSpPr>
        <a:xfrm>
          <a:off x="0" y="0"/>
          <a:ext cx="0" cy="0"/>
          <a:chOff x="0" y="0"/>
          <a:chExt cx="0" cy="0"/>
        </a:xfrm>
      </p:grpSpPr>
      <p:sp>
        <p:nvSpPr>
          <p:cNvPr id="3" name="Title 1"/>
          <p:cNvSpPr txBox="1">
            <a:spLocks/>
          </p:cNvSpPr>
          <p:nvPr/>
        </p:nvSpPr>
        <p:spPr>
          <a:xfrm>
            <a:off x="454645" y="400357"/>
            <a:ext cx="8229600" cy="682083"/>
          </a:xfrm>
          <a:prstGeom prst="rect">
            <a:avLst/>
          </a:prstGeom>
        </p:spPr>
        <p:txBody>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3200" b="0" i="0" u="none" strike="noStrike" kern="1200" cap="all" spc="0" normalizeH="0" baseline="0" noProof="0" dirty="0">
                <a:ln w="3175" cmpd="sng">
                  <a:noFill/>
                </a:ln>
                <a:gradFill flip="none" rotWithShape="1">
                  <a:gsLst>
                    <a:gs pos="0">
                      <a:prstClr val="white"/>
                    </a:gs>
                    <a:gs pos="100000">
                      <a:prstClr val="white">
                        <a:lumMod val="65000"/>
                      </a:prstClr>
                    </a:gs>
                  </a:gsLst>
                  <a:lin ang="5580000" scaled="0"/>
                  <a:tileRect/>
                </a:gradFill>
                <a:effectLst>
                  <a:glow rad="38100">
                    <a:prstClr val="black">
                      <a:lumMod val="65000"/>
                      <a:lumOff val="35000"/>
                      <a:alpha val="40000"/>
                    </a:prstClr>
                  </a:glow>
                  <a:outerShdw blurRad="28575" dist="38100" dir="14040000" algn="tl" rotWithShape="0">
                    <a:srgbClr val="000000">
                      <a:alpha val="25000"/>
                    </a:srgbClr>
                  </a:outerShdw>
                </a:effectLst>
                <a:uLnTx/>
                <a:uFillTx/>
                <a:latin typeface="Century Gothic"/>
                <a:ea typeface="+mj-ea"/>
                <a:cs typeface="+mj-cs"/>
              </a:rPr>
              <a:t>Dataframes</a:t>
            </a:r>
          </a:p>
        </p:txBody>
      </p:sp>
      <p:pic>
        <p:nvPicPr>
          <p:cNvPr id="4" name="Picture 3"/>
          <p:cNvPicPr>
            <a:picLocks noChangeAspect="1"/>
          </p:cNvPicPr>
          <p:nvPr/>
        </p:nvPicPr>
        <p:blipFill>
          <a:blip r:embed="rId4"/>
          <a:stretch>
            <a:fillRect/>
          </a:stretch>
        </p:blipFill>
        <p:spPr>
          <a:xfrm>
            <a:off x="3467115" y="158444"/>
            <a:ext cx="721586" cy="728802"/>
          </a:xfrm>
          <a:prstGeom prst="rect">
            <a:avLst/>
          </a:prstGeom>
        </p:spPr>
      </p:pic>
      <p:sp>
        <p:nvSpPr>
          <p:cNvPr id="2" name="TextBox 1"/>
          <p:cNvSpPr txBox="1"/>
          <p:nvPr/>
        </p:nvSpPr>
        <p:spPr>
          <a:xfrm>
            <a:off x="628066" y="2258576"/>
            <a:ext cx="3941379" cy="1754326"/>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entury Gothic"/>
                <a:ea typeface="+mn-ea"/>
                <a:cs typeface="+mn-cs"/>
              </a:rPr>
              <a:t>Announced Feb 2015</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white"/>
              </a:solidFill>
              <a:effectLst/>
              <a:uLnTx/>
              <a:uFillTx/>
              <a:latin typeface="Century Gothic"/>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entury Gothic"/>
                <a:ea typeface="+mn-ea"/>
                <a:cs typeface="+mn-cs"/>
              </a:rPr>
              <a:t>Inspired by data frames in R and Pandas in Python</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white"/>
              </a:solidFill>
              <a:effectLst/>
              <a:uLnTx/>
              <a:uFillTx/>
              <a:latin typeface="Century Gothic"/>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entury Gothic"/>
                <a:ea typeface="+mn-ea"/>
                <a:cs typeface="+mn-cs"/>
              </a:rPr>
              <a:t>Works in: </a:t>
            </a:r>
          </a:p>
        </p:txBody>
      </p:sp>
      <p:sp>
        <p:nvSpPr>
          <p:cNvPr id="5" name="TextBox 4"/>
          <p:cNvSpPr txBox="1"/>
          <p:nvPr/>
        </p:nvSpPr>
        <p:spPr>
          <a:xfrm>
            <a:off x="5604714" y="2920353"/>
            <a:ext cx="2617076"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96CD4B"/>
                </a:solidFill>
                <a:effectLst/>
                <a:uLnTx/>
                <a:uFillTx/>
                <a:latin typeface="Century Gothic"/>
                <a:ea typeface="+mn-ea"/>
                <a:cs typeface="+mn-cs"/>
              </a:rPr>
              <a:t>Features</a:t>
            </a:r>
          </a:p>
        </p:txBody>
      </p:sp>
      <p:sp>
        <p:nvSpPr>
          <p:cNvPr id="6" name="TextBox 5"/>
          <p:cNvSpPr txBox="1"/>
          <p:nvPr/>
        </p:nvSpPr>
        <p:spPr>
          <a:xfrm>
            <a:off x="5825431" y="3444558"/>
            <a:ext cx="5717628" cy="2585323"/>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entury Gothic"/>
                <a:ea typeface="+mn-ea"/>
                <a:cs typeface="+mn-cs"/>
              </a:rPr>
              <a:t>Scales from KBs to PBs</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white"/>
              </a:solidFill>
              <a:effectLst/>
              <a:uLnTx/>
              <a:uFillTx/>
              <a:latin typeface="Century Gothic"/>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entury Gothic"/>
                <a:ea typeface="+mn-ea"/>
                <a:cs typeface="+mn-cs"/>
              </a:rPr>
              <a:t>Supports wide array of data formats and storage systems </a:t>
            </a:r>
            <a:r>
              <a:rPr kumimoji="0" lang="en-US" sz="1600" b="0" i="0" u="none" strike="noStrike" kern="1200" cap="none" spc="0" normalizeH="0" baseline="0" noProof="0" dirty="0">
                <a:ln>
                  <a:noFill/>
                </a:ln>
                <a:solidFill>
                  <a:prstClr val="white"/>
                </a:solidFill>
                <a:effectLst/>
                <a:uLnTx/>
                <a:uFillTx/>
                <a:latin typeface="Century Gothic"/>
                <a:ea typeface="+mn-ea"/>
                <a:cs typeface="+mn-cs"/>
              </a:rPr>
              <a:t>(Hive, existing RDDs, </a:t>
            </a:r>
            <a:r>
              <a:rPr kumimoji="0" lang="en-US" sz="1600" b="0" i="0" u="none" strike="noStrike" kern="1200" cap="none" spc="0" normalizeH="0" baseline="0" noProof="0" dirty="0" err="1">
                <a:ln>
                  <a:noFill/>
                </a:ln>
                <a:solidFill>
                  <a:prstClr val="white"/>
                </a:solidFill>
                <a:effectLst/>
                <a:uLnTx/>
                <a:uFillTx/>
                <a:latin typeface="Century Gothic"/>
                <a:ea typeface="+mn-ea"/>
                <a:cs typeface="+mn-cs"/>
              </a:rPr>
              <a:t>etc</a:t>
            </a:r>
            <a:r>
              <a:rPr kumimoji="0" lang="en-US" sz="1600" b="0" i="0" u="none" strike="noStrike" kern="1200" cap="none" spc="0" normalizeH="0" baseline="0" noProof="0" dirty="0">
                <a:ln>
                  <a:noFill/>
                </a:ln>
                <a:solidFill>
                  <a:prstClr val="white"/>
                </a:solidFill>
                <a:effectLst/>
                <a:uLnTx/>
                <a:uFillTx/>
                <a:latin typeface="Century Gothic"/>
                <a:ea typeface="+mn-ea"/>
                <a:cs typeface="+mn-cs"/>
              </a:rPr>
              <a:t>)</a:t>
            </a:r>
            <a:endParaRPr kumimoji="0" lang="en-US" sz="1800" b="0" i="0" u="none" strike="noStrike" kern="1200" cap="none" spc="0" normalizeH="0" baseline="0" noProof="0" dirty="0">
              <a:ln>
                <a:noFill/>
              </a:ln>
              <a:solidFill>
                <a:prstClr val="white"/>
              </a:solidFill>
              <a:effectLst/>
              <a:uLnTx/>
              <a:uFillTx/>
              <a:latin typeface="Century Gothic"/>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white"/>
              </a:solidFill>
              <a:effectLst/>
              <a:uLnTx/>
              <a:uFillTx/>
              <a:latin typeface="Century Gothic"/>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entury Gothic"/>
                <a:ea typeface="+mn-ea"/>
                <a:cs typeface="+mn-cs"/>
              </a:rPr>
              <a:t>State-of-the-art optimization and code generation via Spark SQL Catalyst optimizer</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white"/>
              </a:solidFill>
              <a:effectLst/>
              <a:uLnTx/>
              <a:uFillTx/>
              <a:latin typeface="Century Gothic"/>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entury Gothic"/>
                <a:ea typeface="+mn-ea"/>
                <a:cs typeface="+mn-cs"/>
              </a:rPr>
              <a:t>APIs in Python, Java</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88208" y="3580091"/>
            <a:ext cx="293819" cy="432811"/>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82057" y="3580091"/>
            <a:ext cx="432811" cy="432811"/>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68899" y="3443573"/>
            <a:ext cx="569329" cy="569329"/>
          </a:xfrm>
          <a:prstGeom prst="rect">
            <a:avLst/>
          </a:prstGeom>
        </p:spPr>
      </p:pic>
      <p:pic>
        <p:nvPicPr>
          <p:cNvPr id="11" name="Picture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91230" y="3626588"/>
            <a:ext cx="480857" cy="365294"/>
          </a:xfrm>
          <a:prstGeom prst="rect">
            <a:avLst/>
          </a:prstGeom>
        </p:spPr>
      </p:pic>
      <p:sp>
        <p:nvSpPr>
          <p:cNvPr id="7" name="TextBox 6"/>
          <p:cNvSpPr txBox="1"/>
          <p:nvPr/>
        </p:nvSpPr>
        <p:spPr>
          <a:xfrm>
            <a:off x="5604714" y="1046925"/>
            <a:ext cx="6159062" cy="1477328"/>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entury Gothic"/>
                <a:ea typeface="+mn-ea"/>
                <a:cs typeface="+mn-cs"/>
              </a:rPr>
              <a:t>a distributed collection of data organized into named columns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entury Gothic"/>
                <a:ea typeface="+mn-ea"/>
                <a:cs typeface="+mn-cs"/>
              </a:rPr>
              <a:t>Like a table in a relational database</a:t>
            </a:r>
          </a:p>
          <a:p>
            <a:pPr marL="285750" marR="0" lvl="0" indent="-285750" algn="l" defTabSz="457200" rtl="0" eaLnBrk="1" fontAlgn="auto" latinLnBrk="0" hangingPunct="1">
              <a:lnSpc>
                <a:spcPct val="100000"/>
              </a:lnSpc>
              <a:spcBef>
                <a:spcPts val="0"/>
              </a:spcBef>
              <a:spcAft>
                <a:spcPts val="0"/>
              </a:spcAft>
              <a:buClrTx/>
              <a:buSzTx/>
              <a:buFontTx/>
              <a:buChar char="-"/>
              <a:tabLst/>
              <a:defRPr/>
            </a:pPr>
            <a:endParaRPr kumimoji="0" lang="en-US" sz="1800" b="0" i="0" u="none" strike="noStrike" kern="1200" cap="none" spc="0" normalizeH="0" baseline="0" noProof="0" dirty="0">
              <a:ln>
                <a:noFill/>
              </a:ln>
              <a:solidFill>
                <a:prstClr val="white"/>
              </a:solidFill>
              <a:effectLst/>
              <a:uLnTx/>
              <a:uFillTx/>
              <a:latin typeface="Century Gothic"/>
              <a:ea typeface="+mn-ea"/>
              <a:cs typeface="+mn-cs"/>
            </a:endParaRPr>
          </a:p>
        </p:txBody>
      </p:sp>
      <p:sp>
        <p:nvSpPr>
          <p:cNvPr id="12" name="TextBox 11"/>
          <p:cNvSpPr txBox="1"/>
          <p:nvPr/>
        </p:nvSpPr>
        <p:spPr>
          <a:xfrm>
            <a:off x="5484537" y="656413"/>
            <a:ext cx="3631653"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61C7DD"/>
                </a:solidFill>
                <a:effectLst/>
                <a:uLnTx/>
                <a:uFillTx/>
                <a:latin typeface="Century Gothic"/>
                <a:ea typeface="+mn-ea"/>
                <a:cs typeface="+mn-cs"/>
              </a:rPr>
              <a:t>What is a Dataframe?</a:t>
            </a:r>
          </a:p>
        </p:txBody>
      </p:sp>
    </p:spTree>
    <p:extLst>
      <p:ext uri="{BB962C8B-B14F-4D97-AF65-F5344CB8AC3E}">
        <p14:creationId xmlns:p14="http://schemas.microsoft.com/office/powerpoint/2010/main" val="172361604"/>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7000" b="-7000"/>
          </a:stretch>
        </a:blipFill>
        <a:effectLst/>
      </p:bgPr>
    </p:bg>
    <p:spTree>
      <p:nvGrpSpPr>
        <p:cNvPr id="1" name=""/>
        <p:cNvGrpSpPr/>
        <p:nvPr/>
      </p:nvGrpSpPr>
      <p:grpSpPr>
        <a:xfrm>
          <a:off x="0" y="0"/>
          <a:ext cx="0" cy="0"/>
          <a:chOff x="0" y="0"/>
          <a:chExt cx="0" cy="0"/>
        </a:xfrm>
      </p:grpSpPr>
      <p:sp>
        <p:nvSpPr>
          <p:cNvPr id="2" name="Title 1"/>
          <p:cNvSpPr txBox="1">
            <a:spLocks/>
          </p:cNvSpPr>
          <p:nvPr/>
        </p:nvSpPr>
        <p:spPr>
          <a:xfrm>
            <a:off x="454645" y="400357"/>
            <a:ext cx="8229600" cy="682083"/>
          </a:xfrm>
          <a:prstGeom prst="rect">
            <a:avLst/>
          </a:prstGeom>
        </p:spPr>
        <p:txBody>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3200" b="0" i="0" u="none" strike="noStrike" kern="1200" cap="all" spc="0" normalizeH="0" baseline="0" noProof="0" dirty="0">
                <a:ln w="3175" cmpd="sng">
                  <a:noFill/>
                </a:ln>
                <a:gradFill flip="none" rotWithShape="1">
                  <a:gsLst>
                    <a:gs pos="0">
                      <a:prstClr val="white"/>
                    </a:gs>
                    <a:gs pos="100000">
                      <a:prstClr val="white">
                        <a:lumMod val="65000"/>
                      </a:prstClr>
                    </a:gs>
                  </a:gsLst>
                  <a:lin ang="5580000" scaled="0"/>
                  <a:tileRect/>
                </a:gradFill>
                <a:effectLst>
                  <a:glow rad="38100">
                    <a:prstClr val="black">
                      <a:lumMod val="65000"/>
                      <a:lumOff val="35000"/>
                      <a:alpha val="40000"/>
                    </a:prstClr>
                  </a:glow>
                  <a:outerShdw blurRad="28575" dist="38100" dir="14040000" algn="tl" rotWithShape="0">
                    <a:srgbClr val="000000">
                      <a:alpha val="25000"/>
                    </a:srgbClr>
                  </a:outerShdw>
                </a:effectLst>
                <a:uLnTx/>
                <a:uFillTx/>
                <a:latin typeface="Century Gothic"/>
                <a:ea typeface="+mj-ea"/>
                <a:cs typeface="+mj-cs"/>
              </a:rPr>
              <a:t>Dataframes</a:t>
            </a:r>
          </a:p>
        </p:txBody>
      </p:sp>
      <p:sp>
        <p:nvSpPr>
          <p:cNvPr id="3" name="TextBox 2"/>
          <p:cNvSpPr txBox="1"/>
          <p:nvPr/>
        </p:nvSpPr>
        <p:spPr>
          <a:xfrm>
            <a:off x="1271752" y="1082440"/>
            <a:ext cx="5265682"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61C7DD"/>
                </a:solidFill>
                <a:effectLst/>
                <a:uLnTx/>
                <a:uFillTx/>
                <a:latin typeface="Century Gothic"/>
                <a:ea typeface="+mn-ea"/>
                <a:cs typeface="+mn-cs"/>
              </a:rPr>
              <a:t>Step 1: Construct a DataFrame</a:t>
            </a:r>
          </a:p>
        </p:txBody>
      </p:sp>
      <p:sp>
        <p:nvSpPr>
          <p:cNvPr id="4" name="TextBox 3"/>
          <p:cNvSpPr txBox="1"/>
          <p:nvPr/>
        </p:nvSpPr>
        <p:spPr>
          <a:xfrm>
            <a:off x="1397876" y="2226188"/>
            <a:ext cx="9133490" cy="289310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96CD4B"/>
                </a:solidFill>
                <a:effectLst/>
                <a:uLnTx/>
                <a:uFillTx/>
                <a:latin typeface="Consolas" panose="020B0609020204030204" pitchFamily="49" charset="0"/>
                <a:ea typeface="+mn-ea"/>
                <a:cs typeface="Consolas" panose="020B0609020204030204" pitchFamily="49" charset="0"/>
              </a:rPr>
              <a:t>from</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Consolas" panose="020B0609020204030204" pitchFamily="49" charset="0"/>
              </a:rPr>
              <a:t> </a:t>
            </a:r>
            <a:r>
              <a:rPr kumimoji="0" lang="en-US" sz="1600" b="0" i="0" u="none" strike="noStrike" kern="1200" cap="none" spc="0" normalizeH="0" baseline="0" noProof="0" dirty="0" err="1">
                <a:ln>
                  <a:noFill/>
                </a:ln>
                <a:solidFill>
                  <a:srgbClr val="61C7DD"/>
                </a:solidFill>
                <a:effectLst/>
                <a:uLnTx/>
                <a:uFillTx/>
                <a:latin typeface="Consolas" panose="020B0609020204030204" pitchFamily="49" charset="0"/>
                <a:ea typeface="+mn-ea"/>
                <a:cs typeface="Consolas" panose="020B0609020204030204" pitchFamily="49" charset="0"/>
              </a:rPr>
              <a:t>pyspark.sql</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Consolas" panose="020B0609020204030204" pitchFamily="49" charset="0"/>
              </a:rPr>
              <a:t> </a:t>
            </a:r>
            <a:r>
              <a:rPr kumimoji="0" lang="en-US" sz="1600" b="0" i="0" u="none" strike="noStrike" kern="1200" cap="none" spc="0" normalizeH="0" baseline="0" noProof="0" dirty="0">
                <a:ln>
                  <a:noFill/>
                </a:ln>
                <a:solidFill>
                  <a:srgbClr val="96CD4B"/>
                </a:solidFill>
                <a:effectLst/>
                <a:uLnTx/>
                <a:uFillTx/>
                <a:latin typeface="Consolas" panose="020B0609020204030204" pitchFamily="49" charset="0"/>
                <a:ea typeface="+mn-ea"/>
                <a:cs typeface="Consolas" panose="020B0609020204030204" pitchFamily="49" charset="0"/>
              </a:rPr>
              <a:t>import</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Consolas" panose="020B0609020204030204" pitchFamily="49" charset="0"/>
              </a:rPr>
              <a:t> </a:t>
            </a: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Consolas" panose="020B0609020204030204" pitchFamily="49" charset="0"/>
              </a:rPr>
              <a:t>SQLContext</a:t>
            </a:r>
            <a:endPar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Consolas" panose="020B0609020204030204" pitchFamily="49"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Consolas" panose="020B0609020204030204" pitchFamily="49" charset="0"/>
              </a:rPr>
              <a:t>sqlContext</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Consolas" panose="020B0609020204030204" pitchFamily="49" charset="0"/>
              </a:rPr>
              <a:t> = </a:t>
            </a: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Consolas" panose="020B0609020204030204" pitchFamily="49" charset="0"/>
              </a:rPr>
              <a:t>SQLContext</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Consolas" panose="020B0609020204030204" pitchFamily="49" charset="0"/>
              </a:rPr>
              <a:t>(</a:t>
            </a: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Consolas" panose="020B0609020204030204" pitchFamily="49" charset="0"/>
              </a:rPr>
              <a:t>sc</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Consolas" panose="020B0609020204030204" pitchFamily="49" charset="0"/>
              </a:rPr>
              <a: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Consolas" panose="020B0609020204030204" pitchFamily="49"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E5224"/>
                </a:solidFill>
                <a:effectLst/>
                <a:uLnTx/>
                <a:uFillTx/>
                <a:latin typeface="Consolas" panose="020B0609020204030204" pitchFamily="49" charset="0"/>
                <a:ea typeface="+mn-ea"/>
                <a:cs typeface="Consolas" panose="020B0609020204030204" pitchFamily="49" charset="0"/>
              </a:rPr>
              <a:t>df</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Consolas" panose="020B0609020204030204" pitchFamily="49" charset="0"/>
              </a:rPr>
              <a:t> = </a:t>
            </a: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Consolas" panose="020B0609020204030204" pitchFamily="49" charset="0"/>
              </a:rPr>
              <a:t>sqlContext.jsonFile</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Consolas" panose="020B0609020204030204" pitchFamily="49" charset="0"/>
              </a:rPr>
              <a:t>("examples/</a:t>
            </a: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Consolas" panose="020B0609020204030204" pitchFamily="49" charset="0"/>
              </a:rPr>
              <a:t>src</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Consolas" panose="020B0609020204030204" pitchFamily="49" charset="0"/>
              </a:rPr>
              <a:t>/main/resources/</a:t>
            </a: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Consolas" panose="020B0609020204030204" pitchFamily="49" charset="0"/>
              </a:rPr>
              <a:t>people.json</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Consolas" panose="020B0609020204030204" pitchFamily="49" charset="0"/>
              </a:rPr>
              <a: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Consolas" panose="020B0609020204030204" pitchFamily="49"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prstClr val="white">
                    <a:lumMod val="65000"/>
                  </a:prstClr>
                </a:solidFill>
                <a:effectLst/>
                <a:uLnTx/>
                <a:uFillTx/>
                <a:latin typeface="Consolas" panose="020B0609020204030204" pitchFamily="49" charset="0"/>
                <a:ea typeface="+mn-ea"/>
                <a:cs typeface="Consolas" panose="020B0609020204030204" pitchFamily="49" charset="0"/>
              </a:rPr>
              <a:t># Displays the content of the DataFrame to </a:t>
            </a:r>
            <a:r>
              <a:rPr kumimoji="0" lang="en-US" sz="1600" b="0" i="1" u="none" strike="noStrike" kern="1200" cap="none" spc="0" normalizeH="0" baseline="0" noProof="0" dirty="0" err="1">
                <a:ln>
                  <a:noFill/>
                </a:ln>
                <a:solidFill>
                  <a:prstClr val="white">
                    <a:lumMod val="65000"/>
                  </a:prstClr>
                </a:solidFill>
                <a:effectLst/>
                <a:uLnTx/>
                <a:uFillTx/>
                <a:latin typeface="Consolas" panose="020B0609020204030204" pitchFamily="49" charset="0"/>
                <a:ea typeface="+mn-ea"/>
                <a:cs typeface="Consolas" panose="020B0609020204030204" pitchFamily="49" charset="0"/>
              </a:rPr>
              <a:t>stdout</a:t>
            </a:r>
            <a:endParaRPr kumimoji="0" lang="en-US" sz="1600" b="0" i="1" u="none" strike="noStrike" kern="1200" cap="none" spc="0" normalizeH="0" baseline="0" noProof="0" dirty="0">
              <a:ln>
                <a:noFill/>
              </a:ln>
              <a:solidFill>
                <a:prstClr val="white">
                  <a:lumMod val="65000"/>
                </a:prstClr>
              </a:solidFill>
              <a:effectLst/>
              <a:uLnTx/>
              <a:uFillTx/>
              <a:latin typeface="Consolas" panose="020B0609020204030204" pitchFamily="49" charset="0"/>
              <a:ea typeface="+mn-ea"/>
              <a:cs typeface="Consolas" panose="020B0609020204030204" pitchFamily="49"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srgbClr val="FE5224"/>
                </a:solidFill>
                <a:effectLst/>
                <a:uLnTx/>
                <a:uFillTx/>
                <a:latin typeface="Consolas" panose="020B0609020204030204" pitchFamily="49" charset="0"/>
                <a:ea typeface="+mn-ea"/>
                <a:cs typeface="Consolas" panose="020B0609020204030204" pitchFamily="49" charset="0"/>
              </a:rPr>
              <a:t>df.show</a:t>
            </a:r>
            <a:r>
              <a:rPr kumimoji="0" lang="en-US" sz="1600" b="0" i="0" u="none" strike="noStrike" kern="1200" cap="none" spc="0" normalizeH="0" baseline="0" noProof="0" dirty="0">
                <a:ln>
                  <a:noFill/>
                </a:ln>
                <a:solidFill>
                  <a:srgbClr val="FE5224"/>
                </a:solidFill>
                <a:effectLst/>
                <a:uLnTx/>
                <a:uFillTx/>
                <a:latin typeface="Consolas" panose="020B0609020204030204" pitchFamily="49" charset="0"/>
                <a:ea typeface="+mn-ea"/>
                <a:cs typeface="Consolas" panose="020B0609020204030204" pitchFamily="49" charset="0"/>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srgbClr val="FFC000"/>
                </a:solidFill>
                <a:effectLst/>
                <a:uLnTx/>
                <a:uFillTx/>
                <a:latin typeface="Consolas" panose="020B0609020204030204" pitchFamily="49" charset="0"/>
                <a:ea typeface="+mn-ea"/>
                <a:cs typeface="Consolas" panose="020B0609020204030204" pitchFamily="49" charset="0"/>
              </a:rPr>
              <a:t>## age  name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srgbClr val="FFC000"/>
                </a:solidFill>
                <a:effectLst/>
                <a:uLnTx/>
                <a:uFillTx/>
                <a:latin typeface="Consolas" panose="020B0609020204030204" pitchFamily="49" charset="0"/>
                <a:ea typeface="+mn-ea"/>
                <a:cs typeface="Consolas" panose="020B0609020204030204" pitchFamily="49" charset="0"/>
              </a:rPr>
              <a:t>## null Michael</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srgbClr val="FFC000"/>
                </a:solidFill>
                <a:effectLst/>
                <a:uLnTx/>
                <a:uFillTx/>
                <a:latin typeface="Consolas" panose="020B0609020204030204" pitchFamily="49" charset="0"/>
                <a:ea typeface="+mn-ea"/>
                <a:cs typeface="Consolas" panose="020B0609020204030204" pitchFamily="49" charset="0"/>
              </a:rPr>
              <a:t>## 30   Andy</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srgbClr val="FFC000"/>
                </a:solidFill>
                <a:effectLst/>
                <a:uLnTx/>
                <a:uFillTx/>
                <a:latin typeface="Consolas" panose="020B0609020204030204" pitchFamily="49" charset="0"/>
                <a:ea typeface="+mn-ea"/>
                <a:cs typeface="Consolas" panose="020B0609020204030204" pitchFamily="49" charset="0"/>
              </a:rPr>
              <a:t>## 19   Justin</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53967" y="400357"/>
            <a:ext cx="574282" cy="574282"/>
          </a:xfrm>
          <a:prstGeom prst="rect">
            <a:avLst/>
          </a:prstGeom>
        </p:spPr>
      </p:pic>
    </p:spTree>
    <p:extLst>
      <p:ext uri="{BB962C8B-B14F-4D97-AF65-F5344CB8AC3E}">
        <p14:creationId xmlns:p14="http://schemas.microsoft.com/office/powerpoint/2010/main" val="2538825213"/>
      </p:ext>
    </p:extLst>
  </p:cSld>
  <p:clrMapOvr>
    <a:masterClrMapping/>
  </p:clrMapOvr>
  <p:transition>
    <p:push dir="u"/>
  </p:transition>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7000" b="-7000"/>
          </a:stretch>
        </a:blipFill>
        <a:effectLst/>
      </p:bgPr>
    </p:bg>
    <p:spTree>
      <p:nvGrpSpPr>
        <p:cNvPr id="1" name=""/>
        <p:cNvGrpSpPr/>
        <p:nvPr/>
      </p:nvGrpSpPr>
      <p:grpSpPr>
        <a:xfrm>
          <a:off x="0" y="0"/>
          <a:ext cx="0" cy="0"/>
          <a:chOff x="0" y="0"/>
          <a:chExt cx="0" cy="0"/>
        </a:xfrm>
      </p:grpSpPr>
      <p:sp>
        <p:nvSpPr>
          <p:cNvPr id="2" name="Title 1"/>
          <p:cNvSpPr txBox="1">
            <a:spLocks/>
          </p:cNvSpPr>
          <p:nvPr/>
        </p:nvSpPr>
        <p:spPr>
          <a:xfrm>
            <a:off x="454645" y="400357"/>
            <a:ext cx="8229600" cy="682083"/>
          </a:xfrm>
          <a:prstGeom prst="rect">
            <a:avLst/>
          </a:prstGeom>
        </p:spPr>
        <p:txBody>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3200" b="0" i="0" u="none" strike="noStrike" kern="1200" cap="all" spc="0" normalizeH="0" baseline="0" noProof="0" dirty="0">
                <a:ln w="3175" cmpd="sng">
                  <a:noFill/>
                </a:ln>
                <a:gradFill flip="none" rotWithShape="1">
                  <a:gsLst>
                    <a:gs pos="0">
                      <a:prstClr val="white"/>
                    </a:gs>
                    <a:gs pos="100000">
                      <a:prstClr val="white">
                        <a:lumMod val="65000"/>
                      </a:prstClr>
                    </a:gs>
                  </a:gsLst>
                  <a:lin ang="5580000" scaled="0"/>
                  <a:tileRect/>
                </a:gradFill>
                <a:effectLst>
                  <a:glow rad="38100">
                    <a:prstClr val="black">
                      <a:lumMod val="65000"/>
                      <a:lumOff val="35000"/>
                      <a:alpha val="40000"/>
                    </a:prstClr>
                  </a:glow>
                  <a:outerShdw blurRad="28575" dist="38100" dir="14040000" algn="tl" rotWithShape="0">
                    <a:srgbClr val="000000">
                      <a:alpha val="25000"/>
                    </a:srgbClr>
                  </a:outerShdw>
                </a:effectLst>
                <a:uLnTx/>
                <a:uFillTx/>
                <a:latin typeface="Century Gothic"/>
                <a:ea typeface="+mj-ea"/>
                <a:cs typeface="+mj-cs"/>
              </a:rPr>
              <a:t>Dataframes</a:t>
            </a:r>
          </a:p>
        </p:txBody>
      </p:sp>
      <p:sp>
        <p:nvSpPr>
          <p:cNvPr id="3" name="TextBox 2"/>
          <p:cNvSpPr txBox="1"/>
          <p:nvPr/>
        </p:nvSpPr>
        <p:spPr>
          <a:xfrm>
            <a:off x="1271752" y="1082440"/>
            <a:ext cx="5265682"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61C7DD"/>
                </a:solidFill>
                <a:effectLst/>
                <a:uLnTx/>
                <a:uFillTx/>
                <a:latin typeface="Century Gothic"/>
                <a:ea typeface="+mn-ea"/>
                <a:cs typeface="+mn-cs"/>
              </a:rPr>
              <a:t>Step 2: Use the DataFrame</a:t>
            </a:r>
          </a:p>
        </p:txBody>
      </p:sp>
      <p:sp>
        <p:nvSpPr>
          <p:cNvPr id="4" name="TextBox 3"/>
          <p:cNvSpPr txBox="1"/>
          <p:nvPr/>
        </p:nvSpPr>
        <p:spPr>
          <a:xfrm>
            <a:off x="2559268" y="1669140"/>
            <a:ext cx="7956331" cy="492442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lumMod val="65000"/>
                  </a:prstClr>
                </a:solidFill>
                <a:effectLst/>
                <a:uLnTx/>
                <a:uFillTx/>
                <a:latin typeface="Consolas" panose="020B0609020204030204" pitchFamily="49" charset="0"/>
                <a:ea typeface="+mn-ea"/>
                <a:cs typeface="Consolas" panose="020B0609020204030204" pitchFamily="49" charset="0"/>
              </a:rPr>
              <a:t># Print the schema in a tree format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srgbClr val="FE5224"/>
                </a:solidFill>
                <a:effectLst/>
                <a:uLnTx/>
                <a:uFillTx/>
                <a:latin typeface="Consolas" panose="020B0609020204030204" pitchFamily="49" charset="0"/>
                <a:ea typeface="+mn-ea"/>
                <a:cs typeface="Consolas" panose="020B0609020204030204" pitchFamily="49" charset="0"/>
              </a:rPr>
              <a:t>df.printSchema</a:t>
            </a:r>
            <a:r>
              <a:rPr kumimoji="0" lang="en-US" sz="1600" b="0" i="0" u="none" strike="noStrike" kern="1200" cap="none" spc="0" normalizeH="0" baseline="0" noProof="0" dirty="0">
                <a:ln>
                  <a:noFill/>
                </a:ln>
                <a:solidFill>
                  <a:srgbClr val="FE5224"/>
                </a:solidFill>
                <a:effectLst/>
                <a:uLnTx/>
                <a:uFillTx/>
                <a:latin typeface="Consolas" panose="020B0609020204030204" pitchFamily="49" charset="0"/>
                <a:ea typeface="+mn-ea"/>
                <a:cs typeface="Consolas" panose="020B0609020204030204" pitchFamily="49" charset="0"/>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C000"/>
                </a:solidFill>
                <a:effectLst/>
                <a:uLnTx/>
                <a:uFillTx/>
                <a:latin typeface="Consolas" panose="020B0609020204030204" pitchFamily="49" charset="0"/>
                <a:ea typeface="+mn-ea"/>
                <a:cs typeface="Consolas" panose="020B0609020204030204" pitchFamily="49" charset="0"/>
              </a:rPr>
              <a:t>## root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C000"/>
                </a:solidFill>
                <a:effectLst/>
                <a:uLnTx/>
                <a:uFillTx/>
                <a:latin typeface="Consolas" panose="020B0609020204030204" pitchFamily="49" charset="0"/>
                <a:ea typeface="+mn-ea"/>
                <a:cs typeface="Consolas" panose="020B0609020204030204" pitchFamily="49" charset="0"/>
              </a:rPr>
              <a:t>## |-- age: long (</a:t>
            </a:r>
            <a:r>
              <a:rPr kumimoji="0" lang="en-US" sz="1600" b="0" i="0" u="none" strike="noStrike" kern="1200" cap="none" spc="0" normalizeH="0" baseline="0" noProof="0" dirty="0" err="1">
                <a:ln>
                  <a:noFill/>
                </a:ln>
                <a:solidFill>
                  <a:srgbClr val="FFC000"/>
                </a:solidFill>
                <a:effectLst/>
                <a:uLnTx/>
                <a:uFillTx/>
                <a:latin typeface="Consolas" panose="020B0609020204030204" pitchFamily="49" charset="0"/>
                <a:ea typeface="+mn-ea"/>
                <a:cs typeface="Consolas" panose="020B0609020204030204" pitchFamily="49" charset="0"/>
              </a:rPr>
              <a:t>nullable</a:t>
            </a:r>
            <a:r>
              <a:rPr kumimoji="0" lang="en-US" sz="1600" b="0" i="0" u="none" strike="noStrike" kern="1200" cap="none" spc="0" normalizeH="0" baseline="0" noProof="0" dirty="0">
                <a:ln>
                  <a:noFill/>
                </a:ln>
                <a:solidFill>
                  <a:srgbClr val="FFC000"/>
                </a:solidFill>
                <a:effectLst/>
                <a:uLnTx/>
                <a:uFillTx/>
                <a:latin typeface="Consolas" panose="020B0609020204030204" pitchFamily="49" charset="0"/>
                <a:ea typeface="+mn-ea"/>
                <a:cs typeface="Consolas" panose="020B0609020204030204" pitchFamily="49" charset="0"/>
              </a:rPr>
              <a:t> = true)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C000"/>
                </a:solidFill>
                <a:effectLst/>
                <a:uLnTx/>
                <a:uFillTx/>
                <a:latin typeface="Consolas" panose="020B0609020204030204" pitchFamily="49" charset="0"/>
                <a:ea typeface="+mn-ea"/>
                <a:cs typeface="Consolas" panose="020B0609020204030204" pitchFamily="49" charset="0"/>
              </a:rPr>
              <a:t>## |-- name: string (</a:t>
            </a:r>
            <a:r>
              <a:rPr kumimoji="0" lang="en-US" sz="1600" b="0" i="0" u="none" strike="noStrike" kern="1200" cap="none" spc="0" normalizeH="0" baseline="0" noProof="0" dirty="0" err="1">
                <a:ln>
                  <a:noFill/>
                </a:ln>
                <a:solidFill>
                  <a:srgbClr val="FFC000"/>
                </a:solidFill>
                <a:effectLst/>
                <a:uLnTx/>
                <a:uFillTx/>
                <a:latin typeface="Consolas" panose="020B0609020204030204" pitchFamily="49" charset="0"/>
                <a:ea typeface="+mn-ea"/>
                <a:cs typeface="Consolas" panose="020B0609020204030204" pitchFamily="49" charset="0"/>
              </a:rPr>
              <a:t>nullable</a:t>
            </a:r>
            <a:r>
              <a:rPr kumimoji="0" lang="en-US" sz="1600" b="0" i="0" u="none" strike="noStrike" kern="1200" cap="none" spc="0" normalizeH="0" baseline="0" noProof="0" dirty="0">
                <a:ln>
                  <a:noFill/>
                </a:ln>
                <a:solidFill>
                  <a:srgbClr val="FFC000"/>
                </a:solidFill>
                <a:effectLst/>
                <a:uLnTx/>
                <a:uFillTx/>
                <a:latin typeface="Consolas" panose="020B0609020204030204" pitchFamily="49" charset="0"/>
                <a:ea typeface="+mn-ea"/>
                <a:cs typeface="Consolas" panose="020B0609020204030204" pitchFamily="49" charset="0"/>
              </a:rPr>
              <a:t> = true)</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Consolas" panose="020B0609020204030204" pitchFamily="49"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E5224"/>
                </a:solidFill>
                <a:effectLst/>
                <a:uLnTx/>
                <a:uFillTx/>
                <a:latin typeface="Consolas" panose="020B0609020204030204" pitchFamily="49" charset="0"/>
                <a:ea typeface="+mn-ea"/>
                <a:cs typeface="Consolas" panose="020B0609020204030204" pitchFamily="49" charset="0"/>
              </a:rPr>
              <a:t># Select only the "name" column</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srgbClr val="FE5224"/>
                </a:solidFill>
                <a:effectLst/>
                <a:uLnTx/>
                <a:uFillTx/>
                <a:latin typeface="Consolas" panose="020B0609020204030204" pitchFamily="49" charset="0"/>
                <a:ea typeface="+mn-ea"/>
                <a:cs typeface="Consolas" panose="020B0609020204030204" pitchFamily="49" charset="0"/>
              </a:rPr>
              <a:t>df.select</a:t>
            </a:r>
            <a:r>
              <a:rPr kumimoji="0" lang="en-US" sz="1600" b="0" i="0" u="none" strike="noStrike" kern="1200" cap="none" spc="0" normalizeH="0" baseline="0" noProof="0" dirty="0">
                <a:ln>
                  <a:noFill/>
                </a:ln>
                <a:solidFill>
                  <a:srgbClr val="FE5224"/>
                </a:solidFill>
                <a:effectLst/>
                <a:uLnTx/>
                <a:uFillTx/>
                <a:latin typeface="Consolas" panose="020B0609020204030204" pitchFamily="49" charset="0"/>
                <a:ea typeface="+mn-ea"/>
                <a:cs typeface="Consolas" panose="020B0609020204030204" pitchFamily="49" charset="0"/>
              </a:rPr>
              <a:t>("name").show()</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C000"/>
                </a:solidFill>
                <a:effectLst/>
                <a:uLnTx/>
                <a:uFillTx/>
                <a:latin typeface="Consolas" panose="020B0609020204030204" pitchFamily="49" charset="0"/>
                <a:ea typeface="+mn-ea"/>
                <a:cs typeface="Consolas" panose="020B0609020204030204" pitchFamily="49" charset="0"/>
              </a:rPr>
              <a:t>## name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C000"/>
                </a:solidFill>
                <a:effectLst/>
                <a:uLnTx/>
                <a:uFillTx/>
                <a:latin typeface="Consolas" panose="020B0609020204030204" pitchFamily="49" charset="0"/>
                <a:ea typeface="+mn-ea"/>
                <a:cs typeface="Consolas" panose="020B0609020204030204" pitchFamily="49" charset="0"/>
              </a:rPr>
              <a:t>## Michael</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C000"/>
                </a:solidFill>
                <a:effectLst/>
                <a:uLnTx/>
                <a:uFillTx/>
                <a:latin typeface="Consolas" panose="020B0609020204030204" pitchFamily="49" charset="0"/>
                <a:ea typeface="+mn-ea"/>
                <a:cs typeface="Consolas" panose="020B0609020204030204" pitchFamily="49" charset="0"/>
              </a:rPr>
              <a:t>## Andy</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C000"/>
                </a:solidFill>
                <a:effectLst/>
                <a:uLnTx/>
                <a:uFillTx/>
                <a:latin typeface="Consolas" panose="020B0609020204030204" pitchFamily="49" charset="0"/>
                <a:ea typeface="+mn-ea"/>
                <a:cs typeface="Consolas" panose="020B0609020204030204" pitchFamily="49" charset="0"/>
              </a:rPr>
              <a:t>## Justin</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Consolas" panose="020B0609020204030204" pitchFamily="49"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lumMod val="65000"/>
                  </a:prstClr>
                </a:solidFill>
                <a:effectLst/>
                <a:uLnTx/>
                <a:uFillTx/>
                <a:latin typeface="Consolas" panose="020B0609020204030204" pitchFamily="49" charset="0"/>
                <a:ea typeface="+mn-ea"/>
                <a:cs typeface="Consolas" panose="020B0609020204030204" pitchFamily="49" charset="0"/>
              </a:rPr>
              <a:t># Select everybody, but increment the age by 1</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srgbClr val="FE5224"/>
                </a:solidFill>
                <a:effectLst/>
                <a:uLnTx/>
                <a:uFillTx/>
                <a:latin typeface="Consolas" panose="020B0609020204030204" pitchFamily="49" charset="0"/>
                <a:ea typeface="+mn-ea"/>
                <a:cs typeface="Consolas" panose="020B0609020204030204" pitchFamily="49" charset="0"/>
              </a:rPr>
              <a:t>df.select</a:t>
            </a:r>
            <a:r>
              <a:rPr kumimoji="0" lang="en-US" sz="1600" b="0" i="0" u="none" strike="noStrike" kern="1200" cap="none" spc="0" normalizeH="0" baseline="0" noProof="0" dirty="0">
                <a:ln>
                  <a:noFill/>
                </a:ln>
                <a:solidFill>
                  <a:srgbClr val="FE5224"/>
                </a:solidFill>
                <a:effectLst/>
                <a:uLnTx/>
                <a:uFillTx/>
                <a:latin typeface="Consolas" panose="020B0609020204030204" pitchFamily="49" charset="0"/>
                <a:ea typeface="+mn-ea"/>
                <a:cs typeface="Consolas" panose="020B0609020204030204" pitchFamily="49" charset="0"/>
              </a:rPr>
              <a:t>("name", </a:t>
            </a:r>
            <a:r>
              <a:rPr kumimoji="0" lang="en-US" sz="1600" b="0" i="0" u="none" strike="noStrike" kern="1200" cap="none" spc="0" normalizeH="0" baseline="0" noProof="0" dirty="0" err="1">
                <a:ln>
                  <a:noFill/>
                </a:ln>
                <a:solidFill>
                  <a:srgbClr val="FE5224"/>
                </a:solidFill>
                <a:effectLst/>
                <a:uLnTx/>
                <a:uFillTx/>
                <a:latin typeface="Consolas" panose="020B0609020204030204" pitchFamily="49" charset="0"/>
                <a:ea typeface="+mn-ea"/>
                <a:cs typeface="Consolas" panose="020B0609020204030204" pitchFamily="49" charset="0"/>
              </a:rPr>
              <a:t>df.age</a:t>
            </a:r>
            <a:r>
              <a:rPr kumimoji="0" lang="en-US" sz="1600" b="0" i="0" u="none" strike="noStrike" kern="1200" cap="none" spc="0" normalizeH="0" baseline="0" noProof="0" dirty="0">
                <a:ln>
                  <a:noFill/>
                </a:ln>
                <a:solidFill>
                  <a:srgbClr val="FE5224"/>
                </a:solidFill>
                <a:effectLst/>
                <a:uLnTx/>
                <a:uFillTx/>
                <a:latin typeface="Consolas" panose="020B0609020204030204" pitchFamily="49" charset="0"/>
                <a:ea typeface="+mn-ea"/>
                <a:cs typeface="Consolas" panose="020B0609020204030204" pitchFamily="49" charset="0"/>
              </a:rPr>
              <a:t> + 1).show()</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C000"/>
                </a:solidFill>
                <a:effectLst/>
                <a:uLnTx/>
                <a:uFillTx/>
                <a:latin typeface="Consolas" panose="020B0609020204030204" pitchFamily="49" charset="0"/>
                <a:ea typeface="+mn-ea"/>
                <a:cs typeface="Consolas" panose="020B0609020204030204" pitchFamily="49" charset="0"/>
              </a:rPr>
              <a:t>## name    (age + 1)</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C000"/>
                </a:solidFill>
                <a:effectLst/>
                <a:uLnTx/>
                <a:uFillTx/>
                <a:latin typeface="Consolas" panose="020B0609020204030204" pitchFamily="49" charset="0"/>
                <a:ea typeface="+mn-ea"/>
                <a:cs typeface="Consolas" panose="020B0609020204030204" pitchFamily="49" charset="0"/>
              </a:rPr>
              <a:t>## Michael null</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C000"/>
                </a:solidFill>
                <a:effectLst/>
                <a:uLnTx/>
                <a:uFillTx/>
                <a:latin typeface="Consolas" panose="020B0609020204030204" pitchFamily="49" charset="0"/>
                <a:ea typeface="+mn-ea"/>
                <a:cs typeface="Consolas" panose="020B0609020204030204" pitchFamily="49" charset="0"/>
              </a:rPr>
              <a:t>## Andy    31</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C000"/>
                </a:solidFill>
                <a:effectLst/>
                <a:uLnTx/>
                <a:uFillTx/>
                <a:latin typeface="Consolas" panose="020B0609020204030204" pitchFamily="49" charset="0"/>
                <a:ea typeface="+mn-ea"/>
                <a:cs typeface="Consolas" panose="020B0609020204030204" pitchFamily="49" charset="0"/>
              </a:rPr>
              <a:t>## Justin  20</a:t>
            </a: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53967" y="400357"/>
            <a:ext cx="574282" cy="574282"/>
          </a:xfrm>
          <a:prstGeom prst="rect">
            <a:avLst/>
          </a:prstGeom>
        </p:spPr>
      </p:pic>
    </p:spTree>
    <p:extLst>
      <p:ext uri="{BB962C8B-B14F-4D97-AF65-F5344CB8AC3E}">
        <p14:creationId xmlns:p14="http://schemas.microsoft.com/office/powerpoint/2010/main" val="1143992467"/>
      </p:ext>
    </p:extLst>
  </p:cSld>
  <p:clrMapOvr>
    <a:masterClrMapping/>
  </p:clrMapOvr>
  <p:transition>
    <p:push dir="u"/>
  </p:transition>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7000" b="-7000"/>
          </a:stretch>
        </a:blipFill>
        <a:effectLst/>
      </p:bgPr>
    </p:bg>
    <p:spTree>
      <p:nvGrpSpPr>
        <p:cNvPr id="1" name=""/>
        <p:cNvGrpSpPr/>
        <p:nvPr/>
      </p:nvGrpSpPr>
      <p:grpSpPr>
        <a:xfrm>
          <a:off x="0" y="0"/>
          <a:ext cx="0" cy="0"/>
          <a:chOff x="0" y="0"/>
          <a:chExt cx="0" cy="0"/>
        </a:xfrm>
      </p:grpSpPr>
      <p:sp>
        <p:nvSpPr>
          <p:cNvPr id="2" name="Title 1"/>
          <p:cNvSpPr txBox="1">
            <a:spLocks/>
          </p:cNvSpPr>
          <p:nvPr/>
        </p:nvSpPr>
        <p:spPr>
          <a:xfrm>
            <a:off x="454645" y="400357"/>
            <a:ext cx="8229600" cy="682083"/>
          </a:xfrm>
          <a:prstGeom prst="rect">
            <a:avLst/>
          </a:prstGeom>
        </p:spPr>
        <p:txBody>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3200" b="0" i="0" u="none" strike="noStrike" kern="1200" cap="all" spc="0" normalizeH="0" baseline="0" noProof="0" dirty="0">
                <a:ln w="3175" cmpd="sng">
                  <a:noFill/>
                </a:ln>
                <a:gradFill flip="none" rotWithShape="1">
                  <a:gsLst>
                    <a:gs pos="0">
                      <a:prstClr val="white"/>
                    </a:gs>
                    <a:gs pos="100000">
                      <a:prstClr val="white">
                        <a:lumMod val="65000"/>
                      </a:prstClr>
                    </a:gs>
                  </a:gsLst>
                  <a:lin ang="5580000" scaled="0"/>
                  <a:tileRect/>
                </a:gradFill>
                <a:effectLst>
                  <a:glow rad="38100">
                    <a:prstClr val="black">
                      <a:lumMod val="65000"/>
                      <a:lumOff val="35000"/>
                      <a:alpha val="40000"/>
                    </a:prstClr>
                  </a:glow>
                  <a:outerShdw blurRad="28575" dist="38100" dir="14040000" algn="tl" rotWithShape="0">
                    <a:srgbClr val="000000">
                      <a:alpha val="25000"/>
                    </a:srgbClr>
                  </a:outerShdw>
                </a:effectLst>
                <a:uLnTx/>
                <a:uFillTx/>
                <a:latin typeface="Century Gothic"/>
                <a:ea typeface="+mj-ea"/>
                <a:cs typeface="+mj-cs"/>
              </a:rPr>
              <a:t>Dataframes</a:t>
            </a:r>
          </a:p>
        </p:txBody>
      </p:sp>
      <p:sp>
        <p:nvSpPr>
          <p:cNvPr id="3" name="TextBox 2"/>
          <p:cNvSpPr txBox="1"/>
          <p:nvPr/>
        </p:nvSpPr>
        <p:spPr>
          <a:xfrm>
            <a:off x="1271752" y="1082440"/>
            <a:ext cx="5265682"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61C7DD"/>
                </a:solidFill>
                <a:effectLst/>
                <a:uLnTx/>
                <a:uFillTx/>
                <a:latin typeface="Century Gothic"/>
                <a:ea typeface="+mn-ea"/>
                <a:cs typeface="+mn-cs"/>
              </a:rPr>
              <a:t>SQL Integration</a:t>
            </a:r>
          </a:p>
        </p:txBody>
      </p:sp>
      <p:sp>
        <p:nvSpPr>
          <p:cNvPr id="4" name="TextBox 3"/>
          <p:cNvSpPr txBox="1"/>
          <p:nvPr/>
        </p:nvSpPr>
        <p:spPr>
          <a:xfrm>
            <a:off x="2559268" y="2688643"/>
            <a:ext cx="7956331" cy="1077218"/>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96CD4B"/>
                </a:solidFill>
                <a:effectLst/>
                <a:uLnTx/>
                <a:uFillTx/>
                <a:latin typeface="Consolas" panose="020B0609020204030204" pitchFamily="49" charset="0"/>
                <a:ea typeface="+mn-ea"/>
                <a:cs typeface="Consolas" panose="020B0609020204030204" pitchFamily="49" charset="0"/>
              </a:rPr>
              <a:t>from</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Consolas" panose="020B0609020204030204" pitchFamily="49" charset="0"/>
              </a:rPr>
              <a:t> </a:t>
            </a:r>
            <a:r>
              <a:rPr kumimoji="0" lang="en-US" sz="1600" b="0" i="0" u="none" strike="noStrike" kern="1200" cap="none" spc="0" normalizeH="0" baseline="0" noProof="0" dirty="0" err="1">
                <a:ln>
                  <a:noFill/>
                </a:ln>
                <a:solidFill>
                  <a:srgbClr val="61C7DD"/>
                </a:solidFill>
                <a:effectLst/>
                <a:uLnTx/>
                <a:uFillTx/>
                <a:latin typeface="Consolas" panose="020B0609020204030204" pitchFamily="49" charset="0"/>
                <a:ea typeface="+mn-ea"/>
                <a:cs typeface="Consolas" panose="020B0609020204030204" pitchFamily="49" charset="0"/>
              </a:rPr>
              <a:t>pyspark.sql</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Consolas" panose="020B0609020204030204" pitchFamily="49" charset="0"/>
              </a:rPr>
              <a:t> </a:t>
            </a:r>
            <a:r>
              <a:rPr kumimoji="0" lang="en-US" sz="1600" b="0" i="0" u="none" strike="noStrike" kern="1200" cap="none" spc="0" normalizeH="0" baseline="0" noProof="0" dirty="0">
                <a:ln>
                  <a:noFill/>
                </a:ln>
                <a:solidFill>
                  <a:srgbClr val="96CD4B"/>
                </a:solidFill>
                <a:effectLst/>
                <a:uLnTx/>
                <a:uFillTx/>
                <a:latin typeface="Consolas" panose="020B0609020204030204" pitchFamily="49" charset="0"/>
                <a:ea typeface="+mn-ea"/>
                <a:cs typeface="Consolas" panose="020B0609020204030204" pitchFamily="49" charset="0"/>
              </a:rPr>
              <a:t>import</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Consolas" panose="020B0609020204030204" pitchFamily="49" charset="0"/>
              </a:rPr>
              <a:t> </a:t>
            </a: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Consolas" panose="020B0609020204030204" pitchFamily="49" charset="0"/>
              </a:rPr>
              <a:t>SQLContext</a:t>
            </a:r>
            <a:endPar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Consolas" panose="020B0609020204030204" pitchFamily="49"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Consolas" panose="020B0609020204030204" pitchFamily="49" charset="0"/>
              </a:rPr>
              <a:t>sqlContext</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Consolas" panose="020B0609020204030204" pitchFamily="49" charset="0"/>
              </a:rPr>
              <a:t> = </a:t>
            </a: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Consolas" panose="020B0609020204030204" pitchFamily="49" charset="0"/>
              </a:rPr>
              <a:t>SQLContext</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Consolas" panose="020B0609020204030204" pitchFamily="49" charset="0"/>
              </a:rPr>
              <a:t>(</a:t>
            </a: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Consolas" panose="020B0609020204030204" pitchFamily="49" charset="0"/>
              </a:rPr>
              <a:t>sc</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Consolas" panose="020B0609020204030204" pitchFamily="49" charset="0"/>
              </a:rPr>
              <a: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Consolas" panose="020B0609020204030204" pitchFamily="49"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E5224"/>
                </a:solidFill>
                <a:effectLst/>
                <a:uLnTx/>
                <a:uFillTx/>
                <a:latin typeface="Consolas" panose="020B0609020204030204" pitchFamily="49" charset="0"/>
                <a:ea typeface="+mn-ea"/>
                <a:cs typeface="Consolas" panose="020B0609020204030204" pitchFamily="49" charset="0"/>
              </a:rPr>
              <a:t>df</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Consolas" panose="020B0609020204030204" pitchFamily="49" charset="0"/>
              </a:rPr>
              <a:t> = </a:t>
            </a: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Consolas" panose="020B0609020204030204" pitchFamily="49" charset="0"/>
              </a:rPr>
              <a:t>sqlContext.sql</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Consolas" panose="020B0609020204030204" pitchFamily="49" charset="0"/>
              </a:rPr>
              <a:t>("SELECT * FROM table")</a:t>
            </a: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53967" y="400357"/>
            <a:ext cx="574282" cy="574282"/>
          </a:xfrm>
          <a:prstGeom prst="rect">
            <a:avLst/>
          </a:prstGeom>
        </p:spPr>
      </p:pic>
    </p:spTree>
    <p:extLst>
      <p:ext uri="{BB962C8B-B14F-4D97-AF65-F5344CB8AC3E}">
        <p14:creationId xmlns:p14="http://schemas.microsoft.com/office/powerpoint/2010/main" val="2286333308"/>
      </p:ext>
    </p:extLst>
  </p:cSld>
  <p:clrMapOvr>
    <a:masterClrMapping/>
  </p:clrMapOvr>
  <p:transition>
    <p:push dir="u"/>
  </p:transition>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7000" b="-7000"/>
          </a:stretch>
        </a:blipFill>
        <a:effectLst/>
      </p:bgPr>
    </p:bg>
    <p:spTree>
      <p:nvGrpSpPr>
        <p:cNvPr id="1" name=""/>
        <p:cNvGrpSpPr/>
        <p:nvPr/>
      </p:nvGrpSpPr>
      <p:grpSpPr>
        <a:xfrm>
          <a:off x="0" y="0"/>
          <a:ext cx="0" cy="0"/>
          <a:chOff x="0" y="0"/>
          <a:chExt cx="0" cy="0"/>
        </a:xfrm>
      </p:grpSpPr>
      <p:sp>
        <p:nvSpPr>
          <p:cNvPr id="2" name="Title 1"/>
          <p:cNvSpPr txBox="1">
            <a:spLocks/>
          </p:cNvSpPr>
          <p:nvPr/>
        </p:nvSpPr>
        <p:spPr>
          <a:xfrm>
            <a:off x="454645" y="400357"/>
            <a:ext cx="8229600" cy="682083"/>
          </a:xfrm>
          <a:prstGeom prst="rect">
            <a:avLst/>
          </a:prstGeom>
        </p:spPr>
        <p:txBody>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3200" b="0" i="0" u="none" strike="noStrike" kern="1200" cap="all" spc="0" normalizeH="0" baseline="0" noProof="0" dirty="0">
                <a:ln w="3175" cmpd="sng">
                  <a:noFill/>
                </a:ln>
                <a:gradFill flip="none" rotWithShape="1">
                  <a:gsLst>
                    <a:gs pos="0">
                      <a:prstClr val="white"/>
                    </a:gs>
                    <a:gs pos="100000">
                      <a:prstClr val="white">
                        <a:lumMod val="65000"/>
                      </a:prstClr>
                    </a:gs>
                  </a:gsLst>
                  <a:lin ang="5580000" scaled="0"/>
                  <a:tileRect/>
                </a:gradFill>
                <a:effectLst>
                  <a:glow rad="38100">
                    <a:prstClr val="black">
                      <a:lumMod val="65000"/>
                      <a:lumOff val="35000"/>
                      <a:alpha val="40000"/>
                    </a:prstClr>
                  </a:glow>
                  <a:outerShdw blurRad="28575" dist="38100" dir="14040000" algn="tl" rotWithShape="0">
                    <a:srgbClr val="000000">
                      <a:alpha val="25000"/>
                    </a:srgbClr>
                  </a:outerShdw>
                </a:effectLst>
                <a:uLnTx/>
                <a:uFillTx/>
                <a:latin typeface="Century Gothic"/>
                <a:ea typeface="+mj-ea"/>
                <a:cs typeface="+mj-cs"/>
              </a:rPr>
              <a:t>Dataframes</a:t>
            </a:r>
          </a:p>
        </p:txBody>
      </p:sp>
      <p:sp>
        <p:nvSpPr>
          <p:cNvPr id="3" name="TextBox 2"/>
          <p:cNvSpPr txBox="1"/>
          <p:nvPr/>
        </p:nvSpPr>
        <p:spPr>
          <a:xfrm>
            <a:off x="1271752" y="1082440"/>
            <a:ext cx="5265682"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61C7DD"/>
                </a:solidFill>
                <a:effectLst/>
                <a:uLnTx/>
                <a:uFillTx/>
                <a:latin typeface="Century Gothic"/>
                <a:ea typeface="+mn-ea"/>
                <a:cs typeface="+mn-cs"/>
              </a:rPr>
              <a:t>SQL + RDD Integration</a:t>
            </a: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53967" y="400357"/>
            <a:ext cx="574282" cy="574282"/>
          </a:xfrm>
          <a:prstGeom prst="rect">
            <a:avLst/>
          </a:prstGeom>
        </p:spPr>
      </p:pic>
      <p:sp>
        <p:nvSpPr>
          <p:cNvPr id="5" name="TextBox 4"/>
          <p:cNvSpPr txBox="1"/>
          <p:nvPr/>
        </p:nvSpPr>
        <p:spPr>
          <a:xfrm>
            <a:off x="2617075" y="2226188"/>
            <a:ext cx="6505904" cy="286232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entury Gothic"/>
                <a:ea typeface="+mn-ea"/>
                <a:cs typeface="+mn-cs"/>
              </a:rPr>
              <a:t>2 methods for converting existing RDDs into </a:t>
            </a:r>
            <a:r>
              <a:rPr kumimoji="0" lang="en-US" sz="1800" b="0" i="0" u="none" strike="noStrike" kern="1200" cap="none" spc="0" normalizeH="0" baseline="0" noProof="0" dirty="0" err="1">
                <a:ln>
                  <a:noFill/>
                </a:ln>
                <a:solidFill>
                  <a:prstClr val="white"/>
                </a:solidFill>
                <a:effectLst/>
                <a:uLnTx/>
                <a:uFillTx/>
                <a:latin typeface="Century Gothic"/>
                <a:ea typeface="+mn-ea"/>
                <a:cs typeface="+mn-cs"/>
              </a:rPr>
              <a:t>DataFrames</a:t>
            </a:r>
            <a:r>
              <a:rPr kumimoji="0" lang="en-US" sz="1800" b="0" i="0" u="none" strike="noStrike" kern="1200" cap="none" spc="0" normalizeH="0" baseline="0" noProof="0" dirty="0">
                <a:ln>
                  <a:noFill/>
                </a:ln>
                <a:solidFill>
                  <a:prstClr val="white"/>
                </a:solidFill>
                <a:effectLst/>
                <a:uLnTx/>
                <a:uFillTx/>
                <a:latin typeface="Century Gothic"/>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a:ea typeface="+mn-ea"/>
              <a:cs typeface="+mn-cs"/>
            </a:endParaRPr>
          </a:p>
          <a:p>
            <a:pPr marL="342900" marR="0" lvl="0" indent="-342900" algn="l" defTabSz="4572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white"/>
                </a:solidFill>
                <a:effectLst/>
                <a:uLnTx/>
                <a:uFillTx/>
                <a:latin typeface="Century Gothic"/>
                <a:ea typeface="+mn-ea"/>
                <a:cs typeface="+mn-cs"/>
              </a:rPr>
              <a:t>Use </a:t>
            </a:r>
            <a:r>
              <a:rPr kumimoji="0" lang="en-US" sz="1800" b="0" i="0" u="none" strike="noStrike" kern="1200" cap="none" spc="0" normalizeH="0" baseline="0" noProof="0" dirty="0">
                <a:ln>
                  <a:noFill/>
                </a:ln>
                <a:solidFill>
                  <a:srgbClr val="FFC000"/>
                </a:solidFill>
                <a:effectLst/>
                <a:uLnTx/>
                <a:uFillTx/>
                <a:latin typeface="Century Gothic"/>
                <a:ea typeface="+mn-ea"/>
                <a:cs typeface="+mn-cs"/>
              </a:rPr>
              <a:t>reflection</a:t>
            </a:r>
            <a:r>
              <a:rPr kumimoji="0" lang="en-US" sz="1800" b="0" i="0" u="none" strike="noStrike" kern="1200" cap="none" spc="0" normalizeH="0" baseline="0" noProof="0" dirty="0">
                <a:ln>
                  <a:noFill/>
                </a:ln>
                <a:solidFill>
                  <a:prstClr val="white"/>
                </a:solidFill>
                <a:effectLst/>
                <a:uLnTx/>
                <a:uFillTx/>
                <a:latin typeface="Century Gothic"/>
                <a:ea typeface="+mn-ea"/>
                <a:cs typeface="+mn-cs"/>
              </a:rPr>
              <a:t> to infer the schema of an RDD that contains different types of objects</a:t>
            </a:r>
          </a:p>
          <a:p>
            <a:pPr marL="342900" marR="0" lvl="0" indent="-342900" algn="l" defTabSz="4572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prstClr val="white"/>
              </a:solidFill>
              <a:effectLst/>
              <a:uLnTx/>
              <a:uFillTx/>
              <a:latin typeface="Century Gothic"/>
              <a:ea typeface="+mn-ea"/>
              <a:cs typeface="+mn-cs"/>
            </a:endParaRPr>
          </a:p>
          <a:p>
            <a:pPr marL="342900" marR="0" lvl="0" indent="-342900" algn="l" defTabSz="4572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white"/>
                </a:solidFill>
                <a:effectLst/>
                <a:uLnTx/>
                <a:uFillTx/>
                <a:latin typeface="Century Gothic"/>
                <a:ea typeface="+mn-ea"/>
                <a:cs typeface="+mn-cs"/>
              </a:rPr>
              <a:t>Use a </a:t>
            </a:r>
            <a:r>
              <a:rPr kumimoji="0" lang="en-US" sz="1800" b="0" i="0" u="none" strike="noStrike" kern="1200" cap="none" spc="0" normalizeH="0" baseline="0" noProof="0" dirty="0">
                <a:ln>
                  <a:noFill/>
                </a:ln>
                <a:solidFill>
                  <a:srgbClr val="FFC000"/>
                </a:solidFill>
                <a:effectLst/>
                <a:uLnTx/>
                <a:uFillTx/>
                <a:latin typeface="Century Gothic"/>
                <a:ea typeface="+mn-ea"/>
                <a:cs typeface="+mn-cs"/>
              </a:rPr>
              <a:t>programmatic interface </a:t>
            </a:r>
            <a:r>
              <a:rPr kumimoji="0" lang="en-US" sz="1800" b="0" i="0" u="none" strike="noStrike" kern="1200" cap="none" spc="0" normalizeH="0" baseline="0" noProof="0" dirty="0">
                <a:ln>
                  <a:noFill/>
                </a:ln>
                <a:solidFill>
                  <a:prstClr val="white"/>
                </a:solidFill>
                <a:effectLst/>
                <a:uLnTx/>
                <a:uFillTx/>
                <a:latin typeface="Century Gothic"/>
                <a:ea typeface="+mn-ea"/>
                <a:cs typeface="+mn-cs"/>
              </a:rPr>
              <a:t>that allows you to construct a schema and then apply it to an existing RDD.</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white"/>
              </a:solidFill>
              <a:effectLst/>
              <a:uLnTx/>
              <a:uFillTx/>
              <a:latin typeface="Century Gothic"/>
              <a:ea typeface="+mn-ea"/>
              <a:cs typeface="+mn-cs"/>
            </a:endParaRPr>
          </a:p>
          <a:p>
            <a:pPr marL="342900" marR="0" lvl="0" indent="-342900" algn="l" defTabSz="4572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prstClr val="white"/>
              </a:solidFill>
              <a:effectLst/>
              <a:uLnTx/>
              <a:uFillTx/>
              <a:latin typeface="Century Gothic"/>
              <a:ea typeface="+mn-ea"/>
              <a:cs typeface="+mn-cs"/>
            </a:endParaRPr>
          </a:p>
        </p:txBody>
      </p:sp>
      <p:sp>
        <p:nvSpPr>
          <p:cNvPr id="7" name="TextBox 6"/>
          <p:cNvSpPr txBox="1"/>
          <p:nvPr/>
        </p:nvSpPr>
        <p:spPr>
          <a:xfrm>
            <a:off x="1135117" y="2795752"/>
            <a:ext cx="1660634"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96CD4B"/>
                </a:solidFill>
                <a:effectLst/>
                <a:uLnTx/>
                <a:uFillTx/>
                <a:latin typeface="Century Gothic"/>
                <a:ea typeface="+mn-ea"/>
                <a:cs typeface="+mn-cs"/>
              </a:rPr>
              <a:t>(more concise)</a:t>
            </a:r>
          </a:p>
        </p:txBody>
      </p:sp>
      <p:sp>
        <p:nvSpPr>
          <p:cNvPr id="8" name="TextBox 7"/>
          <p:cNvSpPr txBox="1"/>
          <p:nvPr/>
        </p:nvSpPr>
        <p:spPr>
          <a:xfrm>
            <a:off x="1135117" y="3631723"/>
            <a:ext cx="1660634"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96CD4B"/>
                </a:solidFill>
                <a:effectLst/>
                <a:uLnTx/>
                <a:uFillTx/>
                <a:latin typeface="Century Gothic"/>
                <a:ea typeface="+mn-ea"/>
                <a:cs typeface="+mn-cs"/>
              </a:rPr>
              <a:t>(more verbose)</a:t>
            </a:r>
          </a:p>
        </p:txBody>
      </p:sp>
    </p:spTree>
    <p:extLst>
      <p:ext uri="{BB962C8B-B14F-4D97-AF65-F5344CB8AC3E}">
        <p14:creationId xmlns:p14="http://schemas.microsoft.com/office/powerpoint/2010/main" val="2528453510"/>
      </p:ext>
    </p:extLst>
  </p:cSld>
  <p:clrMapOvr>
    <a:masterClrMapping/>
  </p:clrMapOvr>
  <p:transition>
    <p:push dir="u"/>
  </p:transition>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7000" b="-7000"/>
          </a:stretch>
        </a:blipFill>
        <a:effectLst/>
      </p:bgPr>
    </p:bg>
    <p:spTree>
      <p:nvGrpSpPr>
        <p:cNvPr id="1" name=""/>
        <p:cNvGrpSpPr/>
        <p:nvPr/>
      </p:nvGrpSpPr>
      <p:grpSpPr>
        <a:xfrm>
          <a:off x="0" y="0"/>
          <a:ext cx="0" cy="0"/>
          <a:chOff x="0" y="0"/>
          <a:chExt cx="0" cy="0"/>
        </a:xfrm>
      </p:grpSpPr>
      <p:sp>
        <p:nvSpPr>
          <p:cNvPr id="2" name="Title 1"/>
          <p:cNvSpPr txBox="1">
            <a:spLocks/>
          </p:cNvSpPr>
          <p:nvPr/>
        </p:nvSpPr>
        <p:spPr>
          <a:xfrm>
            <a:off x="454645" y="400357"/>
            <a:ext cx="8229600" cy="682083"/>
          </a:xfrm>
          <a:prstGeom prst="rect">
            <a:avLst/>
          </a:prstGeom>
        </p:spPr>
        <p:txBody>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3200" b="0" i="0" u="none" strike="noStrike" kern="1200" cap="all" spc="0" normalizeH="0" baseline="0" noProof="0" dirty="0">
                <a:ln w="3175" cmpd="sng">
                  <a:noFill/>
                </a:ln>
                <a:gradFill flip="none" rotWithShape="1">
                  <a:gsLst>
                    <a:gs pos="0">
                      <a:prstClr val="white"/>
                    </a:gs>
                    <a:gs pos="100000">
                      <a:prstClr val="white">
                        <a:lumMod val="65000"/>
                      </a:prstClr>
                    </a:gs>
                  </a:gsLst>
                  <a:lin ang="5580000" scaled="0"/>
                  <a:tileRect/>
                </a:gradFill>
                <a:effectLst>
                  <a:glow rad="38100">
                    <a:prstClr val="black">
                      <a:lumMod val="65000"/>
                      <a:lumOff val="35000"/>
                      <a:alpha val="40000"/>
                    </a:prstClr>
                  </a:glow>
                  <a:outerShdw blurRad="28575" dist="38100" dir="14040000" algn="tl" rotWithShape="0">
                    <a:srgbClr val="000000">
                      <a:alpha val="25000"/>
                    </a:srgbClr>
                  </a:outerShdw>
                </a:effectLst>
                <a:uLnTx/>
                <a:uFillTx/>
                <a:latin typeface="Century Gothic"/>
                <a:ea typeface="+mj-ea"/>
                <a:cs typeface="+mj-cs"/>
              </a:rPr>
              <a:t>Dataframes</a:t>
            </a:r>
          </a:p>
        </p:txBody>
      </p:sp>
      <p:sp>
        <p:nvSpPr>
          <p:cNvPr id="3" name="TextBox 2"/>
          <p:cNvSpPr txBox="1"/>
          <p:nvPr/>
        </p:nvSpPr>
        <p:spPr>
          <a:xfrm>
            <a:off x="1271751" y="1082440"/>
            <a:ext cx="6264165"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61C7DD"/>
                </a:solidFill>
                <a:effectLst/>
                <a:uLnTx/>
                <a:uFillTx/>
                <a:latin typeface="Century Gothic"/>
                <a:ea typeface="+mn-ea"/>
                <a:cs typeface="+mn-cs"/>
              </a:rPr>
              <a:t>SQL + RDD Integration: </a:t>
            </a:r>
            <a:r>
              <a:rPr kumimoji="0" lang="en-US" sz="2400" b="0" i="0" u="none" strike="noStrike" kern="1200" cap="none" spc="0" normalizeH="0" baseline="0" noProof="0" dirty="0">
                <a:ln>
                  <a:noFill/>
                </a:ln>
                <a:solidFill>
                  <a:srgbClr val="FFC000"/>
                </a:solidFill>
                <a:effectLst/>
                <a:uLnTx/>
                <a:uFillTx/>
                <a:latin typeface="Century Gothic"/>
                <a:ea typeface="+mn-ea"/>
                <a:cs typeface="+mn-cs"/>
              </a:rPr>
              <a:t>via reflection</a:t>
            </a: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53967" y="400357"/>
            <a:ext cx="574282" cy="574282"/>
          </a:xfrm>
          <a:prstGeom prst="rect">
            <a:avLst/>
          </a:prstGeom>
        </p:spPr>
      </p:pic>
      <p:sp>
        <p:nvSpPr>
          <p:cNvPr id="9" name="TextBox 8"/>
          <p:cNvSpPr txBox="1"/>
          <p:nvPr/>
        </p:nvSpPr>
        <p:spPr>
          <a:xfrm>
            <a:off x="1408386" y="1944414"/>
            <a:ext cx="9107213" cy="353943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prstClr val="white">
                    <a:lumMod val="75000"/>
                  </a:prstClr>
                </a:solidFill>
                <a:effectLst/>
                <a:uLnTx/>
                <a:uFillTx/>
                <a:latin typeface="Consolas" panose="020B0609020204030204" pitchFamily="49" charset="0"/>
                <a:ea typeface="+mn-ea"/>
                <a:cs typeface="Consolas" panose="020B0609020204030204" pitchFamily="49" charset="0"/>
              </a:rPr>
              <a:t># </a:t>
            </a:r>
            <a:r>
              <a:rPr kumimoji="0" lang="en-US" sz="1600" b="0" i="1" u="none" strike="noStrike" kern="1200" cap="none" spc="0" normalizeH="0" baseline="0" noProof="0" dirty="0" err="1">
                <a:ln>
                  <a:noFill/>
                </a:ln>
                <a:solidFill>
                  <a:prstClr val="white">
                    <a:lumMod val="75000"/>
                  </a:prstClr>
                </a:solidFill>
                <a:effectLst/>
                <a:uLnTx/>
                <a:uFillTx/>
                <a:latin typeface="Consolas" panose="020B0609020204030204" pitchFamily="49" charset="0"/>
                <a:ea typeface="+mn-ea"/>
                <a:cs typeface="Consolas" panose="020B0609020204030204" pitchFamily="49" charset="0"/>
              </a:rPr>
              <a:t>sc</a:t>
            </a:r>
            <a:r>
              <a:rPr kumimoji="0" lang="en-US" sz="1600" b="0" i="1" u="none" strike="noStrike" kern="1200" cap="none" spc="0" normalizeH="0" baseline="0" noProof="0" dirty="0">
                <a:ln>
                  <a:noFill/>
                </a:ln>
                <a:solidFill>
                  <a:prstClr val="white">
                    <a:lumMod val="75000"/>
                  </a:prstClr>
                </a:solidFill>
                <a:effectLst/>
                <a:uLnTx/>
                <a:uFillTx/>
                <a:latin typeface="Consolas" panose="020B0609020204030204" pitchFamily="49" charset="0"/>
                <a:ea typeface="+mn-ea"/>
                <a:cs typeface="Consolas" panose="020B0609020204030204" pitchFamily="49" charset="0"/>
              </a:rPr>
              <a:t> is an existing </a:t>
            </a:r>
            <a:r>
              <a:rPr kumimoji="0" lang="en-US" sz="1600" b="0" i="1" u="none" strike="noStrike" kern="1200" cap="none" spc="0" normalizeH="0" baseline="0" noProof="0" dirty="0" err="1">
                <a:ln>
                  <a:noFill/>
                </a:ln>
                <a:solidFill>
                  <a:prstClr val="white">
                    <a:lumMod val="75000"/>
                  </a:prstClr>
                </a:solidFill>
                <a:effectLst/>
                <a:uLnTx/>
                <a:uFillTx/>
                <a:latin typeface="Consolas" panose="020B0609020204030204" pitchFamily="49" charset="0"/>
                <a:ea typeface="+mn-ea"/>
                <a:cs typeface="Consolas" panose="020B0609020204030204" pitchFamily="49" charset="0"/>
              </a:rPr>
              <a:t>SparkContext</a:t>
            </a:r>
            <a:r>
              <a:rPr kumimoji="0" lang="en-US" sz="1600" b="0" i="1" u="none" strike="noStrike" kern="1200" cap="none" spc="0" normalizeH="0" baseline="0" noProof="0" dirty="0">
                <a:ln>
                  <a:noFill/>
                </a:ln>
                <a:solidFill>
                  <a:prstClr val="white">
                    <a:lumMod val="75000"/>
                  </a:prstClr>
                </a:solidFill>
                <a:effectLst/>
                <a:uLnTx/>
                <a:uFillTx/>
                <a:latin typeface="Consolas" panose="020B0609020204030204" pitchFamily="49" charset="0"/>
                <a:ea typeface="+mn-ea"/>
                <a:cs typeface="Consolas" panose="020B0609020204030204" pitchFamily="49" charset="0"/>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96CD4B"/>
                </a:solidFill>
                <a:effectLst/>
                <a:uLnTx/>
                <a:uFillTx/>
                <a:latin typeface="Consolas" panose="020B0609020204030204" pitchFamily="49" charset="0"/>
                <a:ea typeface="+mn-ea"/>
                <a:cs typeface="Consolas" panose="020B0609020204030204" pitchFamily="49" charset="0"/>
              </a:rPr>
              <a:t>from</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Consolas" panose="020B0609020204030204" pitchFamily="49" charset="0"/>
              </a:rPr>
              <a:t> </a:t>
            </a:r>
            <a:r>
              <a:rPr kumimoji="0" lang="en-US" sz="1600" b="0" i="0" u="none" strike="noStrike" kern="1200" cap="none" spc="0" normalizeH="0" baseline="0" noProof="0" dirty="0" err="1">
                <a:ln>
                  <a:noFill/>
                </a:ln>
                <a:solidFill>
                  <a:srgbClr val="61C7DD"/>
                </a:solidFill>
                <a:effectLst/>
                <a:uLnTx/>
                <a:uFillTx/>
                <a:latin typeface="Consolas" panose="020B0609020204030204" pitchFamily="49" charset="0"/>
                <a:ea typeface="+mn-ea"/>
                <a:cs typeface="Consolas" panose="020B0609020204030204" pitchFamily="49" charset="0"/>
              </a:rPr>
              <a:t>pyspark.sql</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Consolas" panose="020B0609020204030204" pitchFamily="49" charset="0"/>
              </a:rPr>
              <a:t> </a:t>
            </a:r>
            <a:r>
              <a:rPr kumimoji="0" lang="en-US" sz="1600" b="0" i="0" u="none" strike="noStrike" kern="1200" cap="none" spc="0" normalizeH="0" baseline="0" noProof="0" dirty="0">
                <a:ln>
                  <a:noFill/>
                </a:ln>
                <a:solidFill>
                  <a:srgbClr val="96CD4B"/>
                </a:solidFill>
                <a:effectLst/>
                <a:uLnTx/>
                <a:uFillTx/>
                <a:latin typeface="Consolas" panose="020B0609020204030204" pitchFamily="49" charset="0"/>
                <a:ea typeface="+mn-ea"/>
                <a:cs typeface="Consolas" panose="020B0609020204030204" pitchFamily="49" charset="0"/>
              </a:rPr>
              <a:t>import</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Consolas" panose="020B0609020204030204" pitchFamily="49" charset="0"/>
              </a:rPr>
              <a:t> </a:t>
            </a: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Consolas" panose="020B0609020204030204" pitchFamily="49" charset="0"/>
              </a:rPr>
              <a:t>SQLContext</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Consolas" panose="020B0609020204030204" pitchFamily="49" charset="0"/>
              </a:rPr>
              <a:t>, Row</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Consolas" panose="020B0609020204030204" pitchFamily="49" charset="0"/>
              </a:rPr>
              <a:t>sqlContext</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Consolas" panose="020B0609020204030204" pitchFamily="49" charset="0"/>
              </a:rPr>
              <a:t> = </a:t>
            </a: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Consolas" panose="020B0609020204030204" pitchFamily="49" charset="0"/>
              </a:rPr>
              <a:t>SQLContext</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Consolas" panose="020B0609020204030204" pitchFamily="49" charset="0"/>
              </a:rPr>
              <a:t>(</a:t>
            </a: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Consolas" panose="020B0609020204030204" pitchFamily="49" charset="0"/>
              </a:rPr>
              <a:t>sc</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Consolas" panose="020B0609020204030204" pitchFamily="49" charset="0"/>
              </a:rPr>
              <a: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Consolas" panose="020B0609020204030204" pitchFamily="49"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Consolas" panose="020B0609020204030204" pitchFamily="49"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prstClr val="white">
                    <a:lumMod val="75000"/>
                  </a:prstClr>
                </a:solidFill>
                <a:effectLst/>
                <a:uLnTx/>
                <a:uFillTx/>
                <a:latin typeface="Consolas" panose="020B0609020204030204" pitchFamily="49" charset="0"/>
                <a:ea typeface="+mn-ea"/>
                <a:cs typeface="Consolas" panose="020B0609020204030204" pitchFamily="49" charset="0"/>
              </a:rPr>
              <a:t># Load a text file and convert each line to a Row.</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Consolas" panose="020B0609020204030204" pitchFamily="49" charset="0"/>
              </a:rPr>
              <a:t>lines = </a:t>
            </a: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Consolas" panose="020B0609020204030204" pitchFamily="49" charset="0"/>
              </a:rPr>
              <a:t>sc.textFile</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Consolas" panose="020B0609020204030204" pitchFamily="49" charset="0"/>
              </a:rPr>
              <a:t>("examples/</a:t>
            </a: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Consolas" panose="020B0609020204030204" pitchFamily="49" charset="0"/>
              </a:rPr>
              <a:t>src</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Consolas" panose="020B0609020204030204" pitchFamily="49" charset="0"/>
              </a:rPr>
              <a:t>/main/resources/people.txt")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Consolas" panose="020B0609020204030204" pitchFamily="49" charset="0"/>
              </a:rPr>
              <a:t>parts = </a:t>
            </a: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Consolas" panose="020B0609020204030204" pitchFamily="49" charset="0"/>
              </a:rPr>
              <a:t>lines.map</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Consolas" panose="020B0609020204030204" pitchFamily="49" charset="0"/>
              </a:rPr>
              <a:t>(</a:t>
            </a:r>
            <a:r>
              <a:rPr kumimoji="0" lang="en-US" sz="1600" b="0" i="0" u="none" strike="noStrike" kern="1200" cap="none" spc="0" normalizeH="0" baseline="0" noProof="0" dirty="0">
                <a:ln>
                  <a:noFill/>
                </a:ln>
                <a:solidFill>
                  <a:srgbClr val="96CD4B"/>
                </a:solidFill>
                <a:effectLst/>
                <a:uLnTx/>
                <a:uFillTx/>
                <a:latin typeface="Consolas" panose="020B0609020204030204" pitchFamily="49" charset="0"/>
                <a:ea typeface="+mn-ea"/>
                <a:cs typeface="Consolas" panose="020B0609020204030204" pitchFamily="49" charset="0"/>
              </a:rPr>
              <a:t>lambda</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Consolas" panose="020B0609020204030204" pitchFamily="49" charset="0"/>
              </a:rPr>
              <a:t> l: </a:t>
            </a: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Consolas" panose="020B0609020204030204" pitchFamily="49" charset="0"/>
              </a:rPr>
              <a:t>l.split</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Consolas" panose="020B0609020204030204" pitchFamily="49" charset="0"/>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Consolas" panose="020B0609020204030204" pitchFamily="49" charset="0"/>
              </a:rPr>
              <a:t>people = </a:t>
            </a: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Consolas" panose="020B0609020204030204" pitchFamily="49" charset="0"/>
              </a:rPr>
              <a:t>parts.map</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Consolas" panose="020B0609020204030204" pitchFamily="49" charset="0"/>
              </a:rPr>
              <a:t>(</a:t>
            </a:r>
            <a:r>
              <a:rPr kumimoji="0" lang="en-US" sz="1600" b="0" i="0" u="none" strike="noStrike" kern="1200" cap="none" spc="0" normalizeH="0" baseline="0" noProof="0" dirty="0">
                <a:ln>
                  <a:noFill/>
                </a:ln>
                <a:solidFill>
                  <a:srgbClr val="96CD4B"/>
                </a:solidFill>
                <a:effectLst/>
                <a:uLnTx/>
                <a:uFillTx/>
                <a:latin typeface="Consolas" panose="020B0609020204030204" pitchFamily="49" charset="0"/>
                <a:ea typeface="+mn-ea"/>
                <a:cs typeface="Consolas" panose="020B0609020204030204" pitchFamily="49" charset="0"/>
              </a:rPr>
              <a:t>lambda</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Consolas" panose="020B0609020204030204" pitchFamily="49" charset="0"/>
              </a:rPr>
              <a:t> p: Row(name=p[</a:t>
            </a:r>
            <a:r>
              <a:rPr kumimoji="0" lang="en-US" sz="1600" b="0" i="0" u="none" strike="noStrike" kern="1200" cap="none" spc="0" normalizeH="0" baseline="0" noProof="0" dirty="0">
                <a:ln>
                  <a:noFill/>
                </a:ln>
                <a:solidFill>
                  <a:srgbClr val="FFC000"/>
                </a:solidFill>
                <a:effectLst/>
                <a:uLnTx/>
                <a:uFillTx/>
                <a:latin typeface="Consolas" panose="020B0609020204030204" pitchFamily="49" charset="0"/>
                <a:ea typeface="+mn-ea"/>
                <a:cs typeface="Consolas" panose="020B0609020204030204" pitchFamily="49" charset="0"/>
              </a:rPr>
              <a:t>0</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Consolas" panose="020B0609020204030204" pitchFamily="49" charset="0"/>
              </a:rPr>
              <a:t>], age=</a:t>
            </a: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Consolas" panose="020B0609020204030204" pitchFamily="49" charset="0"/>
              </a:rPr>
              <a:t>int</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Consolas" panose="020B0609020204030204" pitchFamily="49" charset="0"/>
              </a:rPr>
              <a:t>(p[</a:t>
            </a:r>
            <a:r>
              <a:rPr kumimoji="0" lang="en-US" sz="1600" b="0" i="0" u="none" strike="noStrike" kern="1200" cap="none" spc="0" normalizeH="0" baseline="0" noProof="0" dirty="0">
                <a:ln>
                  <a:noFill/>
                </a:ln>
                <a:solidFill>
                  <a:srgbClr val="FFC000"/>
                </a:solidFill>
                <a:effectLst/>
                <a:uLnTx/>
                <a:uFillTx/>
                <a:latin typeface="Consolas" panose="020B0609020204030204" pitchFamily="49" charset="0"/>
                <a:ea typeface="+mn-ea"/>
                <a:cs typeface="Consolas" panose="020B0609020204030204" pitchFamily="49" charset="0"/>
              </a:rPr>
              <a:t>1</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Consolas" panose="020B0609020204030204" pitchFamily="49" charset="0"/>
              </a:rPr>
              <a: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Consolas" panose="020B0609020204030204" pitchFamily="49"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Consolas" panose="020B0609020204030204" pitchFamily="49"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prstClr val="white">
                    <a:lumMod val="75000"/>
                  </a:prstClr>
                </a:solidFill>
                <a:effectLst/>
                <a:uLnTx/>
                <a:uFillTx/>
                <a:latin typeface="Consolas" panose="020B0609020204030204" pitchFamily="49" charset="0"/>
                <a:ea typeface="+mn-ea"/>
                <a:cs typeface="Consolas" panose="020B0609020204030204" pitchFamily="49" charset="0"/>
              </a:rPr>
              <a:t># Infer the schema, and register the DataFrame as a table.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Consolas" panose="020B0609020204030204" pitchFamily="49" charset="0"/>
              </a:rPr>
              <a:t>schemaPeople</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Consolas" panose="020B0609020204030204" pitchFamily="49" charset="0"/>
              </a:rPr>
              <a:t> = </a:t>
            </a: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Consolas" panose="020B0609020204030204" pitchFamily="49" charset="0"/>
              </a:rPr>
              <a:t>sqlContext.inferSchema</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Consolas" panose="020B0609020204030204" pitchFamily="49" charset="0"/>
              </a:rPr>
              <a:t>(people)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Consolas" panose="020B0609020204030204" pitchFamily="49" charset="0"/>
              </a:rPr>
              <a:t>schemaPeople.registerTempTable</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Consolas" panose="020B0609020204030204" pitchFamily="49" charset="0"/>
              </a:rPr>
              <a:t>(</a:t>
            </a:r>
            <a:r>
              <a:rPr kumimoji="0" lang="en-US" sz="1600" b="0" i="0" u="none" strike="noStrike" kern="1200" cap="none" spc="0" normalizeH="0" baseline="0" noProof="0" dirty="0">
                <a:ln>
                  <a:noFill/>
                </a:ln>
                <a:solidFill>
                  <a:srgbClr val="FFC000"/>
                </a:solidFill>
                <a:effectLst/>
                <a:uLnTx/>
                <a:uFillTx/>
                <a:latin typeface="Consolas" panose="020B0609020204030204" pitchFamily="49" charset="0"/>
                <a:ea typeface="+mn-ea"/>
                <a:cs typeface="Consolas" panose="020B0609020204030204" pitchFamily="49" charset="0"/>
              </a:rPr>
              <a:t>"people"</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Consolas" panose="020B0609020204030204" pitchFamily="49" charset="0"/>
              </a:rPr>
              <a:t>)</a:t>
            </a:r>
          </a:p>
        </p:txBody>
      </p:sp>
    </p:spTree>
    <p:extLst>
      <p:ext uri="{BB962C8B-B14F-4D97-AF65-F5344CB8AC3E}">
        <p14:creationId xmlns:p14="http://schemas.microsoft.com/office/powerpoint/2010/main" val="2403310985"/>
      </p:ext>
    </p:extLst>
  </p:cSld>
  <p:clrMapOvr>
    <a:masterClrMapping/>
  </p:clrMapOvr>
  <p:transition>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Kép 4">
            <a:extLst>
              <a:ext uri="{FF2B5EF4-FFF2-40B4-BE49-F238E27FC236}">
                <a16:creationId xmlns:a16="http://schemas.microsoft.com/office/drawing/2014/main" id="{E90C9EFF-8630-42BF-89BF-C1CCD901B423}"/>
              </a:ext>
            </a:extLst>
          </p:cNvPr>
          <p:cNvPicPr>
            <a:picLocks noChangeAspect="1"/>
          </p:cNvPicPr>
          <p:nvPr/>
        </p:nvPicPr>
        <p:blipFill>
          <a:blip r:embed="rId2"/>
          <a:stretch>
            <a:fillRect/>
          </a:stretch>
        </p:blipFill>
        <p:spPr>
          <a:xfrm>
            <a:off x="6847221" y="4133904"/>
            <a:ext cx="3989994" cy="534653"/>
          </a:xfrm>
          <a:prstGeom prst="rect">
            <a:avLst/>
          </a:prstGeom>
        </p:spPr>
      </p:pic>
      <p:sp>
        <p:nvSpPr>
          <p:cNvPr id="2" name="Cím 1">
            <a:extLst>
              <a:ext uri="{FF2B5EF4-FFF2-40B4-BE49-F238E27FC236}">
                <a16:creationId xmlns:a16="http://schemas.microsoft.com/office/drawing/2014/main" id="{67AC161F-85B2-4374-BF8F-0C9AC0A712E3}"/>
              </a:ext>
            </a:extLst>
          </p:cNvPr>
          <p:cNvSpPr>
            <a:spLocks noGrp="1"/>
          </p:cNvSpPr>
          <p:nvPr>
            <p:ph type="title"/>
          </p:nvPr>
        </p:nvSpPr>
        <p:spPr/>
        <p:txBody>
          <a:bodyPr/>
          <a:lstStyle/>
          <a:p>
            <a:r>
              <a:rPr lang="hu-HU" dirty="0"/>
              <a:t>Egy kis </a:t>
            </a:r>
            <a:r>
              <a:rPr lang="hu-HU" dirty="0" err="1"/>
              <a:t>valszám</a:t>
            </a:r>
            <a:r>
              <a:rPr lang="hu-HU" dirty="0"/>
              <a:t> emlékeztető</a:t>
            </a:r>
          </a:p>
        </p:txBody>
      </p:sp>
      <mc:AlternateContent xmlns:mc="http://schemas.openxmlformats.org/markup-compatibility/2006">
        <mc:Choice xmlns:a14="http://schemas.microsoft.com/office/drawing/2010/main" Requires="a14">
          <p:sp>
            <p:nvSpPr>
              <p:cNvPr id="3" name="Tartalom helye 2">
                <a:extLst>
                  <a:ext uri="{FF2B5EF4-FFF2-40B4-BE49-F238E27FC236}">
                    <a16:creationId xmlns:a16="http://schemas.microsoft.com/office/drawing/2014/main" id="{7E8CD6BF-43CE-4E37-B5AE-F3A97ADF6D1E}"/>
                  </a:ext>
                </a:extLst>
              </p:cNvPr>
              <p:cNvSpPr>
                <a:spLocks noGrp="1"/>
              </p:cNvSpPr>
              <p:nvPr>
                <p:ph idx="1"/>
              </p:nvPr>
            </p:nvSpPr>
            <p:spPr/>
            <p:txBody>
              <a:bodyPr>
                <a:normAutofit lnSpcReduction="10000"/>
              </a:bodyPr>
              <a:lstStyle/>
              <a:p>
                <a14:m>
                  <m:oMath xmlns:m="http://schemas.openxmlformats.org/officeDocument/2006/math">
                    <m:r>
                      <a:rPr lang="hu-HU" b="0" i="1" smtClean="0">
                        <a:latin typeface="Cambria Math" panose="02040503050406030204" pitchFamily="18" charset="0"/>
                      </a:rPr>
                      <m:t>𝑆</m:t>
                    </m:r>
                    <m:r>
                      <a:rPr lang="hu-HU" b="0" i="1" smtClean="0">
                        <a:latin typeface="Cambria Math" panose="02040503050406030204" pitchFamily="18" charset="0"/>
                        <a:ea typeface="Cambria Math" panose="02040503050406030204" pitchFamily="18" charset="0"/>
                      </a:rPr>
                      <m:t>⊂</m:t>
                    </m:r>
                    <m:r>
                      <a:rPr lang="hu-HU" b="0" i="1" smtClean="0">
                        <a:latin typeface="Cambria Math" panose="02040503050406030204" pitchFamily="18" charset="0"/>
                        <a:ea typeface="Cambria Math" panose="02040503050406030204" pitchFamily="18" charset="0"/>
                      </a:rPr>
                      <m:t>ℝ</m:t>
                    </m:r>
                  </m:oMath>
                </a14:m>
                <a:endParaRPr lang="hu-HU" b="0" dirty="0">
                  <a:ea typeface="Cambria Math" panose="02040503050406030204" pitchFamily="18" charset="0"/>
                </a:endParaRPr>
              </a:p>
              <a:p>
                <a:r>
                  <a:rPr lang="hu-HU" dirty="0"/>
                  <a:t>Legyen véletlen valószínűségi változó (</a:t>
                </a:r>
                <a:r>
                  <a:rPr lang="hu-HU" dirty="0" err="1"/>
                  <a:t>vv</a:t>
                </a:r>
                <a:r>
                  <a:rPr lang="hu-HU" dirty="0"/>
                  <a:t>) </a:t>
                </a:r>
                <a14:m>
                  <m:oMath xmlns:m="http://schemas.openxmlformats.org/officeDocument/2006/math">
                    <m:r>
                      <a:rPr lang="hu-HU" b="0" i="1" smtClean="0">
                        <a:latin typeface="Cambria Math" panose="02040503050406030204" pitchFamily="18" charset="0"/>
                      </a:rPr>
                      <m:t>𝑋</m:t>
                    </m:r>
                    <m:r>
                      <a:rPr lang="hu-HU" b="0" i="1" smtClean="0">
                        <a:latin typeface="Cambria Math" panose="02040503050406030204" pitchFamily="18" charset="0"/>
                        <a:ea typeface="Cambria Math" panose="02040503050406030204" pitchFamily="18" charset="0"/>
                      </a:rPr>
                      <m:t>∈</m:t>
                    </m:r>
                    <m:r>
                      <a:rPr lang="hu-HU" b="0" i="1" smtClean="0">
                        <a:latin typeface="Cambria Math" panose="02040503050406030204" pitchFamily="18" charset="0"/>
                        <a:ea typeface="Cambria Math" panose="02040503050406030204" pitchFamily="18" charset="0"/>
                      </a:rPr>
                      <m:t>𝑆</m:t>
                    </m:r>
                  </m:oMath>
                </a14:m>
                <a:endParaRPr lang="hu-HU" dirty="0"/>
              </a:p>
              <a:p>
                <a:r>
                  <a:rPr lang="hu-HU" dirty="0"/>
                  <a:t>X várhatóértéke:</a:t>
                </a:r>
              </a:p>
              <a:p>
                <a:endParaRPr lang="hu-HU" dirty="0"/>
              </a:p>
              <a:p>
                <a:r>
                  <a:rPr lang="hu-HU" dirty="0"/>
                  <a:t>Néhány lemma és tulajdonság:</a:t>
                </a:r>
              </a:p>
              <a:p>
                <a:pPr lvl="1"/>
                <a:r>
                  <a:rPr lang="hu-HU" dirty="0"/>
                  <a:t>Linearitás: Bármely </a:t>
                </a:r>
                <a14:m>
                  <m:oMath xmlns:m="http://schemas.openxmlformats.org/officeDocument/2006/math">
                    <m:r>
                      <a:rPr lang="hu-HU" b="0" i="1" smtClean="0">
                        <a:latin typeface="Cambria Math" panose="02040503050406030204" pitchFamily="18" charset="0"/>
                      </a:rPr>
                      <m:t>𝑎</m:t>
                    </m:r>
                    <m:r>
                      <a:rPr lang="hu-HU" b="0" i="1" smtClean="0">
                        <a:latin typeface="Cambria Math" panose="02040503050406030204" pitchFamily="18" charset="0"/>
                      </a:rPr>
                      <m:t>,</m:t>
                    </m:r>
                    <m:r>
                      <a:rPr lang="hu-HU" b="0" i="1" smtClean="0">
                        <a:latin typeface="Cambria Math" panose="02040503050406030204" pitchFamily="18" charset="0"/>
                      </a:rPr>
                      <m:t>𝑏</m:t>
                    </m:r>
                    <m:r>
                      <a:rPr lang="hu-HU" b="0" i="1" smtClean="0">
                        <a:latin typeface="Cambria Math" panose="02040503050406030204" pitchFamily="18" charset="0"/>
                        <a:ea typeface="Cambria Math" panose="02040503050406030204" pitchFamily="18" charset="0"/>
                      </a:rPr>
                      <m:t>∈</m:t>
                    </m:r>
                    <m:r>
                      <a:rPr lang="hu-HU" b="0" i="1" smtClean="0">
                        <a:latin typeface="Cambria Math" panose="02040503050406030204" pitchFamily="18" charset="0"/>
                        <a:ea typeface="Cambria Math" panose="02040503050406030204" pitchFamily="18" charset="0"/>
                      </a:rPr>
                      <m:t>ℝ</m:t>
                    </m:r>
                  </m:oMath>
                </a14:m>
                <a:r>
                  <a:rPr lang="hu-HU" dirty="0"/>
                  <a:t> és X, Y </a:t>
                </a:r>
                <a:r>
                  <a:rPr lang="hu-HU" dirty="0" err="1"/>
                  <a:t>vv-ra</a:t>
                </a:r>
                <a:r>
                  <a:rPr lang="hu-HU" dirty="0"/>
                  <a:t>:</a:t>
                </a:r>
              </a:p>
              <a:p>
                <a:pPr lvl="1"/>
                <a:r>
                  <a:rPr lang="hu-HU" dirty="0" err="1"/>
                  <a:t>Markov</a:t>
                </a:r>
                <a:r>
                  <a:rPr lang="hu-HU" dirty="0"/>
                  <a:t> egyenlőtlenség: Ha X nem </a:t>
                </a:r>
                <a:r>
                  <a:rPr lang="hu-HU" dirty="0" err="1"/>
                  <a:t>neg</a:t>
                </a:r>
                <a:r>
                  <a:rPr lang="hu-HU" dirty="0"/>
                  <a:t>. </a:t>
                </a:r>
                <a:r>
                  <a:rPr lang="hu-HU" dirty="0" err="1"/>
                  <a:t>vv</a:t>
                </a:r>
                <a:r>
                  <a:rPr lang="hu-HU" dirty="0"/>
                  <a:t>., akkor minden </a:t>
                </a:r>
                <a14:m>
                  <m:oMath xmlns:m="http://schemas.openxmlformats.org/officeDocument/2006/math">
                    <m:r>
                      <a:rPr lang="hu-HU" i="1" smtClean="0">
                        <a:latin typeface="Cambria Math" panose="02040503050406030204" pitchFamily="18" charset="0"/>
                        <a:ea typeface="Cambria Math" panose="02040503050406030204" pitchFamily="18" charset="0"/>
                      </a:rPr>
                      <m:t>𝜆</m:t>
                    </m:r>
                    <m:r>
                      <a:rPr lang="hu-HU" b="0" i="1" smtClean="0">
                        <a:latin typeface="Cambria Math" panose="02040503050406030204" pitchFamily="18" charset="0"/>
                        <a:ea typeface="Cambria Math" panose="02040503050406030204" pitchFamily="18" charset="0"/>
                      </a:rPr>
                      <m:t>&gt;0,</m:t>
                    </m:r>
                  </m:oMath>
                </a14:m>
                <a:endParaRPr lang="hu-HU" dirty="0"/>
              </a:p>
              <a:p>
                <a:pPr lvl="1"/>
                <a:endParaRPr lang="hu-HU" dirty="0"/>
              </a:p>
              <a:p>
                <a:pPr lvl="1"/>
                <a:endParaRPr lang="hu-HU" dirty="0"/>
              </a:p>
              <a:p>
                <a:pPr lvl="1"/>
                <a:r>
                  <a:rPr lang="hu-HU" dirty="0" err="1"/>
                  <a:t>Chebyshev</a:t>
                </a:r>
                <a:r>
                  <a:rPr lang="hu-HU" dirty="0"/>
                  <a:t> egyenlőtlenség: A </a:t>
                </a:r>
                <a:r>
                  <a:rPr lang="hu-HU" dirty="0" err="1"/>
                  <a:t>Markovnál</a:t>
                </a:r>
                <a:r>
                  <a:rPr lang="hu-HU" dirty="0"/>
                  <a:t> látott feltételek mellett:</a:t>
                </a:r>
              </a:p>
              <a:p>
                <a:pPr lvl="1"/>
                <a:endParaRPr lang="hu-HU" dirty="0"/>
              </a:p>
              <a:p>
                <a:pPr lvl="1"/>
                <a:endParaRPr lang="hu-HU" dirty="0"/>
              </a:p>
              <a:p>
                <a:endParaRPr lang="hu-HU" dirty="0"/>
              </a:p>
              <a:p>
                <a:endParaRPr lang="hu-HU" dirty="0"/>
              </a:p>
            </p:txBody>
          </p:sp>
        </mc:Choice>
        <mc:Fallback>
          <p:sp>
            <p:nvSpPr>
              <p:cNvPr id="3" name="Tartalom helye 2">
                <a:extLst>
                  <a:ext uri="{FF2B5EF4-FFF2-40B4-BE49-F238E27FC236}">
                    <a16:creationId xmlns:a16="http://schemas.microsoft.com/office/drawing/2014/main" id="{7E8CD6BF-43CE-4E37-B5AE-F3A97ADF6D1E}"/>
                  </a:ext>
                </a:extLst>
              </p:cNvPr>
              <p:cNvSpPr>
                <a:spLocks noGrp="1" noRot="1" noChangeAspect="1" noMove="1" noResize="1" noEditPoints="1" noAdjustHandles="1" noChangeArrowheads="1" noChangeShapeType="1" noTextEdit="1"/>
              </p:cNvSpPr>
              <p:nvPr>
                <p:ph idx="1"/>
              </p:nvPr>
            </p:nvSpPr>
            <p:spPr>
              <a:blipFill>
                <a:blip r:embed="rId3"/>
                <a:stretch>
                  <a:fillRect l="-1043"/>
                </a:stretch>
              </a:blipFill>
            </p:spPr>
            <p:txBody>
              <a:bodyPr/>
              <a:lstStyle/>
              <a:p>
                <a:r>
                  <a:rPr lang="hu-HU">
                    <a:noFill/>
                  </a:rPr>
                  <a:t> </a:t>
                </a:r>
              </a:p>
            </p:txBody>
          </p:sp>
        </mc:Fallback>
      </mc:AlternateContent>
      <p:pic>
        <p:nvPicPr>
          <p:cNvPr id="4" name="Kép 3">
            <a:extLst>
              <a:ext uri="{FF2B5EF4-FFF2-40B4-BE49-F238E27FC236}">
                <a16:creationId xmlns:a16="http://schemas.microsoft.com/office/drawing/2014/main" id="{E13E9FF4-F92A-4F9D-83A3-CACE879D7C3F}"/>
              </a:ext>
            </a:extLst>
          </p:cNvPr>
          <p:cNvPicPr>
            <a:picLocks noChangeAspect="1"/>
          </p:cNvPicPr>
          <p:nvPr/>
        </p:nvPicPr>
        <p:blipFill>
          <a:blip r:embed="rId4"/>
          <a:stretch>
            <a:fillRect/>
          </a:stretch>
        </p:blipFill>
        <p:spPr>
          <a:xfrm>
            <a:off x="3611452" y="2737749"/>
            <a:ext cx="2878982" cy="919850"/>
          </a:xfrm>
          <a:prstGeom prst="rect">
            <a:avLst/>
          </a:prstGeom>
        </p:spPr>
      </p:pic>
      <p:pic>
        <p:nvPicPr>
          <p:cNvPr id="6" name="Kép 5">
            <a:extLst>
              <a:ext uri="{FF2B5EF4-FFF2-40B4-BE49-F238E27FC236}">
                <a16:creationId xmlns:a16="http://schemas.microsoft.com/office/drawing/2014/main" id="{BCA77598-2CBC-4736-A9EB-A2C6A7066282}"/>
              </a:ext>
            </a:extLst>
          </p:cNvPr>
          <p:cNvPicPr>
            <a:picLocks noChangeAspect="1"/>
          </p:cNvPicPr>
          <p:nvPr/>
        </p:nvPicPr>
        <p:blipFill>
          <a:blip r:embed="rId5"/>
          <a:stretch>
            <a:fillRect/>
          </a:stretch>
        </p:blipFill>
        <p:spPr>
          <a:xfrm>
            <a:off x="5050943" y="4830611"/>
            <a:ext cx="1956439" cy="804375"/>
          </a:xfrm>
          <a:prstGeom prst="rect">
            <a:avLst/>
          </a:prstGeom>
        </p:spPr>
      </p:pic>
      <p:pic>
        <p:nvPicPr>
          <p:cNvPr id="7" name="Kép 6">
            <a:extLst>
              <a:ext uri="{FF2B5EF4-FFF2-40B4-BE49-F238E27FC236}">
                <a16:creationId xmlns:a16="http://schemas.microsoft.com/office/drawing/2014/main" id="{831C72FF-117B-45BE-81E6-9D5EA111B98B}"/>
              </a:ext>
            </a:extLst>
          </p:cNvPr>
          <p:cNvPicPr>
            <a:picLocks noChangeAspect="1"/>
          </p:cNvPicPr>
          <p:nvPr/>
        </p:nvPicPr>
        <p:blipFill>
          <a:blip r:embed="rId6"/>
          <a:stretch>
            <a:fillRect/>
          </a:stretch>
        </p:blipFill>
        <p:spPr>
          <a:xfrm>
            <a:off x="3893573" y="5959093"/>
            <a:ext cx="4759696" cy="804375"/>
          </a:xfrm>
          <a:prstGeom prst="rect">
            <a:avLst/>
          </a:prstGeom>
        </p:spPr>
      </p:pic>
    </p:spTree>
    <p:extLst>
      <p:ext uri="{BB962C8B-B14F-4D97-AF65-F5344CB8AC3E}">
        <p14:creationId xmlns:p14="http://schemas.microsoft.com/office/powerpoint/2010/main" val="4742728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7000" b="-7000"/>
          </a:stretch>
        </a:blipFill>
        <a:effectLst/>
      </p:bgPr>
    </p:bg>
    <p:spTree>
      <p:nvGrpSpPr>
        <p:cNvPr id="1" name=""/>
        <p:cNvGrpSpPr/>
        <p:nvPr/>
      </p:nvGrpSpPr>
      <p:grpSpPr>
        <a:xfrm>
          <a:off x="0" y="0"/>
          <a:ext cx="0" cy="0"/>
          <a:chOff x="0" y="0"/>
          <a:chExt cx="0" cy="0"/>
        </a:xfrm>
      </p:grpSpPr>
      <p:sp>
        <p:nvSpPr>
          <p:cNvPr id="2" name="Title 1"/>
          <p:cNvSpPr txBox="1">
            <a:spLocks/>
          </p:cNvSpPr>
          <p:nvPr/>
        </p:nvSpPr>
        <p:spPr>
          <a:xfrm>
            <a:off x="454645" y="400357"/>
            <a:ext cx="8229600" cy="682083"/>
          </a:xfrm>
          <a:prstGeom prst="rect">
            <a:avLst/>
          </a:prstGeom>
        </p:spPr>
        <p:txBody>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3200" b="0" i="0" u="none" strike="noStrike" kern="1200" cap="all" spc="0" normalizeH="0" baseline="0" noProof="0" dirty="0">
                <a:ln w="3175" cmpd="sng">
                  <a:noFill/>
                </a:ln>
                <a:gradFill flip="none" rotWithShape="1">
                  <a:gsLst>
                    <a:gs pos="0">
                      <a:prstClr val="white"/>
                    </a:gs>
                    <a:gs pos="100000">
                      <a:prstClr val="white">
                        <a:lumMod val="65000"/>
                      </a:prstClr>
                    </a:gs>
                  </a:gsLst>
                  <a:lin ang="5580000" scaled="0"/>
                  <a:tileRect/>
                </a:gradFill>
                <a:effectLst>
                  <a:glow rad="38100">
                    <a:prstClr val="black">
                      <a:lumMod val="65000"/>
                      <a:lumOff val="35000"/>
                      <a:alpha val="40000"/>
                    </a:prstClr>
                  </a:glow>
                  <a:outerShdw blurRad="28575" dist="38100" dir="14040000" algn="tl" rotWithShape="0">
                    <a:srgbClr val="000000">
                      <a:alpha val="25000"/>
                    </a:srgbClr>
                  </a:outerShdw>
                </a:effectLst>
                <a:uLnTx/>
                <a:uFillTx/>
                <a:latin typeface="Century Gothic"/>
                <a:ea typeface="+mj-ea"/>
                <a:cs typeface="+mj-cs"/>
              </a:rPr>
              <a:t>Dataframes</a:t>
            </a:r>
          </a:p>
        </p:txBody>
      </p:sp>
      <p:sp>
        <p:nvSpPr>
          <p:cNvPr id="3" name="TextBox 2"/>
          <p:cNvSpPr txBox="1"/>
          <p:nvPr/>
        </p:nvSpPr>
        <p:spPr>
          <a:xfrm>
            <a:off x="1271751" y="1082440"/>
            <a:ext cx="6264165"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61C7DD"/>
                </a:solidFill>
                <a:effectLst/>
                <a:uLnTx/>
                <a:uFillTx/>
                <a:latin typeface="Century Gothic"/>
                <a:ea typeface="+mn-ea"/>
                <a:cs typeface="+mn-cs"/>
              </a:rPr>
              <a:t>SQL + RDD Integration: </a:t>
            </a:r>
            <a:r>
              <a:rPr kumimoji="0" lang="en-US" sz="2400" b="0" i="0" u="none" strike="noStrike" kern="1200" cap="none" spc="0" normalizeH="0" baseline="0" noProof="0" dirty="0">
                <a:ln>
                  <a:noFill/>
                </a:ln>
                <a:solidFill>
                  <a:srgbClr val="FFC000"/>
                </a:solidFill>
                <a:effectLst/>
                <a:uLnTx/>
                <a:uFillTx/>
                <a:latin typeface="Century Gothic"/>
                <a:ea typeface="+mn-ea"/>
                <a:cs typeface="+mn-cs"/>
              </a:rPr>
              <a:t>via reflection</a:t>
            </a: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53967" y="400357"/>
            <a:ext cx="574282" cy="574282"/>
          </a:xfrm>
          <a:prstGeom prst="rect">
            <a:avLst/>
          </a:prstGeom>
        </p:spPr>
      </p:pic>
      <p:sp>
        <p:nvSpPr>
          <p:cNvPr id="9" name="TextBox 8"/>
          <p:cNvSpPr txBox="1"/>
          <p:nvPr/>
        </p:nvSpPr>
        <p:spPr>
          <a:xfrm>
            <a:off x="1169349" y="2722180"/>
            <a:ext cx="10060954" cy="2062103"/>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prstClr val="white">
                    <a:lumMod val="75000"/>
                  </a:prstClr>
                </a:solidFill>
                <a:effectLst/>
                <a:uLnTx/>
                <a:uFillTx/>
                <a:latin typeface="Consolas" panose="020B0609020204030204" pitchFamily="49" charset="0"/>
                <a:ea typeface="+mn-ea"/>
                <a:cs typeface="Consolas" panose="020B0609020204030204" pitchFamily="49" charset="0"/>
              </a:rPr>
              <a:t># SQL can be run over </a:t>
            </a:r>
            <a:r>
              <a:rPr kumimoji="0" lang="en-US" sz="1600" b="0" i="1" u="none" strike="noStrike" kern="1200" cap="none" spc="0" normalizeH="0" baseline="0" noProof="0" dirty="0" err="1">
                <a:ln>
                  <a:noFill/>
                </a:ln>
                <a:solidFill>
                  <a:prstClr val="white">
                    <a:lumMod val="75000"/>
                  </a:prstClr>
                </a:solidFill>
                <a:effectLst/>
                <a:uLnTx/>
                <a:uFillTx/>
                <a:latin typeface="Consolas" panose="020B0609020204030204" pitchFamily="49" charset="0"/>
                <a:ea typeface="+mn-ea"/>
                <a:cs typeface="Consolas" panose="020B0609020204030204" pitchFamily="49" charset="0"/>
              </a:rPr>
              <a:t>DataFrames</a:t>
            </a:r>
            <a:r>
              <a:rPr kumimoji="0" lang="en-US" sz="1600" b="0" i="1" u="none" strike="noStrike" kern="1200" cap="none" spc="0" normalizeH="0" baseline="0" noProof="0" dirty="0">
                <a:ln>
                  <a:noFill/>
                </a:ln>
                <a:solidFill>
                  <a:prstClr val="white">
                    <a:lumMod val="75000"/>
                  </a:prstClr>
                </a:solidFill>
                <a:effectLst/>
                <a:uLnTx/>
                <a:uFillTx/>
                <a:latin typeface="Consolas" panose="020B0609020204030204" pitchFamily="49" charset="0"/>
                <a:ea typeface="+mn-ea"/>
                <a:cs typeface="Consolas" panose="020B0609020204030204" pitchFamily="49" charset="0"/>
              </a:rPr>
              <a:t> that have been registered as a table.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Consolas" panose="020B0609020204030204" pitchFamily="49" charset="0"/>
              </a:rPr>
              <a:t>teenagers = </a:t>
            </a: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Consolas" panose="020B0609020204030204" pitchFamily="49" charset="0"/>
              </a:rPr>
              <a:t>sqlContext.sql</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Consolas" panose="020B0609020204030204" pitchFamily="49" charset="0"/>
              </a:rPr>
              <a:t>(</a:t>
            </a:r>
            <a:r>
              <a:rPr kumimoji="0" lang="en-US" sz="1600" b="0" i="0" u="none" strike="noStrike" kern="1200" cap="none" spc="0" normalizeH="0" baseline="0" noProof="0" dirty="0">
                <a:ln>
                  <a:noFill/>
                </a:ln>
                <a:solidFill>
                  <a:srgbClr val="FFC000"/>
                </a:solidFill>
                <a:effectLst/>
                <a:uLnTx/>
                <a:uFillTx/>
                <a:latin typeface="Consolas" panose="020B0609020204030204" pitchFamily="49" charset="0"/>
                <a:ea typeface="+mn-ea"/>
                <a:cs typeface="Consolas" panose="020B0609020204030204" pitchFamily="49" charset="0"/>
              </a:rPr>
              <a:t>"SELECT name FROM people WHERE age &gt;= 13 AND age &lt;= 19"</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Consolas" panose="020B0609020204030204" pitchFamily="49" charset="0"/>
              </a:rPr>
              <a: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Consolas" panose="020B0609020204030204" pitchFamily="49"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Consolas" panose="020B0609020204030204" pitchFamily="49"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lumMod val="75000"/>
                  </a:prstClr>
                </a:solidFill>
                <a:effectLst/>
                <a:uLnTx/>
                <a:uFillTx/>
                <a:latin typeface="Consolas" panose="020B0609020204030204" pitchFamily="49" charset="0"/>
                <a:ea typeface="+mn-ea"/>
                <a:cs typeface="Consolas" panose="020B0609020204030204" pitchFamily="49" charset="0"/>
              </a:rPr>
              <a:t># The results of SQL queries are RDDs and support all the normal RDD operations.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Consolas" panose="020B0609020204030204" pitchFamily="49" charset="0"/>
              </a:rPr>
              <a:t>teenNames</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Consolas" panose="020B0609020204030204" pitchFamily="49" charset="0"/>
              </a:rPr>
              <a:t> = </a:t>
            </a: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Consolas" panose="020B0609020204030204" pitchFamily="49" charset="0"/>
              </a:rPr>
              <a:t>teenagers.map</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Consolas" panose="020B0609020204030204" pitchFamily="49" charset="0"/>
              </a:rPr>
              <a:t>(</a:t>
            </a:r>
            <a:r>
              <a:rPr kumimoji="0" lang="en-US" sz="1600" b="0" i="0" u="none" strike="noStrike" kern="1200" cap="none" spc="0" normalizeH="0" baseline="0" noProof="0" dirty="0">
                <a:ln>
                  <a:noFill/>
                </a:ln>
                <a:solidFill>
                  <a:srgbClr val="96CD4B"/>
                </a:solidFill>
                <a:effectLst/>
                <a:uLnTx/>
                <a:uFillTx/>
                <a:latin typeface="Consolas" panose="020B0609020204030204" pitchFamily="49" charset="0"/>
                <a:ea typeface="+mn-ea"/>
                <a:cs typeface="Consolas" panose="020B0609020204030204" pitchFamily="49" charset="0"/>
              </a:rPr>
              <a:t>lambda</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Consolas" panose="020B0609020204030204" pitchFamily="49" charset="0"/>
              </a:rPr>
              <a:t> p: "Name: " + p.name)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96CD4B"/>
                </a:solidFill>
                <a:effectLst/>
                <a:uLnTx/>
                <a:uFillTx/>
                <a:latin typeface="Consolas" panose="020B0609020204030204" pitchFamily="49" charset="0"/>
                <a:ea typeface="+mn-ea"/>
                <a:cs typeface="Consolas" panose="020B0609020204030204" pitchFamily="49" charset="0"/>
              </a:rPr>
              <a:t>for</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Consolas" panose="020B0609020204030204" pitchFamily="49" charset="0"/>
              </a:rPr>
              <a:t> </a:t>
            </a: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Consolas" panose="020B0609020204030204" pitchFamily="49" charset="0"/>
              </a:rPr>
              <a:t>teenName</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Consolas" panose="020B0609020204030204" pitchFamily="49" charset="0"/>
              </a:rPr>
              <a:t> </a:t>
            </a:r>
            <a:r>
              <a:rPr kumimoji="0" lang="en-US" sz="1600" b="0" i="0" u="none" strike="noStrike" kern="1200" cap="none" spc="0" normalizeH="0" baseline="0" noProof="0" dirty="0">
                <a:ln>
                  <a:noFill/>
                </a:ln>
                <a:solidFill>
                  <a:srgbClr val="96CD4B"/>
                </a:solidFill>
                <a:effectLst/>
                <a:uLnTx/>
                <a:uFillTx/>
                <a:latin typeface="Consolas" panose="020B0609020204030204" pitchFamily="49" charset="0"/>
                <a:ea typeface="+mn-ea"/>
                <a:cs typeface="Consolas" panose="020B0609020204030204" pitchFamily="49" charset="0"/>
              </a:rPr>
              <a:t>in</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Consolas" panose="020B0609020204030204" pitchFamily="49" charset="0"/>
              </a:rPr>
              <a:t> </a:t>
            </a: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Consolas" panose="020B0609020204030204" pitchFamily="49" charset="0"/>
              </a:rPr>
              <a:t>teenNames.collect</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Consolas" panose="020B0609020204030204" pitchFamily="49" charset="0"/>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Consolas" panose="020B0609020204030204" pitchFamily="49" charset="0"/>
              </a:rPr>
              <a:t>  </a:t>
            </a:r>
            <a:r>
              <a:rPr kumimoji="0" lang="en-US" sz="1600" b="0" i="0" u="none" strike="noStrike" kern="1200" cap="none" spc="0" normalizeH="0" baseline="0" noProof="0" dirty="0">
                <a:ln>
                  <a:noFill/>
                </a:ln>
                <a:solidFill>
                  <a:srgbClr val="96CD4B"/>
                </a:solidFill>
                <a:effectLst/>
                <a:uLnTx/>
                <a:uFillTx/>
                <a:latin typeface="Consolas" panose="020B0609020204030204" pitchFamily="49" charset="0"/>
                <a:ea typeface="+mn-ea"/>
                <a:cs typeface="Consolas" panose="020B0609020204030204" pitchFamily="49" charset="0"/>
              </a:rPr>
              <a:t>print</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Consolas" panose="020B0609020204030204" pitchFamily="49" charset="0"/>
              </a:rPr>
              <a:t> </a:t>
            </a: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Consolas" panose="020B0609020204030204" pitchFamily="49" charset="0"/>
              </a:rPr>
              <a:t>teenName</a:t>
            </a:r>
            <a:endPar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Consolas" panose="020B0609020204030204" pitchFamily="49" charset="0"/>
            </a:endParaRPr>
          </a:p>
        </p:txBody>
      </p:sp>
    </p:spTree>
    <p:extLst>
      <p:ext uri="{BB962C8B-B14F-4D97-AF65-F5344CB8AC3E}">
        <p14:creationId xmlns:p14="http://schemas.microsoft.com/office/powerpoint/2010/main" val="2052670460"/>
      </p:ext>
    </p:extLst>
  </p:cSld>
  <p:clrMapOvr>
    <a:masterClrMapping/>
  </p:clrMapOvr>
  <p:transition>
    <p:push dir="u"/>
  </p:transition>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7000" b="-7000"/>
          </a:stretch>
        </a:blipFill>
        <a:effectLst/>
      </p:bgPr>
    </p:bg>
    <p:spTree>
      <p:nvGrpSpPr>
        <p:cNvPr id="1" name=""/>
        <p:cNvGrpSpPr/>
        <p:nvPr/>
      </p:nvGrpSpPr>
      <p:grpSpPr>
        <a:xfrm>
          <a:off x="0" y="0"/>
          <a:ext cx="0" cy="0"/>
          <a:chOff x="0" y="0"/>
          <a:chExt cx="0" cy="0"/>
        </a:xfrm>
      </p:grpSpPr>
      <p:sp>
        <p:nvSpPr>
          <p:cNvPr id="2" name="Title 1"/>
          <p:cNvSpPr txBox="1">
            <a:spLocks/>
          </p:cNvSpPr>
          <p:nvPr/>
        </p:nvSpPr>
        <p:spPr>
          <a:xfrm>
            <a:off x="454645" y="400357"/>
            <a:ext cx="8229600" cy="682083"/>
          </a:xfrm>
          <a:prstGeom prst="rect">
            <a:avLst/>
          </a:prstGeom>
        </p:spPr>
        <p:txBody>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3200" b="0" i="0" u="none" strike="noStrike" kern="1200" cap="all" spc="0" normalizeH="0" baseline="0" noProof="0" dirty="0">
                <a:ln w="3175" cmpd="sng">
                  <a:noFill/>
                </a:ln>
                <a:gradFill flip="none" rotWithShape="1">
                  <a:gsLst>
                    <a:gs pos="0">
                      <a:prstClr val="white"/>
                    </a:gs>
                    <a:gs pos="100000">
                      <a:prstClr val="white">
                        <a:lumMod val="65000"/>
                      </a:prstClr>
                    </a:gs>
                  </a:gsLst>
                  <a:lin ang="5580000" scaled="0"/>
                  <a:tileRect/>
                </a:gradFill>
                <a:effectLst>
                  <a:glow rad="38100">
                    <a:prstClr val="black">
                      <a:lumMod val="65000"/>
                      <a:lumOff val="35000"/>
                      <a:alpha val="40000"/>
                    </a:prstClr>
                  </a:glow>
                  <a:outerShdw blurRad="28575" dist="38100" dir="14040000" algn="tl" rotWithShape="0">
                    <a:srgbClr val="000000">
                      <a:alpha val="25000"/>
                    </a:srgbClr>
                  </a:outerShdw>
                </a:effectLst>
                <a:uLnTx/>
                <a:uFillTx/>
                <a:latin typeface="Century Gothic"/>
                <a:ea typeface="+mj-ea"/>
                <a:cs typeface="+mj-cs"/>
              </a:rPr>
              <a:t>Dataframes</a:t>
            </a:r>
          </a:p>
        </p:txBody>
      </p:sp>
      <p:sp>
        <p:nvSpPr>
          <p:cNvPr id="3" name="TextBox 2"/>
          <p:cNvSpPr txBox="1"/>
          <p:nvPr/>
        </p:nvSpPr>
        <p:spPr>
          <a:xfrm>
            <a:off x="1271751" y="1082440"/>
            <a:ext cx="8050925"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61C7DD"/>
                </a:solidFill>
                <a:effectLst/>
                <a:uLnTx/>
                <a:uFillTx/>
                <a:latin typeface="Century Gothic"/>
                <a:ea typeface="+mn-ea"/>
                <a:cs typeface="+mn-cs"/>
              </a:rPr>
              <a:t>SQL + RDD Integration: </a:t>
            </a:r>
            <a:r>
              <a:rPr kumimoji="0" lang="en-US" sz="2400" b="0" i="0" u="none" strike="noStrike" kern="1200" cap="none" spc="0" normalizeH="0" baseline="0" noProof="0" dirty="0">
                <a:ln>
                  <a:noFill/>
                </a:ln>
                <a:solidFill>
                  <a:srgbClr val="FFC000"/>
                </a:solidFill>
                <a:effectLst/>
                <a:uLnTx/>
                <a:uFillTx/>
                <a:latin typeface="Century Gothic"/>
                <a:ea typeface="+mn-ea"/>
                <a:cs typeface="+mn-cs"/>
              </a:rPr>
              <a:t>via programmatic schema</a:t>
            </a: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53967" y="400357"/>
            <a:ext cx="574282" cy="574282"/>
          </a:xfrm>
          <a:prstGeom prst="rect">
            <a:avLst/>
          </a:prstGeom>
        </p:spPr>
      </p:pic>
      <p:sp>
        <p:nvSpPr>
          <p:cNvPr id="7" name="TextBox 6"/>
          <p:cNvSpPr txBox="1"/>
          <p:nvPr/>
        </p:nvSpPr>
        <p:spPr>
          <a:xfrm>
            <a:off x="2017987" y="2688644"/>
            <a:ext cx="8061433" cy="286232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entury Gothic"/>
                <a:ea typeface="+mn-ea"/>
                <a:cs typeface="+mn-cs"/>
              </a:rPr>
              <a:t>DataFrame can be created programmatically with 3 steps: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a:ea typeface="+mn-ea"/>
              <a:cs typeface="+mn-cs"/>
            </a:endParaRPr>
          </a:p>
          <a:p>
            <a:pPr marL="342900" marR="0" lvl="0" indent="-342900" algn="l" defTabSz="4572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white"/>
                </a:solidFill>
                <a:effectLst/>
                <a:uLnTx/>
                <a:uFillTx/>
                <a:latin typeface="Century Gothic"/>
                <a:ea typeface="+mn-ea"/>
                <a:cs typeface="+mn-cs"/>
              </a:rPr>
              <a:t>Create an RDD of tuples or lists from the original RDD</a:t>
            </a:r>
          </a:p>
          <a:p>
            <a:pPr marL="342900" marR="0" lvl="0" indent="-342900" algn="l" defTabSz="4572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prstClr val="white"/>
              </a:solidFill>
              <a:effectLst/>
              <a:uLnTx/>
              <a:uFillTx/>
              <a:latin typeface="Century Gothic"/>
              <a:ea typeface="+mn-ea"/>
              <a:cs typeface="+mn-cs"/>
            </a:endParaRPr>
          </a:p>
          <a:p>
            <a:pPr marL="342900" marR="0" lvl="0" indent="-342900" algn="l" defTabSz="4572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white"/>
                </a:solidFill>
                <a:effectLst/>
                <a:uLnTx/>
                <a:uFillTx/>
                <a:latin typeface="Century Gothic"/>
                <a:ea typeface="+mn-ea"/>
                <a:cs typeface="+mn-cs"/>
              </a:rPr>
              <a:t>Create the schema represented by a </a:t>
            </a:r>
            <a:r>
              <a:rPr kumimoji="0" lang="en-US" sz="1800" b="0" i="0" u="none" strike="noStrike" kern="1200" cap="none" spc="0" normalizeH="0" baseline="0" noProof="0" dirty="0" err="1">
                <a:ln>
                  <a:noFill/>
                </a:ln>
                <a:solidFill>
                  <a:srgbClr val="96CD4B"/>
                </a:solidFill>
                <a:effectLst/>
                <a:uLnTx/>
                <a:uFillTx/>
                <a:latin typeface="Consolas" panose="020B0609020204030204" pitchFamily="49" charset="0"/>
                <a:ea typeface="+mn-ea"/>
                <a:cs typeface="Consolas" panose="020B0609020204030204" pitchFamily="49" charset="0"/>
              </a:rPr>
              <a:t>StructType</a:t>
            </a:r>
            <a:r>
              <a:rPr kumimoji="0" lang="en-US" sz="1800" b="0" i="0" u="none" strike="noStrike" kern="1200" cap="none" spc="0" normalizeH="0" baseline="0" noProof="0" dirty="0">
                <a:ln>
                  <a:noFill/>
                </a:ln>
                <a:solidFill>
                  <a:prstClr val="white"/>
                </a:solidFill>
                <a:effectLst/>
                <a:uLnTx/>
                <a:uFillTx/>
                <a:latin typeface="Century Gothic"/>
                <a:ea typeface="+mn-ea"/>
                <a:cs typeface="+mn-cs"/>
              </a:rPr>
              <a:t> matching the structure of tuples or lists in the RDD created in the step 1</a:t>
            </a:r>
          </a:p>
          <a:p>
            <a:pPr marL="342900" marR="0" lvl="0" indent="-342900" algn="l" defTabSz="4572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prstClr val="white"/>
              </a:solidFill>
              <a:effectLst/>
              <a:uLnTx/>
              <a:uFillTx/>
              <a:latin typeface="Century Gothic"/>
              <a:ea typeface="+mn-ea"/>
              <a:cs typeface="+mn-cs"/>
            </a:endParaRPr>
          </a:p>
          <a:p>
            <a:pPr marL="342900" marR="0" lvl="0" indent="-342900" algn="l" defTabSz="4572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white"/>
                </a:solidFill>
                <a:effectLst/>
                <a:uLnTx/>
                <a:uFillTx/>
                <a:latin typeface="Century Gothic"/>
                <a:ea typeface="+mn-ea"/>
                <a:cs typeface="+mn-cs"/>
              </a:rPr>
              <a:t>Apply the schema to the RDD via </a:t>
            </a:r>
            <a:r>
              <a:rPr kumimoji="0" lang="en-US" sz="1800" b="0" i="0" u="none" strike="noStrike" kern="1200" cap="none" spc="0" normalizeH="0" baseline="0" noProof="0" dirty="0" err="1">
                <a:ln>
                  <a:noFill/>
                </a:ln>
                <a:solidFill>
                  <a:srgbClr val="96CD4B"/>
                </a:solidFill>
                <a:effectLst/>
                <a:uLnTx/>
                <a:uFillTx/>
                <a:latin typeface="Consolas" panose="020B0609020204030204" pitchFamily="49" charset="0"/>
                <a:ea typeface="+mn-ea"/>
                <a:cs typeface="Consolas" panose="020B0609020204030204" pitchFamily="49" charset="0"/>
              </a:rPr>
              <a:t>createDataFrame</a:t>
            </a:r>
            <a:r>
              <a:rPr kumimoji="0" lang="en-US" sz="1800" b="0" i="0" u="none" strike="noStrike" kern="1200" cap="none" spc="0" normalizeH="0" baseline="0" noProof="0" dirty="0">
                <a:ln>
                  <a:noFill/>
                </a:ln>
                <a:solidFill>
                  <a:prstClr val="white"/>
                </a:solidFill>
                <a:effectLst/>
                <a:uLnTx/>
                <a:uFillTx/>
                <a:latin typeface="Century Gothic"/>
                <a:ea typeface="+mn-ea"/>
                <a:cs typeface="+mn-cs"/>
              </a:rPr>
              <a:t> method provided by </a:t>
            </a:r>
            <a:r>
              <a:rPr kumimoji="0" lang="en-US" sz="1800" b="0" i="0" u="none" strike="noStrike" kern="1200" cap="none" spc="0" normalizeH="0" baseline="0" noProof="0" dirty="0" err="1">
                <a:ln>
                  <a:noFill/>
                </a:ln>
                <a:solidFill>
                  <a:srgbClr val="96CD4B"/>
                </a:solidFill>
                <a:effectLst/>
                <a:uLnTx/>
                <a:uFillTx/>
                <a:latin typeface="Consolas" panose="020B0609020204030204" pitchFamily="49" charset="0"/>
                <a:ea typeface="+mn-ea"/>
                <a:cs typeface="Consolas" panose="020B0609020204030204" pitchFamily="49" charset="0"/>
              </a:rPr>
              <a:t>SQLContext</a:t>
            </a:r>
            <a:endParaRPr kumimoji="0" lang="en-US" sz="1800" b="0" i="0" u="none" strike="noStrike" kern="1200" cap="none" spc="0" normalizeH="0" baseline="0" noProof="0" dirty="0">
              <a:ln>
                <a:noFill/>
              </a:ln>
              <a:solidFill>
                <a:prstClr val="white"/>
              </a:solidFill>
              <a:effectLst/>
              <a:uLnTx/>
              <a:uFillTx/>
              <a:latin typeface="Century Gothic"/>
              <a:ea typeface="+mn-ea"/>
              <a:cs typeface="+mn-cs"/>
            </a:endParaRPr>
          </a:p>
          <a:p>
            <a:pPr marL="342900" marR="0" lvl="0" indent="-342900" algn="l" defTabSz="4572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prstClr val="white"/>
              </a:solidFill>
              <a:effectLst/>
              <a:uLnTx/>
              <a:uFillTx/>
              <a:latin typeface="Century Gothic"/>
              <a:ea typeface="+mn-ea"/>
              <a:cs typeface="+mn-cs"/>
            </a:endParaRPr>
          </a:p>
        </p:txBody>
      </p:sp>
    </p:spTree>
    <p:extLst>
      <p:ext uri="{BB962C8B-B14F-4D97-AF65-F5344CB8AC3E}">
        <p14:creationId xmlns:p14="http://schemas.microsoft.com/office/powerpoint/2010/main" val="1410044772"/>
      </p:ext>
    </p:extLst>
  </p:cSld>
  <p:clrMapOvr>
    <a:masterClrMapping/>
  </p:clrMapOvr>
  <p:transition>
    <p:push dir="u"/>
  </p:transition>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7000" b="-7000"/>
          </a:stretch>
        </a:blipFill>
        <a:effectLst/>
      </p:bgPr>
    </p:bg>
    <p:spTree>
      <p:nvGrpSpPr>
        <p:cNvPr id="1" name=""/>
        <p:cNvGrpSpPr/>
        <p:nvPr/>
      </p:nvGrpSpPr>
      <p:grpSpPr>
        <a:xfrm>
          <a:off x="0" y="0"/>
          <a:ext cx="0" cy="0"/>
          <a:chOff x="0" y="0"/>
          <a:chExt cx="0" cy="0"/>
        </a:xfrm>
      </p:grpSpPr>
      <p:sp>
        <p:nvSpPr>
          <p:cNvPr id="2" name="Title 1"/>
          <p:cNvSpPr txBox="1">
            <a:spLocks/>
          </p:cNvSpPr>
          <p:nvPr/>
        </p:nvSpPr>
        <p:spPr>
          <a:xfrm>
            <a:off x="454645" y="400357"/>
            <a:ext cx="8229600" cy="682083"/>
          </a:xfrm>
          <a:prstGeom prst="rect">
            <a:avLst/>
          </a:prstGeom>
        </p:spPr>
        <p:txBody>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3200" b="0" i="0" u="none" strike="noStrike" kern="1200" cap="all" spc="0" normalizeH="0" baseline="0" noProof="0" dirty="0">
                <a:ln w="3175" cmpd="sng">
                  <a:noFill/>
                </a:ln>
                <a:gradFill flip="none" rotWithShape="1">
                  <a:gsLst>
                    <a:gs pos="0">
                      <a:prstClr val="white"/>
                    </a:gs>
                    <a:gs pos="100000">
                      <a:prstClr val="white">
                        <a:lumMod val="65000"/>
                      </a:prstClr>
                    </a:gs>
                  </a:gsLst>
                  <a:lin ang="5580000" scaled="0"/>
                  <a:tileRect/>
                </a:gradFill>
                <a:effectLst>
                  <a:glow rad="38100">
                    <a:prstClr val="black">
                      <a:lumMod val="65000"/>
                      <a:lumOff val="35000"/>
                      <a:alpha val="40000"/>
                    </a:prstClr>
                  </a:glow>
                  <a:outerShdw blurRad="28575" dist="38100" dir="14040000" algn="tl" rotWithShape="0">
                    <a:srgbClr val="000000">
                      <a:alpha val="25000"/>
                    </a:srgbClr>
                  </a:outerShdw>
                </a:effectLst>
                <a:uLnTx/>
                <a:uFillTx/>
                <a:latin typeface="Century Gothic"/>
                <a:ea typeface="+mj-ea"/>
                <a:cs typeface="+mj-cs"/>
              </a:rPr>
              <a:t>Dataframes</a:t>
            </a:r>
          </a:p>
        </p:txBody>
      </p:sp>
      <p:sp>
        <p:nvSpPr>
          <p:cNvPr id="3" name="TextBox 2"/>
          <p:cNvSpPr txBox="1"/>
          <p:nvPr/>
        </p:nvSpPr>
        <p:spPr>
          <a:xfrm>
            <a:off x="1271752" y="1082440"/>
            <a:ext cx="5265682"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61C7DD"/>
                </a:solidFill>
                <a:effectLst/>
                <a:uLnTx/>
                <a:uFillTx/>
                <a:latin typeface="Century Gothic"/>
                <a:ea typeface="+mn-ea"/>
                <a:cs typeface="+mn-cs"/>
              </a:rPr>
              <a:t>Step 1: Construct a DataFrame</a:t>
            </a:r>
          </a:p>
        </p:txBody>
      </p:sp>
      <p:sp>
        <p:nvSpPr>
          <p:cNvPr id="4" name="TextBox 3"/>
          <p:cNvSpPr txBox="1"/>
          <p:nvPr/>
        </p:nvSpPr>
        <p:spPr>
          <a:xfrm>
            <a:off x="2448910" y="2774731"/>
            <a:ext cx="7956331" cy="1477328"/>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white">
                    <a:lumMod val="75000"/>
                  </a:prstClr>
                </a:solidFill>
                <a:effectLst/>
                <a:uLnTx/>
                <a:uFillTx/>
                <a:latin typeface="Consolas" panose="020B0609020204030204" pitchFamily="49" charset="0"/>
                <a:ea typeface="+mn-ea"/>
                <a:cs typeface="Consolas" panose="020B0609020204030204" pitchFamily="49" charset="0"/>
              </a:rPr>
              <a:t># Constructs a DataFrame from the users table in Hive.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Consolas" panose="020B0609020204030204" pitchFamily="49" charset="0"/>
              </a:rPr>
              <a:t>users = </a:t>
            </a:r>
            <a:r>
              <a:rPr kumimoji="0" lang="en-US" sz="18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Consolas" panose="020B0609020204030204" pitchFamily="49" charset="0"/>
              </a:rPr>
              <a:t>context.table</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Consolas" panose="020B0609020204030204" pitchFamily="49" charset="0"/>
              </a:rPr>
              <a:t>(</a:t>
            </a:r>
            <a:r>
              <a:rPr kumimoji="0" lang="en-US" sz="1800" b="0" i="0" u="none" strike="noStrike" kern="1200" cap="none" spc="0" normalizeH="0" baseline="0" noProof="0" dirty="0">
                <a:ln>
                  <a:noFill/>
                </a:ln>
                <a:solidFill>
                  <a:srgbClr val="FFC000"/>
                </a:solidFill>
                <a:effectLst/>
                <a:uLnTx/>
                <a:uFillTx/>
                <a:latin typeface="Consolas" panose="020B0609020204030204" pitchFamily="49" charset="0"/>
                <a:ea typeface="+mn-ea"/>
                <a:cs typeface="Consolas" panose="020B0609020204030204" pitchFamily="49" charset="0"/>
              </a:rPr>
              <a:t>"users"</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Consolas" panose="020B0609020204030204" pitchFamily="49" charset="0"/>
              </a:rPr>
              <a: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lumMod val="75000"/>
                </a:prstClr>
              </a:solidFill>
              <a:effectLst/>
              <a:uLnTx/>
              <a:uFillTx/>
              <a:latin typeface="Consolas" panose="020B0609020204030204" pitchFamily="49" charset="0"/>
              <a:ea typeface="+mn-ea"/>
              <a:cs typeface="Consolas" panose="020B0609020204030204" pitchFamily="49"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white">
                    <a:lumMod val="75000"/>
                  </a:prstClr>
                </a:solidFill>
                <a:effectLst/>
                <a:uLnTx/>
                <a:uFillTx/>
                <a:latin typeface="Consolas" panose="020B0609020204030204" pitchFamily="49" charset="0"/>
                <a:ea typeface="+mn-ea"/>
                <a:cs typeface="Consolas" panose="020B0609020204030204" pitchFamily="49" charset="0"/>
              </a:rPr>
              <a:t># from JSON files in S3</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Consolas" panose="020B0609020204030204" pitchFamily="49" charset="0"/>
              </a:rPr>
              <a:t>logs = </a:t>
            </a:r>
            <a:r>
              <a:rPr kumimoji="0" lang="en-US" sz="18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Consolas" panose="020B0609020204030204" pitchFamily="49" charset="0"/>
              </a:rPr>
              <a:t>context.load</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Consolas" panose="020B0609020204030204" pitchFamily="49" charset="0"/>
              </a:rPr>
              <a:t>(</a:t>
            </a:r>
            <a:r>
              <a:rPr kumimoji="0" lang="en-US" sz="1800" b="0" i="0" u="none" strike="noStrike" kern="1200" cap="none" spc="0" normalizeH="0" baseline="0" noProof="0" dirty="0">
                <a:ln>
                  <a:noFill/>
                </a:ln>
                <a:solidFill>
                  <a:srgbClr val="FFC000"/>
                </a:solidFill>
                <a:effectLst/>
                <a:uLnTx/>
                <a:uFillTx/>
                <a:latin typeface="Consolas" panose="020B0609020204030204" pitchFamily="49" charset="0"/>
                <a:ea typeface="+mn-ea"/>
                <a:cs typeface="Consolas" panose="020B0609020204030204" pitchFamily="49" charset="0"/>
              </a:rPr>
              <a:t>"s3n://path/to/</a:t>
            </a:r>
            <a:r>
              <a:rPr kumimoji="0" lang="en-US" sz="1800" b="0" i="0" u="none" strike="noStrike" kern="1200" cap="none" spc="0" normalizeH="0" baseline="0" noProof="0" dirty="0" err="1">
                <a:ln>
                  <a:noFill/>
                </a:ln>
                <a:solidFill>
                  <a:srgbClr val="FFC000"/>
                </a:solidFill>
                <a:effectLst/>
                <a:uLnTx/>
                <a:uFillTx/>
                <a:latin typeface="Consolas" panose="020B0609020204030204" pitchFamily="49" charset="0"/>
                <a:ea typeface="+mn-ea"/>
                <a:cs typeface="Consolas" panose="020B0609020204030204" pitchFamily="49" charset="0"/>
              </a:rPr>
              <a:t>data.json</a:t>
            </a:r>
            <a:r>
              <a:rPr kumimoji="0" lang="en-US" sz="1800" b="0" i="0" u="none" strike="noStrike" kern="1200" cap="none" spc="0" normalizeH="0" baseline="0" noProof="0" dirty="0">
                <a:ln>
                  <a:noFill/>
                </a:ln>
                <a:solidFill>
                  <a:srgbClr val="FFC000"/>
                </a:solidFill>
                <a:effectLst/>
                <a:uLnTx/>
                <a:uFillTx/>
                <a:latin typeface="Consolas" panose="020B0609020204030204" pitchFamily="49" charset="0"/>
                <a:ea typeface="+mn-ea"/>
                <a:cs typeface="Consolas" panose="020B0609020204030204" pitchFamily="49" charset="0"/>
              </a:rPr>
              <a:t>"</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Consolas" panose="020B0609020204030204" pitchFamily="49" charset="0"/>
              </a:rPr>
              <a:t>, </a:t>
            </a:r>
            <a:r>
              <a:rPr kumimoji="0" lang="en-US" sz="1800" b="0" i="0" u="none" strike="noStrike" kern="1200" cap="none" spc="0" normalizeH="0" baseline="0" noProof="0" dirty="0">
                <a:ln>
                  <a:noFill/>
                </a:ln>
                <a:solidFill>
                  <a:srgbClr val="FFC000"/>
                </a:solidFill>
                <a:effectLst/>
                <a:uLnTx/>
                <a:uFillTx/>
                <a:latin typeface="Consolas" panose="020B0609020204030204" pitchFamily="49" charset="0"/>
                <a:ea typeface="+mn-ea"/>
                <a:cs typeface="Consolas" panose="020B0609020204030204" pitchFamily="49" charset="0"/>
              </a:rPr>
              <a:t>"</a:t>
            </a:r>
            <a:r>
              <a:rPr kumimoji="0" lang="en-US" sz="1800" b="0" i="0" u="none" strike="noStrike" kern="1200" cap="none" spc="0" normalizeH="0" baseline="0" noProof="0" dirty="0" err="1">
                <a:ln>
                  <a:noFill/>
                </a:ln>
                <a:solidFill>
                  <a:srgbClr val="FFC000"/>
                </a:solidFill>
                <a:effectLst/>
                <a:uLnTx/>
                <a:uFillTx/>
                <a:latin typeface="Consolas" panose="020B0609020204030204" pitchFamily="49" charset="0"/>
                <a:ea typeface="+mn-ea"/>
                <a:cs typeface="Consolas" panose="020B0609020204030204" pitchFamily="49" charset="0"/>
              </a:rPr>
              <a:t>json</a:t>
            </a:r>
            <a:r>
              <a:rPr kumimoji="0" lang="en-US" sz="1800" b="0" i="0" u="none" strike="noStrike" kern="1200" cap="none" spc="0" normalizeH="0" baseline="0" noProof="0" dirty="0">
                <a:ln>
                  <a:noFill/>
                </a:ln>
                <a:solidFill>
                  <a:srgbClr val="FFC000"/>
                </a:solidFill>
                <a:effectLst/>
                <a:uLnTx/>
                <a:uFillTx/>
                <a:latin typeface="Consolas" panose="020B0609020204030204" pitchFamily="49" charset="0"/>
                <a:ea typeface="+mn-ea"/>
                <a:cs typeface="Consolas" panose="020B0609020204030204" pitchFamily="49" charset="0"/>
              </a:rPr>
              <a:t>"</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Consolas" panose="020B0609020204030204" pitchFamily="49" charset="0"/>
              </a:rPr>
              <a:t>)</a:t>
            </a:r>
          </a:p>
        </p:txBody>
      </p:sp>
    </p:spTree>
    <p:extLst>
      <p:ext uri="{BB962C8B-B14F-4D97-AF65-F5344CB8AC3E}">
        <p14:creationId xmlns:p14="http://schemas.microsoft.com/office/powerpoint/2010/main" val="2770451735"/>
      </p:ext>
    </p:extLst>
  </p:cSld>
  <p:clrMapOvr>
    <a:masterClrMapping/>
  </p:clrMapOvr>
  <p:transition>
    <p:push dir="u"/>
  </p:transition>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7000" b="-7000"/>
          </a:stretch>
        </a:blipFill>
        <a:effectLst/>
      </p:bgPr>
    </p:bg>
    <p:spTree>
      <p:nvGrpSpPr>
        <p:cNvPr id="1" name=""/>
        <p:cNvGrpSpPr/>
        <p:nvPr/>
      </p:nvGrpSpPr>
      <p:grpSpPr>
        <a:xfrm>
          <a:off x="0" y="0"/>
          <a:ext cx="0" cy="0"/>
          <a:chOff x="0" y="0"/>
          <a:chExt cx="0" cy="0"/>
        </a:xfrm>
      </p:grpSpPr>
      <p:sp>
        <p:nvSpPr>
          <p:cNvPr id="2" name="Title 1"/>
          <p:cNvSpPr txBox="1">
            <a:spLocks/>
          </p:cNvSpPr>
          <p:nvPr/>
        </p:nvSpPr>
        <p:spPr>
          <a:xfrm>
            <a:off x="454645" y="400357"/>
            <a:ext cx="8229600" cy="682083"/>
          </a:xfrm>
          <a:prstGeom prst="rect">
            <a:avLst/>
          </a:prstGeom>
        </p:spPr>
        <p:txBody>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3200" b="0" i="0" u="none" strike="noStrike" kern="1200" cap="all" spc="0" normalizeH="0" baseline="0" noProof="0" dirty="0">
                <a:ln w="3175" cmpd="sng">
                  <a:noFill/>
                </a:ln>
                <a:gradFill flip="none" rotWithShape="1">
                  <a:gsLst>
                    <a:gs pos="0">
                      <a:prstClr val="white"/>
                    </a:gs>
                    <a:gs pos="100000">
                      <a:prstClr val="white">
                        <a:lumMod val="65000"/>
                      </a:prstClr>
                    </a:gs>
                  </a:gsLst>
                  <a:lin ang="5580000" scaled="0"/>
                  <a:tileRect/>
                </a:gradFill>
                <a:effectLst>
                  <a:glow rad="38100">
                    <a:prstClr val="black">
                      <a:lumMod val="65000"/>
                      <a:lumOff val="35000"/>
                      <a:alpha val="40000"/>
                    </a:prstClr>
                  </a:glow>
                  <a:outerShdw blurRad="28575" dist="38100" dir="14040000" algn="tl" rotWithShape="0">
                    <a:srgbClr val="000000">
                      <a:alpha val="25000"/>
                    </a:srgbClr>
                  </a:outerShdw>
                </a:effectLst>
                <a:uLnTx/>
                <a:uFillTx/>
                <a:latin typeface="Century Gothic"/>
                <a:ea typeface="+mj-ea"/>
                <a:cs typeface="+mj-cs"/>
              </a:rPr>
              <a:t>Dataframes</a:t>
            </a:r>
          </a:p>
        </p:txBody>
      </p:sp>
      <p:sp>
        <p:nvSpPr>
          <p:cNvPr id="3" name="TextBox 2"/>
          <p:cNvSpPr txBox="1"/>
          <p:nvPr/>
        </p:nvSpPr>
        <p:spPr>
          <a:xfrm>
            <a:off x="1271752" y="1082440"/>
            <a:ext cx="5265682"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61C7DD"/>
                </a:solidFill>
                <a:effectLst/>
                <a:uLnTx/>
                <a:uFillTx/>
                <a:latin typeface="Century Gothic"/>
                <a:ea typeface="+mn-ea"/>
                <a:cs typeface="+mn-cs"/>
              </a:rPr>
              <a:t>Step 2: Use the DataFrame</a:t>
            </a:r>
          </a:p>
        </p:txBody>
      </p:sp>
      <p:sp>
        <p:nvSpPr>
          <p:cNvPr id="4" name="TextBox 3"/>
          <p:cNvSpPr txBox="1"/>
          <p:nvPr/>
        </p:nvSpPr>
        <p:spPr>
          <a:xfrm>
            <a:off x="2249214" y="2226188"/>
            <a:ext cx="7956331" cy="3970318"/>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white">
                    <a:lumMod val="75000"/>
                  </a:prstClr>
                </a:solidFill>
                <a:effectLst/>
                <a:uLnTx/>
                <a:uFillTx/>
                <a:latin typeface="Consolas" panose="020B0609020204030204" pitchFamily="49" charset="0"/>
                <a:ea typeface="+mn-ea"/>
                <a:cs typeface="Consolas" panose="020B0609020204030204" pitchFamily="49" charset="0"/>
              </a:rPr>
              <a:t># Create a new DataFrame that contains “young users” only</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Consolas" panose="020B0609020204030204" pitchFamily="49" charset="0"/>
              </a:rPr>
              <a:t>young = </a:t>
            </a:r>
            <a:r>
              <a:rPr kumimoji="0" lang="en-US" sz="18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Consolas" panose="020B0609020204030204" pitchFamily="49" charset="0"/>
              </a:rPr>
              <a:t>users.filter</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Consolas" panose="020B0609020204030204" pitchFamily="49" charset="0"/>
              </a:rPr>
              <a:t>(</a:t>
            </a:r>
            <a:r>
              <a:rPr kumimoji="0" lang="en-US" sz="18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Consolas" panose="020B0609020204030204" pitchFamily="49" charset="0"/>
              </a:rPr>
              <a:t>users.age</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Consolas" panose="020B0609020204030204" pitchFamily="49" charset="0"/>
              </a:rPr>
              <a:t> &lt; 21)</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1" u="none" strike="noStrike" kern="1200" cap="none" spc="0" normalizeH="0" baseline="0" noProof="0" dirty="0">
              <a:ln>
                <a:noFill/>
              </a:ln>
              <a:solidFill>
                <a:prstClr val="white">
                  <a:lumMod val="85000"/>
                </a:prstClr>
              </a:solidFill>
              <a:effectLst/>
              <a:uLnTx/>
              <a:uFillTx/>
              <a:latin typeface="Consolas" panose="020B0609020204030204" pitchFamily="49" charset="0"/>
              <a:ea typeface="+mn-ea"/>
              <a:cs typeface="Consolas" panose="020B0609020204030204" pitchFamily="49"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white">
                    <a:lumMod val="75000"/>
                  </a:prstClr>
                </a:solidFill>
                <a:effectLst/>
                <a:uLnTx/>
                <a:uFillTx/>
                <a:latin typeface="Consolas" panose="020B0609020204030204" pitchFamily="49" charset="0"/>
                <a:ea typeface="+mn-ea"/>
                <a:cs typeface="Consolas" panose="020B0609020204030204" pitchFamily="49" charset="0"/>
              </a:rPr>
              <a:t># Alternatively, using Pandas-like syntax</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Consolas" panose="020B0609020204030204" pitchFamily="49" charset="0"/>
              </a:rPr>
              <a:t>young = users[</a:t>
            </a:r>
            <a:r>
              <a:rPr kumimoji="0" lang="en-US" sz="18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Consolas" panose="020B0609020204030204" pitchFamily="49" charset="0"/>
              </a:rPr>
              <a:t>users.age</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Consolas" panose="020B0609020204030204" pitchFamily="49" charset="0"/>
              </a:rPr>
              <a:t> &lt; 21]</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1" u="none" strike="noStrike" kern="1200" cap="none" spc="0" normalizeH="0" baseline="0" noProof="0" dirty="0">
              <a:ln>
                <a:noFill/>
              </a:ln>
              <a:solidFill>
                <a:prstClr val="white">
                  <a:lumMod val="85000"/>
                </a:prstClr>
              </a:solidFill>
              <a:effectLst/>
              <a:uLnTx/>
              <a:uFillTx/>
              <a:latin typeface="Consolas" panose="020B0609020204030204" pitchFamily="49" charset="0"/>
              <a:ea typeface="+mn-ea"/>
              <a:cs typeface="Consolas" panose="020B0609020204030204" pitchFamily="49"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white">
                    <a:lumMod val="75000"/>
                  </a:prstClr>
                </a:solidFill>
                <a:effectLst/>
                <a:uLnTx/>
                <a:uFillTx/>
                <a:latin typeface="Consolas" panose="020B0609020204030204" pitchFamily="49" charset="0"/>
                <a:ea typeface="+mn-ea"/>
                <a:cs typeface="Consolas" panose="020B0609020204030204" pitchFamily="49" charset="0"/>
              </a:rPr>
              <a:t># Increment everybody’s age by 1</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Consolas" panose="020B0609020204030204" pitchFamily="49" charset="0"/>
              </a:rPr>
              <a:t>young.select</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Consolas" panose="020B0609020204030204" pitchFamily="49" charset="0"/>
              </a:rPr>
              <a:t>(young.name, </a:t>
            </a:r>
            <a:r>
              <a:rPr kumimoji="0" lang="en-US" sz="18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Consolas" panose="020B0609020204030204" pitchFamily="49" charset="0"/>
              </a:rPr>
              <a:t>young.age</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Consolas" panose="020B0609020204030204" pitchFamily="49" charset="0"/>
              </a:rPr>
              <a:t> + 1)</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1" u="none" strike="noStrike" kern="1200" cap="none" spc="0" normalizeH="0" baseline="0" noProof="0" dirty="0">
              <a:ln>
                <a:noFill/>
              </a:ln>
              <a:solidFill>
                <a:prstClr val="white">
                  <a:lumMod val="85000"/>
                </a:prstClr>
              </a:solidFill>
              <a:effectLst/>
              <a:uLnTx/>
              <a:uFillTx/>
              <a:latin typeface="Consolas" panose="020B0609020204030204" pitchFamily="49" charset="0"/>
              <a:ea typeface="+mn-ea"/>
              <a:cs typeface="Consolas" panose="020B0609020204030204" pitchFamily="49"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white">
                    <a:lumMod val="85000"/>
                  </a:prstClr>
                </a:solidFill>
                <a:effectLst/>
                <a:uLnTx/>
                <a:uFillTx/>
                <a:latin typeface="Consolas" panose="020B0609020204030204" pitchFamily="49" charset="0"/>
                <a:ea typeface="+mn-ea"/>
                <a:cs typeface="Consolas" panose="020B0609020204030204" pitchFamily="49" charset="0"/>
              </a:rPr>
              <a:t># Count the number of young users by gender</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Consolas" panose="020B0609020204030204" pitchFamily="49" charset="0"/>
              </a:rPr>
              <a:t>young.groupBy</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Consolas" panose="020B0609020204030204" pitchFamily="49" charset="0"/>
              </a:rPr>
              <a:t>(</a:t>
            </a:r>
            <a:r>
              <a:rPr kumimoji="0" lang="en-US" sz="1800" b="0" i="0" u="none" strike="noStrike" kern="1200" cap="none" spc="0" normalizeH="0" baseline="0" noProof="0" dirty="0">
                <a:ln>
                  <a:noFill/>
                </a:ln>
                <a:solidFill>
                  <a:srgbClr val="FFC000"/>
                </a:solidFill>
                <a:effectLst/>
                <a:uLnTx/>
                <a:uFillTx/>
                <a:latin typeface="Consolas" panose="020B0609020204030204" pitchFamily="49" charset="0"/>
                <a:ea typeface="+mn-ea"/>
                <a:cs typeface="Consolas" panose="020B0609020204030204" pitchFamily="49" charset="0"/>
              </a:rPr>
              <a:t>"gender"</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Consolas" panose="020B0609020204030204" pitchFamily="49" charset="0"/>
              </a:rPr>
              <a:t>).count()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1" u="none" strike="noStrike" kern="1200" cap="none" spc="0" normalizeH="0" baseline="0" noProof="0" dirty="0">
              <a:ln>
                <a:noFill/>
              </a:ln>
              <a:solidFill>
                <a:prstClr val="white">
                  <a:lumMod val="85000"/>
                </a:prstClr>
              </a:solidFill>
              <a:effectLst/>
              <a:uLnTx/>
              <a:uFillTx/>
              <a:latin typeface="Consolas" panose="020B0609020204030204" pitchFamily="49" charset="0"/>
              <a:ea typeface="+mn-ea"/>
              <a:cs typeface="Consolas" panose="020B0609020204030204" pitchFamily="49"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white">
                    <a:lumMod val="75000"/>
                  </a:prstClr>
                </a:solidFill>
                <a:effectLst/>
                <a:uLnTx/>
                <a:uFillTx/>
                <a:latin typeface="Consolas" panose="020B0609020204030204" pitchFamily="49" charset="0"/>
                <a:ea typeface="+mn-ea"/>
                <a:cs typeface="Consolas" panose="020B0609020204030204" pitchFamily="49" charset="0"/>
              </a:rPr>
              <a:t># Join young users with another DataFrame called logs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Consolas" panose="020B0609020204030204" pitchFamily="49" charset="0"/>
              </a:rPr>
              <a:t>young.join</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Consolas" panose="020B0609020204030204" pitchFamily="49" charset="0"/>
              </a:rPr>
              <a:t>(logs, </a:t>
            </a:r>
            <a:r>
              <a:rPr kumimoji="0" lang="en-US" sz="18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Consolas" panose="020B0609020204030204" pitchFamily="49" charset="0"/>
              </a:rPr>
              <a:t>logs.userId</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Consolas" panose="020B0609020204030204" pitchFamily="49" charset="0"/>
              </a:rPr>
              <a:t> == </a:t>
            </a:r>
            <a:r>
              <a:rPr kumimoji="0" lang="en-US" sz="18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Consolas" panose="020B0609020204030204" pitchFamily="49" charset="0"/>
              </a:rPr>
              <a:t>users.userId</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Consolas" panose="020B0609020204030204" pitchFamily="49" charset="0"/>
              </a:rPr>
              <a:t>, </a:t>
            </a:r>
            <a:r>
              <a:rPr kumimoji="0" lang="en-US" sz="1800" b="0" i="0" u="none" strike="noStrike" kern="1200" cap="none" spc="0" normalizeH="0" baseline="0" noProof="0" dirty="0">
                <a:ln>
                  <a:noFill/>
                </a:ln>
                <a:solidFill>
                  <a:srgbClr val="FFC000"/>
                </a:solidFill>
                <a:effectLst/>
                <a:uLnTx/>
                <a:uFillTx/>
                <a:latin typeface="Consolas" panose="020B0609020204030204" pitchFamily="49" charset="0"/>
                <a:ea typeface="+mn-ea"/>
                <a:cs typeface="Consolas" panose="020B0609020204030204" pitchFamily="49" charset="0"/>
              </a:rPr>
              <a:t>"</a:t>
            </a:r>
            <a:r>
              <a:rPr kumimoji="0" lang="en-US" sz="1800" b="0" i="0" u="none" strike="noStrike" kern="1200" cap="none" spc="0" normalizeH="0" baseline="0" noProof="0" dirty="0" err="1">
                <a:ln>
                  <a:noFill/>
                </a:ln>
                <a:solidFill>
                  <a:srgbClr val="FFC000"/>
                </a:solidFill>
                <a:effectLst/>
                <a:uLnTx/>
                <a:uFillTx/>
                <a:latin typeface="Consolas" panose="020B0609020204030204" pitchFamily="49" charset="0"/>
                <a:ea typeface="+mn-ea"/>
                <a:cs typeface="Consolas" panose="020B0609020204030204" pitchFamily="49" charset="0"/>
              </a:rPr>
              <a:t>left_outer</a:t>
            </a:r>
            <a:r>
              <a:rPr kumimoji="0" lang="en-US" sz="1800" b="0" i="0" u="none" strike="noStrike" kern="1200" cap="none" spc="0" normalizeH="0" baseline="0" noProof="0" dirty="0">
                <a:ln>
                  <a:noFill/>
                </a:ln>
                <a:solidFill>
                  <a:srgbClr val="FFC000"/>
                </a:solidFill>
                <a:effectLst/>
                <a:uLnTx/>
                <a:uFillTx/>
                <a:latin typeface="Consolas" panose="020B0609020204030204" pitchFamily="49" charset="0"/>
                <a:ea typeface="+mn-ea"/>
                <a:cs typeface="Consolas" panose="020B0609020204030204" pitchFamily="49" charset="0"/>
              </a:rPr>
              <a:t>"</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Consolas" panose="020B0609020204030204" pitchFamily="49" charset="0"/>
              </a:rPr>
              <a:t>)</a:t>
            </a:r>
          </a:p>
        </p:txBody>
      </p:sp>
    </p:spTree>
    <p:extLst>
      <p:ext uri="{BB962C8B-B14F-4D97-AF65-F5344CB8AC3E}">
        <p14:creationId xmlns:p14="http://schemas.microsoft.com/office/powerpoint/2010/main" val="2620735860"/>
      </p:ext>
    </p:extLst>
  </p:cSld>
  <p:clrMapOvr>
    <a:masterClrMapping/>
  </p:clrMapOvr>
  <p:transition>
    <p:push dir="u"/>
  </p:transition>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 r="-1000"/>
          </a:stretch>
        </a:blip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96846" y="6157022"/>
            <a:ext cx="3018792" cy="513194"/>
          </a:xfrm>
          <a:prstGeom prst="rect">
            <a:avLst/>
          </a:prstGeom>
        </p:spPr>
      </p:pic>
      <p:sp>
        <p:nvSpPr>
          <p:cNvPr id="3" name="Title 1"/>
          <p:cNvSpPr txBox="1">
            <a:spLocks/>
          </p:cNvSpPr>
          <p:nvPr/>
        </p:nvSpPr>
        <p:spPr>
          <a:xfrm>
            <a:off x="826445" y="3721994"/>
            <a:ext cx="11012629" cy="2077226"/>
          </a:xfrm>
          <a:prstGeom prst="rect">
            <a:avLst/>
          </a:prstGeom>
        </p:spPr>
        <p:txBody>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all" spc="0" normalizeH="0" baseline="0" noProof="0" dirty="0">
                <a:ln w="3175" cmpd="sng">
                  <a:noFill/>
                </a:ln>
                <a:gradFill flip="none" rotWithShape="1">
                  <a:gsLst>
                    <a:gs pos="0">
                      <a:prstClr val="white"/>
                    </a:gs>
                    <a:gs pos="100000">
                      <a:prstClr val="white">
                        <a:lumMod val="65000"/>
                      </a:prstClr>
                    </a:gs>
                  </a:gsLst>
                  <a:lin ang="5580000" scaled="0"/>
                  <a:tileRect/>
                </a:gradFill>
                <a:effectLst>
                  <a:glow rad="38100">
                    <a:prstClr val="black">
                      <a:lumMod val="65000"/>
                      <a:lumOff val="35000"/>
                      <a:alpha val="40000"/>
                    </a:prstClr>
                  </a:glow>
                  <a:outerShdw blurRad="28575" dist="38100" dir="14040000" algn="tl" rotWithShape="0">
                    <a:srgbClr val="000000">
                      <a:alpha val="25000"/>
                    </a:srgbClr>
                  </a:outerShdw>
                </a:effectLst>
                <a:uLnTx/>
                <a:uFillTx/>
                <a:latin typeface="Century Gothic"/>
                <a:ea typeface="+mj-ea"/>
                <a:cs typeface="+mj-cs"/>
              </a:rPr>
              <a:t>Broadcast variables</a:t>
            </a:r>
          </a:p>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all" spc="0" normalizeH="0" baseline="0" noProof="0" dirty="0">
                <a:ln w="3175" cmpd="sng">
                  <a:noFill/>
                </a:ln>
                <a:gradFill flip="none" rotWithShape="1">
                  <a:gsLst>
                    <a:gs pos="0">
                      <a:prstClr val="white"/>
                    </a:gs>
                    <a:gs pos="100000">
                      <a:prstClr val="white">
                        <a:lumMod val="65000"/>
                      </a:prstClr>
                    </a:gs>
                  </a:gsLst>
                  <a:lin ang="5580000" scaled="0"/>
                  <a:tileRect/>
                </a:gradFill>
                <a:effectLst>
                  <a:glow rad="38100">
                    <a:prstClr val="black">
                      <a:lumMod val="65000"/>
                      <a:lumOff val="35000"/>
                      <a:alpha val="40000"/>
                    </a:prstClr>
                  </a:glow>
                  <a:outerShdw blurRad="28575" dist="38100" dir="14040000" algn="tl" rotWithShape="0">
                    <a:srgbClr val="000000">
                      <a:alpha val="25000"/>
                    </a:srgbClr>
                  </a:outerShdw>
                </a:effectLst>
                <a:uLnTx/>
                <a:uFillTx/>
                <a:latin typeface="Century Gothic"/>
                <a:ea typeface="+mj-ea"/>
                <a:cs typeface="+mj-cs"/>
              </a:rPr>
              <a:t>											&amp;</a:t>
            </a:r>
          </a:p>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all" spc="0" normalizeH="0" baseline="0" noProof="0" dirty="0">
                <a:ln w="3175" cmpd="sng">
                  <a:noFill/>
                </a:ln>
                <a:gradFill flip="none" rotWithShape="1">
                  <a:gsLst>
                    <a:gs pos="0">
                      <a:prstClr val="white"/>
                    </a:gs>
                    <a:gs pos="100000">
                      <a:prstClr val="white">
                        <a:lumMod val="65000"/>
                      </a:prstClr>
                    </a:gs>
                  </a:gsLst>
                  <a:lin ang="5580000" scaled="0"/>
                  <a:tileRect/>
                </a:gradFill>
                <a:effectLst>
                  <a:glow rad="38100">
                    <a:prstClr val="black">
                      <a:lumMod val="65000"/>
                      <a:lumOff val="35000"/>
                      <a:alpha val="40000"/>
                    </a:prstClr>
                  </a:glow>
                  <a:outerShdw blurRad="28575" dist="38100" dir="14040000" algn="tl" rotWithShape="0">
                    <a:srgbClr val="000000">
                      <a:alpha val="25000"/>
                    </a:srgbClr>
                  </a:outerShdw>
                </a:effectLst>
                <a:uLnTx/>
                <a:uFillTx/>
                <a:latin typeface="Century Gothic"/>
                <a:ea typeface="+mj-ea"/>
                <a:cs typeface="+mj-cs"/>
              </a:rPr>
              <a:t>											  Accumulators</a:t>
            </a:r>
          </a:p>
        </p:txBody>
      </p:sp>
      <p:pic>
        <p:nvPicPr>
          <p:cNvPr id="4" name="Picture 3"/>
          <p:cNvPicPr>
            <a:picLocks noChangeAspect="1"/>
          </p:cNvPicPr>
          <p:nvPr/>
        </p:nvPicPr>
        <p:blipFill>
          <a:blip r:embed="rId5"/>
          <a:stretch>
            <a:fillRect/>
          </a:stretch>
        </p:blipFill>
        <p:spPr>
          <a:xfrm>
            <a:off x="2066360" y="1774193"/>
            <a:ext cx="1362265" cy="1886213"/>
          </a:xfrm>
          <a:prstGeom prst="rect">
            <a:avLst/>
          </a:prstGeom>
        </p:spPr>
      </p:pic>
      <p:pic>
        <p:nvPicPr>
          <p:cNvPr id="5" name="Picture 4"/>
          <p:cNvPicPr>
            <a:picLocks noChangeAspect="1"/>
          </p:cNvPicPr>
          <p:nvPr/>
        </p:nvPicPr>
        <p:blipFill>
          <a:blip r:embed="rId6"/>
          <a:stretch>
            <a:fillRect/>
          </a:stretch>
        </p:blipFill>
        <p:spPr>
          <a:xfrm>
            <a:off x="7415638" y="2258660"/>
            <a:ext cx="1541643" cy="917278"/>
          </a:xfrm>
          <a:prstGeom prst="rect">
            <a:avLst/>
          </a:prstGeom>
        </p:spPr>
      </p:pic>
      <p:cxnSp>
        <p:nvCxnSpPr>
          <p:cNvPr id="6" name="Straight Arrow Connector 5"/>
          <p:cNvCxnSpPr/>
          <p:nvPr/>
        </p:nvCxnSpPr>
        <p:spPr>
          <a:xfrm flipV="1">
            <a:off x="7303349" y="3330485"/>
            <a:ext cx="466232" cy="884066"/>
          </a:xfrm>
          <a:prstGeom prst="straightConnector1">
            <a:avLst/>
          </a:prstGeom>
          <a:ln w="19050">
            <a:solidFill>
              <a:schemeClr val="tx1">
                <a:lumMod val="9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8186459" y="3330485"/>
            <a:ext cx="2593" cy="835358"/>
          </a:xfrm>
          <a:prstGeom prst="straightConnector1">
            <a:avLst/>
          </a:prstGeom>
          <a:ln w="19050">
            <a:solidFill>
              <a:schemeClr val="tx1">
                <a:lumMod val="9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flipV="1">
            <a:off x="8605930" y="3330485"/>
            <a:ext cx="351351" cy="835358"/>
          </a:xfrm>
          <a:prstGeom prst="straightConnector1">
            <a:avLst/>
          </a:prstGeom>
          <a:ln w="19050">
            <a:solidFill>
              <a:schemeClr val="tx1">
                <a:lumMod val="9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888286" y="4070730"/>
            <a:ext cx="837126"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5AD0B8"/>
                </a:solidFill>
                <a:effectLst/>
                <a:uLnTx/>
                <a:uFillTx/>
                <a:latin typeface="Century Gothic"/>
                <a:ea typeface="+mn-ea"/>
                <a:cs typeface="+mn-cs"/>
              </a:rPr>
              <a:t>+</a:t>
            </a:r>
          </a:p>
        </p:txBody>
      </p:sp>
      <p:sp>
        <p:nvSpPr>
          <p:cNvPr id="10" name="TextBox 9"/>
          <p:cNvSpPr txBox="1"/>
          <p:nvPr/>
        </p:nvSpPr>
        <p:spPr>
          <a:xfrm>
            <a:off x="6932455" y="4070731"/>
            <a:ext cx="837126"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5AD0B8"/>
                </a:solidFill>
                <a:effectLst/>
                <a:uLnTx/>
                <a:uFillTx/>
                <a:latin typeface="Century Gothic"/>
                <a:ea typeface="+mn-ea"/>
                <a:cs typeface="+mn-cs"/>
              </a:rPr>
              <a:t>+</a:t>
            </a:r>
          </a:p>
        </p:txBody>
      </p:sp>
      <p:sp>
        <p:nvSpPr>
          <p:cNvPr id="11" name="TextBox 10"/>
          <p:cNvSpPr txBox="1"/>
          <p:nvPr/>
        </p:nvSpPr>
        <p:spPr>
          <a:xfrm>
            <a:off x="7978928" y="4078110"/>
            <a:ext cx="837126"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5AD0B8"/>
                </a:solidFill>
                <a:effectLst/>
                <a:uLnTx/>
                <a:uFillTx/>
                <a:latin typeface="Century Gothic"/>
                <a:ea typeface="+mn-ea"/>
                <a:cs typeface="+mn-cs"/>
              </a:rPr>
              <a:t>+</a:t>
            </a:r>
          </a:p>
        </p:txBody>
      </p:sp>
    </p:spTree>
    <p:extLst>
      <p:ext uri="{BB962C8B-B14F-4D97-AF65-F5344CB8AC3E}">
        <p14:creationId xmlns:p14="http://schemas.microsoft.com/office/powerpoint/2010/main" val="1084685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7000" b="-7000"/>
          </a:stretch>
        </a:blip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4"/>
          <a:stretch>
            <a:fillRect/>
          </a:stretch>
        </p:blipFill>
        <p:spPr>
          <a:xfrm>
            <a:off x="1127008" y="2913053"/>
            <a:ext cx="1810029" cy="1076968"/>
          </a:xfrm>
          <a:prstGeom prst="rect">
            <a:avLst/>
          </a:prstGeom>
        </p:spPr>
      </p:pic>
      <p:sp>
        <p:nvSpPr>
          <p:cNvPr id="3" name="Rectangle 2"/>
          <p:cNvSpPr/>
          <p:nvPr/>
        </p:nvSpPr>
        <p:spPr>
          <a:xfrm>
            <a:off x="5702684" y="1058061"/>
            <a:ext cx="1166467" cy="1316509"/>
          </a:xfrm>
          <a:prstGeom prst="rect">
            <a:avLst/>
          </a:prstGeom>
          <a:solidFill>
            <a:srgbClr val="E7BF5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nonymous Pro" panose="02060609030202000504" pitchFamily="49" charset="0"/>
                <a:ea typeface="Anonymous Pro" panose="02060609030202000504" pitchFamily="49" charset="0"/>
                <a:cs typeface="+mn-cs"/>
              </a:rPr>
              <a:t>Ex</a:t>
            </a:r>
            <a:endParaRPr kumimoji="0" lang="en-US" sz="1800" b="1" i="0" u="none" strike="noStrike" kern="1200" cap="none" spc="0" normalizeH="0" baseline="0" noProof="0" dirty="0">
              <a:ln>
                <a:noFill/>
              </a:ln>
              <a:solidFill>
                <a:prstClr val="black"/>
              </a:solidFill>
              <a:effectLst/>
              <a:uLnTx/>
              <a:uFillTx/>
              <a:latin typeface="Anonymous Pro" panose="02060609030202000504" pitchFamily="49" charset="0"/>
              <a:ea typeface="Anonymous Pro" panose="02060609030202000504" pitchFamily="49" charset="0"/>
              <a:cs typeface="+mn-cs"/>
            </a:endParaRPr>
          </a:p>
        </p:txBody>
      </p:sp>
      <p:sp>
        <p:nvSpPr>
          <p:cNvPr id="4" name="Rectangle 3"/>
          <p:cNvSpPr/>
          <p:nvPr/>
        </p:nvSpPr>
        <p:spPr>
          <a:xfrm>
            <a:off x="5702684" y="2793283"/>
            <a:ext cx="1166467" cy="1316509"/>
          </a:xfrm>
          <a:prstGeom prst="rect">
            <a:avLst/>
          </a:prstGeom>
          <a:solidFill>
            <a:srgbClr val="E7BF5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nonymous Pro" panose="02060609030202000504" pitchFamily="49" charset="0"/>
                <a:ea typeface="Anonymous Pro" panose="02060609030202000504" pitchFamily="49" charset="0"/>
                <a:cs typeface="+mn-cs"/>
              </a:rPr>
              <a:t>Ex</a:t>
            </a:r>
            <a:endParaRPr kumimoji="0" lang="en-US" sz="1800" b="1" i="0" u="none" strike="noStrike" kern="1200" cap="none" spc="0" normalizeH="0" baseline="0" noProof="0" dirty="0">
              <a:ln>
                <a:noFill/>
              </a:ln>
              <a:solidFill>
                <a:prstClr val="black"/>
              </a:solidFill>
              <a:effectLst/>
              <a:uLnTx/>
              <a:uFillTx/>
              <a:latin typeface="Anonymous Pro" panose="02060609030202000504" pitchFamily="49" charset="0"/>
              <a:ea typeface="Anonymous Pro" panose="02060609030202000504" pitchFamily="49" charset="0"/>
              <a:cs typeface="+mn-cs"/>
            </a:endParaRPr>
          </a:p>
        </p:txBody>
      </p:sp>
      <p:sp>
        <p:nvSpPr>
          <p:cNvPr id="5" name="Rectangle 4"/>
          <p:cNvSpPr/>
          <p:nvPr/>
        </p:nvSpPr>
        <p:spPr>
          <a:xfrm>
            <a:off x="5702683" y="4406492"/>
            <a:ext cx="1166467" cy="1316509"/>
          </a:xfrm>
          <a:prstGeom prst="rect">
            <a:avLst/>
          </a:prstGeom>
          <a:solidFill>
            <a:srgbClr val="E7BF5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nonymous Pro" panose="02060609030202000504" pitchFamily="49" charset="0"/>
                <a:ea typeface="Anonymous Pro" panose="02060609030202000504" pitchFamily="49" charset="0"/>
                <a:cs typeface="+mn-cs"/>
              </a:rPr>
              <a:t>Ex</a:t>
            </a:r>
            <a:endParaRPr kumimoji="0" lang="en-US" sz="1800" b="1" i="0" u="none" strike="noStrike" kern="1200" cap="none" spc="0" normalizeH="0" baseline="0" noProof="0" dirty="0">
              <a:ln>
                <a:noFill/>
              </a:ln>
              <a:solidFill>
                <a:prstClr val="black"/>
              </a:solidFill>
              <a:effectLst/>
              <a:uLnTx/>
              <a:uFillTx/>
              <a:latin typeface="Anonymous Pro" panose="02060609030202000504" pitchFamily="49" charset="0"/>
              <a:ea typeface="Anonymous Pro" panose="02060609030202000504" pitchFamily="49" charset="0"/>
              <a:cs typeface="+mn-cs"/>
            </a:endParaRPr>
          </a:p>
        </p:txBody>
      </p:sp>
      <p:sp>
        <p:nvSpPr>
          <p:cNvPr id="6" name="TextBox 5"/>
          <p:cNvSpPr txBox="1"/>
          <p:nvPr/>
        </p:nvSpPr>
        <p:spPr>
          <a:xfrm>
            <a:off x="1650380" y="4109792"/>
            <a:ext cx="1182029"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entury Gothic"/>
                <a:ea typeface="+mn-ea"/>
                <a:cs typeface="+mn-cs"/>
              </a:rPr>
              <a:t>x = 5</a:t>
            </a:r>
          </a:p>
        </p:txBody>
      </p:sp>
      <p:cxnSp>
        <p:nvCxnSpPr>
          <p:cNvPr id="7" name="Straight Arrow Connector 6"/>
          <p:cNvCxnSpPr/>
          <p:nvPr/>
        </p:nvCxnSpPr>
        <p:spPr>
          <a:xfrm flipV="1">
            <a:off x="3146885" y="1605776"/>
            <a:ext cx="2317213" cy="1629540"/>
          </a:xfrm>
          <a:prstGeom prst="straightConnector1">
            <a:avLst/>
          </a:prstGeom>
          <a:ln w="19050">
            <a:solidFill>
              <a:schemeClr val="tx1">
                <a:lumMod val="9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3299285" y="3334215"/>
            <a:ext cx="2164813" cy="53501"/>
          </a:xfrm>
          <a:prstGeom prst="straightConnector1">
            <a:avLst/>
          </a:prstGeom>
          <a:ln w="19050">
            <a:solidFill>
              <a:schemeClr val="tx1">
                <a:lumMod val="9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6308218" y="1439384"/>
            <a:ext cx="173037" cy="166392"/>
          </a:xfrm>
          <a:prstGeom prst="ellipse">
            <a:avLst/>
          </a:prstGeom>
          <a:solidFill>
            <a:srgbClr val="92D050"/>
          </a:solid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363D46"/>
                </a:solidFill>
                <a:effectLst/>
                <a:uLnTx/>
                <a:uFillTx/>
                <a:latin typeface="Century Gothic"/>
                <a:ea typeface="+mn-ea"/>
                <a:cs typeface="+mn-cs"/>
              </a:rPr>
              <a:t>T</a:t>
            </a:r>
            <a:endParaRPr kumimoji="0" lang="en-US" sz="1350" b="1" i="0" u="none" strike="noStrike" kern="1200" cap="none" spc="0" normalizeH="0" baseline="0" noProof="0" dirty="0">
              <a:ln>
                <a:noFill/>
              </a:ln>
              <a:solidFill>
                <a:srgbClr val="363D46"/>
              </a:solidFill>
              <a:effectLst/>
              <a:uLnTx/>
              <a:uFillTx/>
              <a:latin typeface="Century Gothic"/>
              <a:ea typeface="+mn-ea"/>
              <a:cs typeface="+mn-cs"/>
            </a:endParaRPr>
          </a:p>
        </p:txBody>
      </p:sp>
      <p:sp>
        <p:nvSpPr>
          <p:cNvPr id="10" name="Oval 9"/>
          <p:cNvSpPr/>
          <p:nvPr/>
        </p:nvSpPr>
        <p:spPr>
          <a:xfrm>
            <a:off x="6285915" y="3167823"/>
            <a:ext cx="173037" cy="166392"/>
          </a:xfrm>
          <a:prstGeom prst="ellipse">
            <a:avLst/>
          </a:prstGeom>
          <a:solidFill>
            <a:srgbClr val="92D050"/>
          </a:solid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363D46"/>
                </a:solidFill>
                <a:effectLst/>
                <a:uLnTx/>
                <a:uFillTx/>
                <a:latin typeface="Century Gothic"/>
                <a:ea typeface="+mn-ea"/>
                <a:cs typeface="+mn-cs"/>
              </a:rPr>
              <a:t>T</a:t>
            </a:r>
            <a:endParaRPr kumimoji="0" lang="en-US" sz="1350" b="1" i="0" u="none" strike="noStrike" kern="1200" cap="none" spc="0" normalizeH="0" baseline="0" noProof="0" dirty="0">
              <a:ln>
                <a:noFill/>
              </a:ln>
              <a:solidFill>
                <a:srgbClr val="363D46"/>
              </a:solidFill>
              <a:effectLst/>
              <a:uLnTx/>
              <a:uFillTx/>
              <a:latin typeface="Century Gothic"/>
              <a:ea typeface="+mn-ea"/>
              <a:cs typeface="+mn-cs"/>
            </a:endParaRPr>
          </a:p>
        </p:txBody>
      </p:sp>
      <p:sp>
        <p:nvSpPr>
          <p:cNvPr id="11" name="TextBox 10"/>
          <p:cNvSpPr txBox="1"/>
          <p:nvPr/>
        </p:nvSpPr>
        <p:spPr>
          <a:xfrm>
            <a:off x="4021873" y="3387716"/>
            <a:ext cx="1182029"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96CD4B"/>
                </a:solidFill>
                <a:effectLst/>
                <a:uLnTx/>
                <a:uFillTx/>
                <a:latin typeface="Century Gothic"/>
                <a:ea typeface="+mn-ea"/>
                <a:cs typeface="+mn-cs"/>
              </a:rPr>
              <a:t>x = 5</a:t>
            </a:r>
          </a:p>
        </p:txBody>
      </p:sp>
      <p:sp>
        <p:nvSpPr>
          <p:cNvPr id="12" name="TextBox 11"/>
          <p:cNvSpPr txBox="1"/>
          <p:nvPr/>
        </p:nvSpPr>
        <p:spPr>
          <a:xfrm>
            <a:off x="3790676" y="2005238"/>
            <a:ext cx="1182029"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96CD4B"/>
                </a:solidFill>
                <a:effectLst/>
                <a:uLnTx/>
                <a:uFillTx/>
                <a:latin typeface="Century Gothic"/>
                <a:ea typeface="+mn-ea"/>
                <a:cs typeface="+mn-cs"/>
              </a:rPr>
              <a:t>x = 5</a:t>
            </a:r>
          </a:p>
        </p:txBody>
      </p:sp>
      <p:cxnSp>
        <p:nvCxnSpPr>
          <p:cNvPr id="13" name="Straight Arrow Connector 12"/>
          <p:cNvCxnSpPr/>
          <p:nvPr/>
        </p:nvCxnSpPr>
        <p:spPr>
          <a:xfrm flipV="1">
            <a:off x="3299285" y="1704675"/>
            <a:ext cx="2317213" cy="1629540"/>
          </a:xfrm>
          <a:prstGeom prst="straightConnector1">
            <a:avLst/>
          </a:prstGeom>
          <a:ln w="19050">
            <a:solidFill>
              <a:schemeClr val="tx1">
                <a:lumMod val="9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3299285" y="3486615"/>
            <a:ext cx="2164813" cy="53501"/>
          </a:xfrm>
          <a:prstGeom prst="straightConnector1">
            <a:avLst/>
          </a:prstGeom>
          <a:ln w="19050">
            <a:solidFill>
              <a:schemeClr val="tx1">
                <a:lumMod val="9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021873" y="3535879"/>
            <a:ext cx="1182029"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61C7DD"/>
                </a:solidFill>
                <a:effectLst/>
                <a:uLnTx/>
                <a:uFillTx/>
                <a:latin typeface="Century Gothic"/>
                <a:ea typeface="+mn-ea"/>
                <a:cs typeface="+mn-cs"/>
              </a:rPr>
              <a:t>x = 5</a:t>
            </a:r>
          </a:p>
        </p:txBody>
      </p:sp>
      <p:sp>
        <p:nvSpPr>
          <p:cNvPr id="16" name="TextBox 15"/>
          <p:cNvSpPr txBox="1"/>
          <p:nvPr/>
        </p:nvSpPr>
        <p:spPr>
          <a:xfrm>
            <a:off x="4444639" y="2414291"/>
            <a:ext cx="1182029"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61C7DD"/>
                </a:solidFill>
                <a:effectLst/>
                <a:uLnTx/>
                <a:uFillTx/>
                <a:latin typeface="Century Gothic"/>
                <a:ea typeface="+mn-ea"/>
                <a:cs typeface="+mn-cs"/>
              </a:rPr>
              <a:t>x = 5</a:t>
            </a:r>
          </a:p>
        </p:txBody>
      </p:sp>
      <p:sp>
        <p:nvSpPr>
          <p:cNvPr id="17" name="Oval 16"/>
          <p:cNvSpPr/>
          <p:nvPr/>
        </p:nvSpPr>
        <p:spPr>
          <a:xfrm>
            <a:off x="6566322" y="1440677"/>
            <a:ext cx="173037" cy="166392"/>
          </a:xfrm>
          <a:prstGeom prst="ellipse">
            <a:avLst/>
          </a:prstGeom>
          <a:solidFill>
            <a:schemeClr val="accent4"/>
          </a:solid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363D46"/>
                </a:solidFill>
                <a:effectLst/>
                <a:uLnTx/>
                <a:uFillTx/>
                <a:latin typeface="Century Gothic"/>
                <a:ea typeface="+mn-ea"/>
                <a:cs typeface="+mn-cs"/>
              </a:rPr>
              <a:t>T</a:t>
            </a:r>
            <a:endParaRPr kumimoji="0" lang="en-US" sz="1350" b="1" i="0" u="none" strike="noStrike" kern="1200" cap="none" spc="0" normalizeH="0" baseline="0" noProof="0" dirty="0">
              <a:ln>
                <a:noFill/>
              </a:ln>
              <a:solidFill>
                <a:srgbClr val="363D46"/>
              </a:solidFill>
              <a:effectLst/>
              <a:uLnTx/>
              <a:uFillTx/>
              <a:latin typeface="Century Gothic"/>
              <a:ea typeface="+mn-ea"/>
              <a:cs typeface="+mn-cs"/>
            </a:endParaRPr>
          </a:p>
        </p:txBody>
      </p:sp>
      <p:sp>
        <p:nvSpPr>
          <p:cNvPr id="18" name="Oval 17"/>
          <p:cNvSpPr/>
          <p:nvPr/>
        </p:nvSpPr>
        <p:spPr>
          <a:xfrm>
            <a:off x="6544019" y="3169116"/>
            <a:ext cx="173037" cy="166392"/>
          </a:xfrm>
          <a:prstGeom prst="ellipse">
            <a:avLst/>
          </a:prstGeom>
          <a:solidFill>
            <a:schemeClr val="accent4"/>
          </a:solid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363D46"/>
                </a:solidFill>
                <a:effectLst/>
                <a:uLnTx/>
                <a:uFillTx/>
                <a:latin typeface="Century Gothic"/>
                <a:ea typeface="+mn-ea"/>
                <a:cs typeface="+mn-cs"/>
              </a:rPr>
              <a:t>T</a:t>
            </a:r>
            <a:endParaRPr kumimoji="0" lang="en-US" sz="1350" b="1" i="0" u="none" strike="noStrike" kern="1200" cap="none" spc="0" normalizeH="0" baseline="0" noProof="0" dirty="0">
              <a:ln>
                <a:noFill/>
              </a:ln>
              <a:solidFill>
                <a:srgbClr val="363D46"/>
              </a:solidFill>
              <a:effectLst/>
              <a:uLnTx/>
              <a:uFillTx/>
              <a:latin typeface="Century Gothic"/>
              <a:ea typeface="+mn-ea"/>
              <a:cs typeface="+mn-cs"/>
            </a:endParaRPr>
          </a:p>
        </p:txBody>
      </p:sp>
    </p:spTree>
    <p:extLst>
      <p:ext uri="{BB962C8B-B14F-4D97-AF65-F5344CB8AC3E}">
        <p14:creationId xmlns:p14="http://schemas.microsoft.com/office/powerpoint/2010/main" val="1513028614"/>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2"/>
                                        </p:tgtEl>
                                      </p:cBhvr>
                                    </p:animEffect>
                                    <p:set>
                                      <p:cBhvr>
                                        <p:cTn id="7" dur="1" fill="hold">
                                          <p:stCondLst>
                                            <p:cond delay="499"/>
                                          </p:stCondLst>
                                        </p:cTn>
                                        <p:tgtEl>
                                          <p:spTgt spid="12"/>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7"/>
                                        </p:tgtEl>
                                      </p:cBhvr>
                                    </p:animEffect>
                                    <p:set>
                                      <p:cBhvr>
                                        <p:cTn id="10" dur="1" fill="hold">
                                          <p:stCondLst>
                                            <p:cond delay="499"/>
                                          </p:stCondLst>
                                        </p:cTn>
                                        <p:tgtEl>
                                          <p:spTgt spid="7"/>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11"/>
                                        </p:tgtEl>
                                      </p:cBhvr>
                                    </p:animEffect>
                                    <p:set>
                                      <p:cBhvr>
                                        <p:cTn id="13" dur="1" fill="hold">
                                          <p:stCondLst>
                                            <p:cond delay="499"/>
                                          </p:stCondLst>
                                        </p:cTn>
                                        <p:tgtEl>
                                          <p:spTgt spid="11"/>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8"/>
                                        </p:tgtEl>
                                      </p:cBhvr>
                                    </p:animEffect>
                                    <p:set>
                                      <p:cBhvr>
                                        <p:cTn id="16" dur="1" fill="hold">
                                          <p:stCondLst>
                                            <p:cond delay="499"/>
                                          </p:stCondLst>
                                        </p:cTn>
                                        <p:tgtEl>
                                          <p:spTgt spid="8"/>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5" grpId="0"/>
      <p:bldP spid="16" grpId="0"/>
      <p:bldP spid="17" grpId="0" animBg="1"/>
      <p:bldP spid="18"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7000" b="-7000"/>
          </a:stretch>
        </a:blipFill>
        <a:effectLst/>
      </p:bgPr>
    </p:bg>
    <p:spTree>
      <p:nvGrpSpPr>
        <p:cNvPr id="1" name=""/>
        <p:cNvGrpSpPr/>
        <p:nvPr/>
      </p:nvGrpSpPr>
      <p:grpSpPr>
        <a:xfrm>
          <a:off x="0" y="0"/>
          <a:ext cx="0" cy="0"/>
          <a:chOff x="0" y="0"/>
          <a:chExt cx="0" cy="0"/>
        </a:xfrm>
      </p:grpSpPr>
      <p:sp>
        <p:nvSpPr>
          <p:cNvPr id="2" name="TextBox 1"/>
          <p:cNvSpPr txBox="1"/>
          <p:nvPr/>
        </p:nvSpPr>
        <p:spPr>
          <a:xfrm>
            <a:off x="2025336" y="1781443"/>
            <a:ext cx="9220200" cy="2862322"/>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BBE6FB"/>
                </a:solidFill>
                <a:effectLst/>
                <a:uLnTx/>
                <a:uFillTx/>
                <a:latin typeface="Century Gothic"/>
                <a:ea typeface="+mn-ea"/>
                <a:cs typeface="+mn-cs"/>
              </a:rPr>
              <a:t>Broadcast variables </a:t>
            </a:r>
            <a:r>
              <a:rPr kumimoji="0" lang="en-US" sz="1800" b="0" i="0" u="none" strike="noStrike" kern="1200" cap="none" spc="0" normalizeH="0" baseline="0" noProof="0" dirty="0">
                <a:ln>
                  <a:noFill/>
                </a:ln>
                <a:solidFill>
                  <a:prstClr val="white"/>
                </a:solidFill>
                <a:effectLst/>
                <a:uLnTx/>
                <a:uFillTx/>
                <a:latin typeface="Century Gothic"/>
                <a:ea typeface="+mn-ea"/>
                <a:cs typeface="+mn-cs"/>
              </a:rPr>
              <a:t>– Send a large read-only lookup table to all the nodes, or send a large feature vector in a ML algorithm to all nodes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white"/>
              </a:solidFill>
              <a:effectLst/>
              <a:uLnTx/>
              <a:uFillTx/>
              <a:latin typeface="Century Gothic"/>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white"/>
              </a:solidFill>
              <a:effectLst/>
              <a:uLnTx/>
              <a:uFillTx/>
              <a:latin typeface="Century Gothic"/>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white"/>
              </a:solidFill>
              <a:effectLst/>
              <a:uLnTx/>
              <a:uFillTx/>
              <a:latin typeface="Century Gothic"/>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white"/>
              </a:solidFill>
              <a:effectLst/>
              <a:uLnTx/>
              <a:uFillTx/>
              <a:latin typeface="Century Gothic"/>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BBE6FB"/>
                </a:solidFill>
                <a:effectLst/>
                <a:uLnTx/>
                <a:uFillTx/>
                <a:latin typeface="Century Gothic"/>
                <a:ea typeface="+mn-ea"/>
                <a:cs typeface="+mn-cs"/>
              </a:rPr>
              <a:t>Accumulators</a:t>
            </a:r>
            <a:r>
              <a:rPr kumimoji="0" lang="en-US" sz="1800" b="0" i="0" u="none" strike="noStrike" kern="1200" cap="none" spc="0" normalizeH="0" baseline="0" noProof="0" dirty="0">
                <a:ln>
                  <a:noFill/>
                </a:ln>
                <a:solidFill>
                  <a:prstClr val="white"/>
                </a:solidFill>
                <a:effectLst/>
                <a:uLnTx/>
                <a:uFillTx/>
                <a:latin typeface="Century Gothic"/>
                <a:ea typeface="+mn-ea"/>
                <a:cs typeface="+mn-cs"/>
              </a:rPr>
              <a:t> – count events that occur during job execution for debugging purposes. Example: How many lines of the input file were blank? Or how many corrupt records were in the input dataset?</a:t>
            </a:r>
          </a:p>
        </p:txBody>
      </p:sp>
      <p:pic>
        <p:nvPicPr>
          <p:cNvPr id="3" name="Picture 2"/>
          <p:cNvPicPr>
            <a:picLocks noChangeAspect="1"/>
          </p:cNvPicPr>
          <p:nvPr/>
        </p:nvPicPr>
        <p:blipFill>
          <a:blip r:embed="rId4"/>
          <a:stretch>
            <a:fillRect/>
          </a:stretch>
        </p:blipFill>
        <p:spPr>
          <a:xfrm>
            <a:off x="997414" y="1494662"/>
            <a:ext cx="802154" cy="1110675"/>
          </a:xfrm>
          <a:prstGeom prst="rect">
            <a:avLst/>
          </a:prstGeom>
        </p:spPr>
      </p:pic>
      <p:pic>
        <p:nvPicPr>
          <p:cNvPr id="4" name="Picture 3"/>
          <p:cNvPicPr>
            <a:picLocks noChangeAspect="1"/>
          </p:cNvPicPr>
          <p:nvPr/>
        </p:nvPicPr>
        <p:blipFill>
          <a:blip r:embed="rId5"/>
          <a:stretch>
            <a:fillRect/>
          </a:stretch>
        </p:blipFill>
        <p:spPr>
          <a:xfrm>
            <a:off x="839726" y="3659365"/>
            <a:ext cx="1060203" cy="630821"/>
          </a:xfrm>
          <a:prstGeom prst="rect">
            <a:avLst/>
          </a:prstGeom>
        </p:spPr>
      </p:pic>
      <p:cxnSp>
        <p:nvCxnSpPr>
          <p:cNvPr id="5" name="Straight Arrow Connector 4"/>
          <p:cNvCxnSpPr/>
          <p:nvPr/>
        </p:nvCxnSpPr>
        <p:spPr>
          <a:xfrm flipV="1">
            <a:off x="735981" y="4415732"/>
            <a:ext cx="234297" cy="561604"/>
          </a:xfrm>
          <a:prstGeom prst="straightConnector1">
            <a:avLst/>
          </a:prstGeom>
          <a:ln w="19050">
            <a:solidFill>
              <a:schemeClr val="tx1">
                <a:lumMod val="9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flipV="1">
            <a:off x="1389749" y="4415731"/>
            <a:ext cx="4153" cy="561605"/>
          </a:xfrm>
          <a:prstGeom prst="straightConnector1">
            <a:avLst/>
          </a:prstGeom>
          <a:ln w="19050">
            <a:solidFill>
              <a:schemeClr val="tx1">
                <a:lumMod val="9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flipV="1">
            <a:off x="1806629" y="4415732"/>
            <a:ext cx="210122" cy="561604"/>
          </a:xfrm>
          <a:prstGeom prst="straightConnector1">
            <a:avLst/>
          </a:prstGeom>
          <a:ln w="19050">
            <a:solidFill>
              <a:schemeClr val="tx1">
                <a:lumMod val="9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899929" y="4889928"/>
            <a:ext cx="837126"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5AD0B8"/>
                </a:solidFill>
                <a:effectLst/>
                <a:uLnTx/>
                <a:uFillTx/>
                <a:latin typeface="Century Gothic"/>
                <a:ea typeface="+mn-ea"/>
                <a:cs typeface="+mn-cs"/>
              </a:rPr>
              <a:t>+</a:t>
            </a:r>
          </a:p>
        </p:txBody>
      </p:sp>
      <p:sp>
        <p:nvSpPr>
          <p:cNvPr id="9" name="TextBox 8"/>
          <p:cNvSpPr txBox="1"/>
          <p:nvPr/>
        </p:nvSpPr>
        <p:spPr>
          <a:xfrm>
            <a:off x="421163" y="4889928"/>
            <a:ext cx="837126"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5AD0B8"/>
                </a:solidFill>
                <a:effectLst/>
                <a:uLnTx/>
                <a:uFillTx/>
                <a:latin typeface="Century Gothic"/>
                <a:ea typeface="+mn-ea"/>
                <a:cs typeface="+mn-cs"/>
              </a:rPr>
              <a:t>+</a:t>
            </a:r>
          </a:p>
        </p:txBody>
      </p:sp>
      <p:sp>
        <p:nvSpPr>
          <p:cNvPr id="10" name="TextBox 9"/>
          <p:cNvSpPr txBox="1"/>
          <p:nvPr/>
        </p:nvSpPr>
        <p:spPr>
          <a:xfrm>
            <a:off x="1189003" y="4916494"/>
            <a:ext cx="837126"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5AD0B8"/>
                </a:solidFill>
                <a:effectLst/>
                <a:uLnTx/>
                <a:uFillTx/>
                <a:latin typeface="Century Gothic"/>
                <a:ea typeface="+mn-ea"/>
                <a:cs typeface="+mn-cs"/>
              </a:rPr>
              <a:t>+</a:t>
            </a:r>
          </a:p>
        </p:txBody>
      </p:sp>
      <p:sp>
        <p:nvSpPr>
          <p:cNvPr id="11" name="Title 1"/>
          <p:cNvSpPr txBox="1">
            <a:spLocks/>
          </p:cNvSpPr>
          <p:nvPr/>
        </p:nvSpPr>
        <p:spPr>
          <a:xfrm>
            <a:off x="1224109" y="391768"/>
            <a:ext cx="8254428" cy="870725"/>
          </a:xfrm>
          <a:prstGeom prst="rect">
            <a:avLst/>
          </a:prstGeom>
        </p:spPr>
        <p:txBody>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3200" b="0" i="0" u="none" strike="noStrike" kern="1200" cap="all" spc="0" normalizeH="0" baseline="0" noProof="0" dirty="0">
                <a:ln w="3175" cmpd="sng">
                  <a:noFill/>
                </a:ln>
                <a:gradFill flip="none" rotWithShape="1">
                  <a:gsLst>
                    <a:gs pos="0">
                      <a:prstClr val="white"/>
                    </a:gs>
                    <a:gs pos="100000">
                      <a:prstClr val="white">
                        <a:lumMod val="65000"/>
                      </a:prstClr>
                    </a:gs>
                  </a:gsLst>
                  <a:lin ang="5580000" scaled="0"/>
                  <a:tileRect/>
                </a:gradFill>
                <a:effectLst>
                  <a:glow rad="38100">
                    <a:prstClr val="black">
                      <a:lumMod val="65000"/>
                      <a:lumOff val="35000"/>
                      <a:alpha val="40000"/>
                    </a:prstClr>
                  </a:glow>
                  <a:outerShdw blurRad="28575" dist="38100" dir="14040000" algn="tl" rotWithShape="0">
                    <a:srgbClr val="000000">
                      <a:alpha val="25000"/>
                    </a:srgbClr>
                  </a:outerShdw>
                </a:effectLst>
                <a:uLnTx/>
                <a:uFillTx/>
                <a:latin typeface="Century Gothic"/>
                <a:ea typeface="+mj-ea"/>
                <a:cs typeface="+mj-cs"/>
              </a:rPr>
              <a:t>Use Cases:</a:t>
            </a:r>
          </a:p>
        </p:txBody>
      </p:sp>
    </p:spTree>
    <p:extLst>
      <p:ext uri="{BB962C8B-B14F-4D97-AF65-F5344CB8AC3E}">
        <p14:creationId xmlns:p14="http://schemas.microsoft.com/office/powerpoint/2010/main" val="513413066"/>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7000" b="-7000"/>
          </a:stretch>
        </a:blipFill>
        <a:effectLst/>
      </p:bgPr>
    </p:bg>
    <p:spTree>
      <p:nvGrpSpPr>
        <p:cNvPr id="1" name=""/>
        <p:cNvGrpSpPr/>
        <p:nvPr/>
      </p:nvGrpSpPr>
      <p:grpSpPr>
        <a:xfrm>
          <a:off x="0" y="0"/>
          <a:ext cx="0" cy="0"/>
          <a:chOff x="0" y="0"/>
          <a:chExt cx="0" cy="0"/>
        </a:xfrm>
      </p:grpSpPr>
      <p:sp>
        <p:nvSpPr>
          <p:cNvPr id="2" name="TextBox 1"/>
          <p:cNvSpPr txBox="1"/>
          <p:nvPr/>
        </p:nvSpPr>
        <p:spPr>
          <a:xfrm>
            <a:off x="2025336" y="1781443"/>
            <a:ext cx="9220200" cy="3447098"/>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Century Gothic"/>
                <a:ea typeface="+mn-ea"/>
                <a:cs typeface="+mn-cs"/>
              </a:rPr>
              <a:t>Spark supports 2 types of shared variables: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BBE6FB"/>
                </a:solidFill>
                <a:effectLst/>
                <a:uLnTx/>
                <a:uFillTx/>
                <a:latin typeface="Century Gothic"/>
                <a:ea typeface="+mn-ea"/>
                <a:cs typeface="+mn-cs"/>
              </a:rPr>
              <a:t>Broadcast variables </a:t>
            </a:r>
            <a:r>
              <a:rPr kumimoji="0" lang="en-US" sz="1800" b="0" i="0" u="none" strike="noStrike" kern="1200" cap="none" spc="0" normalizeH="0" baseline="0" noProof="0" dirty="0">
                <a:ln>
                  <a:noFill/>
                </a:ln>
                <a:solidFill>
                  <a:prstClr val="white"/>
                </a:solidFill>
                <a:effectLst/>
                <a:uLnTx/>
                <a:uFillTx/>
                <a:latin typeface="Century Gothic"/>
                <a:ea typeface="+mn-ea"/>
                <a:cs typeface="+mn-cs"/>
              </a:rPr>
              <a:t>– allows your program to efficiently send a large, read-only value to all the worker nodes for use in one or more Spark operations. Like sending a large, read-only lookup table to all the nodes.</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white"/>
              </a:solidFill>
              <a:effectLst/>
              <a:uLnTx/>
              <a:uFillTx/>
              <a:latin typeface="Century Gothic"/>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white"/>
              </a:solidFill>
              <a:effectLst/>
              <a:uLnTx/>
              <a:uFillTx/>
              <a:latin typeface="Century Gothic"/>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BBE6FB"/>
                </a:solidFill>
                <a:effectLst/>
                <a:uLnTx/>
                <a:uFillTx/>
                <a:latin typeface="Century Gothic"/>
                <a:ea typeface="+mn-ea"/>
                <a:cs typeface="+mn-cs"/>
              </a:rPr>
              <a:t>Accumulators</a:t>
            </a:r>
            <a:r>
              <a:rPr kumimoji="0" lang="en-US" sz="1800" b="0" i="0" u="none" strike="noStrike" kern="1200" cap="none" spc="0" normalizeH="0" baseline="0" noProof="0" dirty="0">
                <a:ln>
                  <a:noFill/>
                </a:ln>
                <a:solidFill>
                  <a:prstClr val="white"/>
                </a:solidFill>
                <a:effectLst/>
                <a:uLnTx/>
                <a:uFillTx/>
                <a:latin typeface="Century Gothic"/>
                <a:ea typeface="+mn-ea"/>
                <a:cs typeface="+mn-cs"/>
              </a:rPr>
              <a:t> – allows you to aggregate values from worker nodes back to the driver program. Can be used to count the # of errors seen in an RDD of lines spread across 100s of nodes. Only the driver can access the value of an accumulator, tasks cannot. For tasks, accumulators are write-only.</a:t>
            </a:r>
          </a:p>
        </p:txBody>
      </p:sp>
      <p:pic>
        <p:nvPicPr>
          <p:cNvPr id="3" name="Picture 2"/>
          <p:cNvPicPr>
            <a:picLocks noChangeAspect="1"/>
          </p:cNvPicPr>
          <p:nvPr/>
        </p:nvPicPr>
        <p:blipFill>
          <a:blip r:embed="rId4"/>
          <a:stretch>
            <a:fillRect/>
          </a:stretch>
        </p:blipFill>
        <p:spPr>
          <a:xfrm>
            <a:off x="997414" y="2394317"/>
            <a:ext cx="802154" cy="1110675"/>
          </a:xfrm>
          <a:prstGeom prst="rect">
            <a:avLst/>
          </a:prstGeom>
        </p:spPr>
      </p:pic>
      <p:pic>
        <p:nvPicPr>
          <p:cNvPr id="4" name="Picture 3"/>
          <p:cNvPicPr>
            <a:picLocks noChangeAspect="1"/>
          </p:cNvPicPr>
          <p:nvPr/>
        </p:nvPicPr>
        <p:blipFill>
          <a:blip r:embed="rId5"/>
          <a:stretch>
            <a:fillRect/>
          </a:stretch>
        </p:blipFill>
        <p:spPr>
          <a:xfrm>
            <a:off x="739365" y="4068068"/>
            <a:ext cx="1060203" cy="630821"/>
          </a:xfrm>
          <a:prstGeom prst="rect">
            <a:avLst/>
          </a:prstGeom>
        </p:spPr>
      </p:pic>
      <p:cxnSp>
        <p:nvCxnSpPr>
          <p:cNvPr id="5" name="Straight Arrow Connector 4"/>
          <p:cNvCxnSpPr/>
          <p:nvPr/>
        </p:nvCxnSpPr>
        <p:spPr>
          <a:xfrm flipV="1">
            <a:off x="635620" y="4824435"/>
            <a:ext cx="234297" cy="561604"/>
          </a:xfrm>
          <a:prstGeom prst="straightConnector1">
            <a:avLst/>
          </a:prstGeom>
          <a:ln w="19050">
            <a:solidFill>
              <a:schemeClr val="tx1">
                <a:lumMod val="9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flipV="1">
            <a:off x="1289388" y="4824434"/>
            <a:ext cx="4153" cy="561605"/>
          </a:xfrm>
          <a:prstGeom prst="straightConnector1">
            <a:avLst/>
          </a:prstGeom>
          <a:ln w="19050">
            <a:solidFill>
              <a:schemeClr val="tx1">
                <a:lumMod val="9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flipV="1">
            <a:off x="1706268" y="4824435"/>
            <a:ext cx="210122" cy="561604"/>
          </a:xfrm>
          <a:prstGeom prst="straightConnector1">
            <a:avLst/>
          </a:prstGeom>
          <a:ln w="19050">
            <a:solidFill>
              <a:schemeClr val="tx1">
                <a:lumMod val="9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799568" y="5298631"/>
            <a:ext cx="837126"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5AD0B8"/>
                </a:solidFill>
                <a:effectLst/>
                <a:uLnTx/>
                <a:uFillTx/>
                <a:latin typeface="Century Gothic"/>
                <a:ea typeface="+mn-ea"/>
                <a:cs typeface="+mn-cs"/>
              </a:rPr>
              <a:t>+</a:t>
            </a:r>
          </a:p>
        </p:txBody>
      </p:sp>
      <p:sp>
        <p:nvSpPr>
          <p:cNvPr id="9" name="TextBox 8"/>
          <p:cNvSpPr txBox="1"/>
          <p:nvPr/>
        </p:nvSpPr>
        <p:spPr>
          <a:xfrm>
            <a:off x="320802" y="5298631"/>
            <a:ext cx="837126"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5AD0B8"/>
                </a:solidFill>
                <a:effectLst/>
                <a:uLnTx/>
                <a:uFillTx/>
                <a:latin typeface="Century Gothic"/>
                <a:ea typeface="+mn-ea"/>
                <a:cs typeface="+mn-cs"/>
              </a:rPr>
              <a:t>+</a:t>
            </a:r>
          </a:p>
        </p:txBody>
      </p:sp>
      <p:sp>
        <p:nvSpPr>
          <p:cNvPr id="10" name="TextBox 9"/>
          <p:cNvSpPr txBox="1"/>
          <p:nvPr/>
        </p:nvSpPr>
        <p:spPr>
          <a:xfrm>
            <a:off x="1088642" y="5325197"/>
            <a:ext cx="837126"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5AD0B8"/>
                </a:solidFill>
                <a:effectLst/>
                <a:uLnTx/>
                <a:uFillTx/>
                <a:latin typeface="Century Gothic"/>
                <a:ea typeface="+mn-ea"/>
                <a:cs typeface="+mn-cs"/>
              </a:rPr>
              <a:t>+</a:t>
            </a:r>
          </a:p>
        </p:txBody>
      </p:sp>
    </p:spTree>
    <p:extLst>
      <p:ext uri="{BB962C8B-B14F-4D97-AF65-F5344CB8AC3E}">
        <p14:creationId xmlns:p14="http://schemas.microsoft.com/office/powerpoint/2010/main" val="301861110"/>
      </p:ext>
    </p:extLst>
  </p:cSld>
  <p:clrMapOvr>
    <a:masterClrMapping/>
  </p:clrMapOvr>
  <p:transition>
    <p:push dir="u"/>
  </p:transition>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7000" b="-7000"/>
          </a:stretch>
        </a:blipFill>
        <a:effectLst/>
      </p:bgPr>
    </p:bg>
    <p:spTree>
      <p:nvGrpSpPr>
        <p:cNvPr id="1" name=""/>
        <p:cNvGrpSpPr/>
        <p:nvPr/>
      </p:nvGrpSpPr>
      <p:grpSpPr>
        <a:xfrm>
          <a:off x="0" y="0"/>
          <a:ext cx="0" cy="0"/>
          <a:chOff x="0" y="0"/>
          <a:chExt cx="0" cy="0"/>
        </a:xfrm>
      </p:grpSpPr>
      <p:sp>
        <p:nvSpPr>
          <p:cNvPr id="2" name="Shape 369"/>
          <p:cNvSpPr/>
          <p:nvPr/>
        </p:nvSpPr>
        <p:spPr>
          <a:xfrm>
            <a:off x="2357611" y="1735350"/>
            <a:ext cx="6531898" cy="3949799"/>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marL="0" marR="0" lvl="0" indent="0" algn="l" defTabSz="320040" rtl="0" eaLnBrk="1" fontAlgn="auto" latinLnBrk="0" hangingPunct="1">
              <a:lnSpc>
                <a:spcPct val="100000"/>
              </a:lnSpc>
              <a:spcBef>
                <a:spcPts val="1710"/>
              </a:spcBef>
              <a:spcAft>
                <a:spcPts val="0"/>
              </a:spcAft>
              <a:buClrTx/>
              <a:buSzTx/>
              <a:buFontTx/>
              <a:buNone/>
              <a:tabLst>
                <a:tab pos="91440" algn="l"/>
                <a:tab pos="320040" algn="l"/>
              </a:tabLst>
              <a:defRPr sz="1800"/>
            </a:pPr>
            <a:r>
              <a:rPr kumimoji="0" sz="2000" b="0" i="0" u="none" strike="noStrike" kern="1200" cap="none" spc="0" normalizeH="0" baseline="0" noProof="0" dirty="0">
                <a:ln>
                  <a:noFill/>
                </a:ln>
                <a:solidFill>
                  <a:prstClr val="white"/>
                </a:solidFill>
                <a:effectLst/>
                <a:uLnTx/>
                <a:uFillTx/>
                <a:latin typeface="Century Gothic"/>
                <a:ea typeface="+mn-ea"/>
                <a:cs typeface="+mn-cs"/>
              </a:rPr>
              <a:t>Broadcast variables let programmer keep a read-only variable cached on each machine rather than shipping a copy of it with tasks</a:t>
            </a:r>
            <a:endParaRPr kumimoji="0" lang="en-US" sz="2000" b="0" i="0" u="none" strike="noStrike" kern="1200" cap="none" spc="0" normalizeH="0" baseline="0" noProof="0" dirty="0">
              <a:ln>
                <a:noFill/>
              </a:ln>
              <a:solidFill>
                <a:prstClr val="white"/>
              </a:solidFill>
              <a:effectLst/>
              <a:uLnTx/>
              <a:uFillTx/>
              <a:latin typeface="Century Gothic"/>
              <a:ea typeface="+mn-ea"/>
              <a:cs typeface="+mn-cs"/>
            </a:endParaRPr>
          </a:p>
          <a:p>
            <a:pPr marL="0" marR="0" lvl="0" indent="0" algn="l" defTabSz="320040" rtl="0" eaLnBrk="1" fontAlgn="auto" latinLnBrk="0" hangingPunct="1">
              <a:lnSpc>
                <a:spcPct val="100000"/>
              </a:lnSpc>
              <a:spcBef>
                <a:spcPts val="1710"/>
              </a:spcBef>
              <a:spcAft>
                <a:spcPts val="0"/>
              </a:spcAft>
              <a:buClrTx/>
              <a:buSzTx/>
              <a:buFontTx/>
              <a:buNone/>
              <a:tabLst>
                <a:tab pos="91440" algn="l"/>
                <a:tab pos="320040" algn="l"/>
              </a:tabLst>
              <a:defRPr sz="1800"/>
            </a:pPr>
            <a:endParaRPr kumimoji="0" sz="2000" b="0" i="0" u="none" strike="noStrike" kern="1200" cap="none" spc="0" normalizeH="0" baseline="0" noProof="0" dirty="0">
              <a:ln>
                <a:noFill/>
              </a:ln>
              <a:solidFill>
                <a:prstClr val="white"/>
              </a:solidFill>
              <a:effectLst/>
              <a:uLnTx/>
              <a:uFillTx/>
              <a:latin typeface="Century Gothic"/>
              <a:ea typeface="+mn-ea"/>
              <a:cs typeface="+mn-cs"/>
            </a:endParaRPr>
          </a:p>
          <a:p>
            <a:pPr marL="0" marR="0" lvl="0" indent="0" algn="l" defTabSz="320040" rtl="0" eaLnBrk="1" fontAlgn="auto" latinLnBrk="0" hangingPunct="1">
              <a:lnSpc>
                <a:spcPct val="100000"/>
              </a:lnSpc>
              <a:spcBef>
                <a:spcPts val="1710"/>
              </a:spcBef>
              <a:spcAft>
                <a:spcPts val="0"/>
              </a:spcAft>
              <a:buClrTx/>
              <a:buSzTx/>
              <a:buFontTx/>
              <a:buNone/>
              <a:tabLst>
                <a:tab pos="91440" algn="l"/>
                <a:tab pos="320040" algn="l"/>
              </a:tabLst>
              <a:defRPr sz="1800"/>
            </a:pPr>
            <a:r>
              <a:rPr kumimoji="0" sz="2000" b="0" i="0" u="none" strike="noStrike" kern="1200" cap="none" spc="0" normalizeH="0" baseline="0" noProof="0" dirty="0">
                <a:ln>
                  <a:noFill/>
                </a:ln>
                <a:solidFill>
                  <a:srgbClr val="BBE6FB"/>
                </a:solidFill>
                <a:effectLst/>
                <a:uLnTx/>
                <a:uFillTx/>
                <a:latin typeface="Century Gothic"/>
                <a:ea typeface="+mn-ea"/>
                <a:cs typeface="+mn-cs"/>
              </a:rPr>
              <a:t>For example, to give every node a copy of </a:t>
            </a:r>
            <a:r>
              <a:rPr kumimoji="0" lang="en-US" sz="2000" b="0" i="0" u="none" strike="noStrike" kern="1200" cap="none" spc="0" normalizeH="0" baseline="0" noProof="0" dirty="0">
                <a:ln>
                  <a:noFill/>
                </a:ln>
                <a:solidFill>
                  <a:srgbClr val="BBE6FB"/>
                </a:solidFill>
                <a:effectLst/>
                <a:uLnTx/>
                <a:uFillTx/>
                <a:latin typeface="Century Gothic"/>
                <a:ea typeface="+mn-ea"/>
                <a:cs typeface="+mn-cs"/>
              </a:rPr>
              <a:t> </a:t>
            </a:r>
            <a:r>
              <a:rPr kumimoji="0" sz="2000" b="0" i="0" u="none" strike="noStrike" kern="1200" cap="none" spc="0" normalizeH="0" baseline="0" noProof="0" dirty="0">
                <a:ln>
                  <a:noFill/>
                </a:ln>
                <a:solidFill>
                  <a:srgbClr val="BBE6FB"/>
                </a:solidFill>
                <a:effectLst/>
                <a:uLnTx/>
                <a:uFillTx/>
                <a:latin typeface="Century Gothic"/>
                <a:ea typeface="+mn-ea"/>
                <a:cs typeface="+mn-cs"/>
              </a:rPr>
              <a:t>a large input dataset efficiently</a:t>
            </a:r>
            <a:endParaRPr kumimoji="0" lang="en-US" sz="2000" b="0" i="0" u="none" strike="noStrike" kern="1200" cap="none" spc="0" normalizeH="0" baseline="0" noProof="0" dirty="0">
              <a:ln>
                <a:noFill/>
              </a:ln>
              <a:solidFill>
                <a:srgbClr val="BBE6FB"/>
              </a:solidFill>
              <a:effectLst/>
              <a:uLnTx/>
              <a:uFillTx/>
              <a:latin typeface="Century Gothic"/>
              <a:ea typeface="+mn-ea"/>
              <a:cs typeface="+mn-cs"/>
            </a:endParaRPr>
          </a:p>
          <a:p>
            <a:pPr marL="0" marR="0" lvl="0" indent="0" algn="l" defTabSz="320040" rtl="0" eaLnBrk="1" fontAlgn="auto" latinLnBrk="0" hangingPunct="1">
              <a:lnSpc>
                <a:spcPct val="100000"/>
              </a:lnSpc>
              <a:spcBef>
                <a:spcPts val="1710"/>
              </a:spcBef>
              <a:spcAft>
                <a:spcPts val="0"/>
              </a:spcAft>
              <a:buClrTx/>
              <a:buSzTx/>
              <a:buFontTx/>
              <a:buNone/>
              <a:tabLst>
                <a:tab pos="91440" algn="l"/>
                <a:tab pos="320040" algn="l"/>
              </a:tabLst>
              <a:defRPr sz="1800"/>
            </a:pPr>
            <a:endParaRPr kumimoji="0" sz="2000" b="0" i="0" u="none" strike="noStrike" kern="1200" cap="none" spc="0" normalizeH="0" baseline="0" noProof="0" dirty="0">
              <a:ln>
                <a:noFill/>
              </a:ln>
              <a:solidFill>
                <a:prstClr val="white"/>
              </a:solidFill>
              <a:effectLst/>
              <a:uLnTx/>
              <a:uFillTx/>
              <a:latin typeface="Century Gothic"/>
              <a:ea typeface="+mn-ea"/>
              <a:cs typeface="+mn-cs"/>
            </a:endParaRPr>
          </a:p>
          <a:p>
            <a:pPr marL="0" marR="0" lvl="0" indent="0" algn="l" defTabSz="320040" rtl="0" eaLnBrk="1" fontAlgn="auto" latinLnBrk="0" hangingPunct="1">
              <a:lnSpc>
                <a:spcPct val="100000"/>
              </a:lnSpc>
              <a:spcBef>
                <a:spcPts val="1710"/>
              </a:spcBef>
              <a:spcAft>
                <a:spcPts val="0"/>
              </a:spcAft>
              <a:buClrTx/>
              <a:buSzTx/>
              <a:buFontTx/>
              <a:buNone/>
              <a:tabLst>
                <a:tab pos="91440" algn="l"/>
                <a:tab pos="320040" algn="l"/>
              </a:tabLst>
              <a:defRPr sz="1800"/>
            </a:pPr>
            <a:r>
              <a:rPr kumimoji="0" sz="2000" b="0" i="0" u="none" strike="noStrike" kern="1200" cap="none" spc="0" normalizeH="0" baseline="0" noProof="0" dirty="0">
                <a:ln>
                  <a:noFill/>
                </a:ln>
                <a:solidFill>
                  <a:prstClr val="white"/>
                </a:solidFill>
                <a:effectLst/>
                <a:uLnTx/>
                <a:uFillTx/>
                <a:latin typeface="Century Gothic"/>
                <a:ea typeface="+mn-ea"/>
                <a:cs typeface="+mn-cs"/>
              </a:rPr>
              <a:t>Spark also attempts to distribute broadcast variables using efficient broadcast algorithms to reduce communication cost</a:t>
            </a:r>
          </a:p>
        </p:txBody>
      </p:sp>
      <p:sp>
        <p:nvSpPr>
          <p:cNvPr id="3" name="Title 1"/>
          <p:cNvSpPr txBox="1">
            <a:spLocks/>
          </p:cNvSpPr>
          <p:nvPr/>
        </p:nvSpPr>
        <p:spPr>
          <a:xfrm>
            <a:off x="1279865" y="433146"/>
            <a:ext cx="8254428" cy="870725"/>
          </a:xfrm>
          <a:prstGeom prst="rect">
            <a:avLst/>
          </a:prstGeom>
        </p:spPr>
        <p:txBody>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3200" b="0" i="0" u="none" strike="noStrike" kern="1200" cap="all" spc="0" normalizeH="0" baseline="0" noProof="0" dirty="0">
                <a:ln w="3175" cmpd="sng">
                  <a:noFill/>
                </a:ln>
                <a:gradFill flip="none" rotWithShape="1">
                  <a:gsLst>
                    <a:gs pos="0">
                      <a:prstClr val="white"/>
                    </a:gs>
                    <a:gs pos="100000">
                      <a:prstClr val="white">
                        <a:lumMod val="65000"/>
                      </a:prstClr>
                    </a:gs>
                  </a:gsLst>
                  <a:lin ang="5580000" scaled="0"/>
                  <a:tileRect/>
                </a:gradFill>
                <a:effectLst>
                  <a:glow rad="38100">
                    <a:prstClr val="black">
                      <a:lumMod val="65000"/>
                      <a:lumOff val="35000"/>
                      <a:alpha val="40000"/>
                    </a:prstClr>
                  </a:glow>
                  <a:outerShdw blurRad="28575" dist="38100" dir="14040000" algn="tl" rotWithShape="0">
                    <a:srgbClr val="000000">
                      <a:alpha val="25000"/>
                    </a:srgbClr>
                  </a:outerShdw>
                </a:effectLst>
                <a:uLnTx/>
                <a:uFillTx/>
                <a:latin typeface="Century Gothic"/>
                <a:ea typeface="+mj-ea"/>
                <a:cs typeface="+mj-cs"/>
              </a:rPr>
              <a:t>Broadcast Variables</a:t>
            </a:r>
          </a:p>
        </p:txBody>
      </p:sp>
      <p:pic>
        <p:nvPicPr>
          <p:cNvPr id="4" name="Picture 3"/>
          <p:cNvPicPr>
            <a:picLocks noChangeAspect="1"/>
          </p:cNvPicPr>
          <p:nvPr/>
        </p:nvPicPr>
        <p:blipFill>
          <a:blip r:embed="rId4"/>
          <a:stretch>
            <a:fillRect/>
          </a:stretch>
        </p:blipFill>
        <p:spPr>
          <a:xfrm>
            <a:off x="549835" y="174025"/>
            <a:ext cx="730030" cy="1010811"/>
          </a:xfrm>
          <a:prstGeom prst="rect">
            <a:avLst/>
          </a:prstGeom>
        </p:spPr>
      </p:pic>
    </p:spTree>
    <p:extLst>
      <p:ext uri="{BB962C8B-B14F-4D97-AF65-F5344CB8AC3E}">
        <p14:creationId xmlns:p14="http://schemas.microsoft.com/office/powerpoint/2010/main" val="3216685826"/>
      </p:ext>
    </p:extLst>
  </p:cSld>
  <p:clrMapOvr>
    <a:masterClrMapping/>
  </p:clrMapOvr>
  <p:transition>
    <p:push dir="u"/>
  </p:transition>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7000" b="-7000"/>
          </a:stretch>
        </a:blipFill>
        <a:effectLst/>
      </p:bgPr>
    </p:bg>
    <p:spTree>
      <p:nvGrpSpPr>
        <p:cNvPr id="1" name=""/>
        <p:cNvGrpSpPr/>
        <p:nvPr/>
      </p:nvGrpSpPr>
      <p:grpSpPr>
        <a:xfrm>
          <a:off x="0" y="0"/>
          <a:ext cx="0" cy="0"/>
          <a:chOff x="0" y="0"/>
          <a:chExt cx="0" cy="0"/>
        </a:xfrm>
      </p:grpSpPr>
      <p:sp>
        <p:nvSpPr>
          <p:cNvPr id="2" name="Shape 372"/>
          <p:cNvSpPr/>
          <p:nvPr/>
        </p:nvSpPr>
        <p:spPr>
          <a:xfrm>
            <a:off x="2449830" y="2158080"/>
            <a:ext cx="7223761" cy="795089"/>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marL="0" marR="0" lvl="0" indent="0" algn="l" defTabSz="457200" rtl="0" eaLnBrk="1" fontAlgn="auto" latinLnBrk="0" hangingPunct="1">
              <a:lnSpc>
                <a:spcPts val="3060"/>
              </a:lnSpc>
              <a:spcBef>
                <a:spcPts val="0"/>
              </a:spcBef>
              <a:spcAft>
                <a:spcPts val="0"/>
              </a:spcAft>
              <a:buClrTx/>
              <a:buSzTx/>
              <a:buFontTx/>
              <a:buNone/>
              <a:tabLst/>
              <a:defRPr sz="1800"/>
            </a:pPr>
            <a:r>
              <a:rPr kumimoji="0" sz="18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Consolas" panose="020B0609020204030204" pitchFamily="49" charset="0"/>
                <a:sym typeface="Courier"/>
              </a:rPr>
              <a:t>val</a:t>
            </a:r>
            <a:r>
              <a:rPr kumimoji="0"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Consolas" panose="020B0609020204030204" pitchFamily="49" charset="0"/>
                <a:sym typeface="Courier"/>
              </a:rPr>
              <a:t> </a:t>
            </a:r>
            <a:r>
              <a:rPr kumimoji="0" sz="18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Consolas" panose="020B0609020204030204" pitchFamily="49" charset="0"/>
                <a:sym typeface="Courier"/>
              </a:rPr>
              <a:t>broadcastVar</a:t>
            </a:r>
            <a:r>
              <a:rPr kumimoji="0"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Consolas" panose="020B0609020204030204" pitchFamily="49" charset="0"/>
                <a:sym typeface="Courier"/>
              </a:rPr>
              <a:t> = </a:t>
            </a:r>
            <a:r>
              <a:rPr kumimoji="0" sz="18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Consolas" panose="020B0609020204030204" pitchFamily="49" charset="0"/>
                <a:sym typeface="Courier"/>
              </a:rPr>
              <a:t>sc.</a:t>
            </a:r>
            <a:r>
              <a:rPr kumimoji="0" sz="1800" b="0" i="0" u="none" strike="noStrike" kern="1200" cap="none" spc="0" normalizeH="0" baseline="0" noProof="0" dirty="0" err="1">
                <a:ln>
                  <a:noFill/>
                </a:ln>
                <a:solidFill>
                  <a:srgbClr val="BBE6FB"/>
                </a:solidFill>
                <a:effectLst/>
                <a:uLnTx/>
                <a:uFillTx/>
                <a:latin typeface="Consolas" panose="020B0609020204030204" pitchFamily="49" charset="0"/>
                <a:ea typeface="+mn-ea"/>
                <a:cs typeface="Consolas" panose="020B0609020204030204" pitchFamily="49" charset="0"/>
                <a:sym typeface="Courier"/>
              </a:rPr>
              <a:t>broadcast</a:t>
            </a:r>
            <a:r>
              <a:rPr kumimoji="0"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Consolas" panose="020B0609020204030204" pitchFamily="49" charset="0"/>
                <a:sym typeface="Courier"/>
              </a:rPr>
              <a:t>(</a:t>
            </a:r>
            <a:r>
              <a:rPr kumimoji="0" sz="1800" b="0" i="0" u="none" strike="noStrike" kern="1200" cap="none" spc="0" normalizeH="0" baseline="0" noProof="0" dirty="0">
                <a:ln>
                  <a:noFill/>
                </a:ln>
                <a:solidFill>
                  <a:srgbClr val="92D050"/>
                </a:solidFill>
                <a:effectLst/>
                <a:uLnTx/>
                <a:uFillTx/>
                <a:latin typeface="Consolas" panose="020B0609020204030204" pitchFamily="49" charset="0"/>
                <a:ea typeface="+mn-ea"/>
                <a:cs typeface="Consolas" panose="020B0609020204030204" pitchFamily="49" charset="0"/>
                <a:sym typeface="Courier"/>
              </a:rPr>
              <a:t>Array(</a:t>
            </a:r>
            <a:r>
              <a:rPr kumimoji="0"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Consolas" panose="020B0609020204030204" pitchFamily="49" charset="0"/>
                <a:sym typeface="Courier"/>
              </a:rPr>
              <a:t>1, 2, 3</a:t>
            </a:r>
            <a:r>
              <a:rPr kumimoji="0" sz="1800" b="0" i="0" u="none" strike="noStrike" kern="1200" cap="none" spc="0" normalizeH="0" baseline="0" noProof="0" dirty="0">
                <a:ln>
                  <a:noFill/>
                </a:ln>
                <a:solidFill>
                  <a:srgbClr val="92D050"/>
                </a:solidFill>
                <a:effectLst/>
                <a:uLnTx/>
                <a:uFillTx/>
                <a:latin typeface="Consolas" panose="020B0609020204030204" pitchFamily="49" charset="0"/>
                <a:ea typeface="+mn-ea"/>
                <a:cs typeface="Consolas" panose="020B0609020204030204" pitchFamily="49" charset="0"/>
                <a:sym typeface="Courier"/>
              </a:rPr>
              <a:t>)</a:t>
            </a:r>
            <a:r>
              <a:rPr kumimoji="0"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Consolas" panose="020B0609020204030204" pitchFamily="49" charset="0"/>
                <a:sym typeface="Courier"/>
              </a:rPr>
              <a:t>)</a:t>
            </a:r>
          </a:p>
          <a:p>
            <a:pPr marL="0" marR="0" lvl="0" indent="0" algn="l" defTabSz="457200" rtl="0" eaLnBrk="1" fontAlgn="auto" latinLnBrk="0" hangingPunct="1">
              <a:lnSpc>
                <a:spcPts val="3060"/>
              </a:lnSpc>
              <a:spcBef>
                <a:spcPts val="0"/>
              </a:spcBef>
              <a:spcAft>
                <a:spcPts val="0"/>
              </a:spcAft>
              <a:buClrTx/>
              <a:buSzTx/>
              <a:buFontTx/>
              <a:buNone/>
              <a:tabLst/>
              <a:defRPr sz="1800"/>
            </a:pPr>
            <a:r>
              <a:rPr kumimoji="0" sz="18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Consolas" panose="020B0609020204030204" pitchFamily="49" charset="0"/>
                <a:sym typeface="Courier"/>
              </a:rPr>
              <a:t>broadcastVar.</a:t>
            </a:r>
            <a:r>
              <a:rPr kumimoji="0" sz="1800" b="0" i="0" u="none" strike="noStrike" kern="1200" cap="none" spc="0" normalizeH="0" baseline="0" noProof="0" dirty="0" err="1">
                <a:ln>
                  <a:noFill/>
                </a:ln>
                <a:solidFill>
                  <a:srgbClr val="BBE6FB"/>
                </a:solidFill>
                <a:effectLst/>
                <a:uLnTx/>
                <a:uFillTx/>
                <a:latin typeface="Consolas" panose="020B0609020204030204" pitchFamily="49" charset="0"/>
                <a:ea typeface="+mn-ea"/>
                <a:cs typeface="Consolas" panose="020B0609020204030204" pitchFamily="49" charset="0"/>
                <a:sym typeface="Courier"/>
              </a:rPr>
              <a:t>value</a:t>
            </a:r>
            <a:endParaRPr kumimoji="0" sz="1800" b="0" i="0" u="none" strike="noStrike" kern="1200" cap="none" spc="0" normalizeH="0" baseline="0" noProof="0" dirty="0">
              <a:ln>
                <a:noFill/>
              </a:ln>
              <a:solidFill>
                <a:srgbClr val="BBE6FB"/>
              </a:solidFill>
              <a:effectLst/>
              <a:uLnTx/>
              <a:uFillTx/>
              <a:latin typeface="Consolas" panose="020B0609020204030204" pitchFamily="49" charset="0"/>
              <a:ea typeface="+mn-ea"/>
              <a:cs typeface="Consolas" panose="020B0609020204030204" pitchFamily="49" charset="0"/>
              <a:sym typeface="Courier"/>
            </a:endParaRPr>
          </a:p>
        </p:txBody>
      </p:sp>
      <p:sp>
        <p:nvSpPr>
          <p:cNvPr id="3" name="Shape 374"/>
          <p:cNvSpPr/>
          <p:nvPr/>
        </p:nvSpPr>
        <p:spPr>
          <a:xfrm>
            <a:off x="2462768" y="4442662"/>
            <a:ext cx="7223761" cy="795089"/>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marL="0" marR="0" lvl="0" indent="0" algn="l" defTabSz="457200" rtl="0" eaLnBrk="1" fontAlgn="auto" latinLnBrk="0" hangingPunct="1">
              <a:lnSpc>
                <a:spcPts val="3060"/>
              </a:lnSpc>
              <a:spcBef>
                <a:spcPts val="0"/>
              </a:spcBef>
              <a:spcAft>
                <a:spcPts val="0"/>
              </a:spcAft>
              <a:buClrTx/>
              <a:buSzTx/>
              <a:buFontTx/>
              <a:buNone/>
              <a:tabLst/>
              <a:defRPr sz="1800"/>
            </a:pPr>
            <a:r>
              <a:rPr kumimoji="0" sz="18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Consolas" panose="020B0609020204030204" pitchFamily="49" charset="0"/>
                <a:sym typeface="Courier"/>
              </a:rPr>
              <a:t>broadcastVar</a:t>
            </a:r>
            <a:r>
              <a:rPr kumimoji="0"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Consolas" panose="020B0609020204030204" pitchFamily="49" charset="0"/>
                <a:sym typeface="Courier"/>
              </a:rPr>
              <a:t> = </a:t>
            </a:r>
            <a:r>
              <a:rPr kumimoji="0" sz="18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Consolas" panose="020B0609020204030204" pitchFamily="49" charset="0"/>
                <a:sym typeface="Courier"/>
              </a:rPr>
              <a:t>sc.</a:t>
            </a:r>
            <a:r>
              <a:rPr kumimoji="0" sz="1800" b="0" i="0" u="none" strike="noStrike" kern="1200" cap="none" spc="0" normalizeH="0" baseline="0" noProof="0" dirty="0" err="1">
                <a:ln>
                  <a:noFill/>
                </a:ln>
                <a:solidFill>
                  <a:srgbClr val="BBE6FB"/>
                </a:solidFill>
                <a:effectLst/>
                <a:uLnTx/>
                <a:uFillTx/>
                <a:latin typeface="Consolas" panose="020B0609020204030204" pitchFamily="49" charset="0"/>
                <a:ea typeface="+mn-ea"/>
                <a:cs typeface="Consolas" panose="020B0609020204030204" pitchFamily="49" charset="0"/>
                <a:sym typeface="Courier"/>
              </a:rPr>
              <a:t>broadcast</a:t>
            </a:r>
            <a:r>
              <a:rPr kumimoji="0"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Consolas" panose="020B0609020204030204" pitchFamily="49" charset="0"/>
                <a:sym typeface="Courier"/>
              </a:rPr>
              <a:t>(</a:t>
            </a:r>
            <a:r>
              <a:rPr kumimoji="0" sz="1800" b="0" i="0" u="none" strike="noStrike" kern="1200" cap="none" spc="0" normalizeH="0" baseline="0" noProof="0" dirty="0">
                <a:ln>
                  <a:noFill/>
                </a:ln>
                <a:solidFill>
                  <a:srgbClr val="92D050"/>
                </a:solidFill>
                <a:effectLst/>
                <a:uLnTx/>
                <a:uFillTx/>
                <a:latin typeface="Consolas" panose="020B0609020204030204" pitchFamily="49" charset="0"/>
                <a:ea typeface="+mn-ea"/>
                <a:cs typeface="Consolas" panose="020B0609020204030204" pitchFamily="49" charset="0"/>
                <a:sym typeface="Courier"/>
              </a:rPr>
              <a:t>list(</a:t>
            </a:r>
            <a:r>
              <a:rPr kumimoji="0"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Consolas" panose="020B0609020204030204" pitchFamily="49" charset="0"/>
                <a:sym typeface="Courier"/>
              </a:rPr>
              <a:t>range(1, 4)</a:t>
            </a:r>
            <a:r>
              <a:rPr kumimoji="0" sz="1800" b="0" i="0" u="none" strike="noStrike" kern="1200" cap="none" spc="0" normalizeH="0" baseline="0" noProof="0" dirty="0">
                <a:ln>
                  <a:noFill/>
                </a:ln>
                <a:solidFill>
                  <a:srgbClr val="92D050"/>
                </a:solidFill>
                <a:effectLst/>
                <a:uLnTx/>
                <a:uFillTx/>
                <a:latin typeface="Consolas" panose="020B0609020204030204" pitchFamily="49" charset="0"/>
                <a:ea typeface="+mn-ea"/>
                <a:cs typeface="Consolas" panose="020B0609020204030204" pitchFamily="49" charset="0"/>
                <a:sym typeface="Courier"/>
              </a:rPr>
              <a:t>)</a:t>
            </a:r>
            <a:r>
              <a:rPr kumimoji="0"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Consolas" panose="020B0609020204030204" pitchFamily="49" charset="0"/>
                <a:sym typeface="Courier"/>
              </a:rPr>
              <a:t>)</a:t>
            </a:r>
          </a:p>
          <a:p>
            <a:pPr marL="0" marR="0" lvl="0" indent="0" algn="l" defTabSz="457200" rtl="0" eaLnBrk="1" fontAlgn="auto" latinLnBrk="0" hangingPunct="1">
              <a:lnSpc>
                <a:spcPts val="3060"/>
              </a:lnSpc>
              <a:spcBef>
                <a:spcPts val="0"/>
              </a:spcBef>
              <a:spcAft>
                <a:spcPts val="0"/>
              </a:spcAft>
              <a:buClrTx/>
              <a:buSzTx/>
              <a:buFontTx/>
              <a:buNone/>
              <a:tabLst/>
              <a:defRPr sz="1800"/>
            </a:pPr>
            <a:r>
              <a:rPr kumimoji="0" sz="18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Consolas" panose="020B0609020204030204" pitchFamily="49" charset="0"/>
                <a:sym typeface="Courier"/>
              </a:rPr>
              <a:t>broadcastVar.</a:t>
            </a:r>
            <a:r>
              <a:rPr kumimoji="0" sz="1800" b="0" i="0" u="none" strike="noStrike" kern="1200" cap="none" spc="0" normalizeH="0" baseline="0" noProof="0" dirty="0" err="1">
                <a:ln>
                  <a:noFill/>
                </a:ln>
                <a:solidFill>
                  <a:srgbClr val="BBE6FB"/>
                </a:solidFill>
                <a:effectLst/>
                <a:uLnTx/>
                <a:uFillTx/>
                <a:latin typeface="Consolas" panose="020B0609020204030204" pitchFamily="49" charset="0"/>
                <a:ea typeface="+mn-ea"/>
                <a:cs typeface="Consolas" panose="020B0609020204030204" pitchFamily="49" charset="0"/>
                <a:sym typeface="Courier"/>
              </a:rPr>
              <a:t>value</a:t>
            </a:r>
            <a:endParaRPr kumimoji="0" sz="1800" b="0" i="0" u="none" strike="noStrike" kern="1200" cap="none" spc="0" normalizeH="0" baseline="0" noProof="0" dirty="0">
              <a:ln>
                <a:noFill/>
              </a:ln>
              <a:solidFill>
                <a:srgbClr val="BBE6FB"/>
              </a:solidFill>
              <a:effectLst/>
              <a:uLnTx/>
              <a:uFillTx/>
              <a:latin typeface="Consolas" panose="020B0609020204030204" pitchFamily="49" charset="0"/>
              <a:ea typeface="+mn-ea"/>
              <a:cs typeface="Consolas" panose="020B0609020204030204" pitchFamily="49" charset="0"/>
              <a:sym typeface="Courier"/>
            </a:endParaRPr>
          </a:p>
        </p:txBody>
      </p:sp>
      <p:sp>
        <p:nvSpPr>
          <p:cNvPr id="4" name="Shape 375"/>
          <p:cNvSpPr/>
          <p:nvPr/>
        </p:nvSpPr>
        <p:spPr>
          <a:xfrm>
            <a:off x="2084865" y="1765319"/>
            <a:ext cx="905986" cy="307777"/>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lvl1pPr algn="l" defTabSz="355600">
              <a:spcBef>
                <a:spcPts val="1900"/>
              </a:spcBef>
              <a:tabLst>
                <a:tab pos="101600" algn="l"/>
                <a:tab pos="355600" algn="l"/>
              </a:tabLst>
            </a:lvl1pPr>
          </a:lstStyle>
          <a:p>
            <a:pPr marL="0" marR="0" lvl="0" indent="0" algn="l" defTabSz="355600" rtl="0" eaLnBrk="1" fontAlgn="auto" latinLnBrk="0" hangingPunct="1">
              <a:lnSpc>
                <a:spcPct val="100000"/>
              </a:lnSpc>
              <a:spcBef>
                <a:spcPts val="1900"/>
              </a:spcBef>
              <a:spcAft>
                <a:spcPts val="0"/>
              </a:spcAft>
              <a:buClrTx/>
              <a:buSzTx/>
              <a:buFontTx/>
              <a:buNone/>
              <a:tabLst>
                <a:tab pos="101600" algn="l"/>
                <a:tab pos="355600" algn="l"/>
              </a:tabLst>
              <a:defRPr sz="1800"/>
            </a:pPr>
            <a:r>
              <a:rPr kumimoji="0" sz="2000" b="0" i="0" u="none" strike="noStrike" kern="1200" cap="none" spc="0" normalizeH="0" baseline="0" noProof="0" dirty="0">
                <a:ln>
                  <a:noFill/>
                </a:ln>
                <a:solidFill>
                  <a:srgbClr val="FE5222"/>
                </a:solidFill>
                <a:effectLst/>
                <a:uLnTx/>
                <a:uFillTx/>
                <a:latin typeface="Century Gothic"/>
                <a:ea typeface="+mn-ea"/>
                <a:cs typeface="+mn-cs"/>
              </a:rPr>
              <a:t>Scala:</a:t>
            </a:r>
          </a:p>
        </p:txBody>
      </p:sp>
      <p:sp>
        <p:nvSpPr>
          <p:cNvPr id="5" name="Shape 376"/>
          <p:cNvSpPr/>
          <p:nvPr/>
        </p:nvSpPr>
        <p:spPr>
          <a:xfrm>
            <a:off x="2155686" y="4075272"/>
            <a:ext cx="929742" cy="307777"/>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lgn="l" defTabSz="355600">
              <a:spcBef>
                <a:spcPts val="1900"/>
              </a:spcBef>
              <a:tabLst>
                <a:tab pos="101600" algn="l"/>
                <a:tab pos="355600" algn="l"/>
              </a:tabLst>
            </a:lvl1pPr>
          </a:lstStyle>
          <a:p>
            <a:pPr marL="0" marR="0" lvl="0" indent="0" algn="l" defTabSz="355600" rtl="0" eaLnBrk="1" fontAlgn="auto" latinLnBrk="0" hangingPunct="1">
              <a:lnSpc>
                <a:spcPct val="100000"/>
              </a:lnSpc>
              <a:spcBef>
                <a:spcPts val="1900"/>
              </a:spcBef>
              <a:spcAft>
                <a:spcPts val="0"/>
              </a:spcAft>
              <a:buClrTx/>
              <a:buSzTx/>
              <a:buFontTx/>
              <a:buNone/>
              <a:tabLst>
                <a:tab pos="101600" algn="l"/>
                <a:tab pos="355600" algn="l"/>
              </a:tabLst>
              <a:defRPr sz="1800"/>
            </a:pPr>
            <a:r>
              <a:rPr kumimoji="0" sz="2000" b="0" i="0" u="none" strike="noStrike" kern="1200" cap="none" spc="0" normalizeH="0" baseline="0" noProof="0" dirty="0">
                <a:ln>
                  <a:noFill/>
                </a:ln>
                <a:solidFill>
                  <a:srgbClr val="FE5222"/>
                </a:solidFill>
                <a:effectLst/>
                <a:uLnTx/>
                <a:uFillTx/>
                <a:latin typeface="Century Gothic"/>
                <a:ea typeface="+mn-ea"/>
                <a:cs typeface="+mn-cs"/>
              </a:rPr>
              <a:t>Python:</a:t>
            </a:r>
          </a:p>
        </p:txBody>
      </p:sp>
      <p:sp>
        <p:nvSpPr>
          <p:cNvPr id="6" name="Title 1"/>
          <p:cNvSpPr txBox="1">
            <a:spLocks/>
          </p:cNvSpPr>
          <p:nvPr/>
        </p:nvSpPr>
        <p:spPr>
          <a:xfrm>
            <a:off x="1224109" y="391768"/>
            <a:ext cx="8254428" cy="870725"/>
          </a:xfrm>
          <a:prstGeom prst="rect">
            <a:avLst/>
          </a:prstGeom>
        </p:spPr>
        <p:txBody>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3200" b="0" i="0" u="none" strike="noStrike" kern="1200" cap="all" spc="0" normalizeH="0" baseline="0" noProof="0" dirty="0">
                <a:ln w="3175" cmpd="sng">
                  <a:noFill/>
                </a:ln>
                <a:gradFill flip="none" rotWithShape="1">
                  <a:gsLst>
                    <a:gs pos="0">
                      <a:prstClr val="white"/>
                    </a:gs>
                    <a:gs pos="100000">
                      <a:prstClr val="white">
                        <a:lumMod val="65000"/>
                      </a:prstClr>
                    </a:gs>
                  </a:gsLst>
                  <a:lin ang="5580000" scaled="0"/>
                  <a:tileRect/>
                </a:gradFill>
                <a:effectLst>
                  <a:glow rad="38100">
                    <a:prstClr val="black">
                      <a:lumMod val="65000"/>
                      <a:lumOff val="35000"/>
                      <a:alpha val="40000"/>
                    </a:prstClr>
                  </a:glow>
                  <a:outerShdw blurRad="28575" dist="38100" dir="14040000" algn="tl" rotWithShape="0">
                    <a:srgbClr val="000000">
                      <a:alpha val="25000"/>
                    </a:srgbClr>
                  </a:outerShdw>
                </a:effectLst>
                <a:uLnTx/>
                <a:uFillTx/>
                <a:latin typeface="Century Gothic"/>
                <a:ea typeface="+mj-ea"/>
                <a:cs typeface="+mj-cs"/>
              </a:rPr>
              <a:t>Broadcast Variables</a:t>
            </a:r>
          </a:p>
        </p:txBody>
      </p:sp>
      <p:pic>
        <p:nvPicPr>
          <p:cNvPr id="7" name="Picture 6"/>
          <p:cNvPicPr>
            <a:picLocks noChangeAspect="1"/>
          </p:cNvPicPr>
          <p:nvPr/>
        </p:nvPicPr>
        <p:blipFill>
          <a:blip r:embed="rId4"/>
          <a:stretch>
            <a:fillRect/>
          </a:stretch>
        </p:blipFill>
        <p:spPr>
          <a:xfrm>
            <a:off x="421955" y="151818"/>
            <a:ext cx="802154" cy="1110675"/>
          </a:xfrm>
          <a:prstGeom prst="rect">
            <a:avLst/>
          </a:prstGeom>
        </p:spPr>
      </p:pic>
    </p:spTree>
    <p:extLst>
      <p:ext uri="{BB962C8B-B14F-4D97-AF65-F5344CB8AC3E}">
        <p14:creationId xmlns:p14="http://schemas.microsoft.com/office/powerpoint/2010/main" val="2873856242"/>
      </p:ext>
    </p:extLst>
  </p:cSld>
  <p:clrMapOvr>
    <a:masterClrMapping/>
  </p:clrMapOvr>
  <p:transition>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80B16FD-8A32-4FF7-8658-C7CB4EFB68B6}"/>
              </a:ext>
            </a:extLst>
          </p:cNvPr>
          <p:cNvSpPr>
            <a:spLocks noGrp="1"/>
          </p:cNvSpPr>
          <p:nvPr>
            <p:ph type="title"/>
          </p:nvPr>
        </p:nvSpPr>
        <p:spPr/>
        <p:txBody>
          <a:bodyPr/>
          <a:lstStyle/>
          <a:p>
            <a:r>
              <a:rPr lang="hu-HU" dirty="0"/>
              <a:t>Egy kis </a:t>
            </a:r>
            <a:r>
              <a:rPr lang="hu-HU" dirty="0" err="1"/>
              <a:t>valszám</a:t>
            </a:r>
            <a:r>
              <a:rPr lang="hu-HU" dirty="0"/>
              <a:t> emlékeztető</a:t>
            </a:r>
          </a:p>
        </p:txBody>
      </p:sp>
      <p:sp>
        <p:nvSpPr>
          <p:cNvPr id="3" name="Tartalom helye 2">
            <a:extLst>
              <a:ext uri="{FF2B5EF4-FFF2-40B4-BE49-F238E27FC236}">
                <a16:creationId xmlns:a16="http://schemas.microsoft.com/office/drawing/2014/main" id="{F9D8A6DF-6B2D-471B-9A41-217F575451ED}"/>
              </a:ext>
            </a:extLst>
          </p:cNvPr>
          <p:cNvSpPr>
            <a:spLocks noGrp="1"/>
          </p:cNvSpPr>
          <p:nvPr>
            <p:ph idx="1"/>
          </p:nvPr>
        </p:nvSpPr>
        <p:spPr/>
        <p:txBody>
          <a:bodyPr/>
          <a:lstStyle/>
          <a:p>
            <a:r>
              <a:rPr lang="hu-HU" dirty="0" err="1"/>
              <a:t>Chernoff</a:t>
            </a:r>
            <a:r>
              <a:rPr lang="hu-HU" dirty="0"/>
              <a:t> korlát</a:t>
            </a:r>
          </a:p>
          <a:p>
            <a:pPr lvl="1"/>
            <a:r>
              <a:rPr lang="hu-HU" dirty="0"/>
              <a:t>Tegyük fel, hogy                         független </a:t>
            </a:r>
            <a:r>
              <a:rPr lang="hu-HU" dirty="0" err="1"/>
              <a:t>vv</a:t>
            </a:r>
            <a:r>
              <a:rPr lang="hu-HU" dirty="0"/>
              <a:t>-ók és</a:t>
            </a:r>
          </a:p>
          <a:p>
            <a:pPr lvl="1"/>
            <a:r>
              <a:rPr lang="hu-HU" dirty="0"/>
              <a:t>Legyen   </a:t>
            </a:r>
          </a:p>
          <a:p>
            <a:pPr lvl="1"/>
            <a:endParaRPr lang="hu-HU" dirty="0"/>
          </a:p>
          <a:p>
            <a:pPr lvl="1"/>
            <a:r>
              <a:rPr lang="hu-HU" dirty="0"/>
              <a:t>Ha                 , akkor </a:t>
            </a:r>
          </a:p>
        </p:txBody>
      </p:sp>
      <p:pic>
        <p:nvPicPr>
          <p:cNvPr id="4" name="Kép 3">
            <a:extLst>
              <a:ext uri="{FF2B5EF4-FFF2-40B4-BE49-F238E27FC236}">
                <a16:creationId xmlns:a16="http://schemas.microsoft.com/office/drawing/2014/main" id="{4971840C-B4D0-4129-9943-F6BFE2625DD2}"/>
              </a:ext>
            </a:extLst>
          </p:cNvPr>
          <p:cNvPicPr>
            <a:picLocks noChangeAspect="1"/>
          </p:cNvPicPr>
          <p:nvPr/>
        </p:nvPicPr>
        <p:blipFill>
          <a:blip r:embed="rId2"/>
          <a:stretch>
            <a:fillRect/>
          </a:stretch>
        </p:blipFill>
        <p:spPr>
          <a:xfrm>
            <a:off x="3683500" y="2336420"/>
            <a:ext cx="1576832" cy="329063"/>
          </a:xfrm>
          <a:prstGeom prst="rect">
            <a:avLst/>
          </a:prstGeom>
        </p:spPr>
      </p:pic>
      <p:pic>
        <p:nvPicPr>
          <p:cNvPr id="5" name="Kép 4">
            <a:extLst>
              <a:ext uri="{FF2B5EF4-FFF2-40B4-BE49-F238E27FC236}">
                <a16:creationId xmlns:a16="http://schemas.microsoft.com/office/drawing/2014/main" id="{19E2E19D-C139-4FDD-A96E-A1B9BE164D01}"/>
              </a:ext>
            </a:extLst>
          </p:cNvPr>
          <p:cNvPicPr>
            <a:picLocks noChangeAspect="1"/>
          </p:cNvPicPr>
          <p:nvPr/>
        </p:nvPicPr>
        <p:blipFill>
          <a:blip r:embed="rId3"/>
          <a:stretch>
            <a:fillRect/>
          </a:stretch>
        </p:blipFill>
        <p:spPr>
          <a:xfrm>
            <a:off x="7627391" y="2336420"/>
            <a:ext cx="1168023" cy="329063"/>
          </a:xfrm>
          <a:prstGeom prst="rect">
            <a:avLst/>
          </a:prstGeom>
        </p:spPr>
      </p:pic>
      <p:pic>
        <p:nvPicPr>
          <p:cNvPr id="6" name="Kép 5">
            <a:extLst>
              <a:ext uri="{FF2B5EF4-FFF2-40B4-BE49-F238E27FC236}">
                <a16:creationId xmlns:a16="http://schemas.microsoft.com/office/drawing/2014/main" id="{6A793A53-AF77-464C-9AC2-AA5ABE13B373}"/>
              </a:ext>
            </a:extLst>
          </p:cNvPr>
          <p:cNvPicPr>
            <a:picLocks noChangeAspect="1"/>
          </p:cNvPicPr>
          <p:nvPr/>
        </p:nvPicPr>
        <p:blipFill>
          <a:blip r:embed="rId4"/>
          <a:stretch>
            <a:fillRect/>
          </a:stretch>
        </p:blipFill>
        <p:spPr>
          <a:xfrm>
            <a:off x="2629749" y="2800420"/>
            <a:ext cx="2920059" cy="314438"/>
          </a:xfrm>
          <a:prstGeom prst="rect">
            <a:avLst/>
          </a:prstGeom>
        </p:spPr>
      </p:pic>
      <p:pic>
        <p:nvPicPr>
          <p:cNvPr id="7" name="Kép 6">
            <a:extLst>
              <a:ext uri="{FF2B5EF4-FFF2-40B4-BE49-F238E27FC236}">
                <a16:creationId xmlns:a16="http://schemas.microsoft.com/office/drawing/2014/main" id="{FECB8EBD-7044-4C4F-9FA7-B7A67935D48C}"/>
              </a:ext>
            </a:extLst>
          </p:cNvPr>
          <p:cNvPicPr>
            <a:picLocks noChangeAspect="1"/>
          </p:cNvPicPr>
          <p:nvPr/>
        </p:nvPicPr>
        <p:blipFill>
          <a:blip r:embed="rId5"/>
          <a:stretch>
            <a:fillRect/>
          </a:stretch>
        </p:blipFill>
        <p:spPr>
          <a:xfrm>
            <a:off x="2037803" y="3534485"/>
            <a:ext cx="992820" cy="263250"/>
          </a:xfrm>
          <a:prstGeom prst="rect">
            <a:avLst/>
          </a:prstGeom>
        </p:spPr>
      </p:pic>
      <p:pic>
        <p:nvPicPr>
          <p:cNvPr id="8" name="Kép 7">
            <a:extLst>
              <a:ext uri="{FF2B5EF4-FFF2-40B4-BE49-F238E27FC236}">
                <a16:creationId xmlns:a16="http://schemas.microsoft.com/office/drawing/2014/main" id="{B304C40B-AB94-4E02-95A5-95AE18DEE5FC}"/>
              </a:ext>
            </a:extLst>
          </p:cNvPr>
          <p:cNvPicPr>
            <a:picLocks noChangeAspect="1"/>
          </p:cNvPicPr>
          <p:nvPr/>
        </p:nvPicPr>
        <p:blipFill>
          <a:blip r:embed="rId6"/>
          <a:stretch>
            <a:fillRect/>
          </a:stretch>
        </p:blipFill>
        <p:spPr>
          <a:xfrm>
            <a:off x="4089778" y="3486953"/>
            <a:ext cx="3445669" cy="358313"/>
          </a:xfrm>
          <a:prstGeom prst="rect">
            <a:avLst/>
          </a:prstGeom>
        </p:spPr>
      </p:pic>
    </p:spTree>
    <p:extLst>
      <p:ext uri="{BB962C8B-B14F-4D97-AF65-F5344CB8AC3E}">
        <p14:creationId xmlns:p14="http://schemas.microsoft.com/office/powerpoint/2010/main" val="25159640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7000" b="-7000"/>
          </a:stretch>
        </a:blipFill>
        <a:effectLst/>
      </p:bgPr>
    </p:bg>
    <p:spTree>
      <p:nvGrpSpPr>
        <p:cNvPr id="1" name=""/>
        <p:cNvGrpSpPr/>
        <p:nvPr/>
      </p:nvGrpSpPr>
      <p:grpSpPr>
        <a:xfrm>
          <a:off x="0" y="0"/>
          <a:ext cx="0" cy="0"/>
          <a:chOff x="0" y="0"/>
          <a:chExt cx="0" cy="0"/>
        </a:xfrm>
      </p:grpSpPr>
      <p:sp>
        <p:nvSpPr>
          <p:cNvPr id="2" name="Title 1"/>
          <p:cNvSpPr txBox="1">
            <a:spLocks/>
          </p:cNvSpPr>
          <p:nvPr/>
        </p:nvSpPr>
        <p:spPr>
          <a:xfrm>
            <a:off x="1901545" y="416009"/>
            <a:ext cx="8254428" cy="870725"/>
          </a:xfrm>
          <a:prstGeom prst="rect">
            <a:avLst/>
          </a:prstGeom>
        </p:spPr>
        <p:txBody>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3200" b="0" i="0" u="none" strike="noStrike" kern="1200" cap="all" spc="0" normalizeH="0" baseline="0" noProof="0" dirty="0">
                <a:ln w="3175" cmpd="sng">
                  <a:noFill/>
                </a:ln>
                <a:gradFill flip="none" rotWithShape="1">
                  <a:gsLst>
                    <a:gs pos="0">
                      <a:prstClr val="white"/>
                    </a:gs>
                    <a:gs pos="100000">
                      <a:prstClr val="white">
                        <a:lumMod val="65000"/>
                      </a:prstClr>
                    </a:gs>
                  </a:gsLst>
                  <a:lin ang="5580000" scaled="0"/>
                  <a:tileRect/>
                </a:gradFill>
                <a:effectLst>
                  <a:glow rad="38100">
                    <a:prstClr val="black">
                      <a:lumMod val="65000"/>
                      <a:lumOff val="35000"/>
                      <a:alpha val="40000"/>
                    </a:prstClr>
                  </a:glow>
                  <a:outerShdw blurRad="28575" dist="38100" dir="14040000" algn="tl" rotWithShape="0">
                    <a:srgbClr val="000000">
                      <a:alpha val="25000"/>
                    </a:srgbClr>
                  </a:outerShdw>
                </a:effectLst>
                <a:uLnTx/>
                <a:uFillTx/>
                <a:latin typeface="Century Gothic"/>
                <a:ea typeface="+mj-ea"/>
                <a:cs typeface="+mj-cs"/>
              </a:rPr>
              <a:t>Accumulators</a:t>
            </a:r>
          </a:p>
        </p:txBody>
      </p:sp>
      <p:sp>
        <p:nvSpPr>
          <p:cNvPr id="3" name="TextBox 2"/>
          <p:cNvSpPr txBox="1"/>
          <p:nvPr/>
        </p:nvSpPr>
        <p:spPr>
          <a:xfrm>
            <a:off x="1995107" y="2527084"/>
            <a:ext cx="7734300" cy="3316292"/>
          </a:xfrm>
          <a:prstGeom prst="rect">
            <a:avLst/>
          </a:prstGeom>
          <a:noFill/>
        </p:spPr>
        <p:txBody>
          <a:bodyPr wrap="square" rtlCol="0">
            <a:spAutoFit/>
          </a:bodyPr>
          <a:lstStyle/>
          <a:p>
            <a:pPr marL="0" marR="0" lvl="0" indent="0" algn="l" defTabSz="355600" rtl="0" eaLnBrk="1" fontAlgn="auto" latinLnBrk="0" hangingPunct="1">
              <a:lnSpc>
                <a:spcPct val="100000"/>
              </a:lnSpc>
              <a:spcBef>
                <a:spcPts val="1900"/>
              </a:spcBef>
              <a:spcAft>
                <a:spcPts val="0"/>
              </a:spcAft>
              <a:buClrTx/>
              <a:buSzTx/>
              <a:buFontTx/>
              <a:buNone/>
              <a:tabLst>
                <a:tab pos="101600" algn="l"/>
                <a:tab pos="355600" algn="l"/>
              </a:tabLst>
              <a:defRPr sz="1800"/>
            </a:pPr>
            <a:r>
              <a:rPr kumimoji="0" lang="en-US" sz="1800" b="0" i="0" u="none" strike="noStrike" kern="1200" cap="none" spc="0" normalizeH="0" baseline="0" noProof="0" dirty="0">
                <a:ln>
                  <a:noFill/>
                </a:ln>
                <a:solidFill>
                  <a:prstClr val="white"/>
                </a:solidFill>
                <a:effectLst/>
                <a:uLnTx/>
                <a:uFillTx/>
                <a:latin typeface="Century Gothic"/>
                <a:ea typeface="+mn-ea"/>
                <a:cs typeface="+mn-cs"/>
              </a:rPr>
              <a:t>Accumulators are variables that can only be “added” to through an </a:t>
            </a:r>
            <a:r>
              <a:rPr kumimoji="0" lang="en-US" sz="1800" b="0" i="1" u="none" strike="noStrike" kern="1200" cap="none" spc="0" normalizeH="0" baseline="0" noProof="0" dirty="0">
                <a:ln>
                  <a:noFill/>
                </a:ln>
                <a:solidFill>
                  <a:prstClr val="white"/>
                </a:solidFill>
                <a:effectLst/>
                <a:uLnTx/>
                <a:uFillTx/>
                <a:latin typeface="Century Gothic"/>
                <a:ea typeface="+mn-ea"/>
                <a:cs typeface="+mn-cs"/>
              </a:rPr>
              <a:t>associative</a:t>
            </a:r>
            <a:r>
              <a:rPr kumimoji="0" lang="en-US" sz="1800" b="0" i="0" u="none" strike="noStrike" kern="1200" cap="none" spc="0" normalizeH="0" baseline="0" noProof="0" dirty="0">
                <a:ln>
                  <a:noFill/>
                </a:ln>
                <a:solidFill>
                  <a:prstClr val="white"/>
                </a:solidFill>
                <a:effectLst/>
                <a:uLnTx/>
                <a:uFillTx/>
                <a:latin typeface="Century Gothic"/>
                <a:ea typeface="+mn-ea"/>
                <a:cs typeface="+mn-cs"/>
              </a:rPr>
              <a:t> operation</a:t>
            </a:r>
          </a:p>
          <a:p>
            <a:pPr marL="0" marR="0" lvl="0" indent="0" algn="l" defTabSz="355600" rtl="0" eaLnBrk="1" fontAlgn="auto" latinLnBrk="0" hangingPunct="1">
              <a:lnSpc>
                <a:spcPct val="100000"/>
              </a:lnSpc>
              <a:spcBef>
                <a:spcPts val="1900"/>
              </a:spcBef>
              <a:spcAft>
                <a:spcPts val="0"/>
              </a:spcAft>
              <a:buClrTx/>
              <a:buSzTx/>
              <a:buFontTx/>
              <a:buNone/>
              <a:tabLst>
                <a:tab pos="101600" algn="l"/>
                <a:tab pos="355600" algn="l"/>
              </a:tabLst>
              <a:defRPr sz="1800"/>
            </a:pPr>
            <a:r>
              <a:rPr kumimoji="0" lang="en-US" sz="1800" b="0" i="0" u="none" strike="noStrike" kern="1200" cap="none" spc="0" normalizeH="0" baseline="0" noProof="0" dirty="0">
                <a:ln>
                  <a:noFill/>
                </a:ln>
                <a:solidFill>
                  <a:srgbClr val="BBE6FB"/>
                </a:solidFill>
                <a:effectLst/>
                <a:uLnTx/>
                <a:uFillTx/>
                <a:latin typeface="Century Gothic"/>
                <a:ea typeface="+mn-ea"/>
                <a:cs typeface="+mn-cs"/>
              </a:rPr>
              <a:t>Used to implement counters and sums, efficiently in parallel</a:t>
            </a:r>
          </a:p>
          <a:p>
            <a:pPr marL="0" marR="0" lvl="0" indent="0" algn="l" defTabSz="355600" rtl="0" eaLnBrk="1" fontAlgn="auto" latinLnBrk="0" hangingPunct="1">
              <a:lnSpc>
                <a:spcPct val="100000"/>
              </a:lnSpc>
              <a:spcBef>
                <a:spcPts val="1900"/>
              </a:spcBef>
              <a:spcAft>
                <a:spcPts val="0"/>
              </a:spcAft>
              <a:buClrTx/>
              <a:buSzTx/>
              <a:buFontTx/>
              <a:buNone/>
              <a:tabLst>
                <a:tab pos="101600" algn="l"/>
                <a:tab pos="355600" algn="l"/>
              </a:tabLst>
              <a:defRPr sz="1800"/>
            </a:pPr>
            <a:r>
              <a:rPr kumimoji="0" lang="en-US" sz="1800" b="0" i="0" u="none" strike="noStrike" kern="1200" cap="none" spc="0" normalizeH="0" baseline="0" noProof="0" dirty="0">
                <a:ln>
                  <a:noFill/>
                </a:ln>
                <a:solidFill>
                  <a:prstClr val="white"/>
                </a:solidFill>
                <a:effectLst/>
                <a:uLnTx/>
                <a:uFillTx/>
                <a:latin typeface="Century Gothic"/>
                <a:ea typeface="+mn-ea"/>
                <a:cs typeface="+mn-cs"/>
              </a:rPr>
              <a:t>Spark natively supports accumulators of numeric value types and standard mutable collections, and programmers can extend </a:t>
            </a:r>
            <a:br>
              <a:rPr kumimoji="0" lang="en-US" sz="1800" b="0" i="0" u="none" strike="noStrike" kern="1200" cap="none" spc="0" normalizeH="0" baseline="0" noProof="0" dirty="0">
                <a:ln>
                  <a:noFill/>
                </a:ln>
                <a:solidFill>
                  <a:prstClr val="white"/>
                </a:solidFill>
                <a:effectLst/>
                <a:uLnTx/>
                <a:uFillTx/>
                <a:latin typeface="Century Gothic"/>
                <a:ea typeface="+mn-ea"/>
                <a:cs typeface="+mn-cs"/>
              </a:rPr>
            </a:br>
            <a:r>
              <a:rPr kumimoji="0" lang="en-US" sz="1800" b="0" i="0" u="none" strike="noStrike" kern="1200" cap="none" spc="0" normalizeH="0" baseline="0" noProof="0" dirty="0">
                <a:ln>
                  <a:noFill/>
                </a:ln>
                <a:solidFill>
                  <a:prstClr val="white"/>
                </a:solidFill>
                <a:effectLst/>
                <a:uLnTx/>
                <a:uFillTx/>
                <a:latin typeface="Century Gothic"/>
                <a:ea typeface="+mn-ea"/>
                <a:cs typeface="+mn-cs"/>
              </a:rPr>
              <a:t>for new types</a:t>
            </a:r>
          </a:p>
          <a:p>
            <a:pPr marL="0" marR="0" lvl="0" indent="0" algn="l" defTabSz="355600" rtl="0" eaLnBrk="1" fontAlgn="auto" latinLnBrk="0" hangingPunct="1">
              <a:lnSpc>
                <a:spcPct val="100000"/>
              </a:lnSpc>
              <a:spcBef>
                <a:spcPts val="1900"/>
              </a:spcBef>
              <a:spcAft>
                <a:spcPts val="0"/>
              </a:spcAft>
              <a:buClrTx/>
              <a:buSzTx/>
              <a:buFontTx/>
              <a:buNone/>
              <a:tabLst>
                <a:tab pos="101600" algn="l"/>
                <a:tab pos="355600" algn="l"/>
              </a:tabLst>
              <a:defRPr sz="1800"/>
            </a:pPr>
            <a:r>
              <a:rPr kumimoji="0" lang="en-US" sz="1800" b="0" i="0" u="none" strike="noStrike" kern="1200" cap="none" spc="0" normalizeH="0" baseline="0" noProof="0" dirty="0">
                <a:ln>
                  <a:noFill/>
                </a:ln>
                <a:solidFill>
                  <a:srgbClr val="BBE6FB"/>
                </a:solidFill>
                <a:effectLst/>
                <a:uLnTx/>
                <a:uFillTx/>
                <a:latin typeface="Century Gothic"/>
                <a:ea typeface="+mn-ea"/>
                <a:cs typeface="+mn-cs"/>
              </a:rPr>
              <a:t>Only the driver program can read an accumulator’s value, not the tasks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a:ea typeface="+mn-ea"/>
              <a:cs typeface="+mn-cs"/>
            </a:endParaRPr>
          </a:p>
        </p:txBody>
      </p:sp>
      <p:pic>
        <p:nvPicPr>
          <p:cNvPr id="4" name="Picture 3"/>
          <p:cNvPicPr>
            <a:picLocks noChangeAspect="1"/>
          </p:cNvPicPr>
          <p:nvPr/>
        </p:nvPicPr>
        <p:blipFill>
          <a:blip r:embed="rId4"/>
          <a:stretch>
            <a:fillRect/>
          </a:stretch>
        </p:blipFill>
        <p:spPr>
          <a:xfrm>
            <a:off x="516341" y="299105"/>
            <a:ext cx="1060203" cy="630821"/>
          </a:xfrm>
          <a:prstGeom prst="rect">
            <a:avLst/>
          </a:prstGeom>
        </p:spPr>
      </p:pic>
      <p:cxnSp>
        <p:nvCxnSpPr>
          <p:cNvPr id="5" name="Straight Arrow Connector 4"/>
          <p:cNvCxnSpPr/>
          <p:nvPr/>
        </p:nvCxnSpPr>
        <p:spPr>
          <a:xfrm flipV="1">
            <a:off x="412596" y="1055472"/>
            <a:ext cx="234297" cy="561604"/>
          </a:xfrm>
          <a:prstGeom prst="straightConnector1">
            <a:avLst/>
          </a:prstGeom>
          <a:ln w="19050">
            <a:solidFill>
              <a:schemeClr val="tx1">
                <a:lumMod val="9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flipV="1">
            <a:off x="1066364" y="1055471"/>
            <a:ext cx="4153" cy="561605"/>
          </a:xfrm>
          <a:prstGeom prst="straightConnector1">
            <a:avLst/>
          </a:prstGeom>
          <a:ln w="19050">
            <a:solidFill>
              <a:schemeClr val="tx1">
                <a:lumMod val="9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flipV="1">
            <a:off x="1483244" y="1055472"/>
            <a:ext cx="210122" cy="561604"/>
          </a:xfrm>
          <a:prstGeom prst="straightConnector1">
            <a:avLst/>
          </a:prstGeom>
          <a:ln w="19050">
            <a:solidFill>
              <a:schemeClr val="tx1">
                <a:lumMod val="9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576544" y="1529668"/>
            <a:ext cx="837126"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5AD0B8"/>
                </a:solidFill>
                <a:effectLst/>
                <a:uLnTx/>
                <a:uFillTx/>
                <a:latin typeface="Century Gothic"/>
                <a:ea typeface="+mn-ea"/>
                <a:cs typeface="+mn-cs"/>
              </a:rPr>
              <a:t>+</a:t>
            </a:r>
          </a:p>
        </p:txBody>
      </p:sp>
      <p:sp>
        <p:nvSpPr>
          <p:cNvPr id="9" name="TextBox 8"/>
          <p:cNvSpPr txBox="1"/>
          <p:nvPr/>
        </p:nvSpPr>
        <p:spPr>
          <a:xfrm>
            <a:off x="97778" y="1529668"/>
            <a:ext cx="837126"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5AD0B8"/>
                </a:solidFill>
                <a:effectLst/>
                <a:uLnTx/>
                <a:uFillTx/>
                <a:latin typeface="Century Gothic"/>
                <a:ea typeface="+mn-ea"/>
                <a:cs typeface="+mn-cs"/>
              </a:rPr>
              <a:t>+</a:t>
            </a:r>
          </a:p>
        </p:txBody>
      </p:sp>
      <p:sp>
        <p:nvSpPr>
          <p:cNvPr id="10" name="TextBox 9"/>
          <p:cNvSpPr txBox="1"/>
          <p:nvPr/>
        </p:nvSpPr>
        <p:spPr>
          <a:xfrm>
            <a:off x="865618" y="1556234"/>
            <a:ext cx="837126"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5AD0B8"/>
                </a:solidFill>
                <a:effectLst/>
                <a:uLnTx/>
                <a:uFillTx/>
                <a:latin typeface="Century Gothic"/>
                <a:ea typeface="+mn-ea"/>
                <a:cs typeface="+mn-cs"/>
              </a:rPr>
              <a:t>+</a:t>
            </a:r>
          </a:p>
        </p:txBody>
      </p:sp>
    </p:spTree>
    <p:extLst>
      <p:ext uri="{BB962C8B-B14F-4D97-AF65-F5344CB8AC3E}">
        <p14:creationId xmlns:p14="http://schemas.microsoft.com/office/powerpoint/2010/main" val="2715202640"/>
      </p:ext>
    </p:extLst>
  </p:cSld>
  <p:clrMapOvr>
    <a:masterClrMapping/>
  </p:clrMapOvr>
  <p:transition>
    <p:push dir="u"/>
  </p:transition>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7000" b="-7000"/>
          </a:stretch>
        </a:blipFill>
        <a:effectLst/>
      </p:bgPr>
    </p:bg>
    <p:spTree>
      <p:nvGrpSpPr>
        <p:cNvPr id="1" name=""/>
        <p:cNvGrpSpPr/>
        <p:nvPr/>
      </p:nvGrpSpPr>
      <p:grpSpPr>
        <a:xfrm>
          <a:off x="0" y="0"/>
          <a:ext cx="0" cy="0"/>
          <a:chOff x="0" y="0"/>
          <a:chExt cx="0" cy="0"/>
        </a:xfrm>
      </p:grpSpPr>
      <p:sp>
        <p:nvSpPr>
          <p:cNvPr id="2" name="Shape 381"/>
          <p:cNvSpPr/>
          <p:nvPr/>
        </p:nvSpPr>
        <p:spPr>
          <a:xfrm>
            <a:off x="2981764" y="1911517"/>
            <a:ext cx="8026401" cy="1231106"/>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marL="0" marR="0" lvl="0" indent="0" algn="l" defTabSz="457200" rtl="0" eaLnBrk="1" fontAlgn="auto" latinLnBrk="0" hangingPunct="1">
              <a:lnSpc>
                <a:spcPct val="100000"/>
              </a:lnSpc>
              <a:spcBef>
                <a:spcPts val="0"/>
              </a:spcBef>
              <a:spcAft>
                <a:spcPts val="0"/>
              </a:spcAft>
              <a:buClrTx/>
              <a:buSzTx/>
              <a:buFontTx/>
              <a:buNone/>
              <a:tabLst/>
              <a:defRPr sz="1800"/>
            </a:pPr>
            <a:r>
              <a:rPr kumimoji="0" sz="1600" b="1" i="0" u="none" strike="noStrike" kern="1200" cap="none" spc="0" normalizeH="0" baseline="0" noProof="0" dirty="0" err="1">
                <a:ln>
                  <a:noFill/>
                </a:ln>
                <a:solidFill>
                  <a:prstClr val="white"/>
                </a:solidFill>
                <a:effectLst/>
                <a:uLnTx/>
                <a:uFillTx/>
                <a:latin typeface="Courier"/>
                <a:ea typeface="Courier"/>
                <a:cs typeface="Courier"/>
                <a:sym typeface="Courier"/>
              </a:rPr>
              <a:t>val</a:t>
            </a:r>
            <a:r>
              <a:rPr kumimoji="0" sz="1600" b="0" i="0" u="none" strike="noStrike" kern="1200" cap="none" spc="0" normalizeH="0" baseline="0" noProof="0" dirty="0">
                <a:ln>
                  <a:noFill/>
                </a:ln>
                <a:solidFill>
                  <a:prstClr val="white"/>
                </a:solidFill>
                <a:effectLst/>
                <a:uLnTx/>
                <a:uFillTx/>
                <a:latin typeface="Courier"/>
                <a:ea typeface="Courier"/>
                <a:cs typeface="Courier"/>
                <a:sym typeface="Courier"/>
              </a:rPr>
              <a:t> </a:t>
            </a:r>
            <a:r>
              <a:rPr kumimoji="0" sz="1600" b="0" i="0" u="none" strike="noStrike" kern="1200" cap="none" spc="0" normalizeH="0" baseline="0" noProof="0" dirty="0" err="1">
                <a:ln>
                  <a:noFill/>
                </a:ln>
                <a:solidFill>
                  <a:prstClr val="white"/>
                </a:solidFill>
                <a:effectLst/>
                <a:uLnTx/>
                <a:uFillTx/>
                <a:latin typeface="Courier"/>
                <a:ea typeface="Courier"/>
                <a:cs typeface="Courier"/>
                <a:sym typeface="Courier"/>
              </a:rPr>
              <a:t>accum</a:t>
            </a:r>
            <a:r>
              <a:rPr kumimoji="0" sz="1600" b="0" i="0" u="none" strike="noStrike" kern="1200" cap="none" spc="0" normalizeH="0" baseline="0" noProof="0" dirty="0">
                <a:ln>
                  <a:noFill/>
                </a:ln>
                <a:solidFill>
                  <a:prstClr val="white"/>
                </a:solidFill>
                <a:effectLst/>
                <a:uLnTx/>
                <a:uFillTx/>
                <a:latin typeface="Courier"/>
                <a:ea typeface="Courier"/>
                <a:cs typeface="Courier"/>
                <a:sym typeface="Courier"/>
              </a:rPr>
              <a:t> </a:t>
            </a:r>
            <a:r>
              <a:rPr kumimoji="0" sz="1600" b="1" i="0" u="none" strike="noStrike" kern="1200" cap="none" spc="0" normalizeH="0" baseline="0" noProof="0" dirty="0">
                <a:ln>
                  <a:noFill/>
                </a:ln>
                <a:solidFill>
                  <a:prstClr val="white"/>
                </a:solidFill>
                <a:effectLst/>
                <a:uLnTx/>
                <a:uFillTx/>
                <a:latin typeface="Courier"/>
                <a:ea typeface="Courier"/>
                <a:cs typeface="Courier"/>
                <a:sym typeface="Courier"/>
              </a:rPr>
              <a:t>=</a:t>
            </a:r>
            <a:r>
              <a:rPr kumimoji="0" sz="1600" b="0" i="0" u="none" strike="noStrike" kern="1200" cap="none" spc="0" normalizeH="0" baseline="0" noProof="0" dirty="0">
                <a:ln>
                  <a:noFill/>
                </a:ln>
                <a:solidFill>
                  <a:prstClr val="white"/>
                </a:solidFill>
                <a:effectLst/>
                <a:uLnTx/>
                <a:uFillTx/>
                <a:latin typeface="Courier"/>
                <a:ea typeface="Courier"/>
                <a:cs typeface="Courier"/>
                <a:sym typeface="Courier"/>
              </a:rPr>
              <a:t> </a:t>
            </a:r>
            <a:r>
              <a:rPr kumimoji="0" sz="1600" b="0" i="0" u="none" strike="noStrike" kern="1200" cap="none" spc="0" normalizeH="0" baseline="0" noProof="0" dirty="0" err="1">
                <a:ln>
                  <a:noFill/>
                </a:ln>
                <a:solidFill>
                  <a:prstClr val="white"/>
                </a:solidFill>
                <a:effectLst/>
                <a:uLnTx/>
                <a:uFillTx/>
                <a:latin typeface="Courier"/>
                <a:ea typeface="Courier"/>
                <a:cs typeface="Courier"/>
                <a:sym typeface="Courier"/>
              </a:rPr>
              <a:t>sc</a:t>
            </a:r>
            <a:r>
              <a:rPr kumimoji="0" sz="1600" b="1" i="0" u="none" strike="noStrike" kern="1200" cap="none" spc="0" normalizeH="0" baseline="0" noProof="0" dirty="0" err="1">
                <a:ln>
                  <a:noFill/>
                </a:ln>
                <a:solidFill>
                  <a:prstClr val="white"/>
                </a:solidFill>
                <a:effectLst/>
                <a:uLnTx/>
                <a:uFillTx/>
                <a:latin typeface="Courier"/>
                <a:ea typeface="Courier"/>
                <a:cs typeface="Courier"/>
                <a:sym typeface="Courier"/>
              </a:rPr>
              <a:t>.</a:t>
            </a:r>
            <a:r>
              <a:rPr kumimoji="0" sz="1600" b="1" i="0" u="none" strike="noStrike" kern="1200" cap="none" spc="0" normalizeH="0" baseline="0" noProof="0" dirty="0" err="1">
                <a:ln>
                  <a:noFill/>
                </a:ln>
                <a:solidFill>
                  <a:srgbClr val="BBE6FB"/>
                </a:solidFill>
                <a:effectLst/>
                <a:uLnTx/>
                <a:uFillTx/>
                <a:latin typeface="Courier"/>
                <a:ea typeface="Courier"/>
                <a:cs typeface="Courier"/>
                <a:sym typeface="Courier"/>
              </a:rPr>
              <a:t>accumulator</a:t>
            </a:r>
            <a:r>
              <a:rPr kumimoji="0" sz="1600" b="1" i="0" u="none" strike="noStrike" kern="1200" cap="none" spc="0" normalizeH="0" baseline="0" noProof="0" dirty="0">
                <a:ln>
                  <a:noFill/>
                </a:ln>
                <a:solidFill>
                  <a:srgbClr val="BBE6FB"/>
                </a:solidFill>
                <a:effectLst/>
                <a:uLnTx/>
                <a:uFillTx/>
                <a:latin typeface="Courier"/>
                <a:ea typeface="Courier"/>
                <a:cs typeface="Courier"/>
                <a:sym typeface="Courier"/>
              </a:rPr>
              <a:t>(</a:t>
            </a:r>
            <a:r>
              <a:rPr kumimoji="0" sz="1600" b="0" i="0" u="none" strike="noStrike" kern="1200" cap="none" spc="0" normalizeH="0" baseline="0" noProof="0" dirty="0">
                <a:ln>
                  <a:noFill/>
                </a:ln>
                <a:solidFill>
                  <a:prstClr val="white"/>
                </a:solidFill>
                <a:effectLst/>
                <a:uLnTx/>
                <a:uFillTx/>
                <a:latin typeface="Courier"/>
                <a:ea typeface="Courier"/>
                <a:cs typeface="Courier"/>
                <a:sym typeface="Courier"/>
              </a:rPr>
              <a:t>0</a:t>
            </a:r>
            <a:r>
              <a:rPr kumimoji="0" sz="1600" b="1" i="0" u="none" strike="noStrike" kern="1200" cap="none" spc="0" normalizeH="0" baseline="0" noProof="0" dirty="0">
                <a:ln>
                  <a:noFill/>
                </a:ln>
                <a:solidFill>
                  <a:srgbClr val="BBE6FB"/>
                </a:solidFill>
                <a:effectLst/>
                <a:uLnTx/>
                <a:uFillTx/>
                <a:latin typeface="Courier"/>
                <a:ea typeface="Courier"/>
                <a:cs typeface="Courier"/>
                <a:sym typeface="Courier"/>
              </a:rPr>
              <a:t>)</a:t>
            </a:r>
            <a:endParaRPr kumimoji="0" lang="en-US" sz="1600" b="1" i="0" u="none" strike="noStrike" kern="1200" cap="none" spc="0" normalizeH="0" baseline="0" noProof="0" dirty="0">
              <a:ln>
                <a:noFill/>
              </a:ln>
              <a:solidFill>
                <a:srgbClr val="BBE6FB"/>
              </a:solidFill>
              <a:effectLst/>
              <a:uLnTx/>
              <a:uFillTx/>
              <a:latin typeface="Courier"/>
              <a:ea typeface="Courier"/>
              <a:cs typeface="Courier"/>
              <a:sym typeface="Courier"/>
            </a:endParaRPr>
          </a:p>
          <a:p>
            <a:pPr marL="0" marR="0" lvl="0" indent="0" algn="l" defTabSz="457200" rtl="0" eaLnBrk="1" fontAlgn="auto" latinLnBrk="0" hangingPunct="1">
              <a:lnSpc>
                <a:spcPct val="100000"/>
              </a:lnSpc>
              <a:spcBef>
                <a:spcPts val="0"/>
              </a:spcBef>
              <a:spcAft>
                <a:spcPts val="0"/>
              </a:spcAft>
              <a:buClrTx/>
              <a:buSzTx/>
              <a:buFontTx/>
              <a:buNone/>
              <a:tabLst/>
              <a:defRPr sz="1800"/>
            </a:pPr>
            <a:endParaRPr kumimoji="0" sz="1600" b="0" i="0" u="none" strike="noStrike" kern="1200" cap="none" spc="0" normalizeH="0" baseline="0" noProof="0" dirty="0">
              <a:ln>
                <a:noFill/>
              </a:ln>
              <a:solidFill>
                <a:prstClr val="white"/>
              </a:solidFill>
              <a:effectLst/>
              <a:uLnTx/>
              <a:uFillTx/>
              <a:latin typeface="Courier"/>
              <a:ea typeface="Courier"/>
              <a:cs typeface="Courier"/>
              <a:sym typeface="Courier"/>
            </a:endParaRPr>
          </a:p>
          <a:p>
            <a:pPr marL="0" marR="0" lvl="0" indent="0" algn="l" defTabSz="457200" rtl="0" eaLnBrk="1" fontAlgn="auto" latinLnBrk="0" hangingPunct="1">
              <a:lnSpc>
                <a:spcPct val="100000"/>
              </a:lnSpc>
              <a:spcBef>
                <a:spcPts val="0"/>
              </a:spcBef>
              <a:spcAft>
                <a:spcPts val="0"/>
              </a:spcAft>
              <a:buClrTx/>
              <a:buSzTx/>
              <a:buFontTx/>
              <a:buNone/>
              <a:tabLst/>
              <a:defRPr sz="1800"/>
            </a:pPr>
            <a:r>
              <a:rPr kumimoji="0" sz="1600" b="0" i="0" u="none" strike="noStrike" kern="1200" cap="none" spc="0" normalizeH="0" baseline="0" noProof="0" dirty="0" err="1">
                <a:ln>
                  <a:noFill/>
                </a:ln>
                <a:solidFill>
                  <a:prstClr val="white"/>
                </a:solidFill>
                <a:effectLst/>
                <a:uLnTx/>
                <a:uFillTx/>
                <a:latin typeface="Courier"/>
                <a:ea typeface="Courier"/>
                <a:cs typeface="Courier"/>
                <a:sym typeface="Courier"/>
              </a:rPr>
              <a:t>sc</a:t>
            </a:r>
            <a:r>
              <a:rPr kumimoji="0" sz="1600" b="1" i="0" u="none" strike="noStrike" kern="1200" cap="none" spc="0" normalizeH="0" baseline="0" noProof="0" dirty="0" err="1">
                <a:ln>
                  <a:noFill/>
                </a:ln>
                <a:solidFill>
                  <a:prstClr val="white"/>
                </a:solidFill>
                <a:effectLst/>
                <a:uLnTx/>
                <a:uFillTx/>
                <a:latin typeface="Courier"/>
                <a:ea typeface="Courier"/>
                <a:cs typeface="Courier"/>
                <a:sym typeface="Courier"/>
              </a:rPr>
              <a:t>.</a:t>
            </a:r>
            <a:r>
              <a:rPr kumimoji="0" sz="1600" b="0" i="0" u="none" strike="noStrike" kern="1200" cap="none" spc="0" normalizeH="0" baseline="0" noProof="0" dirty="0" err="1">
                <a:ln>
                  <a:noFill/>
                </a:ln>
                <a:solidFill>
                  <a:prstClr val="white"/>
                </a:solidFill>
                <a:effectLst/>
                <a:uLnTx/>
                <a:uFillTx/>
                <a:latin typeface="Courier"/>
                <a:ea typeface="Courier"/>
                <a:cs typeface="Courier"/>
                <a:sym typeface="Courier"/>
              </a:rPr>
              <a:t>parallelize</a:t>
            </a:r>
            <a:r>
              <a:rPr kumimoji="0" sz="1600" b="1" i="0" u="none" strike="noStrike" kern="1200" cap="none" spc="0" normalizeH="0" baseline="0" noProof="0" dirty="0">
                <a:ln>
                  <a:noFill/>
                </a:ln>
                <a:solidFill>
                  <a:prstClr val="white"/>
                </a:solidFill>
                <a:effectLst/>
                <a:uLnTx/>
                <a:uFillTx/>
                <a:latin typeface="Courier"/>
                <a:ea typeface="Courier"/>
                <a:cs typeface="Courier"/>
                <a:sym typeface="Courier"/>
              </a:rPr>
              <a:t>(Array(</a:t>
            </a:r>
            <a:r>
              <a:rPr kumimoji="0" sz="1600" b="0" i="0" u="none" strike="noStrike" kern="1200" cap="none" spc="0" normalizeH="0" baseline="0" noProof="0" dirty="0">
                <a:ln>
                  <a:noFill/>
                </a:ln>
                <a:solidFill>
                  <a:prstClr val="white"/>
                </a:solidFill>
                <a:effectLst/>
                <a:uLnTx/>
                <a:uFillTx/>
                <a:latin typeface="Courier"/>
                <a:ea typeface="Courier"/>
                <a:cs typeface="Courier"/>
                <a:sym typeface="Courier"/>
              </a:rPr>
              <a:t>1</a:t>
            </a:r>
            <a:r>
              <a:rPr kumimoji="0" sz="1600" b="1" i="0" u="none" strike="noStrike" kern="1200" cap="none" spc="0" normalizeH="0" baseline="0" noProof="0" dirty="0">
                <a:ln>
                  <a:noFill/>
                </a:ln>
                <a:solidFill>
                  <a:prstClr val="white"/>
                </a:solidFill>
                <a:effectLst/>
                <a:uLnTx/>
                <a:uFillTx/>
                <a:latin typeface="Courier"/>
                <a:ea typeface="Courier"/>
                <a:cs typeface="Courier"/>
                <a:sym typeface="Courier"/>
              </a:rPr>
              <a:t>,</a:t>
            </a:r>
            <a:r>
              <a:rPr kumimoji="0" sz="1600" b="0" i="0" u="none" strike="noStrike" kern="1200" cap="none" spc="0" normalizeH="0" baseline="0" noProof="0" dirty="0">
                <a:ln>
                  <a:noFill/>
                </a:ln>
                <a:solidFill>
                  <a:prstClr val="white"/>
                </a:solidFill>
                <a:effectLst/>
                <a:uLnTx/>
                <a:uFillTx/>
                <a:latin typeface="Courier"/>
                <a:ea typeface="Courier"/>
                <a:cs typeface="Courier"/>
                <a:sym typeface="Courier"/>
              </a:rPr>
              <a:t> 2</a:t>
            </a:r>
            <a:r>
              <a:rPr kumimoji="0" sz="1600" b="1" i="0" u="none" strike="noStrike" kern="1200" cap="none" spc="0" normalizeH="0" baseline="0" noProof="0" dirty="0">
                <a:ln>
                  <a:noFill/>
                </a:ln>
                <a:solidFill>
                  <a:prstClr val="white"/>
                </a:solidFill>
                <a:effectLst/>
                <a:uLnTx/>
                <a:uFillTx/>
                <a:latin typeface="Courier"/>
                <a:ea typeface="Courier"/>
                <a:cs typeface="Courier"/>
                <a:sym typeface="Courier"/>
              </a:rPr>
              <a:t>,</a:t>
            </a:r>
            <a:r>
              <a:rPr kumimoji="0" sz="1600" b="0" i="0" u="none" strike="noStrike" kern="1200" cap="none" spc="0" normalizeH="0" baseline="0" noProof="0" dirty="0">
                <a:ln>
                  <a:noFill/>
                </a:ln>
                <a:solidFill>
                  <a:prstClr val="white"/>
                </a:solidFill>
                <a:effectLst/>
                <a:uLnTx/>
                <a:uFillTx/>
                <a:latin typeface="Courier"/>
                <a:ea typeface="Courier"/>
                <a:cs typeface="Courier"/>
                <a:sym typeface="Courier"/>
              </a:rPr>
              <a:t> 3</a:t>
            </a:r>
            <a:r>
              <a:rPr kumimoji="0" sz="1600" b="1" i="0" u="none" strike="noStrike" kern="1200" cap="none" spc="0" normalizeH="0" baseline="0" noProof="0" dirty="0">
                <a:ln>
                  <a:noFill/>
                </a:ln>
                <a:solidFill>
                  <a:prstClr val="white"/>
                </a:solidFill>
                <a:effectLst/>
                <a:uLnTx/>
                <a:uFillTx/>
                <a:latin typeface="Courier"/>
                <a:ea typeface="Courier"/>
                <a:cs typeface="Courier"/>
                <a:sym typeface="Courier"/>
              </a:rPr>
              <a:t>,</a:t>
            </a:r>
            <a:r>
              <a:rPr kumimoji="0" sz="1600" b="0" i="0" u="none" strike="noStrike" kern="1200" cap="none" spc="0" normalizeH="0" baseline="0" noProof="0" dirty="0">
                <a:ln>
                  <a:noFill/>
                </a:ln>
                <a:solidFill>
                  <a:prstClr val="white"/>
                </a:solidFill>
                <a:effectLst/>
                <a:uLnTx/>
                <a:uFillTx/>
                <a:latin typeface="Courier"/>
                <a:ea typeface="Courier"/>
                <a:cs typeface="Courier"/>
                <a:sym typeface="Courier"/>
              </a:rPr>
              <a:t> 4</a:t>
            </a:r>
            <a:r>
              <a:rPr kumimoji="0" sz="1600" b="1" i="0" u="none" strike="noStrike" kern="1200" cap="none" spc="0" normalizeH="0" baseline="0" noProof="0" dirty="0">
                <a:ln>
                  <a:noFill/>
                </a:ln>
                <a:solidFill>
                  <a:prstClr val="white"/>
                </a:solidFill>
                <a:effectLst/>
                <a:uLnTx/>
                <a:uFillTx/>
                <a:latin typeface="Courier"/>
                <a:ea typeface="Courier"/>
                <a:cs typeface="Courier"/>
                <a:sym typeface="Courier"/>
              </a:rPr>
              <a:t>)).</a:t>
            </a:r>
            <a:r>
              <a:rPr kumimoji="0" sz="1600" b="0" i="0" u="none" strike="noStrike" kern="1200" cap="none" spc="0" normalizeH="0" baseline="0" noProof="0" dirty="0" err="1">
                <a:ln>
                  <a:noFill/>
                </a:ln>
                <a:solidFill>
                  <a:prstClr val="white"/>
                </a:solidFill>
                <a:effectLst/>
                <a:uLnTx/>
                <a:uFillTx/>
                <a:latin typeface="Courier"/>
                <a:ea typeface="Courier"/>
                <a:cs typeface="Courier"/>
                <a:sym typeface="Courier"/>
              </a:rPr>
              <a:t>foreach</a:t>
            </a:r>
            <a:r>
              <a:rPr kumimoji="0" sz="1600" b="1" i="0" u="none" strike="noStrike" kern="1200" cap="none" spc="0" normalizeH="0" baseline="0" noProof="0" dirty="0">
                <a:ln>
                  <a:noFill/>
                </a:ln>
                <a:solidFill>
                  <a:prstClr val="white"/>
                </a:solidFill>
                <a:effectLst/>
                <a:uLnTx/>
                <a:uFillTx/>
                <a:latin typeface="Courier"/>
                <a:ea typeface="Courier"/>
                <a:cs typeface="Courier"/>
                <a:sym typeface="Courier"/>
              </a:rPr>
              <a:t>(</a:t>
            </a:r>
            <a:r>
              <a:rPr kumimoji="0" sz="1600" b="0" i="0" u="none" strike="noStrike" kern="1200" cap="none" spc="0" normalizeH="0" baseline="0" noProof="0" dirty="0">
                <a:ln>
                  <a:noFill/>
                </a:ln>
                <a:solidFill>
                  <a:prstClr val="white"/>
                </a:solidFill>
                <a:effectLst/>
                <a:uLnTx/>
                <a:uFillTx/>
                <a:latin typeface="Courier"/>
                <a:ea typeface="Courier"/>
                <a:cs typeface="Courier"/>
                <a:sym typeface="Courier"/>
              </a:rPr>
              <a:t>x </a:t>
            </a:r>
            <a:r>
              <a:rPr kumimoji="0" sz="1600" b="1" i="0" u="none" strike="noStrike" kern="1200" cap="none" spc="0" normalizeH="0" baseline="0" noProof="0" dirty="0">
                <a:ln>
                  <a:noFill/>
                </a:ln>
                <a:solidFill>
                  <a:prstClr val="white"/>
                </a:solidFill>
                <a:effectLst/>
                <a:uLnTx/>
                <a:uFillTx/>
                <a:latin typeface="Courier"/>
                <a:ea typeface="Courier"/>
                <a:cs typeface="Courier"/>
                <a:sym typeface="Courier"/>
              </a:rPr>
              <a:t>=&gt;</a:t>
            </a:r>
            <a:r>
              <a:rPr kumimoji="0" sz="1600" b="0" i="0" u="none" strike="noStrike" kern="1200" cap="none" spc="0" normalizeH="0" baseline="0" noProof="0" dirty="0">
                <a:ln>
                  <a:noFill/>
                </a:ln>
                <a:solidFill>
                  <a:prstClr val="white"/>
                </a:solidFill>
                <a:effectLst/>
                <a:uLnTx/>
                <a:uFillTx/>
                <a:latin typeface="Courier"/>
                <a:ea typeface="Courier"/>
                <a:cs typeface="Courier"/>
                <a:sym typeface="Courier"/>
              </a:rPr>
              <a:t> </a:t>
            </a:r>
            <a:r>
              <a:rPr kumimoji="0" sz="1600" b="0" i="0" u="none" strike="noStrike" kern="1200" cap="none" spc="0" normalizeH="0" baseline="0" noProof="0" dirty="0" err="1">
                <a:ln>
                  <a:noFill/>
                </a:ln>
                <a:solidFill>
                  <a:prstClr val="white"/>
                </a:solidFill>
                <a:effectLst/>
                <a:uLnTx/>
                <a:uFillTx/>
                <a:latin typeface="Courier"/>
                <a:ea typeface="Courier"/>
                <a:cs typeface="Courier"/>
                <a:sym typeface="Courier"/>
              </a:rPr>
              <a:t>accum</a:t>
            </a:r>
            <a:r>
              <a:rPr kumimoji="0" sz="1600" b="0" i="0" u="none" strike="noStrike" kern="1200" cap="none" spc="0" normalizeH="0" baseline="0" noProof="0" dirty="0">
                <a:ln>
                  <a:noFill/>
                </a:ln>
                <a:solidFill>
                  <a:prstClr val="white"/>
                </a:solidFill>
                <a:effectLst/>
                <a:uLnTx/>
                <a:uFillTx/>
                <a:latin typeface="Courier"/>
                <a:ea typeface="Courier"/>
                <a:cs typeface="Courier"/>
                <a:sym typeface="Courier"/>
              </a:rPr>
              <a:t> </a:t>
            </a:r>
            <a:r>
              <a:rPr kumimoji="0" sz="1600" b="1" i="0" u="none" strike="noStrike" kern="1200" cap="none" spc="0" normalizeH="0" baseline="0" noProof="0" dirty="0">
                <a:ln>
                  <a:noFill/>
                </a:ln>
                <a:solidFill>
                  <a:prstClr val="white"/>
                </a:solidFill>
                <a:effectLst/>
                <a:uLnTx/>
                <a:uFillTx/>
                <a:latin typeface="Courier"/>
                <a:ea typeface="Courier"/>
                <a:cs typeface="Courier"/>
                <a:sym typeface="Courier"/>
              </a:rPr>
              <a:t>+=</a:t>
            </a:r>
            <a:r>
              <a:rPr kumimoji="0" sz="1600" b="0" i="0" u="none" strike="noStrike" kern="1200" cap="none" spc="0" normalizeH="0" baseline="0" noProof="0" dirty="0">
                <a:ln>
                  <a:noFill/>
                </a:ln>
                <a:solidFill>
                  <a:prstClr val="white"/>
                </a:solidFill>
                <a:effectLst/>
                <a:uLnTx/>
                <a:uFillTx/>
                <a:latin typeface="Courier"/>
                <a:ea typeface="Courier"/>
                <a:cs typeface="Courier"/>
                <a:sym typeface="Courier"/>
              </a:rPr>
              <a:t> x</a:t>
            </a:r>
            <a:r>
              <a:rPr kumimoji="0" sz="1600" b="1" i="0" u="none" strike="noStrike" kern="1200" cap="none" spc="0" normalizeH="0" baseline="0" noProof="0" dirty="0">
                <a:ln>
                  <a:noFill/>
                </a:ln>
                <a:solidFill>
                  <a:prstClr val="white"/>
                </a:solidFill>
                <a:effectLst/>
                <a:uLnTx/>
                <a:uFillTx/>
                <a:latin typeface="Courier"/>
                <a:ea typeface="Courier"/>
                <a:cs typeface="Courier"/>
                <a:sym typeface="Courier"/>
              </a:rPr>
              <a:t>)</a:t>
            </a:r>
            <a:endParaRPr kumimoji="0" lang="en-US" sz="1600" b="1" i="0" u="none" strike="noStrike" kern="1200" cap="none" spc="0" normalizeH="0" baseline="0" noProof="0" dirty="0">
              <a:ln>
                <a:noFill/>
              </a:ln>
              <a:solidFill>
                <a:prstClr val="white"/>
              </a:solidFill>
              <a:effectLst/>
              <a:uLnTx/>
              <a:uFillTx/>
              <a:latin typeface="Courier"/>
              <a:ea typeface="Courier"/>
              <a:cs typeface="Courier"/>
              <a:sym typeface="Courier"/>
            </a:endParaRPr>
          </a:p>
          <a:p>
            <a:pPr marL="0" marR="0" lvl="0" indent="0" algn="l" defTabSz="457200" rtl="0" eaLnBrk="1" fontAlgn="auto" latinLnBrk="0" hangingPunct="1">
              <a:lnSpc>
                <a:spcPct val="100000"/>
              </a:lnSpc>
              <a:spcBef>
                <a:spcPts val="0"/>
              </a:spcBef>
              <a:spcAft>
                <a:spcPts val="0"/>
              </a:spcAft>
              <a:buClrTx/>
              <a:buSzTx/>
              <a:buFontTx/>
              <a:buNone/>
              <a:tabLst/>
              <a:defRPr sz="1800"/>
            </a:pPr>
            <a:endParaRPr kumimoji="0" sz="1600" b="0" i="0" u="none" strike="noStrike" kern="1200" cap="none" spc="0" normalizeH="0" baseline="0" noProof="0" dirty="0">
              <a:ln>
                <a:noFill/>
              </a:ln>
              <a:solidFill>
                <a:prstClr val="white"/>
              </a:solidFill>
              <a:effectLst/>
              <a:uLnTx/>
              <a:uFillTx/>
              <a:latin typeface="Courier"/>
              <a:ea typeface="Courier"/>
              <a:cs typeface="Courier"/>
              <a:sym typeface="Courier"/>
            </a:endParaRPr>
          </a:p>
          <a:p>
            <a:pPr marL="0" marR="0" lvl="0" indent="0" algn="l" defTabSz="457200" rtl="0" eaLnBrk="1" fontAlgn="auto" latinLnBrk="0" hangingPunct="1">
              <a:lnSpc>
                <a:spcPct val="100000"/>
              </a:lnSpc>
              <a:spcBef>
                <a:spcPts val="0"/>
              </a:spcBef>
              <a:spcAft>
                <a:spcPts val="0"/>
              </a:spcAft>
              <a:buClrTx/>
              <a:buSzTx/>
              <a:buFontTx/>
              <a:buNone/>
              <a:tabLst/>
              <a:defRPr sz="1800"/>
            </a:pPr>
            <a:r>
              <a:rPr kumimoji="0" sz="1600" b="0" i="0" u="none" strike="noStrike" kern="1200" cap="none" spc="0" normalizeH="0" baseline="0" noProof="0" dirty="0" err="1">
                <a:ln>
                  <a:noFill/>
                </a:ln>
                <a:solidFill>
                  <a:prstClr val="white"/>
                </a:solidFill>
                <a:effectLst/>
                <a:uLnTx/>
                <a:uFillTx/>
                <a:latin typeface="Courier"/>
                <a:ea typeface="Courier"/>
                <a:cs typeface="Courier"/>
                <a:sym typeface="Courier"/>
              </a:rPr>
              <a:t>accum</a:t>
            </a:r>
            <a:r>
              <a:rPr kumimoji="0" sz="1600" b="1" i="0" u="none" strike="noStrike" kern="1200" cap="none" spc="0" normalizeH="0" baseline="0" noProof="0" dirty="0" err="1">
                <a:ln>
                  <a:noFill/>
                </a:ln>
                <a:solidFill>
                  <a:prstClr val="white"/>
                </a:solidFill>
                <a:effectLst/>
                <a:uLnTx/>
                <a:uFillTx/>
                <a:latin typeface="Courier"/>
                <a:ea typeface="Courier"/>
                <a:cs typeface="Courier"/>
                <a:sym typeface="Courier"/>
              </a:rPr>
              <a:t>.value</a:t>
            </a:r>
            <a:endParaRPr kumimoji="0" sz="1600" b="1" i="0" u="none" strike="noStrike" kern="1200" cap="none" spc="0" normalizeH="0" baseline="0" noProof="0" dirty="0">
              <a:ln>
                <a:noFill/>
              </a:ln>
              <a:solidFill>
                <a:prstClr val="white"/>
              </a:solidFill>
              <a:effectLst/>
              <a:uLnTx/>
              <a:uFillTx/>
              <a:latin typeface="Courier"/>
              <a:ea typeface="Courier"/>
              <a:cs typeface="Courier"/>
              <a:sym typeface="Courier"/>
            </a:endParaRPr>
          </a:p>
        </p:txBody>
      </p:sp>
      <p:sp>
        <p:nvSpPr>
          <p:cNvPr id="3" name="Shape 383"/>
          <p:cNvSpPr/>
          <p:nvPr/>
        </p:nvSpPr>
        <p:spPr>
          <a:xfrm>
            <a:off x="2981763" y="4342588"/>
            <a:ext cx="8026401" cy="2215991"/>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marL="0" marR="0" lvl="0" indent="0" algn="l" defTabSz="457200" rtl="0" eaLnBrk="1" fontAlgn="auto" latinLnBrk="0" hangingPunct="1">
              <a:lnSpc>
                <a:spcPct val="100000"/>
              </a:lnSpc>
              <a:spcBef>
                <a:spcPts val="0"/>
              </a:spcBef>
              <a:spcAft>
                <a:spcPts val="0"/>
              </a:spcAft>
              <a:buClrTx/>
              <a:buSzTx/>
              <a:buFontTx/>
              <a:buNone/>
              <a:tabLst/>
              <a:defRPr sz="1800"/>
            </a:pPr>
            <a:r>
              <a:rPr kumimoji="0" sz="1600" b="0" i="0" u="none" strike="noStrike" kern="1200" cap="none" spc="0" normalizeH="0" baseline="0" noProof="0" dirty="0" err="1">
                <a:ln>
                  <a:noFill/>
                </a:ln>
                <a:solidFill>
                  <a:prstClr val="white"/>
                </a:solidFill>
                <a:effectLst/>
                <a:uLnTx/>
                <a:uFillTx/>
                <a:latin typeface="Consolas" panose="020B0609020204030204" pitchFamily="49" charset="0"/>
                <a:ea typeface="Courier"/>
                <a:cs typeface="Consolas" panose="020B0609020204030204" pitchFamily="49" charset="0"/>
                <a:sym typeface="Courier"/>
              </a:rPr>
              <a:t>accum</a:t>
            </a:r>
            <a:r>
              <a:rPr kumimoji="0" sz="1600" b="0" i="0" u="none" strike="noStrike" kern="1200" cap="none" spc="0" normalizeH="0" baseline="0" noProof="0" dirty="0">
                <a:ln>
                  <a:noFill/>
                </a:ln>
                <a:solidFill>
                  <a:prstClr val="white"/>
                </a:solidFill>
                <a:effectLst/>
                <a:uLnTx/>
                <a:uFillTx/>
                <a:latin typeface="Consolas" panose="020B0609020204030204" pitchFamily="49" charset="0"/>
                <a:ea typeface="Courier"/>
                <a:cs typeface="Consolas" panose="020B0609020204030204" pitchFamily="49" charset="0"/>
                <a:sym typeface="Courier"/>
              </a:rPr>
              <a:t> </a:t>
            </a:r>
            <a:r>
              <a:rPr kumimoji="0" sz="1600" b="1" i="0" u="none" strike="noStrike" kern="1200" cap="none" spc="0" normalizeH="0" baseline="0" noProof="0" dirty="0">
                <a:ln>
                  <a:noFill/>
                </a:ln>
                <a:solidFill>
                  <a:prstClr val="white"/>
                </a:solidFill>
                <a:effectLst/>
                <a:uLnTx/>
                <a:uFillTx/>
                <a:latin typeface="Consolas" panose="020B0609020204030204" pitchFamily="49" charset="0"/>
                <a:ea typeface="Courier"/>
                <a:cs typeface="Consolas" panose="020B0609020204030204" pitchFamily="49" charset="0"/>
                <a:sym typeface="Courier"/>
              </a:rPr>
              <a:t>=</a:t>
            </a:r>
            <a:r>
              <a:rPr kumimoji="0" sz="1600" b="0" i="0" u="none" strike="noStrike" kern="1200" cap="none" spc="0" normalizeH="0" baseline="0" noProof="0" dirty="0">
                <a:ln>
                  <a:noFill/>
                </a:ln>
                <a:solidFill>
                  <a:prstClr val="white"/>
                </a:solidFill>
                <a:effectLst/>
                <a:uLnTx/>
                <a:uFillTx/>
                <a:latin typeface="Consolas" panose="020B0609020204030204" pitchFamily="49" charset="0"/>
                <a:ea typeface="Courier"/>
                <a:cs typeface="Consolas" panose="020B0609020204030204" pitchFamily="49" charset="0"/>
                <a:sym typeface="Courier"/>
              </a:rPr>
              <a:t> </a:t>
            </a:r>
            <a:r>
              <a:rPr kumimoji="0" sz="1600" b="0" i="0" u="none" strike="noStrike" kern="1200" cap="none" spc="0" normalizeH="0" baseline="0" noProof="0" dirty="0" err="1">
                <a:ln>
                  <a:noFill/>
                </a:ln>
                <a:solidFill>
                  <a:prstClr val="white"/>
                </a:solidFill>
                <a:effectLst/>
                <a:uLnTx/>
                <a:uFillTx/>
                <a:latin typeface="Consolas" panose="020B0609020204030204" pitchFamily="49" charset="0"/>
                <a:ea typeface="Courier"/>
                <a:cs typeface="Consolas" panose="020B0609020204030204" pitchFamily="49" charset="0"/>
                <a:sym typeface="Courier"/>
              </a:rPr>
              <a:t>sc</a:t>
            </a:r>
            <a:r>
              <a:rPr kumimoji="0" sz="1600" b="1" i="0" u="none" strike="noStrike" kern="1200" cap="none" spc="0" normalizeH="0" baseline="0" noProof="0" dirty="0" err="1">
                <a:ln>
                  <a:noFill/>
                </a:ln>
                <a:solidFill>
                  <a:prstClr val="white"/>
                </a:solidFill>
                <a:effectLst/>
                <a:uLnTx/>
                <a:uFillTx/>
                <a:latin typeface="Consolas" panose="020B0609020204030204" pitchFamily="49" charset="0"/>
                <a:ea typeface="Courier"/>
                <a:cs typeface="Consolas" panose="020B0609020204030204" pitchFamily="49" charset="0"/>
                <a:sym typeface="Courier"/>
              </a:rPr>
              <a:t>.</a:t>
            </a:r>
            <a:r>
              <a:rPr kumimoji="0" sz="1600" b="1" i="0" u="none" strike="noStrike" kern="1200" cap="none" spc="0" normalizeH="0" baseline="0" noProof="0" dirty="0" err="1">
                <a:ln>
                  <a:noFill/>
                </a:ln>
                <a:solidFill>
                  <a:srgbClr val="BBE6FB"/>
                </a:solidFill>
                <a:effectLst/>
                <a:uLnTx/>
                <a:uFillTx/>
                <a:latin typeface="Consolas" panose="020B0609020204030204" pitchFamily="49" charset="0"/>
                <a:ea typeface="Courier"/>
                <a:cs typeface="Consolas" panose="020B0609020204030204" pitchFamily="49" charset="0"/>
                <a:sym typeface="Courier"/>
              </a:rPr>
              <a:t>accumulator</a:t>
            </a:r>
            <a:r>
              <a:rPr kumimoji="0" sz="1600" b="1" i="0" u="none" strike="noStrike" kern="1200" cap="none" spc="0" normalizeH="0" baseline="0" noProof="0" dirty="0">
                <a:ln>
                  <a:noFill/>
                </a:ln>
                <a:solidFill>
                  <a:srgbClr val="BBE6FB"/>
                </a:solidFill>
                <a:effectLst/>
                <a:uLnTx/>
                <a:uFillTx/>
                <a:latin typeface="Consolas" panose="020B0609020204030204" pitchFamily="49" charset="0"/>
                <a:ea typeface="Courier"/>
                <a:cs typeface="Consolas" panose="020B0609020204030204" pitchFamily="49" charset="0"/>
                <a:sym typeface="Courier"/>
              </a:rPr>
              <a:t>(</a:t>
            </a:r>
            <a:r>
              <a:rPr kumimoji="0" sz="1600" b="0" i="0" u="none" strike="noStrike" kern="1200" cap="none" spc="0" normalizeH="0" baseline="0" noProof="0" dirty="0">
                <a:ln>
                  <a:noFill/>
                </a:ln>
                <a:solidFill>
                  <a:prstClr val="white"/>
                </a:solidFill>
                <a:effectLst/>
                <a:uLnTx/>
                <a:uFillTx/>
                <a:latin typeface="Consolas" panose="020B0609020204030204" pitchFamily="49" charset="0"/>
                <a:ea typeface="Courier"/>
                <a:cs typeface="Consolas" panose="020B0609020204030204" pitchFamily="49" charset="0"/>
                <a:sym typeface="Courier"/>
              </a:rPr>
              <a:t>0</a:t>
            </a:r>
            <a:r>
              <a:rPr kumimoji="0" sz="1600" b="1" i="0" u="none" strike="noStrike" kern="1200" cap="none" spc="0" normalizeH="0" baseline="0" noProof="0" dirty="0">
                <a:ln>
                  <a:noFill/>
                </a:ln>
                <a:solidFill>
                  <a:srgbClr val="BBE6FB"/>
                </a:solidFill>
                <a:effectLst/>
                <a:uLnTx/>
                <a:uFillTx/>
                <a:latin typeface="Consolas" panose="020B0609020204030204" pitchFamily="49" charset="0"/>
                <a:ea typeface="Courier"/>
                <a:cs typeface="Consolas" panose="020B0609020204030204" pitchFamily="49" charset="0"/>
                <a:sym typeface="Courier"/>
              </a:rPr>
              <a:t>)</a:t>
            </a:r>
          </a:p>
          <a:p>
            <a:pPr marL="0" marR="0" lvl="0" indent="0" algn="l" defTabSz="457200" rtl="0" eaLnBrk="1" fontAlgn="auto" latinLnBrk="0" hangingPunct="1">
              <a:lnSpc>
                <a:spcPct val="100000"/>
              </a:lnSpc>
              <a:spcBef>
                <a:spcPts val="0"/>
              </a:spcBef>
              <a:spcAft>
                <a:spcPts val="0"/>
              </a:spcAft>
              <a:buClrTx/>
              <a:buSzTx/>
              <a:buFontTx/>
              <a:buNone/>
              <a:tabLst/>
              <a:defRPr sz="1800"/>
            </a:pPr>
            <a:r>
              <a:rPr kumimoji="0" sz="1600" b="0" i="0" u="none" strike="noStrike" kern="1200" cap="none" spc="0" normalizeH="0" baseline="0" noProof="0" dirty="0" err="1">
                <a:ln>
                  <a:noFill/>
                </a:ln>
                <a:solidFill>
                  <a:prstClr val="white"/>
                </a:solidFill>
                <a:effectLst/>
                <a:uLnTx/>
                <a:uFillTx/>
                <a:latin typeface="Consolas" panose="020B0609020204030204" pitchFamily="49" charset="0"/>
                <a:ea typeface="Courier"/>
                <a:cs typeface="Consolas" panose="020B0609020204030204" pitchFamily="49" charset="0"/>
                <a:sym typeface="Courier"/>
              </a:rPr>
              <a:t>rdd</a:t>
            </a:r>
            <a:r>
              <a:rPr kumimoji="0" sz="1600" b="0" i="0" u="none" strike="noStrike" kern="1200" cap="none" spc="0" normalizeH="0" baseline="0" noProof="0" dirty="0">
                <a:ln>
                  <a:noFill/>
                </a:ln>
                <a:solidFill>
                  <a:prstClr val="white"/>
                </a:solidFill>
                <a:effectLst/>
                <a:uLnTx/>
                <a:uFillTx/>
                <a:latin typeface="Consolas" panose="020B0609020204030204" pitchFamily="49" charset="0"/>
                <a:ea typeface="Courier"/>
                <a:cs typeface="Consolas" panose="020B0609020204030204" pitchFamily="49" charset="0"/>
                <a:sym typeface="Courier"/>
              </a:rPr>
              <a:t> </a:t>
            </a:r>
            <a:r>
              <a:rPr kumimoji="0" sz="1600" b="1" i="0" u="none" strike="noStrike" kern="1200" cap="none" spc="0" normalizeH="0" baseline="0" noProof="0" dirty="0">
                <a:ln>
                  <a:noFill/>
                </a:ln>
                <a:solidFill>
                  <a:prstClr val="white"/>
                </a:solidFill>
                <a:effectLst/>
                <a:uLnTx/>
                <a:uFillTx/>
                <a:latin typeface="Consolas" panose="020B0609020204030204" pitchFamily="49" charset="0"/>
                <a:ea typeface="Courier"/>
                <a:cs typeface="Consolas" panose="020B0609020204030204" pitchFamily="49" charset="0"/>
                <a:sym typeface="Courier"/>
              </a:rPr>
              <a:t>=</a:t>
            </a:r>
            <a:r>
              <a:rPr kumimoji="0" sz="1600" b="0" i="0" u="none" strike="noStrike" kern="1200" cap="none" spc="0" normalizeH="0" baseline="0" noProof="0" dirty="0">
                <a:ln>
                  <a:noFill/>
                </a:ln>
                <a:solidFill>
                  <a:prstClr val="white"/>
                </a:solidFill>
                <a:effectLst/>
                <a:uLnTx/>
                <a:uFillTx/>
                <a:latin typeface="Consolas" panose="020B0609020204030204" pitchFamily="49" charset="0"/>
                <a:ea typeface="Courier"/>
                <a:cs typeface="Consolas" panose="020B0609020204030204" pitchFamily="49" charset="0"/>
                <a:sym typeface="Courier"/>
              </a:rPr>
              <a:t> </a:t>
            </a:r>
            <a:r>
              <a:rPr kumimoji="0" sz="1600" b="0" i="0" u="none" strike="noStrike" kern="1200" cap="none" spc="0" normalizeH="0" baseline="0" noProof="0" dirty="0" err="1">
                <a:ln>
                  <a:noFill/>
                </a:ln>
                <a:solidFill>
                  <a:prstClr val="white"/>
                </a:solidFill>
                <a:effectLst/>
                <a:uLnTx/>
                <a:uFillTx/>
                <a:latin typeface="Consolas" panose="020B0609020204030204" pitchFamily="49" charset="0"/>
                <a:ea typeface="Courier"/>
                <a:cs typeface="Consolas" panose="020B0609020204030204" pitchFamily="49" charset="0"/>
                <a:sym typeface="Courier"/>
              </a:rPr>
              <a:t>sc</a:t>
            </a:r>
            <a:r>
              <a:rPr kumimoji="0" sz="1600" b="1" i="0" u="none" strike="noStrike" kern="1200" cap="none" spc="0" normalizeH="0" baseline="0" noProof="0" dirty="0" err="1">
                <a:ln>
                  <a:noFill/>
                </a:ln>
                <a:solidFill>
                  <a:prstClr val="white"/>
                </a:solidFill>
                <a:effectLst/>
                <a:uLnTx/>
                <a:uFillTx/>
                <a:latin typeface="Consolas" panose="020B0609020204030204" pitchFamily="49" charset="0"/>
                <a:ea typeface="Courier"/>
                <a:cs typeface="Consolas" panose="020B0609020204030204" pitchFamily="49" charset="0"/>
                <a:sym typeface="Courier"/>
              </a:rPr>
              <a:t>.</a:t>
            </a:r>
            <a:r>
              <a:rPr kumimoji="0" sz="1600" b="0" i="0" u="none" strike="noStrike" kern="1200" cap="none" spc="0" normalizeH="0" baseline="0" noProof="0" dirty="0" err="1">
                <a:ln>
                  <a:noFill/>
                </a:ln>
                <a:solidFill>
                  <a:prstClr val="white"/>
                </a:solidFill>
                <a:effectLst/>
                <a:uLnTx/>
                <a:uFillTx/>
                <a:latin typeface="Consolas" panose="020B0609020204030204" pitchFamily="49" charset="0"/>
                <a:ea typeface="Courier"/>
                <a:cs typeface="Consolas" panose="020B0609020204030204" pitchFamily="49" charset="0"/>
                <a:sym typeface="Courier"/>
              </a:rPr>
              <a:t>parallelize</a:t>
            </a:r>
            <a:r>
              <a:rPr kumimoji="0" sz="1600" b="0" i="0" u="none" strike="noStrike" kern="1200" cap="none" spc="0" normalizeH="0" baseline="0" noProof="0" dirty="0">
                <a:ln>
                  <a:noFill/>
                </a:ln>
                <a:solidFill>
                  <a:prstClr val="white"/>
                </a:solidFill>
                <a:effectLst/>
                <a:uLnTx/>
                <a:uFillTx/>
                <a:latin typeface="Consolas" panose="020B0609020204030204" pitchFamily="49" charset="0"/>
                <a:ea typeface="Courier"/>
                <a:cs typeface="Consolas" panose="020B0609020204030204" pitchFamily="49" charset="0"/>
                <a:sym typeface="Courier"/>
              </a:rPr>
              <a:t>([1, 2, 3, 4])</a:t>
            </a:r>
          </a:p>
          <a:p>
            <a:pPr marL="0" marR="0" lvl="0" indent="0" algn="l" defTabSz="457200" rtl="0" eaLnBrk="1" fontAlgn="auto" latinLnBrk="0" hangingPunct="1">
              <a:lnSpc>
                <a:spcPct val="100000"/>
              </a:lnSpc>
              <a:spcBef>
                <a:spcPts val="0"/>
              </a:spcBef>
              <a:spcAft>
                <a:spcPts val="0"/>
              </a:spcAft>
              <a:buClrTx/>
              <a:buSzTx/>
              <a:buFontTx/>
              <a:buNone/>
              <a:tabLst/>
              <a:defRPr sz="1800"/>
            </a:pPr>
            <a:r>
              <a:rPr kumimoji="0" sz="1600" b="1" i="0" u="none" strike="noStrike" kern="1200" cap="none" spc="0" normalizeH="0" baseline="0" noProof="0" dirty="0" err="1">
                <a:ln>
                  <a:noFill/>
                </a:ln>
                <a:solidFill>
                  <a:prstClr val="white"/>
                </a:solidFill>
                <a:effectLst/>
                <a:uLnTx/>
                <a:uFillTx/>
                <a:latin typeface="Consolas" panose="020B0609020204030204" pitchFamily="49" charset="0"/>
                <a:ea typeface="Courier"/>
                <a:cs typeface="Consolas" panose="020B0609020204030204" pitchFamily="49" charset="0"/>
                <a:sym typeface="Courier"/>
              </a:rPr>
              <a:t>def</a:t>
            </a:r>
            <a:r>
              <a:rPr kumimoji="0" sz="1600" b="0" i="0" u="none" strike="noStrike" kern="1200" cap="none" spc="0" normalizeH="0" baseline="0" noProof="0" dirty="0">
                <a:ln>
                  <a:noFill/>
                </a:ln>
                <a:solidFill>
                  <a:prstClr val="white"/>
                </a:solidFill>
                <a:effectLst/>
                <a:uLnTx/>
                <a:uFillTx/>
                <a:latin typeface="Consolas" panose="020B0609020204030204" pitchFamily="49" charset="0"/>
                <a:ea typeface="Courier"/>
                <a:cs typeface="Consolas" panose="020B0609020204030204" pitchFamily="49" charset="0"/>
                <a:sym typeface="Courier"/>
              </a:rPr>
              <a:t> </a:t>
            </a:r>
            <a:r>
              <a:rPr kumimoji="0" sz="1600" b="1" i="0" u="none" strike="noStrike" kern="1200" cap="none" spc="0" normalizeH="0" baseline="0" noProof="0" dirty="0">
                <a:ln>
                  <a:noFill/>
                </a:ln>
                <a:solidFill>
                  <a:prstClr val="white"/>
                </a:solidFill>
                <a:effectLst/>
                <a:uLnTx/>
                <a:uFillTx/>
                <a:latin typeface="Consolas" panose="020B0609020204030204" pitchFamily="49" charset="0"/>
                <a:ea typeface="Courier"/>
                <a:cs typeface="Consolas" panose="020B0609020204030204" pitchFamily="49" charset="0"/>
                <a:sym typeface="Courier"/>
              </a:rPr>
              <a:t>f</a:t>
            </a:r>
            <a:r>
              <a:rPr kumimoji="0" sz="1600" b="0" i="0" u="none" strike="noStrike" kern="1200" cap="none" spc="0" normalizeH="0" baseline="0" noProof="0" dirty="0">
                <a:ln>
                  <a:noFill/>
                </a:ln>
                <a:solidFill>
                  <a:prstClr val="white"/>
                </a:solidFill>
                <a:effectLst/>
                <a:uLnTx/>
                <a:uFillTx/>
                <a:latin typeface="Consolas" panose="020B0609020204030204" pitchFamily="49" charset="0"/>
                <a:ea typeface="Courier"/>
                <a:cs typeface="Consolas" panose="020B0609020204030204" pitchFamily="49" charset="0"/>
                <a:sym typeface="Courier"/>
              </a:rPr>
              <a:t>(x):</a:t>
            </a:r>
          </a:p>
          <a:p>
            <a:pPr marL="0" marR="0" lvl="0" indent="0" algn="l" defTabSz="457200" rtl="0" eaLnBrk="1" fontAlgn="auto" latinLnBrk="0" hangingPunct="1">
              <a:lnSpc>
                <a:spcPct val="100000"/>
              </a:lnSpc>
              <a:spcBef>
                <a:spcPts val="0"/>
              </a:spcBef>
              <a:spcAft>
                <a:spcPts val="0"/>
              </a:spcAft>
              <a:buClrTx/>
              <a:buSzTx/>
              <a:buFontTx/>
              <a:buNone/>
              <a:tabLst/>
              <a:defRPr sz="1800"/>
            </a:pPr>
            <a:r>
              <a:rPr kumimoji="0" sz="1600" b="0" i="0" u="none" strike="noStrike" kern="1200" cap="none" spc="0" normalizeH="0" baseline="0" noProof="0" dirty="0">
                <a:ln>
                  <a:noFill/>
                </a:ln>
                <a:solidFill>
                  <a:prstClr val="white"/>
                </a:solidFill>
                <a:effectLst/>
                <a:uLnTx/>
                <a:uFillTx/>
                <a:latin typeface="Consolas" panose="020B0609020204030204" pitchFamily="49" charset="0"/>
                <a:ea typeface="Courier"/>
                <a:cs typeface="Consolas" panose="020B0609020204030204" pitchFamily="49" charset="0"/>
                <a:sym typeface="Courier"/>
              </a:rPr>
              <a:t>   </a:t>
            </a:r>
            <a:r>
              <a:rPr kumimoji="0" sz="1600" b="1" i="0" u="none" strike="noStrike" kern="1200" cap="none" spc="0" normalizeH="0" baseline="0" noProof="0" dirty="0">
                <a:ln>
                  <a:noFill/>
                </a:ln>
                <a:solidFill>
                  <a:prstClr val="white"/>
                </a:solidFill>
                <a:effectLst/>
                <a:uLnTx/>
                <a:uFillTx/>
                <a:latin typeface="Consolas" panose="020B0609020204030204" pitchFamily="49" charset="0"/>
                <a:ea typeface="Courier"/>
                <a:cs typeface="Consolas" panose="020B0609020204030204" pitchFamily="49" charset="0"/>
                <a:sym typeface="Courier"/>
              </a:rPr>
              <a:t>global</a:t>
            </a:r>
            <a:r>
              <a:rPr kumimoji="0" sz="1600" b="0" i="0" u="none" strike="noStrike" kern="1200" cap="none" spc="0" normalizeH="0" baseline="0" noProof="0" dirty="0">
                <a:ln>
                  <a:noFill/>
                </a:ln>
                <a:solidFill>
                  <a:prstClr val="white"/>
                </a:solidFill>
                <a:effectLst/>
                <a:uLnTx/>
                <a:uFillTx/>
                <a:latin typeface="Consolas" panose="020B0609020204030204" pitchFamily="49" charset="0"/>
                <a:ea typeface="Courier"/>
                <a:cs typeface="Consolas" panose="020B0609020204030204" pitchFamily="49" charset="0"/>
                <a:sym typeface="Courier"/>
              </a:rPr>
              <a:t> </a:t>
            </a:r>
            <a:r>
              <a:rPr kumimoji="0" sz="1600" b="0" i="0" u="none" strike="noStrike" kern="1200" cap="none" spc="0" normalizeH="0" baseline="0" noProof="0" dirty="0" err="1">
                <a:ln>
                  <a:noFill/>
                </a:ln>
                <a:solidFill>
                  <a:prstClr val="white"/>
                </a:solidFill>
                <a:effectLst/>
                <a:uLnTx/>
                <a:uFillTx/>
                <a:latin typeface="Consolas" panose="020B0609020204030204" pitchFamily="49" charset="0"/>
                <a:ea typeface="Courier"/>
                <a:cs typeface="Consolas" panose="020B0609020204030204" pitchFamily="49" charset="0"/>
                <a:sym typeface="Courier"/>
              </a:rPr>
              <a:t>accum</a:t>
            </a:r>
            <a:endParaRPr kumimoji="0" sz="1600" b="0" i="0" u="none" strike="noStrike" kern="1200" cap="none" spc="0" normalizeH="0" baseline="0" noProof="0" dirty="0">
              <a:ln>
                <a:noFill/>
              </a:ln>
              <a:solidFill>
                <a:prstClr val="white"/>
              </a:solidFill>
              <a:effectLst/>
              <a:uLnTx/>
              <a:uFillTx/>
              <a:latin typeface="Consolas" panose="020B0609020204030204" pitchFamily="49" charset="0"/>
              <a:ea typeface="Courier"/>
              <a:cs typeface="Consolas" panose="020B0609020204030204" pitchFamily="49" charset="0"/>
              <a:sym typeface="Courier"/>
            </a:endParaRPr>
          </a:p>
          <a:p>
            <a:pPr marL="0" marR="0" lvl="0" indent="0" algn="l" defTabSz="457200" rtl="0" eaLnBrk="1" fontAlgn="auto" latinLnBrk="0" hangingPunct="1">
              <a:lnSpc>
                <a:spcPct val="100000"/>
              </a:lnSpc>
              <a:spcBef>
                <a:spcPts val="0"/>
              </a:spcBef>
              <a:spcAft>
                <a:spcPts val="0"/>
              </a:spcAft>
              <a:buClrTx/>
              <a:buSzTx/>
              <a:buFontTx/>
              <a:buNone/>
              <a:tabLst/>
              <a:defRPr sz="1800"/>
            </a:pPr>
            <a:r>
              <a:rPr kumimoji="0" sz="1600" b="0" i="0" u="none" strike="noStrike" kern="1200" cap="none" spc="0" normalizeH="0" baseline="0" noProof="0" dirty="0">
                <a:ln>
                  <a:noFill/>
                </a:ln>
                <a:solidFill>
                  <a:prstClr val="white"/>
                </a:solidFill>
                <a:effectLst/>
                <a:uLnTx/>
                <a:uFillTx/>
                <a:latin typeface="Consolas" panose="020B0609020204030204" pitchFamily="49" charset="0"/>
                <a:ea typeface="Courier"/>
                <a:cs typeface="Consolas" panose="020B0609020204030204" pitchFamily="49" charset="0"/>
                <a:sym typeface="Courier"/>
              </a:rPr>
              <a:t>   </a:t>
            </a:r>
            <a:r>
              <a:rPr kumimoji="0" sz="1600" b="0" i="0" u="none" strike="noStrike" kern="1200" cap="none" spc="0" normalizeH="0" baseline="0" noProof="0" dirty="0" err="1">
                <a:ln>
                  <a:noFill/>
                </a:ln>
                <a:solidFill>
                  <a:prstClr val="white"/>
                </a:solidFill>
                <a:effectLst/>
                <a:uLnTx/>
                <a:uFillTx/>
                <a:latin typeface="Consolas" panose="020B0609020204030204" pitchFamily="49" charset="0"/>
                <a:ea typeface="Courier"/>
                <a:cs typeface="Consolas" panose="020B0609020204030204" pitchFamily="49" charset="0"/>
                <a:sym typeface="Courier"/>
              </a:rPr>
              <a:t>accum</a:t>
            </a:r>
            <a:r>
              <a:rPr kumimoji="0" sz="1600" b="0" i="0" u="none" strike="noStrike" kern="1200" cap="none" spc="0" normalizeH="0" baseline="0" noProof="0" dirty="0">
                <a:ln>
                  <a:noFill/>
                </a:ln>
                <a:solidFill>
                  <a:prstClr val="white"/>
                </a:solidFill>
                <a:effectLst/>
                <a:uLnTx/>
                <a:uFillTx/>
                <a:latin typeface="Consolas" panose="020B0609020204030204" pitchFamily="49" charset="0"/>
                <a:ea typeface="Courier"/>
                <a:cs typeface="Consolas" panose="020B0609020204030204" pitchFamily="49" charset="0"/>
                <a:sym typeface="Courier"/>
              </a:rPr>
              <a:t> </a:t>
            </a:r>
            <a:r>
              <a:rPr kumimoji="0" sz="1600" b="1" i="0" u="none" strike="noStrike" kern="1200" cap="none" spc="0" normalizeH="0" baseline="0" noProof="0" dirty="0">
                <a:ln>
                  <a:noFill/>
                </a:ln>
                <a:solidFill>
                  <a:prstClr val="white"/>
                </a:solidFill>
                <a:effectLst/>
                <a:uLnTx/>
                <a:uFillTx/>
                <a:latin typeface="Consolas" panose="020B0609020204030204" pitchFamily="49" charset="0"/>
                <a:ea typeface="Courier"/>
                <a:cs typeface="Consolas" panose="020B0609020204030204" pitchFamily="49" charset="0"/>
                <a:sym typeface="Courier"/>
              </a:rPr>
              <a:t>+=</a:t>
            </a:r>
            <a:r>
              <a:rPr kumimoji="0" sz="1600" b="0" i="0" u="none" strike="noStrike" kern="1200" cap="none" spc="0" normalizeH="0" baseline="0" noProof="0" dirty="0">
                <a:ln>
                  <a:noFill/>
                </a:ln>
                <a:solidFill>
                  <a:prstClr val="white"/>
                </a:solidFill>
                <a:effectLst/>
                <a:uLnTx/>
                <a:uFillTx/>
                <a:latin typeface="Consolas" panose="020B0609020204030204" pitchFamily="49" charset="0"/>
                <a:ea typeface="Courier"/>
                <a:cs typeface="Consolas" panose="020B0609020204030204" pitchFamily="49" charset="0"/>
                <a:sym typeface="Courier"/>
              </a:rPr>
              <a:t> x</a:t>
            </a:r>
          </a:p>
          <a:p>
            <a:pPr marL="0" marR="0" lvl="0" indent="0" algn="l" defTabSz="457200" rtl="0" eaLnBrk="1" fontAlgn="auto" latinLnBrk="0" hangingPunct="1">
              <a:lnSpc>
                <a:spcPct val="100000"/>
              </a:lnSpc>
              <a:spcBef>
                <a:spcPts val="0"/>
              </a:spcBef>
              <a:spcAft>
                <a:spcPts val="0"/>
              </a:spcAft>
              <a:buClrTx/>
              <a:buSzTx/>
              <a:buFontTx/>
              <a:buNone/>
              <a:tabLst/>
              <a:defRPr sz="1800"/>
            </a:pPr>
            <a:endParaRPr kumimoji="0" sz="1600" b="0" i="0" u="none" strike="noStrike" kern="1200" cap="none" spc="0" normalizeH="0" baseline="0" noProof="0" dirty="0">
              <a:ln>
                <a:noFill/>
              </a:ln>
              <a:solidFill>
                <a:prstClr val="white"/>
              </a:solidFill>
              <a:effectLst/>
              <a:uLnTx/>
              <a:uFillTx/>
              <a:latin typeface="Consolas" panose="020B0609020204030204" pitchFamily="49" charset="0"/>
              <a:ea typeface="Courier"/>
              <a:cs typeface="Consolas" panose="020B0609020204030204" pitchFamily="49" charset="0"/>
              <a:sym typeface="Courier"/>
            </a:endParaRPr>
          </a:p>
          <a:p>
            <a:pPr marL="0" marR="0" lvl="0" indent="0" algn="l" defTabSz="457200" rtl="0" eaLnBrk="1" fontAlgn="auto" latinLnBrk="0" hangingPunct="1">
              <a:lnSpc>
                <a:spcPct val="100000"/>
              </a:lnSpc>
              <a:spcBef>
                <a:spcPts val="0"/>
              </a:spcBef>
              <a:spcAft>
                <a:spcPts val="0"/>
              </a:spcAft>
              <a:buClrTx/>
              <a:buSzTx/>
              <a:buFontTx/>
              <a:buNone/>
              <a:tabLst/>
              <a:defRPr sz="1800"/>
            </a:pPr>
            <a:r>
              <a:rPr kumimoji="0" sz="1600" b="0" i="0" u="none" strike="noStrike" kern="1200" cap="none" spc="0" normalizeH="0" baseline="0" noProof="0" dirty="0" err="1">
                <a:ln>
                  <a:noFill/>
                </a:ln>
                <a:solidFill>
                  <a:prstClr val="white"/>
                </a:solidFill>
                <a:effectLst/>
                <a:uLnTx/>
                <a:uFillTx/>
                <a:latin typeface="Consolas" panose="020B0609020204030204" pitchFamily="49" charset="0"/>
                <a:ea typeface="Courier"/>
                <a:cs typeface="Consolas" panose="020B0609020204030204" pitchFamily="49" charset="0"/>
                <a:sym typeface="Courier"/>
              </a:rPr>
              <a:t>rdd</a:t>
            </a:r>
            <a:r>
              <a:rPr kumimoji="0" sz="1600" b="1" i="0" u="none" strike="noStrike" kern="1200" cap="none" spc="0" normalizeH="0" baseline="0" noProof="0" dirty="0" err="1">
                <a:ln>
                  <a:noFill/>
                </a:ln>
                <a:solidFill>
                  <a:prstClr val="white"/>
                </a:solidFill>
                <a:effectLst/>
                <a:uLnTx/>
                <a:uFillTx/>
                <a:latin typeface="Consolas" panose="020B0609020204030204" pitchFamily="49" charset="0"/>
                <a:ea typeface="Courier"/>
                <a:cs typeface="Consolas" panose="020B0609020204030204" pitchFamily="49" charset="0"/>
                <a:sym typeface="Courier"/>
              </a:rPr>
              <a:t>.</a:t>
            </a:r>
            <a:r>
              <a:rPr kumimoji="0" sz="1600" b="0" i="0" u="none" strike="noStrike" kern="1200" cap="none" spc="0" normalizeH="0" baseline="0" noProof="0" dirty="0" err="1">
                <a:ln>
                  <a:noFill/>
                </a:ln>
                <a:solidFill>
                  <a:prstClr val="white"/>
                </a:solidFill>
                <a:effectLst/>
                <a:uLnTx/>
                <a:uFillTx/>
                <a:latin typeface="Consolas" panose="020B0609020204030204" pitchFamily="49" charset="0"/>
                <a:ea typeface="Courier"/>
                <a:cs typeface="Consolas" panose="020B0609020204030204" pitchFamily="49" charset="0"/>
                <a:sym typeface="Courier"/>
              </a:rPr>
              <a:t>foreach</a:t>
            </a:r>
            <a:r>
              <a:rPr kumimoji="0" sz="1600" b="0" i="0" u="none" strike="noStrike" kern="1200" cap="none" spc="0" normalizeH="0" baseline="0" noProof="0" dirty="0">
                <a:ln>
                  <a:noFill/>
                </a:ln>
                <a:solidFill>
                  <a:prstClr val="white"/>
                </a:solidFill>
                <a:effectLst/>
                <a:uLnTx/>
                <a:uFillTx/>
                <a:latin typeface="Consolas" panose="020B0609020204030204" pitchFamily="49" charset="0"/>
                <a:ea typeface="Courier"/>
                <a:cs typeface="Consolas" panose="020B0609020204030204" pitchFamily="49" charset="0"/>
                <a:sym typeface="Courier"/>
              </a:rPr>
              <a:t>(f)</a:t>
            </a:r>
          </a:p>
          <a:p>
            <a:pPr marL="0" marR="0" lvl="0" indent="0" algn="l" defTabSz="457200" rtl="0" eaLnBrk="1" fontAlgn="auto" latinLnBrk="0" hangingPunct="1">
              <a:lnSpc>
                <a:spcPct val="100000"/>
              </a:lnSpc>
              <a:spcBef>
                <a:spcPts val="0"/>
              </a:spcBef>
              <a:spcAft>
                <a:spcPts val="0"/>
              </a:spcAft>
              <a:buClrTx/>
              <a:buSzTx/>
              <a:buFontTx/>
              <a:buNone/>
              <a:tabLst/>
              <a:defRPr sz="1800"/>
            </a:pPr>
            <a:endParaRPr kumimoji="0" sz="1600" b="0" i="0" u="none" strike="noStrike" kern="1200" cap="none" spc="0" normalizeH="0" baseline="0" noProof="0" dirty="0">
              <a:ln>
                <a:noFill/>
              </a:ln>
              <a:solidFill>
                <a:prstClr val="white"/>
              </a:solidFill>
              <a:effectLst/>
              <a:uLnTx/>
              <a:uFillTx/>
              <a:latin typeface="Consolas" panose="020B0609020204030204" pitchFamily="49" charset="0"/>
              <a:ea typeface="Courier"/>
              <a:cs typeface="Consolas" panose="020B0609020204030204" pitchFamily="49" charset="0"/>
              <a:sym typeface="Courier"/>
            </a:endParaRPr>
          </a:p>
          <a:p>
            <a:pPr marL="0" marR="0" lvl="0" indent="0" algn="l" defTabSz="457200" rtl="0" eaLnBrk="1" fontAlgn="auto" latinLnBrk="0" hangingPunct="1">
              <a:lnSpc>
                <a:spcPct val="100000"/>
              </a:lnSpc>
              <a:spcBef>
                <a:spcPts val="0"/>
              </a:spcBef>
              <a:spcAft>
                <a:spcPts val="0"/>
              </a:spcAft>
              <a:buClrTx/>
              <a:buSzTx/>
              <a:buFontTx/>
              <a:buNone/>
              <a:tabLst/>
              <a:defRPr sz="1800"/>
            </a:pPr>
            <a:r>
              <a:rPr kumimoji="0" sz="1600" b="0" i="0" u="none" strike="noStrike" kern="1200" cap="none" spc="0" normalizeH="0" baseline="0" noProof="0" dirty="0" err="1">
                <a:ln>
                  <a:noFill/>
                </a:ln>
                <a:solidFill>
                  <a:prstClr val="white"/>
                </a:solidFill>
                <a:effectLst/>
                <a:uLnTx/>
                <a:uFillTx/>
                <a:latin typeface="Consolas" panose="020B0609020204030204" pitchFamily="49" charset="0"/>
                <a:ea typeface="Courier"/>
                <a:cs typeface="Consolas" panose="020B0609020204030204" pitchFamily="49" charset="0"/>
                <a:sym typeface="Courier"/>
              </a:rPr>
              <a:t>accum</a:t>
            </a:r>
            <a:r>
              <a:rPr kumimoji="0" sz="1600" b="1" i="0" u="none" strike="noStrike" kern="1200" cap="none" spc="0" normalizeH="0" baseline="0" noProof="0" dirty="0" err="1">
                <a:ln>
                  <a:noFill/>
                </a:ln>
                <a:solidFill>
                  <a:prstClr val="white"/>
                </a:solidFill>
                <a:effectLst/>
                <a:uLnTx/>
                <a:uFillTx/>
                <a:latin typeface="Consolas" panose="020B0609020204030204" pitchFamily="49" charset="0"/>
                <a:ea typeface="Courier"/>
                <a:cs typeface="Consolas" panose="020B0609020204030204" pitchFamily="49" charset="0"/>
                <a:sym typeface="Courier"/>
              </a:rPr>
              <a:t>.value</a:t>
            </a:r>
            <a:endParaRPr kumimoji="0" sz="1600" b="1" i="0" u="none" strike="noStrike" kern="1200" cap="none" spc="0" normalizeH="0" baseline="0" noProof="0" dirty="0">
              <a:ln>
                <a:noFill/>
              </a:ln>
              <a:solidFill>
                <a:prstClr val="white"/>
              </a:solidFill>
              <a:effectLst/>
              <a:uLnTx/>
              <a:uFillTx/>
              <a:latin typeface="Consolas" panose="020B0609020204030204" pitchFamily="49" charset="0"/>
              <a:ea typeface="Courier"/>
              <a:cs typeface="Consolas" panose="020B0609020204030204" pitchFamily="49" charset="0"/>
              <a:sym typeface="Courier"/>
            </a:endParaRPr>
          </a:p>
        </p:txBody>
      </p:sp>
      <p:sp>
        <p:nvSpPr>
          <p:cNvPr id="4" name="Shape 375"/>
          <p:cNvSpPr/>
          <p:nvPr/>
        </p:nvSpPr>
        <p:spPr>
          <a:xfrm>
            <a:off x="2910943" y="1497116"/>
            <a:ext cx="905986" cy="307777"/>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lvl1pPr algn="l" defTabSz="355600">
              <a:spcBef>
                <a:spcPts val="1900"/>
              </a:spcBef>
              <a:tabLst>
                <a:tab pos="101600" algn="l"/>
                <a:tab pos="355600" algn="l"/>
              </a:tabLst>
            </a:lvl1pPr>
          </a:lstStyle>
          <a:p>
            <a:pPr marL="0" marR="0" lvl="0" indent="0" algn="l" defTabSz="355600" rtl="0" eaLnBrk="1" fontAlgn="auto" latinLnBrk="0" hangingPunct="1">
              <a:lnSpc>
                <a:spcPct val="100000"/>
              </a:lnSpc>
              <a:spcBef>
                <a:spcPts val="1900"/>
              </a:spcBef>
              <a:spcAft>
                <a:spcPts val="0"/>
              </a:spcAft>
              <a:buClrTx/>
              <a:buSzTx/>
              <a:buFontTx/>
              <a:buNone/>
              <a:tabLst>
                <a:tab pos="101600" algn="l"/>
                <a:tab pos="355600" algn="l"/>
              </a:tabLst>
              <a:defRPr sz="1800"/>
            </a:pPr>
            <a:r>
              <a:rPr kumimoji="0" sz="2000" b="0" i="0" u="none" strike="noStrike" kern="1200" cap="none" spc="0" normalizeH="0" baseline="0" noProof="0" dirty="0">
                <a:ln>
                  <a:noFill/>
                </a:ln>
                <a:solidFill>
                  <a:srgbClr val="FE5222"/>
                </a:solidFill>
                <a:effectLst/>
                <a:uLnTx/>
                <a:uFillTx/>
                <a:latin typeface="Century Gothic"/>
                <a:ea typeface="+mn-ea"/>
                <a:cs typeface="+mn-cs"/>
              </a:rPr>
              <a:t>Scala:</a:t>
            </a:r>
          </a:p>
        </p:txBody>
      </p:sp>
      <p:sp>
        <p:nvSpPr>
          <p:cNvPr id="5" name="Shape 376"/>
          <p:cNvSpPr/>
          <p:nvPr/>
        </p:nvSpPr>
        <p:spPr>
          <a:xfrm>
            <a:off x="2910943" y="3716659"/>
            <a:ext cx="929742" cy="307777"/>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lgn="l" defTabSz="355600">
              <a:spcBef>
                <a:spcPts val="1900"/>
              </a:spcBef>
              <a:tabLst>
                <a:tab pos="101600" algn="l"/>
                <a:tab pos="355600" algn="l"/>
              </a:tabLst>
            </a:lvl1pPr>
          </a:lstStyle>
          <a:p>
            <a:pPr marL="0" marR="0" lvl="0" indent="0" algn="l" defTabSz="355600" rtl="0" eaLnBrk="1" fontAlgn="auto" latinLnBrk="0" hangingPunct="1">
              <a:lnSpc>
                <a:spcPct val="100000"/>
              </a:lnSpc>
              <a:spcBef>
                <a:spcPts val="1900"/>
              </a:spcBef>
              <a:spcAft>
                <a:spcPts val="0"/>
              </a:spcAft>
              <a:buClrTx/>
              <a:buSzTx/>
              <a:buFontTx/>
              <a:buNone/>
              <a:tabLst>
                <a:tab pos="101600" algn="l"/>
                <a:tab pos="355600" algn="l"/>
              </a:tabLst>
              <a:defRPr sz="1800"/>
            </a:pPr>
            <a:r>
              <a:rPr kumimoji="0" sz="2000" b="0" i="0" u="none" strike="noStrike" kern="1200" cap="none" spc="0" normalizeH="0" baseline="0" noProof="0" dirty="0">
                <a:ln>
                  <a:noFill/>
                </a:ln>
                <a:solidFill>
                  <a:srgbClr val="FE5222"/>
                </a:solidFill>
                <a:effectLst/>
                <a:uLnTx/>
                <a:uFillTx/>
                <a:latin typeface="Century Gothic"/>
                <a:ea typeface="+mn-ea"/>
                <a:cs typeface="+mn-cs"/>
              </a:rPr>
              <a:t>Python:</a:t>
            </a:r>
          </a:p>
        </p:txBody>
      </p:sp>
      <p:sp>
        <p:nvSpPr>
          <p:cNvPr id="6" name="Title 1"/>
          <p:cNvSpPr txBox="1">
            <a:spLocks/>
          </p:cNvSpPr>
          <p:nvPr/>
        </p:nvSpPr>
        <p:spPr>
          <a:xfrm>
            <a:off x="1901545" y="416009"/>
            <a:ext cx="8254428" cy="870725"/>
          </a:xfrm>
          <a:prstGeom prst="rect">
            <a:avLst/>
          </a:prstGeom>
        </p:spPr>
        <p:txBody>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3200" b="0" i="0" u="none" strike="noStrike" kern="1200" cap="all" spc="0" normalizeH="0" baseline="0" noProof="0" dirty="0">
                <a:ln w="3175" cmpd="sng">
                  <a:noFill/>
                </a:ln>
                <a:gradFill flip="none" rotWithShape="1">
                  <a:gsLst>
                    <a:gs pos="0">
                      <a:prstClr val="white"/>
                    </a:gs>
                    <a:gs pos="100000">
                      <a:prstClr val="white">
                        <a:lumMod val="65000"/>
                      </a:prstClr>
                    </a:gs>
                  </a:gsLst>
                  <a:lin ang="5580000" scaled="0"/>
                  <a:tileRect/>
                </a:gradFill>
                <a:effectLst>
                  <a:glow rad="38100">
                    <a:prstClr val="black">
                      <a:lumMod val="65000"/>
                      <a:lumOff val="35000"/>
                      <a:alpha val="40000"/>
                    </a:prstClr>
                  </a:glow>
                  <a:outerShdw blurRad="28575" dist="38100" dir="14040000" algn="tl" rotWithShape="0">
                    <a:srgbClr val="000000">
                      <a:alpha val="25000"/>
                    </a:srgbClr>
                  </a:outerShdw>
                </a:effectLst>
                <a:uLnTx/>
                <a:uFillTx/>
                <a:latin typeface="Century Gothic"/>
                <a:ea typeface="+mj-ea"/>
                <a:cs typeface="+mj-cs"/>
              </a:rPr>
              <a:t>Accumulators</a:t>
            </a:r>
          </a:p>
        </p:txBody>
      </p:sp>
      <p:pic>
        <p:nvPicPr>
          <p:cNvPr id="7" name="Picture 6"/>
          <p:cNvPicPr>
            <a:picLocks noChangeAspect="1"/>
          </p:cNvPicPr>
          <p:nvPr/>
        </p:nvPicPr>
        <p:blipFill>
          <a:blip r:embed="rId4"/>
          <a:stretch>
            <a:fillRect/>
          </a:stretch>
        </p:blipFill>
        <p:spPr>
          <a:xfrm>
            <a:off x="516341" y="299105"/>
            <a:ext cx="1060203" cy="630821"/>
          </a:xfrm>
          <a:prstGeom prst="rect">
            <a:avLst/>
          </a:prstGeom>
        </p:spPr>
      </p:pic>
      <p:cxnSp>
        <p:nvCxnSpPr>
          <p:cNvPr id="8" name="Straight Arrow Connector 7"/>
          <p:cNvCxnSpPr/>
          <p:nvPr/>
        </p:nvCxnSpPr>
        <p:spPr>
          <a:xfrm flipV="1">
            <a:off x="412596" y="1055472"/>
            <a:ext cx="234297" cy="561604"/>
          </a:xfrm>
          <a:prstGeom prst="straightConnector1">
            <a:avLst/>
          </a:prstGeom>
          <a:ln w="19050">
            <a:solidFill>
              <a:schemeClr val="tx1">
                <a:lumMod val="9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1066364" y="1055471"/>
            <a:ext cx="4153" cy="561605"/>
          </a:xfrm>
          <a:prstGeom prst="straightConnector1">
            <a:avLst/>
          </a:prstGeom>
          <a:ln w="19050">
            <a:solidFill>
              <a:schemeClr val="tx1">
                <a:lumMod val="9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flipV="1">
            <a:off x="1483244" y="1055472"/>
            <a:ext cx="210122" cy="561604"/>
          </a:xfrm>
          <a:prstGeom prst="straightConnector1">
            <a:avLst/>
          </a:prstGeom>
          <a:ln w="19050">
            <a:solidFill>
              <a:schemeClr val="tx1">
                <a:lumMod val="9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576544" y="1529668"/>
            <a:ext cx="837126"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5AD0B8"/>
                </a:solidFill>
                <a:effectLst/>
                <a:uLnTx/>
                <a:uFillTx/>
                <a:latin typeface="Century Gothic"/>
                <a:ea typeface="+mn-ea"/>
                <a:cs typeface="+mn-cs"/>
              </a:rPr>
              <a:t>+</a:t>
            </a:r>
          </a:p>
        </p:txBody>
      </p:sp>
      <p:sp>
        <p:nvSpPr>
          <p:cNvPr id="12" name="TextBox 11"/>
          <p:cNvSpPr txBox="1"/>
          <p:nvPr/>
        </p:nvSpPr>
        <p:spPr>
          <a:xfrm>
            <a:off x="97778" y="1529668"/>
            <a:ext cx="837126"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5AD0B8"/>
                </a:solidFill>
                <a:effectLst/>
                <a:uLnTx/>
                <a:uFillTx/>
                <a:latin typeface="Century Gothic"/>
                <a:ea typeface="+mn-ea"/>
                <a:cs typeface="+mn-cs"/>
              </a:rPr>
              <a:t>+</a:t>
            </a:r>
          </a:p>
        </p:txBody>
      </p:sp>
      <p:sp>
        <p:nvSpPr>
          <p:cNvPr id="13" name="TextBox 12"/>
          <p:cNvSpPr txBox="1"/>
          <p:nvPr/>
        </p:nvSpPr>
        <p:spPr>
          <a:xfrm>
            <a:off x="865618" y="1556234"/>
            <a:ext cx="837126"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5AD0B8"/>
                </a:solidFill>
                <a:effectLst/>
                <a:uLnTx/>
                <a:uFillTx/>
                <a:latin typeface="Century Gothic"/>
                <a:ea typeface="+mn-ea"/>
                <a:cs typeface="+mn-cs"/>
              </a:rPr>
              <a:t>+</a:t>
            </a:r>
          </a:p>
        </p:txBody>
      </p:sp>
    </p:spTree>
    <p:extLst>
      <p:ext uri="{BB962C8B-B14F-4D97-AF65-F5344CB8AC3E}">
        <p14:creationId xmlns:p14="http://schemas.microsoft.com/office/powerpoint/2010/main" val="2588961230"/>
      </p:ext>
    </p:extLst>
  </p:cSld>
  <p:clrMapOvr>
    <a:masterClrMapping/>
  </p:clrMapOvr>
  <p:transition>
    <p:push dir="u"/>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C5D36F99-6F3D-43DD-972D-683907A68089}"/>
              </a:ext>
            </a:extLst>
          </p:cNvPr>
          <p:cNvSpPr>
            <a:spLocks noGrp="1"/>
          </p:cNvSpPr>
          <p:nvPr>
            <p:ph type="title"/>
          </p:nvPr>
        </p:nvSpPr>
        <p:spPr/>
        <p:txBody>
          <a:bodyPr/>
          <a:lstStyle/>
          <a:p>
            <a:r>
              <a:rPr lang="hu-HU" dirty="0"/>
              <a:t>Gyakorlathoz</a:t>
            </a:r>
          </a:p>
        </p:txBody>
      </p:sp>
      <p:sp>
        <p:nvSpPr>
          <p:cNvPr id="3" name="Tartalom helye 2">
            <a:extLst>
              <a:ext uri="{FF2B5EF4-FFF2-40B4-BE49-F238E27FC236}">
                <a16:creationId xmlns:a16="http://schemas.microsoft.com/office/drawing/2014/main" id="{AFAA46F8-E018-44BE-922C-FB32488954C7}"/>
              </a:ext>
            </a:extLst>
          </p:cNvPr>
          <p:cNvSpPr>
            <a:spLocks noGrp="1"/>
          </p:cNvSpPr>
          <p:nvPr>
            <p:ph idx="1"/>
          </p:nvPr>
        </p:nvSpPr>
        <p:spPr/>
        <p:txBody>
          <a:bodyPr>
            <a:normAutofit/>
          </a:bodyPr>
          <a:lstStyle/>
          <a:p>
            <a:pPr marL="0" indent="0">
              <a:buNone/>
            </a:pPr>
            <a:endParaRPr lang="hu-HU" sz="2000" dirty="0"/>
          </a:p>
          <a:p>
            <a:r>
              <a:rPr lang="hu-HU" sz="2000" dirty="0"/>
              <a:t>Regisztráció (</a:t>
            </a:r>
            <a:r>
              <a:rPr lang="hu-HU" sz="2000" dirty="0" err="1"/>
              <a:t>Apache</a:t>
            </a:r>
            <a:r>
              <a:rPr lang="hu-HU" sz="2000" dirty="0"/>
              <a:t> </a:t>
            </a:r>
            <a:r>
              <a:rPr lang="hu-HU" sz="2000" dirty="0" err="1"/>
              <a:t>Spark</a:t>
            </a:r>
            <a:r>
              <a:rPr lang="hu-HU" sz="2000" dirty="0"/>
              <a:t> </a:t>
            </a:r>
            <a:r>
              <a:rPr lang="hu-HU" sz="2000" dirty="0" err="1"/>
              <a:t>for</a:t>
            </a:r>
            <a:r>
              <a:rPr lang="hu-HU" sz="2000" dirty="0"/>
              <a:t> </a:t>
            </a:r>
            <a:r>
              <a:rPr lang="hu-HU" sz="2000" dirty="0" err="1"/>
              <a:t>education</a:t>
            </a:r>
            <a:r>
              <a:rPr lang="hu-HU" sz="2000" dirty="0"/>
              <a:t>, elte.hu végű emaillel): </a:t>
            </a:r>
            <a:r>
              <a:rPr lang="hu-HU" sz="2000" dirty="0">
                <a:hlinkClick r:id="rId2"/>
              </a:rPr>
              <a:t>https://community.cloud.databricks.com</a:t>
            </a:r>
            <a:endParaRPr lang="hu-HU" sz="2000" dirty="0"/>
          </a:p>
          <a:p>
            <a:endParaRPr lang="hu-HU" sz="2000" dirty="0"/>
          </a:p>
          <a:p>
            <a:r>
              <a:rPr lang="hu-HU" sz="2000" dirty="0" err="1"/>
              <a:t>PySpark</a:t>
            </a:r>
            <a:r>
              <a:rPr lang="hu-HU" sz="2000" dirty="0"/>
              <a:t> </a:t>
            </a:r>
            <a:r>
              <a:rPr lang="hu-HU" sz="2000" dirty="0" err="1"/>
              <a:t>CheatSheet</a:t>
            </a:r>
            <a:r>
              <a:rPr lang="hu-HU" sz="2000" dirty="0"/>
              <a:t>: </a:t>
            </a:r>
            <a:r>
              <a:rPr lang="hu-HU" sz="2000" dirty="0">
                <a:hlinkClick r:id="rId3"/>
              </a:rPr>
              <a:t>https://github.com/runawayhorse001/CheatSheet/blob/master/cheatSheet_pyspark.pdf</a:t>
            </a:r>
            <a:endParaRPr lang="hu-HU" sz="2000" dirty="0"/>
          </a:p>
          <a:p>
            <a:endParaRPr lang="hu-HU" sz="2000" dirty="0"/>
          </a:p>
          <a:p>
            <a:r>
              <a:rPr lang="hu-HU" sz="2000" dirty="0" err="1"/>
              <a:t>Spark</a:t>
            </a:r>
            <a:r>
              <a:rPr lang="hu-HU" sz="2000" dirty="0"/>
              <a:t> </a:t>
            </a:r>
            <a:r>
              <a:rPr lang="hu-HU" sz="2000" dirty="0" err="1"/>
              <a:t>with</a:t>
            </a:r>
            <a:r>
              <a:rPr lang="hu-HU" sz="2000" dirty="0"/>
              <a:t> Python – a mai anyag: </a:t>
            </a:r>
            <a:r>
              <a:rPr lang="hu-HU" sz="2000" dirty="0">
                <a:hlinkClick r:id="rId4"/>
              </a:rPr>
              <a:t>https://github.com/slaki/Spark-with-Python</a:t>
            </a:r>
            <a:endParaRPr lang="hu-HU" sz="2000" dirty="0"/>
          </a:p>
          <a:p>
            <a:endParaRPr lang="hu-HU" sz="2000" dirty="0"/>
          </a:p>
          <a:p>
            <a:r>
              <a:rPr lang="hu-HU" sz="2000" dirty="0"/>
              <a:t>A fekete hátterű diák (</a:t>
            </a:r>
            <a:r>
              <a:rPr lang="hu-HU" sz="2000" dirty="0" err="1"/>
              <a:t>Spark</a:t>
            </a:r>
            <a:r>
              <a:rPr lang="hu-HU" sz="2000" dirty="0"/>
              <a:t> Summit West 2015): </a:t>
            </a:r>
            <a:r>
              <a:rPr lang="hu-HU" sz="2000" dirty="0">
                <a:hlinkClick r:id="rId5"/>
              </a:rPr>
              <a:t>http://training.databricks.com/intro.pdf</a:t>
            </a:r>
            <a:endParaRPr lang="hu-HU" sz="2000" dirty="0"/>
          </a:p>
          <a:p>
            <a:endParaRPr lang="hu-HU" sz="2000" dirty="0"/>
          </a:p>
        </p:txBody>
      </p:sp>
    </p:spTree>
    <p:extLst>
      <p:ext uri="{BB962C8B-B14F-4D97-AF65-F5344CB8AC3E}">
        <p14:creationId xmlns:p14="http://schemas.microsoft.com/office/powerpoint/2010/main" val="1609781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6598077D-6FF9-45A7-B8F2-FE076D3F76EE}"/>
              </a:ext>
            </a:extLst>
          </p:cNvPr>
          <p:cNvSpPr>
            <a:spLocks noGrp="1"/>
          </p:cNvSpPr>
          <p:nvPr>
            <p:ph type="title"/>
          </p:nvPr>
        </p:nvSpPr>
        <p:spPr/>
        <p:txBody>
          <a:bodyPr/>
          <a:lstStyle/>
          <a:p>
            <a:r>
              <a:rPr lang="hu-HU" dirty="0"/>
              <a:t>Streaming feladat</a:t>
            </a:r>
          </a:p>
        </p:txBody>
      </p:sp>
      <p:sp>
        <p:nvSpPr>
          <p:cNvPr id="3" name="Tartalom helye 2">
            <a:extLst>
              <a:ext uri="{FF2B5EF4-FFF2-40B4-BE49-F238E27FC236}">
                <a16:creationId xmlns:a16="http://schemas.microsoft.com/office/drawing/2014/main" id="{E7373DC3-3BA9-4CA2-BE7E-8BA0327A8319}"/>
              </a:ext>
            </a:extLst>
          </p:cNvPr>
          <p:cNvSpPr>
            <a:spLocks noGrp="1"/>
          </p:cNvSpPr>
          <p:nvPr>
            <p:ph idx="1"/>
          </p:nvPr>
        </p:nvSpPr>
        <p:spPr/>
        <p:txBody>
          <a:bodyPr/>
          <a:lstStyle/>
          <a:p>
            <a:r>
              <a:rPr lang="hu-HU" dirty="0"/>
              <a:t>Feladat</a:t>
            </a:r>
          </a:p>
          <a:p>
            <a:pPr lvl="1"/>
            <a:r>
              <a:rPr lang="hu-HU" dirty="0"/>
              <a:t>Adott a Google szervereiből jövő valós idejű log folyam</a:t>
            </a:r>
          </a:p>
          <a:p>
            <a:pPr lvl="1"/>
            <a:r>
              <a:rPr lang="hu-HU" dirty="0"/>
              <a:t>Adjuk meg az egyedi lekérdezések számát?</a:t>
            </a:r>
          </a:p>
          <a:p>
            <a:endParaRPr lang="hu-HU" dirty="0"/>
          </a:p>
          <a:p>
            <a:r>
              <a:rPr lang="hu-HU" dirty="0"/>
              <a:t>Problémák</a:t>
            </a:r>
          </a:p>
          <a:p>
            <a:pPr lvl="1"/>
            <a:r>
              <a:rPr lang="hu-HU" dirty="0"/>
              <a:t>Az adathalmaz túl nagy – egy gépen nem tárolható</a:t>
            </a:r>
          </a:p>
          <a:p>
            <a:pPr lvl="1"/>
            <a:r>
              <a:rPr lang="hu-HU" dirty="0"/>
              <a:t>A </a:t>
            </a:r>
            <a:r>
              <a:rPr lang="hu-HU" dirty="0" err="1"/>
              <a:t>polinomiális</a:t>
            </a:r>
            <a:r>
              <a:rPr lang="hu-HU" dirty="0"/>
              <a:t> futási idő túl sok</a:t>
            </a:r>
          </a:p>
          <a:p>
            <a:endParaRPr lang="hu-HU" dirty="0"/>
          </a:p>
          <a:p>
            <a:r>
              <a:rPr lang="hu-HU" dirty="0"/>
              <a:t>Mit csináljunk?</a:t>
            </a:r>
          </a:p>
          <a:p>
            <a:pPr lvl="1"/>
            <a:endParaRPr lang="hu-HU" dirty="0"/>
          </a:p>
          <a:p>
            <a:endParaRPr lang="hu-HU" dirty="0"/>
          </a:p>
        </p:txBody>
      </p:sp>
    </p:spTree>
    <p:extLst>
      <p:ext uri="{BB962C8B-B14F-4D97-AF65-F5344CB8AC3E}">
        <p14:creationId xmlns:p14="http://schemas.microsoft.com/office/powerpoint/2010/main" val="3906299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4FEAD8F8-0884-45CF-AF55-9687C78408C0}"/>
              </a:ext>
            </a:extLst>
          </p:cNvPr>
          <p:cNvSpPr>
            <a:spLocks noGrp="1"/>
          </p:cNvSpPr>
          <p:nvPr>
            <p:ph type="title"/>
          </p:nvPr>
        </p:nvSpPr>
        <p:spPr/>
        <p:txBody>
          <a:bodyPr/>
          <a:lstStyle/>
          <a:p>
            <a:r>
              <a:rPr lang="hu-HU" dirty="0"/>
              <a:t>Megoldási javaslat #1</a:t>
            </a:r>
          </a:p>
        </p:txBody>
      </p:sp>
      <mc:AlternateContent xmlns:mc="http://schemas.openxmlformats.org/markup-compatibility/2006">
        <mc:Choice xmlns:a14="http://schemas.microsoft.com/office/drawing/2010/main" Requires="a14">
          <p:sp>
            <p:nvSpPr>
              <p:cNvPr id="3" name="Tartalom helye 2">
                <a:extLst>
                  <a:ext uri="{FF2B5EF4-FFF2-40B4-BE49-F238E27FC236}">
                    <a16:creationId xmlns:a16="http://schemas.microsoft.com/office/drawing/2014/main" id="{8F1D9B3C-9611-40FA-8A12-1C2F0ACB8010}"/>
                  </a:ext>
                </a:extLst>
              </p:cNvPr>
              <p:cNvSpPr>
                <a:spLocks noGrp="1"/>
              </p:cNvSpPr>
              <p:nvPr>
                <p:ph idx="1"/>
              </p:nvPr>
            </p:nvSpPr>
            <p:spPr/>
            <p:txBody>
              <a:bodyPr/>
              <a:lstStyle/>
              <a:p>
                <a:r>
                  <a:rPr lang="hu-HU" dirty="0"/>
                  <a:t>Vegyünk m mintát n elemből és számoljuk meg az egyedi értékeket.</a:t>
                </a:r>
              </a:p>
              <a:p>
                <a:pPr lvl="1"/>
                <a:r>
                  <a:rPr lang="hu-HU" dirty="0"/>
                  <a:t>Legyen ez </a:t>
                </a:r>
                <a14:m>
                  <m:oMath xmlns:m="http://schemas.openxmlformats.org/officeDocument/2006/math">
                    <m:sSub>
                      <m:sSubPr>
                        <m:ctrlPr>
                          <a:rPr lang="hu-HU" i="1" smtClean="0">
                            <a:latin typeface="Cambria Math" panose="02040503050406030204" pitchFamily="18" charset="0"/>
                          </a:rPr>
                        </m:ctrlPr>
                      </m:sSubPr>
                      <m:e>
                        <m:r>
                          <a:rPr lang="hu-HU" b="0" i="1" smtClean="0">
                            <a:latin typeface="Cambria Math" panose="02040503050406030204" pitchFamily="18" charset="0"/>
                          </a:rPr>
                          <m:t>𝑘</m:t>
                        </m:r>
                      </m:e>
                      <m:sub>
                        <m:r>
                          <a:rPr lang="hu-HU" b="0" i="1" smtClean="0">
                            <a:latin typeface="Cambria Math" panose="02040503050406030204" pitchFamily="18" charset="0"/>
                          </a:rPr>
                          <m:t>𝑚</m:t>
                        </m:r>
                      </m:sub>
                    </m:sSub>
                  </m:oMath>
                </a14:m>
                <a:endParaRPr lang="hu-HU" baseline="-25000" dirty="0"/>
              </a:p>
              <a:p>
                <a:pPr lvl="1"/>
                <a:r>
                  <a:rPr lang="hu-HU" dirty="0"/>
                  <a:t>Ekkor a becslés a teljes mintára: </a:t>
                </a:r>
                <a14:m>
                  <m:oMath xmlns:m="http://schemas.openxmlformats.org/officeDocument/2006/math">
                    <m:r>
                      <a:rPr lang="hu-HU" b="0" i="1" smtClean="0">
                        <a:latin typeface="Cambria Math" panose="02040503050406030204" pitchFamily="18" charset="0"/>
                      </a:rPr>
                      <m:t>𝑘</m:t>
                    </m:r>
                    <m:r>
                      <a:rPr lang="hu-HU" b="0" i="1" smtClean="0">
                        <a:latin typeface="Cambria Math" panose="02040503050406030204" pitchFamily="18" charset="0"/>
                        <a:ea typeface="Cambria Math" panose="02040503050406030204" pitchFamily="18" charset="0"/>
                      </a:rPr>
                      <m:t>≈</m:t>
                    </m:r>
                    <m:sSub>
                      <m:sSubPr>
                        <m:ctrlPr>
                          <a:rPr lang="hu-HU" b="0" i="1" smtClean="0">
                            <a:latin typeface="Cambria Math" panose="02040503050406030204" pitchFamily="18" charset="0"/>
                          </a:rPr>
                        </m:ctrlPr>
                      </m:sSubPr>
                      <m:e>
                        <m:r>
                          <a:rPr lang="hu-HU" b="0" i="1" smtClean="0">
                            <a:latin typeface="Cambria Math" panose="02040503050406030204" pitchFamily="18" charset="0"/>
                          </a:rPr>
                          <m:t>𝑘</m:t>
                        </m:r>
                      </m:e>
                      <m:sub>
                        <m:r>
                          <a:rPr lang="hu-HU" b="0" i="1" smtClean="0">
                            <a:latin typeface="Cambria Math" panose="02040503050406030204" pitchFamily="18" charset="0"/>
                          </a:rPr>
                          <m:t>𝑚</m:t>
                        </m:r>
                      </m:sub>
                    </m:sSub>
                    <m:f>
                      <m:fPr>
                        <m:ctrlPr>
                          <a:rPr lang="hu-HU" b="0" i="1" smtClean="0">
                            <a:latin typeface="Cambria Math" panose="02040503050406030204" pitchFamily="18" charset="0"/>
                          </a:rPr>
                        </m:ctrlPr>
                      </m:fPr>
                      <m:num>
                        <m:r>
                          <a:rPr lang="hu-HU" b="0" i="1" smtClean="0">
                            <a:latin typeface="Cambria Math" panose="02040503050406030204" pitchFamily="18" charset="0"/>
                          </a:rPr>
                          <m:t>𝑛</m:t>
                        </m:r>
                      </m:num>
                      <m:den>
                        <m:r>
                          <a:rPr lang="hu-HU" b="0" i="1" smtClean="0">
                            <a:latin typeface="Cambria Math" panose="02040503050406030204" pitchFamily="18" charset="0"/>
                          </a:rPr>
                          <m:t>𝑚</m:t>
                        </m:r>
                      </m:den>
                    </m:f>
                  </m:oMath>
                </a14:m>
                <a:endParaRPr lang="hu-HU" dirty="0"/>
              </a:p>
              <a:p>
                <a:pPr lvl="1"/>
                <a:endParaRPr lang="hu-HU" baseline="-25000" dirty="0"/>
              </a:p>
              <a:p>
                <a:endParaRPr lang="hu-HU" dirty="0"/>
              </a:p>
              <a:p>
                <a:r>
                  <a:rPr lang="hu-HU" dirty="0"/>
                  <a:t>Mi a baj a megoldással?</a:t>
                </a:r>
              </a:p>
            </p:txBody>
          </p:sp>
        </mc:Choice>
        <mc:Fallback>
          <p:sp>
            <p:nvSpPr>
              <p:cNvPr id="3" name="Tartalom helye 2">
                <a:extLst>
                  <a:ext uri="{FF2B5EF4-FFF2-40B4-BE49-F238E27FC236}">
                    <a16:creationId xmlns:a16="http://schemas.microsoft.com/office/drawing/2014/main" id="{8F1D9B3C-9611-40FA-8A12-1C2F0ACB8010}"/>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hu-HU">
                    <a:noFill/>
                  </a:rPr>
                  <a:t> </a:t>
                </a:r>
              </a:p>
            </p:txBody>
          </p:sp>
        </mc:Fallback>
      </mc:AlternateContent>
    </p:spTree>
    <p:extLst>
      <p:ext uri="{BB962C8B-B14F-4D97-AF65-F5344CB8AC3E}">
        <p14:creationId xmlns:p14="http://schemas.microsoft.com/office/powerpoint/2010/main" val="3810259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F7B2579E-9F64-4554-9C14-775C200BFE07}"/>
              </a:ext>
            </a:extLst>
          </p:cNvPr>
          <p:cNvSpPr>
            <a:spLocks noGrp="1"/>
          </p:cNvSpPr>
          <p:nvPr>
            <p:ph type="title"/>
          </p:nvPr>
        </p:nvSpPr>
        <p:spPr/>
        <p:txBody>
          <a:bodyPr/>
          <a:lstStyle/>
          <a:p>
            <a:r>
              <a:rPr lang="hu-HU" dirty="0"/>
              <a:t>Egy valószínűségi algoritmus</a:t>
            </a:r>
          </a:p>
        </p:txBody>
      </p:sp>
      <p:sp>
        <p:nvSpPr>
          <p:cNvPr id="3" name="Tartalom helye 2">
            <a:extLst>
              <a:ext uri="{FF2B5EF4-FFF2-40B4-BE49-F238E27FC236}">
                <a16:creationId xmlns:a16="http://schemas.microsoft.com/office/drawing/2014/main" id="{F84DDFA3-E152-4061-8C71-0FBC1597F340}"/>
              </a:ext>
            </a:extLst>
          </p:cNvPr>
          <p:cNvSpPr>
            <a:spLocks noGrp="1"/>
          </p:cNvSpPr>
          <p:nvPr>
            <p:ph idx="1"/>
          </p:nvPr>
        </p:nvSpPr>
        <p:spPr/>
        <p:txBody>
          <a:bodyPr/>
          <a:lstStyle/>
          <a:p>
            <a:r>
              <a:rPr lang="hu-HU" dirty="0"/>
              <a:t>Ötlet: </a:t>
            </a:r>
            <a:r>
              <a:rPr lang="hu-HU" dirty="0" err="1"/>
              <a:t>haszáljunk</a:t>
            </a:r>
            <a:r>
              <a:rPr lang="hu-HU" dirty="0"/>
              <a:t> egy </a:t>
            </a:r>
            <a:r>
              <a:rPr lang="hu-HU" dirty="0" err="1"/>
              <a:t>hash</a:t>
            </a:r>
            <a:r>
              <a:rPr lang="hu-HU" dirty="0"/>
              <a:t> függvényt</a:t>
            </a:r>
          </a:p>
          <a:p>
            <a:endParaRPr lang="hu-HU" dirty="0"/>
          </a:p>
          <a:p>
            <a:r>
              <a:rPr lang="hu-HU" dirty="0" err="1"/>
              <a:t>Hasheljük</a:t>
            </a:r>
            <a:r>
              <a:rPr lang="hu-HU" dirty="0"/>
              <a:t> az összes       adatot és tartsuk nyilván a legkisebb </a:t>
            </a:r>
            <a:r>
              <a:rPr lang="hu-HU" dirty="0" err="1"/>
              <a:t>hash</a:t>
            </a:r>
            <a:r>
              <a:rPr lang="hu-HU" dirty="0"/>
              <a:t> értéket a memóriában.</a:t>
            </a:r>
          </a:p>
          <a:p>
            <a:endParaRPr lang="hu-HU" dirty="0"/>
          </a:p>
          <a:p>
            <a:r>
              <a:rPr lang="hu-HU" dirty="0"/>
              <a:t>A kimenet:  k ~ 1/(a legkisebb </a:t>
            </a:r>
            <a:r>
              <a:rPr lang="hu-HU" dirty="0" err="1"/>
              <a:t>hash</a:t>
            </a:r>
            <a:r>
              <a:rPr lang="hu-HU" dirty="0"/>
              <a:t>) - 1</a:t>
            </a:r>
          </a:p>
          <a:p>
            <a:endParaRPr lang="hu-HU" dirty="0"/>
          </a:p>
        </p:txBody>
      </p:sp>
      <p:pic>
        <p:nvPicPr>
          <p:cNvPr id="4" name="Kép 3">
            <a:extLst>
              <a:ext uri="{FF2B5EF4-FFF2-40B4-BE49-F238E27FC236}">
                <a16:creationId xmlns:a16="http://schemas.microsoft.com/office/drawing/2014/main" id="{8AD10E94-DFEE-40AA-BF13-23D287E85132}"/>
              </a:ext>
            </a:extLst>
          </p:cNvPr>
          <p:cNvPicPr>
            <a:picLocks noChangeAspect="1"/>
          </p:cNvPicPr>
          <p:nvPr/>
        </p:nvPicPr>
        <p:blipFill>
          <a:blip r:embed="rId2"/>
          <a:stretch>
            <a:fillRect/>
          </a:stretch>
        </p:blipFill>
        <p:spPr>
          <a:xfrm>
            <a:off x="6616503" y="1869979"/>
            <a:ext cx="1954177" cy="477435"/>
          </a:xfrm>
          <a:prstGeom prst="rect">
            <a:avLst/>
          </a:prstGeom>
        </p:spPr>
      </p:pic>
      <p:pic>
        <p:nvPicPr>
          <p:cNvPr id="5" name="Kép 4">
            <a:extLst>
              <a:ext uri="{FF2B5EF4-FFF2-40B4-BE49-F238E27FC236}">
                <a16:creationId xmlns:a16="http://schemas.microsoft.com/office/drawing/2014/main" id="{7CF95826-F2C4-43C0-A328-1ED584509740}"/>
              </a:ext>
            </a:extLst>
          </p:cNvPr>
          <p:cNvPicPr>
            <a:picLocks noChangeAspect="1"/>
          </p:cNvPicPr>
          <p:nvPr/>
        </p:nvPicPr>
        <p:blipFill>
          <a:blip r:embed="rId3"/>
          <a:stretch>
            <a:fillRect/>
          </a:stretch>
        </p:blipFill>
        <p:spPr>
          <a:xfrm>
            <a:off x="4068510" y="2971782"/>
            <a:ext cx="377619" cy="330975"/>
          </a:xfrm>
          <a:prstGeom prst="rect">
            <a:avLst/>
          </a:prstGeom>
        </p:spPr>
      </p:pic>
    </p:spTree>
    <p:extLst>
      <p:ext uri="{BB962C8B-B14F-4D97-AF65-F5344CB8AC3E}">
        <p14:creationId xmlns:p14="http://schemas.microsoft.com/office/powerpoint/2010/main" val="606396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2D8107C5-F958-42D7-9538-3770EE1AB4EA}"/>
              </a:ext>
            </a:extLst>
          </p:cNvPr>
          <p:cNvSpPr>
            <a:spLocks noGrp="1"/>
          </p:cNvSpPr>
          <p:nvPr>
            <p:ph type="title"/>
          </p:nvPr>
        </p:nvSpPr>
        <p:spPr/>
        <p:txBody>
          <a:bodyPr/>
          <a:lstStyle/>
          <a:p>
            <a:r>
              <a:rPr lang="hu-HU" dirty="0"/>
              <a:t>Miért jó ez? Vagy miért nem?</a:t>
            </a:r>
          </a:p>
        </p:txBody>
      </p:sp>
      <p:sp>
        <p:nvSpPr>
          <p:cNvPr id="3" name="Tartalom helye 2">
            <a:extLst>
              <a:ext uri="{FF2B5EF4-FFF2-40B4-BE49-F238E27FC236}">
                <a16:creationId xmlns:a16="http://schemas.microsoft.com/office/drawing/2014/main" id="{314E16C0-AD59-4D47-AE8A-4FD670841A21}"/>
              </a:ext>
            </a:extLst>
          </p:cNvPr>
          <p:cNvSpPr>
            <a:spLocks noGrp="1"/>
          </p:cNvSpPr>
          <p:nvPr>
            <p:ph idx="1"/>
          </p:nvPr>
        </p:nvSpPr>
        <p:spPr/>
        <p:txBody>
          <a:bodyPr/>
          <a:lstStyle/>
          <a:p>
            <a:r>
              <a:rPr lang="hu-HU" dirty="0"/>
              <a:t>Ha k különböző értékünk van</a:t>
            </a:r>
          </a:p>
          <a:p>
            <a:endParaRPr lang="hu-HU" dirty="0"/>
          </a:p>
          <a:p>
            <a:r>
              <a:rPr lang="hu-HU" dirty="0"/>
              <a:t>akkor </a:t>
            </a:r>
          </a:p>
          <a:p>
            <a:endParaRPr lang="hu-HU" dirty="0"/>
          </a:p>
          <a:p>
            <a:endParaRPr lang="hu-HU" dirty="0"/>
          </a:p>
          <a:p>
            <a:r>
              <a:rPr lang="hu-HU" dirty="0"/>
              <a:t>Y = min h(</a:t>
            </a:r>
            <a:r>
              <a:rPr lang="hu-HU" dirty="0" err="1"/>
              <a:t>x_i</a:t>
            </a:r>
            <a:r>
              <a:rPr lang="hu-HU" dirty="0"/>
              <a:t>) becslő</a:t>
            </a:r>
          </a:p>
          <a:p>
            <a:endParaRPr lang="hu-HU" dirty="0"/>
          </a:p>
        </p:txBody>
      </p:sp>
      <p:pic>
        <p:nvPicPr>
          <p:cNvPr id="4" name="Kép 3">
            <a:extLst>
              <a:ext uri="{FF2B5EF4-FFF2-40B4-BE49-F238E27FC236}">
                <a16:creationId xmlns:a16="http://schemas.microsoft.com/office/drawing/2014/main" id="{CA0E3AFA-248B-45CE-80B9-97B76EBB9AF5}"/>
              </a:ext>
            </a:extLst>
          </p:cNvPr>
          <p:cNvPicPr>
            <a:picLocks noChangeAspect="1"/>
          </p:cNvPicPr>
          <p:nvPr/>
        </p:nvPicPr>
        <p:blipFill>
          <a:blip r:embed="rId2"/>
          <a:stretch>
            <a:fillRect/>
          </a:stretch>
        </p:blipFill>
        <p:spPr>
          <a:xfrm>
            <a:off x="5471997" y="1880215"/>
            <a:ext cx="2416409" cy="465480"/>
          </a:xfrm>
          <a:prstGeom prst="rect">
            <a:avLst/>
          </a:prstGeom>
        </p:spPr>
      </p:pic>
      <p:pic>
        <p:nvPicPr>
          <p:cNvPr id="5" name="Kép 4">
            <a:extLst>
              <a:ext uri="{FF2B5EF4-FFF2-40B4-BE49-F238E27FC236}">
                <a16:creationId xmlns:a16="http://schemas.microsoft.com/office/drawing/2014/main" id="{9E419C18-A840-46D6-A425-4467FF8412B6}"/>
              </a:ext>
            </a:extLst>
          </p:cNvPr>
          <p:cNvPicPr>
            <a:picLocks noChangeAspect="1"/>
          </p:cNvPicPr>
          <p:nvPr/>
        </p:nvPicPr>
        <p:blipFill>
          <a:blip r:embed="rId3"/>
          <a:stretch>
            <a:fillRect/>
          </a:stretch>
        </p:blipFill>
        <p:spPr>
          <a:xfrm>
            <a:off x="2265859" y="2674961"/>
            <a:ext cx="3830141" cy="922732"/>
          </a:xfrm>
          <a:prstGeom prst="rect">
            <a:avLst/>
          </a:prstGeom>
        </p:spPr>
      </p:pic>
    </p:spTree>
    <p:extLst>
      <p:ext uri="{BB962C8B-B14F-4D97-AF65-F5344CB8AC3E}">
        <p14:creationId xmlns:p14="http://schemas.microsoft.com/office/powerpoint/2010/main" val="1282033369"/>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5AD0B8"/>
      </a:accent1>
      <a:accent2>
        <a:srgbClr val="47BB7E"/>
      </a:accent2>
      <a:accent3>
        <a:srgbClr val="96CD4B"/>
      </a:accent3>
      <a:accent4>
        <a:srgbClr val="61C7DD"/>
      </a:accent4>
      <a:accent5>
        <a:srgbClr val="2495CF"/>
      </a:accent5>
      <a:accent6>
        <a:srgbClr val="5A74D1"/>
      </a:accent6>
      <a:hlink>
        <a:srgbClr val="72CEBB"/>
      </a:hlink>
      <a:folHlink>
        <a:srgbClr val="98E6D6"/>
      </a:folHlink>
    </a:clrScheme>
    <a:fontScheme name="Mesh">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0F262FD6-3409-4039-A531-64BD4D2F99E4}"/>
    </a:ext>
  </a:extLst>
</a:theme>
</file>

<file path=ppt/theme/theme3.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1646</TotalTime>
  <Words>3102</Words>
  <Application>Microsoft Office PowerPoint</Application>
  <PresentationFormat>Szélesvásznú</PresentationFormat>
  <Paragraphs>600</Paragraphs>
  <Slides>52</Slides>
  <Notes>28</Notes>
  <HiddenSlides>0</HiddenSlides>
  <MMClips>0</MMClips>
  <ScaleCrop>false</ScaleCrop>
  <HeadingPairs>
    <vt:vector size="6" baseType="variant">
      <vt:variant>
        <vt:lpstr>Használt betűtípusok</vt:lpstr>
      </vt:variant>
      <vt:variant>
        <vt:i4>9</vt:i4>
      </vt:variant>
      <vt:variant>
        <vt:lpstr>Téma</vt:lpstr>
      </vt:variant>
      <vt:variant>
        <vt:i4>2</vt:i4>
      </vt:variant>
      <vt:variant>
        <vt:lpstr>Diacímek</vt:lpstr>
      </vt:variant>
      <vt:variant>
        <vt:i4>52</vt:i4>
      </vt:variant>
    </vt:vector>
  </HeadingPairs>
  <TitlesOfParts>
    <vt:vector size="63" baseType="lpstr">
      <vt:lpstr>Anonymous Pro</vt:lpstr>
      <vt:lpstr>Arial</vt:lpstr>
      <vt:lpstr>Calibri</vt:lpstr>
      <vt:lpstr>Calibri Light</vt:lpstr>
      <vt:lpstr>Cambria Math</vt:lpstr>
      <vt:lpstr>Candara</vt:lpstr>
      <vt:lpstr>Century Gothic</vt:lpstr>
      <vt:lpstr>Consolas</vt:lpstr>
      <vt:lpstr>Courier</vt:lpstr>
      <vt:lpstr>Office-téma</vt:lpstr>
      <vt:lpstr>Mesh</vt:lpstr>
      <vt:lpstr>Haladó Big Data</vt:lpstr>
      <vt:lpstr>A mai előadáson</vt:lpstr>
      <vt:lpstr>Jelölések és kis emlékeztető</vt:lpstr>
      <vt:lpstr>Egy kis valszám emlékeztető</vt:lpstr>
      <vt:lpstr>Egy kis valszám emlékeztető</vt:lpstr>
      <vt:lpstr>Streaming feladat</vt:lpstr>
      <vt:lpstr>Megoldási javaslat #1</vt:lpstr>
      <vt:lpstr>Egy valószínűségi algoritmus</vt:lpstr>
      <vt:lpstr>Miért jó ez? Vagy miért nem?</vt:lpstr>
      <vt:lpstr>További lépések</vt:lpstr>
      <vt:lpstr>PowerPoint-bemutató</vt:lpstr>
      <vt:lpstr>Transformations Új RDD-t készít egy korábbiból</vt:lpstr>
      <vt:lpstr>Transformations Új RDD-t készít egy korábbiból</vt:lpstr>
      <vt:lpstr>Actions Valamilyen eredményt számít ki egy RDD-ből</vt:lpstr>
      <vt:lpstr>Job example</vt:lpstr>
      <vt:lpstr>RDD partition-level view</vt:lpstr>
      <vt:lpstr>Job scheduling</vt:lpstr>
      <vt:lpstr>Available APIs</vt:lpstr>
      <vt:lpstr>Hogyan számoljuk ki?</vt:lpstr>
      <vt:lpstr>map-reduce lépések</vt:lpstr>
      <vt:lpstr>Eggyel kevesebb map-reduce lépés</vt:lpstr>
      <vt:lpstr>Iteratív algoritmusok</vt:lpstr>
      <vt:lpstr>K-Means - SparkML</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Gyakorlathoz</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Haladó Big Data</dc:title>
  <dc:creator>LAKI Sandor</dc:creator>
  <cp:lastModifiedBy>LAKI Sandor</cp:lastModifiedBy>
  <cp:revision>29</cp:revision>
  <dcterms:created xsi:type="dcterms:W3CDTF">2019-09-30T12:00:17Z</dcterms:created>
  <dcterms:modified xsi:type="dcterms:W3CDTF">2019-10-01T15:27:16Z</dcterms:modified>
</cp:coreProperties>
</file>