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09" r:id="rId3"/>
    <p:sldId id="310" r:id="rId4"/>
    <p:sldId id="311" r:id="rId5"/>
    <p:sldId id="258" r:id="rId6"/>
    <p:sldId id="259"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2" r:id="rId25"/>
    <p:sldId id="283" r:id="rId26"/>
    <p:sldId id="284" r:id="rId27"/>
    <p:sldId id="285" r:id="rId28"/>
    <p:sldId id="286" r:id="rId29"/>
    <p:sldId id="287" r:id="rId30"/>
    <p:sldId id="264" r:id="rId31"/>
    <p:sldId id="265" r:id="rId32"/>
    <p:sldId id="266"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281" r:id="rId69"/>
    <p:sldId id="327" r:id="rId70"/>
    <p:sldId id="329" r:id="rId71"/>
    <p:sldId id="330" r:id="rId72"/>
    <p:sldId id="328" r:id="rId7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98A7F-F0CD-418D-840D-08DC37F4B33A}" type="datetimeFigureOut">
              <a:rPr lang="hu-HU" smtClean="0"/>
              <a:t>2019.10.08.</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1B204-0379-4801-BF74-864F761DA86F}" type="slidenum">
              <a:rPr lang="hu-HU" smtClean="0"/>
              <a:t>‹#›</a:t>
            </a:fld>
            <a:endParaRPr lang="hu-HU"/>
          </a:p>
        </p:txBody>
      </p:sp>
    </p:spTree>
    <p:extLst>
      <p:ext uri="{BB962C8B-B14F-4D97-AF65-F5344CB8AC3E}">
        <p14:creationId xmlns:p14="http://schemas.microsoft.com/office/powerpoint/2010/main" val="1577004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0.92</a:t>
            </a:r>
          </a:p>
        </p:txBody>
      </p:sp>
      <p:sp>
        <p:nvSpPr>
          <p:cNvPr id="4" name="Dia számának helye 3"/>
          <p:cNvSpPr>
            <a:spLocks noGrp="1"/>
          </p:cNvSpPr>
          <p:nvPr>
            <p:ph type="sldNum" sz="quarter" idx="10"/>
          </p:nvPr>
        </p:nvSpPr>
        <p:spPr/>
        <p:txBody>
          <a:bodyPr/>
          <a:lstStyle/>
          <a:p>
            <a:fld id="{CFF60A94-5654-4F51-9F05-BAC31A0575FA}" type="slidenum">
              <a:rPr lang="hu-HU" smtClean="0"/>
              <a:t>26</a:t>
            </a:fld>
            <a:endParaRPr lang="hu-HU"/>
          </a:p>
        </p:txBody>
      </p:sp>
    </p:spTree>
    <p:extLst>
      <p:ext uri="{BB962C8B-B14F-4D97-AF65-F5344CB8AC3E}">
        <p14:creationId xmlns:p14="http://schemas.microsoft.com/office/powerpoint/2010/main" val="21792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t>0.92</a:t>
            </a:r>
            <a:endParaRPr lang="hu-HU" dirty="0"/>
          </a:p>
        </p:txBody>
      </p:sp>
      <p:sp>
        <p:nvSpPr>
          <p:cNvPr id="4" name="Dia számának helye 3"/>
          <p:cNvSpPr>
            <a:spLocks noGrp="1"/>
          </p:cNvSpPr>
          <p:nvPr>
            <p:ph type="sldNum" sz="quarter" idx="10"/>
          </p:nvPr>
        </p:nvSpPr>
        <p:spPr/>
        <p:txBody>
          <a:bodyPr/>
          <a:lstStyle/>
          <a:p>
            <a:fld id="{CFF60A94-5654-4F51-9F05-BAC31A0575FA}" type="slidenum">
              <a:rPr lang="hu-HU" smtClean="0"/>
              <a:t>27</a:t>
            </a:fld>
            <a:endParaRPr lang="hu-HU"/>
          </a:p>
        </p:txBody>
      </p:sp>
    </p:spTree>
    <p:extLst>
      <p:ext uri="{BB962C8B-B14F-4D97-AF65-F5344CB8AC3E}">
        <p14:creationId xmlns:p14="http://schemas.microsoft.com/office/powerpoint/2010/main" val="21792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t>0.92</a:t>
            </a:r>
            <a:endParaRPr lang="hu-HU" dirty="0"/>
          </a:p>
        </p:txBody>
      </p:sp>
      <p:sp>
        <p:nvSpPr>
          <p:cNvPr id="4" name="Dia számának helye 3"/>
          <p:cNvSpPr>
            <a:spLocks noGrp="1"/>
          </p:cNvSpPr>
          <p:nvPr>
            <p:ph type="sldNum" sz="quarter" idx="10"/>
          </p:nvPr>
        </p:nvSpPr>
        <p:spPr/>
        <p:txBody>
          <a:bodyPr/>
          <a:lstStyle/>
          <a:p>
            <a:fld id="{CFF60A94-5654-4F51-9F05-BAC31A0575FA}" type="slidenum">
              <a:rPr lang="hu-HU" smtClean="0"/>
              <a:t>28</a:t>
            </a:fld>
            <a:endParaRPr lang="hu-HU"/>
          </a:p>
        </p:txBody>
      </p:sp>
    </p:spTree>
    <p:extLst>
      <p:ext uri="{BB962C8B-B14F-4D97-AF65-F5344CB8AC3E}">
        <p14:creationId xmlns:p14="http://schemas.microsoft.com/office/powerpoint/2010/main" val="2179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E2=0.214</a:t>
            </a:r>
          </a:p>
          <a:p>
            <a:r>
              <a:rPr lang="hu-HU" dirty="0"/>
              <a:t>A2=0.65</a:t>
            </a:r>
          </a:p>
        </p:txBody>
      </p:sp>
      <p:sp>
        <p:nvSpPr>
          <p:cNvPr id="4" name="Dia számának helye 3"/>
          <p:cNvSpPr>
            <a:spLocks noGrp="1"/>
          </p:cNvSpPr>
          <p:nvPr>
            <p:ph type="sldNum" sz="quarter" idx="10"/>
          </p:nvPr>
        </p:nvSpPr>
        <p:spPr/>
        <p:txBody>
          <a:bodyPr/>
          <a:lstStyle/>
          <a:p>
            <a:fld id="{E873B1F4-7031-4CCE-98AB-1B852392443C}" type="slidenum">
              <a:rPr lang="hu-HU" smtClean="0"/>
              <a:t>45</a:t>
            </a:fld>
            <a:endParaRPr lang="hu-HU"/>
          </a:p>
        </p:txBody>
      </p:sp>
    </p:spTree>
    <p:extLst>
      <p:ext uri="{BB962C8B-B14F-4D97-AF65-F5344CB8AC3E}">
        <p14:creationId xmlns:p14="http://schemas.microsoft.com/office/powerpoint/2010/main" val="2287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t>A2=0.65</a:t>
            </a:r>
          </a:p>
        </p:txBody>
      </p:sp>
      <p:sp>
        <p:nvSpPr>
          <p:cNvPr id="4" name="Dia számának helye 3"/>
          <p:cNvSpPr>
            <a:spLocks noGrp="1"/>
          </p:cNvSpPr>
          <p:nvPr>
            <p:ph type="sldNum" sz="quarter" idx="10"/>
          </p:nvPr>
        </p:nvSpPr>
        <p:spPr/>
        <p:txBody>
          <a:bodyPr/>
          <a:lstStyle/>
          <a:p>
            <a:fld id="{E873B1F4-7031-4CCE-98AB-1B852392443C}" type="slidenum">
              <a:rPr lang="hu-HU" smtClean="0"/>
              <a:t>47</a:t>
            </a:fld>
            <a:endParaRPr lang="hu-HU"/>
          </a:p>
        </p:txBody>
      </p:sp>
    </p:spTree>
    <p:extLst>
      <p:ext uri="{BB962C8B-B14F-4D97-AF65-F5344CB8AC3E}">
        <p14:creationId xmlns:p14="http://schemas.microsoft.com/office/powerpoint/2010/main" val="153486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EC2DA30-CC40-48A1-80A0-0EEAB3B84D0E}"/>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D3F8C5B7-8FD1-42C7-A4E6-1F824C94E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639A55D-DFDE-4AA1-882F-8804D64405BA}"/>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8974EF1A-67CD-4F49-B04C-9D54A8B22E1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FE94BB9-68DE-48C1-A7C6-066F0D87BCCD}"/>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386749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1C5A2F-24F7-4DC2-A4EF-E8C25FA6968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EDE222F-8ED9-444A-B5FD-E49395B5F5BD}"/>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89DCFFD-4510-4742-9075-2201CFD6B758}"/>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DA7D6A1B-96F5-48B5-B7DB-E27F09C36AB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60921F1-5B32-4277-AA25-AFF395D2B2D5}"/>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29778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F032B410-644E-4D31-A66A-446B9D8A0901}"/>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51975465-F400-4500-BBEE-44BAD05F4833}"/>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9D020F0-E87F-4C60-BCB7-B0E07684A099}"/>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326903B7-AB18-45EB-8DA5-985B0DFC10C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B8E2F8C-A6E2-4D8D-B489-7E636468BD03}"/>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230662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Cím, szöveg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508000" y="152400"/>
            <a:ext cx="11040533" cy="533400"/>
          </a:xfrm>
        </p:spPr>
        <p:txBody>
          <a:bodyPr/>
          <a:lstStyle/>
          <a:p>
            <a:r>
              <a:rPr lang="hu-HU"/>
              <a:t>Mintacím szerkesztése</a:t>
            </a:r>
          </a:p>
        </p:txBody>
      </p:sp>
      <p:sp>
        <p:nvSpPr>
          <p:cNvPr id="3" name="Szöveg helye 2"/>
          <p:cNvSpPr>
            <a:spLocks noGrp="1"/>
          </p:cNvSpPr>
          <p:nvPr>
            <p:ph type="body" sz="half" idx="1"/>
          </p:nvPr>
        </p:nvSpPr>
        <p:spPr>
          <a:xfrm>
            <a:off x="548217" y="1143000"/>
            <a:ext cx="5444067"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95484" y="1143000"/>
            <a:ext cx="5444067"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38557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9164B07-A6F0-417D-B3E7-F3510240A5B8}" type="slidenum">
              <a:rPr lang="en-US"/>
              <a:pPr>
                <a:defRPr/>
              </a:pPr>
              <a:t>‹#›</a:t>
            </a:fld>
            <a:endParaRPr lang="en-US"/>
          </a:p>
        </p:txBody>
      </p:sp>
    </p:spTree>
    <p:extLst>
      <p:ext uri="{BB962C8B-B14F-4D97-AF65-F5344CB8AC3E}">
        <p14:creationId xmlns:p14="http://schemas.microsoft.com/office/powerpoint/2010/main" val="412787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F0CCB4-AFA9-4DED-8ABF-F436C9BE0DCC}"/>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CEE9360-7FAB-491D-80DA-D3D257B344EA}"/>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477F43D-CD8C-4515-8FBC-EDBAD5E8D763}"/>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E5683860-DCED-431A-BF41-56397F0AD6E6}"/>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8E6021F-A579-473D-BBF9-EC0477B44518}"/>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122700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506A24-7143-4C2F-ACA9-CD7C4E6FCAAD}"/>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4ED6B22B-DDA3-4C46-9A84-4E05BF177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BA96ED3-BF4A-4A8F-99D6-E43AA904B3BD}"/>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F34E67DD-5D6B-473B-BC8B-F448C58F6537}"/>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BBDA1F5-F926-4421-BF9B-004984E28F66}"/>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12568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16F0D9F-7B42-4BF0-BE77-D4C1E1A6EFC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64A2A08-69D5-4F2D-BD47-6F8DB999AA5F}"/>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C258F8B2-F554-49BC-8C29-EC241AA5D1A5}"/>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CDED3D65-716F-47D2-BFC2-7DF5A407AA83}"/>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6" name="Élőláb helye 5">
            <a:extLst>
              <a:ext uri="{FF2B5EF4-FFF2-40B4-BE49-F238E27FC236}">
                <a16:creationId xmlns:a16="http://schemas.microsoft.com/office/drawing/2014/main" id="{8DE0891E-54BC-4626-87D3-1B75437B26A8}"/>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FBF0401-4061-4A2E-8D06-1EDD70918D08}"/>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350841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522BAC-A226-4336-BCFB-C2A23BCEBA2D}"/>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A42AF902-1999-4383-9D47-ACA06E89F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E51E7FDF-14E7-4B58-9367-1EBD7147106D}"/>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06AFFCBE-18E0-417D-972B-75806F32A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70947544-43FF-4C56-BD94-5CFD391AD08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0508FD4F-A94B-401D-B3EA-D90CC9F4BF2B}"/>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8" name="Élőláb helye 7">
            <a:extLst>
              <a:ext uri="{FF2B5EF4-FFF2-40B4-BE49-F238E27FC236}">
                <a16:creationId xmlns:a16="http://schemas.microsoft.com/office/drawing/2014/main" id="{F90E0F7E-A56D-4017-8CB5-1702FE28AA18}"/>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F3A713C9-FDD7-480B-8352-6AFB480EA68D}"/>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4113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7C73EFF-F73C-4C5E-B78A-0EBC571B1E29}"/>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5C427A8-D295-4A77-BBD3-CACD191C28D2}"/>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4" name="Élőláb helye 3">
            <a:extLst>
              <a:ext uri="{FF2B5EF4-FFF2-40B4-BE49-F238E27FC236}">
                <a16:creationId xmlns:a16="http://schemas.microsoft.com/office/drawing/2014/main" id="{D554BE49-61AB-479F-B5FF-7E3353BFA3EE}"/>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0834FAF5-B25B-4460-B608-D482AF9B4090}"/>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427158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56DC0F24-4043-4C1B-97AA-C339CABD1B2D}"/>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3" name="Élőláb helye 2">
            <a:extLst>
              <a:ext uri="{FF2B5EF4-FFF2-40B4-BE49-F238E27FC236}">
                <a16:creationId xmlns:a16="http://schemas.microsoft.com/office/drawing/2014/main" id="{89B0F2B3-443E-4892-B90B-2B4F765D060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E2D1CC81-FDE3-40B7-AD0F-86D070B5F4B9}"/>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80046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6A35ED-CFA0-4A41-BCC3-21461AD39D0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0D1C1A2F-85B0-4341-BF52-90FF05F6B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2401ECF7-8126-4CCA-91B4-F7FFD55DC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8B76E01-D1AF-47F4-97F8-3F2BCA4F5F8C}"/>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6" name="Élőláb helye 5">
            <a:extLst>
              <a:ext uri="{FF2B5EF4-FFF2-40B4-BE49-F238E27FC236}">
                <a16:creationId xmlns:a16="http://schemas.microsoft.com/office/drawing/2014/main" id="{8B473E04-1DDC-44E4-A117-A52CCDBE20A3}"/>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498D1A7-4038-4132-A650-BAB2F59CA11A}"/>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380063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DD4B15-F172-4E27-8515-38C9E8B0D1E9}"/>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ABE5C25-20E5-4B98-9292-2DDABC45C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8C308366-6C15-4526-B88B-B686A514B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7BAA0525-49A4-47A6-8C20-68DE8614DCAE}"/>
              </a:ext>
            </a:extLst>
          </p:cNvPr>
          <p:cNvSpPr>
            <a:spLocks noGrp="1"/>
          </p:cNvSpPr>
          <p:nvPr>
            <p:ph type="dt" sz="half" idx="10"/>
          </p:nvPr>
        </p:nvSpPr>
        <p:spPr/>
        <p:txBody>
          <a:bodyPr/>
          <a:lstStyle/>
          <a:p>
            <a:fld id="{EFD2617C-FEFF-4606-BBD9-0700DE06B05A}" type="datetimeFigureOut">
              <a:rPr lang="hu-HU" smtClean="0"/>
              <a:t>2019.10.08.</a:t>
            </a:fld>
            <a:endParaRPr lang="hu-HU"/>
          </a:p>
        </p:txBody>
      </p:sp>
      <p:sp>
        <p:nvSpPr>
          <p:cNvPr id="6" name="Élőláb helye 5">
            <a:extLst>
              <a:ext uri="{FF2B5EF4-FFF2-40B4-BE49-F238E27FC236}">
                <a16:creationId xmlns:a16="http://schemas.microsoft.com/office/drawing/2014/main" id="{A19018C6-0B36-4D89-AAA7-78A0297E323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02E8073-87DE-4A8F-844E-D2F346FBA451}"/>
              </a:ext>
            </a:extLst>
          </p:cNvPr>
          <p:cNvSpPr>
            <a:spLocks noGrp="1"/>
          </p:cNvSpPr>
          <p:nvPr>
            <p:ph type="sldNum" sz="quarter" idx="12"/>
          </p:nvPr>
        </p:nvSpPr>
        <p:spPr/>
        <p:txBody>
          <a:bodyPr/>
          <a:lstStyle/>
          <a:p>
            <a:fld id="{7C4DBB45-D3D6-4862-9150-C85FF24B109A}" type="slidenum">
              <a:rPr lang="hu-HU" smtClean="0"/>
              <a:t>‹#›</a:t>
            </a:fld>
            <a:endParaRPr lang="hu-HU"/>
          </a:p>
        </p:txBody>
      </p:sp>
    </p:spTree>
    <p:extLst>
      <p:ext uri="{BB962C8B-B14F-4D97-AF65-F5344CB8AC3E}">
        <p14:creationId xmlns:p14="http://schemas.microsoft.com/office/powerpoint/2010/main" val="145449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41846D29-BFFC-4998-8075-6445DFF62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BB29878C-FB41-4137-9968-547752583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0107BB2-E007-461D-81A9-D4D9E563B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2617C-FEFF-4606-BBD9-0700DE06B05A}" type="datetimeFigureOut">
              <a:rPr lang="hu-HU" smtClean="0"/>
              <a:t>2019.10.08.</a:t>
            </a:fld>
            <a:endParaRPr lang="hu-HU"/>
          </a:p>
        </p:txBody>
      </p:sp>
      <p:sp>
        <p:nvSpPr>
          <p:cNvPr id="5" name="Élőláb helye 4">
            <a:extLst>
              <a:ext uri="{FF2B5EF4-FFF2-40B4-BE49-F238E27FC236}">
                <a16:creationId xmlns:a16="http://schemas.microsoft.com/office/drawing/2014/main" id="{477735F8-6528-46D9-BDF5-EA4341F70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032BDD35-5E70-4BE2-B6E1-C651979B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DBB45-D3D6-4862-9150-C85FF24B109A}" type="slidenum">
              <a:rPr lang="hu-HU" smtClean="0"/>
              <a:t>‹#›</a:t>
            </a:fld>
            <a:endParaRPr lang="hu-HU"/>
          </a:p>
        </p:txBody>
      </p:sp>
    </p:spTree>
    <p:extLst>
      <p:ext uri="{BB962C8B-B14F-4D97-AF65-F5344CB8AC3E}">
        <p14:creationId xmlns:p14="http://schemas.microsoft.com/office/powerpoint/2010/main" val="207245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laki/Spark-with-Python/blob/master/data_explora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2.emf"/><Relationship Id="rId5" Type="http://schemas.openxmlformats.org/officeDocument/2006/relationships/oleObject" Target="../embeddings/oleObject6.bin"/><Relationship Id="rId4" Type="http://schemas.openxmlformats.org/officeDocument/2006/relationships/image" Target="../media/image4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runawayhorse001.github.io/LearningApacheSpark/regression.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naftaliharris.com/blog/visualizing-k-means-clusteri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53.wmf"/></Relationships>
</file>

<file path=ppt/slides/_rels/slide63.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58.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55.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15.bin"/><Relationship Id="rId14" Type="http://schemas.openxmlformats.org/officeDocument/2006/relationships/image" Target="../media/image5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61.wmf"/><Relationship Id="rId5" Type="http://schemas.openxmlformats.org/officeDocument/2006/relationships/oleObject" Target="../embeddings/oleObject19.bin"/><Relationship Id="rId4" Type="http://schemas.openxmlformats.org/officeDocument/2006/relationships/image" Target="../media/image60.wmf"/></Relationships>
</file>

<file path=ppt/slides/_rels/slide65.xml.rels><?xml version="1.0" encoding="UTF-8" standalone="yes"?>
<Relationships xmlns="http://schemas.openxmlformats.org/package/2006/relationships"><Relationship Id="rId3" Type="http://schemas.openxmlformats.org/officeDocument/2006/relationships/hyperlink" Target="http://www.naftaliharris.com/blog/visualizing-k-means-clustering/" TargetMode="External"/><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runawayhorse001.github.io/LearningApacheSpark" TargetMode="External"/><Relationship Id="rId2" Type="http://schemas.openxmlformats.org/officeDocument/2006/relationships/hyperlink" Target="https://www.udacity.com/courses/ud120"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slaki/Spark-with-Python/blob/master/Data/titanic.csv" TargetMode="External"/><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people.dsv.su.se/~isak-kar/IDA2016Challenge.txt" TargetMode="External"/><Relationship Id="rId2" Type="http://schemas.openxmlformats.org/officeDocument/2006/relationships/hyperlink" Target="http://archive.ics.uci.edu/ml/datasets/APS+Failure+at+Scania+Trucks" TargetMode="External"/><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8516D7-042F-497E-8CA8-ECFEF893FAF0}"/>
              </a:ext>
            </a:extLst>
          </p:cNvPr>
          <p:cNvSpPr>
            <a:spLocks noGrp="1"/>
          </p:cNvSpPr>
          <p:nvPr>
            <p:ph type="ctrTitle"/>
          </p:nvPr>
        </p:nvSpPr>
        <p:spPr/>
        <p:txBody>
          <a:bodyPr/>
          <a:lstStyle/>
          <a:p>
            <a:r>
              <a:rPr lang="hu-HU" dirty="0"/>
              <a:t>Haladó BigData</a:t>
            </a:r>
          </a:p>
        </p:txBody>
      </p:sp>
      <p:sp>
        <p:nvSpPr>
          <p:cNvPr id="3" name="Alcím 2">
            <a:extLst>
              <a:ext uri="{FF2B5EF4-FFF2-40B4-BE49-F238E27FC236}">
                <a16:creationId xmlns:a16="http://schemas.microsoft.com/office/drawing/2014/main" id="{49F27117-069D-48B1-8D18-78EF4DA1DB92}"/>
              </a:ext>
            </a:extLst>
          </p:cNvPr>
          <p:cNvSpPr>
            <a:spLocks noGrp="1"/>
          </p:cNvSpPr>
          <p:nvPr>
            <p:ph type="subTitle" idx="1"/>
          </p:nvPr>
        </p:nvSpPr>
        <p:spPr/>
        <p:txBody>
          <a:bodyPr/>
          <a:lstStyle/>
          <a:p>
            <a:r>
              <a:rPr lang="hu-HU" dirty="0"/>
              <a:t>5.előadás</a:t>
            </a:r>
          </a:p>
        </p:txBody>
      </p:sp>
    </p:spTree>
    <p:extLst>
      <p:ext uri="{BB962C8B-B14F-4D97-AF65-F5344CB8AC3E}">
        <p14:creationId xmlns:p14="http://schemas.microsoft.com/office/powerpoint/2010/main" val="229412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Data &amp; </a:t>
            </a:r>
            <a:r>
              <a:rPr lang="hu-HU" dirty="0" err="1"/>
              <a:t>Classification</a:t>
            </a:r>
            <a:r>
              <a:rPr lang="hu-HU" dirty="0"/>
              <a:t> </a:t>
            </a:r>
            <a:r>
              <a:rPr lang="hu-HU" dirty="0" err="1"/>
              <a:t>task</a:t>
            </a:r>
            <a:endParaRPr lang="hu-HU" dirty="0"/>
          </a:p>
        </p:txBody>
      </p:sp>
      <p:sp>
        <p:nvSpPr>
          <p:cNvPr id="3" name="Tartalom helye 2"/>
          <p:cNvSpPr>
            <a:spLocks noGrp="1"/>
          </p:cNvSpPr>
          <p:nvPr>
            <p:ph idx="1"/>
          </p:nvPr>
        </p:nvSpPr>
        <p:spPr/>
        <p:txBody>
          <a:bodyPr>
            <a:normAutofit/>
          </a:bodyPr>
          <a:lstStyle/>
          <a:p>
            <a:pPr algn="just"/>
            <a:r>
              <a:rPr lang="en-US" dirty="0"/>
              <a:t>Data: </a:t>
            </a:r>
            <a:r>
              <a:rPr lang="en-US" b="1" dirty="0">
                <a:solidFill>
                  <a:srgbClr val="FF0000"/>
                </a:solidFill>
              </a:rPr>
              <a:t>A set of data records (also called examples, instances or cases) described by</a:t>
            </a:r>
          </a:p>
          <a:p>
            <a:pPr lvl="1" algn="just"/>
            <a:r>
              <a:rPr lang="en-US" dirty="0"/>
              <a:t>k </a:t>
            </a:r>
            <a:r>
              <a:rPr lang="hu-HU" dirty="0" err="1"/>
              <a:t>features</a:t>
            </a:r>
            <a:r>
              <a:rPr lang="hu-HU" dirty="0"/>
              <a:t> (</a:t>
            </a:r>
            <a:r>
              <a:rPr lang="hu-HU" dirty="0" err="1"/>
              <a:t>aka</a:t>
            </a:r>
            <a:r>
              <a:rPr lang="hu-HU" dirty="0"/>
              <a:t> </a:t>
            </a:r>
            <a:r>
              <a:rPr lang="hu-HU" dirty="0" err="1"/>
              <a:t>attributes</a:t>
            </a:r>
            <a:r>
              <a:rPr lang="hu-HU" dirty="0"/>
              <a:t>)</a:t>
            </a:r>
            <a:r>
              <a:rPr lang="en-US" dirty="0"/>
              <a:t>: A</a:t>
            </a:r>
            <a:r>
              <a:rPr lang="en-US" baseline="-25000" dirty="0"/>
              <a:t>1</a:t>
            </a:r>
            <a:r>
              <a:rPr lang="en-US" dirty="0"/>
              <a:t>, A</a:t>
            </a:r>
            <a:r>
              <a:rPr lang="en-US" baseline="-25000" dirty="0"/>
              <a:t>2</a:t>
            </a:r>
            <a:r>
              <a:rPr lang="en-US" dirty="0"/>
              <a:t>, … </a:t>
            </a:r>
            <a:r>
              <a:rPr lang="en-US" dirty="0" err="1"/>
              <a:t>A</a:t>
            </a:r>
            <a:r>
              <a:rPr lang="en-US" baseline="-25000" dirty="0" err="1"/>
              <a:t>k</a:t>
            </a:r>
            <a:r>
              <a:rPr lang="en-US" dirty="0"/>
              <a:t>. </a:t>
            </a:r>
          </a:p>
          <a:p>
            <a:pPr lvl="1" algn="just"/>
            <a:r>
              <a:rPr lang="en-US" dirty="0"/>
              <a:t>a class: Each example is labelled with a pre-defined class. </a:t>
            </a:r>
            <a:endParaRPr lang="hu-HU" dirty="0"/>
          </a:p>
          <a:p>
            <a:pPr lvl="1" algn="just"/>
            <a:endParaRPr lang="en-US" dirty="0"/>
          </a:p>
          <a:p>
            <a:pPr algn="just"/>
            <a:r>
              <a:rPr lang="en-US" dirty="0"/>
              <a:t>Goal: </a:t>
            </a:r>
            <a:r>
              <a:rPr lang="en-US" b="1" dirty="0">
                <a:solidFill>
                  <a:srgbClr val="FF0000"/>
                </a:solidFill>
              </a:rPr>
              <a:t>To learn a classification model from the data that can be used to predict the classes of new (future, or test) cases/instances.</a:t>
            </a:r>
          </a:p>
        </p:txBody>
      </p:sp>
    </p:spTree>
    <p:extLst>
      <p:ext uri="{BB962C8B-B14F-4D97-AF65-F5344CB8AC3E}">
        <p14:creationId xmlns:p14="http://schemas.microsoft.com/office/powerpoint/2010/main" val="339674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Features</a:t>
            </a:r>
            <a:r>
              <a:rPr lang="hu-HU" dirty="0"/>
              <a:t> &amp; </a:t>
            </a:r>
            <a:r>
              <a:rPr lang="hu-HU" dirty="0" err="1"/>
              <a:t>labels</a:t>
            </a:r>
            <a:endParaRPr lang="hu-HU"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54890">
            <a:off x="1612885" y="2607003"/>
            <a:ext cx="2012350" cy="90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descr=" , headphones, audiophile, earphones, listening, mus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44825"/>
            <a:ext cx="1779826" cy="2423593"/>
          </a:xfrm>
          <a:prstGeom prst="rect">
            <a:avLst/>
          </a:prstGeom>
          <a:noFill/>
          <a:extLst>
            <a:ext uri="{909E8E84-426E-40DD-AFC4-6F175D3DCCD1}">
              <a14:hiddenFill xmlns:a14="http://schemas.microsoft.com/office/drawing/2010/main">
                <a:solidFill>
                  <a:srgbClr val="FFFFFF"/>
                </a:solidFill>
              </a14:hiddenFill>
            </a:ext>
          </a:extLst>
        </p:spPr>
      </p:pic>
      <p:sp>
        <p:nvSpPr>
          <p:cNvPr id="5" name="Jobbra nyíl 4"/>
          <p:cNvSpPr/>
          <p:nvPr/>
        </p:nvSpPr>
        <p:spPr>
          <a:xfrm>
            <a:off x="3935760" y="2853847"/>
            <a:ext cx="1800200" cy="360040"/>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Szövegdoboz 5"/>
          <p:cNvSpPr txBox="1"/>
          <p:nvPr/>
        </p:nvSpPr>
        <p:spPr>
          <a:xfrm>
            <a:off x="3935760" y="2565815"/>
            <a:ext cx="1656184" cy="369332"/>
          </a:xfrm>
          <a:prstGeom prst="rect">
            <a:avLst/>
          </a:prstGeom>
          <a:noFill/>
        </p:spPr>
        <p:txBody>
          <a:bodyPr wrap="square" rtlCol="0">
            <a:spAutoFit/>
          </a:bodyPr>
          <a:lstStyle/>
          <a:p>
            <a:pPr algn="ctr"/>
            <a:r>
              <a:rPr lang="hu-HU" dirty="0"/>
              <a:t>FEATURES</a:t>
            </a:r>
          </a:p>
        </p:txBody>
      </p:sp>
      <p:sp>
        <p:nvSpPr>
          <p:cNvPr id="8" name="Jobbra nyíl 7"/>
          <p:cNvSpPr/>
          <p:nvPr/>
        </p:nvSpPr>
        <p:spPr>
          <a:xfrm>
            <a:off x="7875826" y="2841142"/>
            <a:ext cx="1388526" cy="360040"/>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Szövegdoboz 8"/>
          <p:cNvSpPr txBox="1"/>
          <p:nvPr/>
        </p:nvSpPr>
        <p:spPr>
          <a:xfrm>
            <a:off x="7875826" y="2553110"/>
            <a:ext cx="1277444" cy="369332"/>
          </a:xfrm>
          <a:prstGeom prst="rect">
            <a:avLst/>
          </a:prstGeom>
          <a:noFill/>
        </p:spPr>
        <p:txBody>
          <a:bodyPr wrap="square" rtlCol="0">
            <a:spAutoFit/>
          </a:bodyPr>
          <a:lstStyle/>
          <a:p>
            <a:pPr algn="ctr"/>
            <a:r>
              <a:rPr lang="hu-HU" dirty="0"/>
              <a:t>LABELS</a:t>
            </a:r>
          </a:p>
        </p:txBody>
      </p:sp>
      <p:sp>
        <p:nvSpPr>
          <p:cNvPr id="10" name="Szövegdoboz 9"/>
          <p:cNvSpPr txBox="1"/>
          <p:nvPr/>
        </p:nvSpPr>
        <p:spPr>
          <a:xfrm>
            <a:off x="9264352" y="2553110"/>
            <a:ext cx="1403648" cy="923330"/>
          </a:xfrm>
          <a:prstGeom prst="rect">
            <a:avLst/>
          </a:prstGeom>
          <a:noFill/>
        </p:spPr>
        <p:txBody>
          <a:bodyPr wrap="square" rtlCol="0">
            <a:spAutoFit/>
          </a:bodyPr>
          <a:lstStyle/>
          <a:p>
            <a:r>
              <a:rPr lang="hu-HU" b="1" dirty="0">
                <a:solidFill>
                  <a:schemeClr val="tx2">
                    <a:lumMod val="75000"/>
                  </a:schemeClr>
                </a:solidFill>
              </a:rPr>
              <a:t>LIKE</a:t>
            </a:r>
          </a:p>
          <a:p>
            <a:endParaRPr lang="hu-HU" b="1" dirty="0">
              <a:solidFill>
                <a:srgbClr val="FF0000"/>
              </a:solidFill>
            </a:endParaRPr>
          </a:p>
          <a:p>
            <a:r>
              <a:rPr lang="hu-HU" b="1" dirty="0">
                <a:solidFill>
                  <a:srgbClr val="FF0000"/>
                </a:solidFill>
              </a:rPr>
              <a:t>DON’T LIKE</a:t>
            </a:r>
          </a:p>
        </p:txBody>
      </p:sp>
      <p:cxnSp>
        <p:nvCxnSpPr>
          <p:cNvPr id="12" name="Egyenes összekötő 11"/>
          <p:cNvCxnSpPr/>
          <p:nvPr/>
        </p:nvCxnSpPr>
        <p:spPr>
          <a:xfrm>
            <a:off x="4079776" y="3057529"/>
            <a:ext cx="0" cy="2028566"/>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Egyenes összekötő nyíllal 13"/>
          <p:cNvCxnSpPr/>
          <p:nvPr/>
        </p:nvCxnSpPr>
        <p:spPr>
          <a:xfrm>
            <a:off x="4063360" y="5086095"/>
            <a:ext cx="756084" cy="0"/>
          </a:xfrm>
          <a:prstGeom prst="straightConnector1">
            <a:avLst/>
          </a:prstGeom>
          <a:ln w="571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Szövegdoboz 15"/>
          <p:cNvSpPr txBox="1"/>
          <p:nvPr/>
        </p:nvSpPr>
        <p:spPr>
          <a:xfrm>
            <a:off x="4871864" y="4366015"/>
            <a:ext cx="1656184" cy="1477328"/>
          </a:xfrm>
          <a:prstGeom prst="rect">
            <a:avLst/>
          </a:prstGeom>
          <a:noFill/>
        </p:spPr>
        <p:txBody>
          <a:bodyPr wrap="square" rtlCol="0">
            <a:spAutoFit/>
          </a:bodyPr>
          <a:lstStyle/>
          <a:p>
            <a:r>
              <a:rPr lang="hu-HU" dirty="0" err="1"/>
              <a:t>Tempo</a:t>
            </a:r>
            <a:endParaRPr lang="hu-HU" dirty="0"/>
          </a:p>
          <a:p>
            <a:r>
              <a:rPr lang="hu-HU" dirty="0" err="1"/>
              <a:t>Intensity</a:t>
            </a:r>
            <a:endParaRPr lang="hu-HU" dirty="0"/>
          </a:p>
          <a:p>
            <a:r>
              <a:rPr lang="hu-HU" dirty="0" err="1"/>
              <a:t>Genre</a:t>
            </a:r>
            <a:endParaRPr lang="hu-HU" dirty="0"/>
          </a:p>
          <a:p>
            <a:r>
              <a:rPr lang="hu-HU" dirty="0" err="1"/>
              <a:t>Gender</a:t>
            </a:r>
            <a:endParaRPr lang="hu-HU" dirty="0"/>
          </a:p>
          <a:p>
            <a:r>
              <a:rPr lang="hu-HU" dirty="0"/>
              <a:t>Etc.</a:t>
            </a:r>
          </a:p>
        </p:txBody>
      </p:sp>
    </p:spTree>
    <p:extLst>
      <p:ext uri="{BB962C8B-B14F-4D97-AF65-F5344CB8AC3E}">
        <p14:creationId xmlns:p14="http://schemas.microsoft.com/office/powerpoint/2010/main" val="428803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Scatter</a:t>
            </a:r>
            <a:r>
              <a:rPr lang="hu-HU" dirty="0"/>
              <a:t> </a:t>
            </a:r>
            <a:r>
              <a:rPr lang="hu-HU" dirty="0" err="1"/>
              <a:t>plot</a:t>
            </a:r>
            <a:endParaRPr lang="hu-HU" dirty="0"/>
          </a:p>
        </p:txBody>
      </p:sp>
      <p:cxnSp>
        <p:nvCxnSpPr>
          <p:cNvPr id="5" name="Egyenes összekötő nyíllal 4"/>
          <p:cNvCxnSpPr/>
          <p:nvPr/>
        </p:nvCxnSpPr>
        <p:spPr>
          <a:xfrm>
            <a:off x="2567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flipV="1">
            <a:off x="2783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p:nvPr/>
        </p:nvCxnSpPr>
        <p:spPr>
          <a:xfrm>
            <a:off x="8757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Egyenes összekötő 11"/>
          <p:cNvCxnSpPr/>
          <p:nvPr/>
        </p:nvCxnSpPr>
        <p:spPr>
          <a:xfrm>
            <a:off x="2567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Szövegdoboz 13"/>
          <p:cNvSpPr txBox="1"/>
          <p:nvPr/>
        </p:nvSpPr>
        <p:spPr>
          <a:xfrm>
            <a:off x="1524000" y="2204864"/>
            <a:ext cx="1043608" cy="369332"/>
          </a:xfrm>
          <a:prstGeom prst="rect">
            <a:avLst/>
          </a:prstGeom>
          <a:noFill/>
        </p:spPr>
        <p:txBody>
          <a:bodyPr wrap="square" rtlCol="0">
            <a:spAutoFit/>
          </a:bodyPr>
          <a:lstStyle/>
          <a:p>
            <a:pPr algn="r"/>
            <a:r>
              <a:rPr lang="hu-HU" dirty="0" err="1"/>
              <a:t>soaring</a:t>
            </a:r>
            <a:endParaRPr lang="hu-HU" dirty="0"/>
          </a:p>
        </p:txBody>
      </p:sp>
      <p:sp>
        <p:nvSpPr>
          <p:cNvPr id="15" name="Szövegdoboz 14"/>
          <p:cNvSpPr txBox="1"/>
          <p:nvPr/>
        </p:nvSpPr>
        <p:spPr>
          <a:xfrm>
            <a:off x="1524000" y="5517232"/>
            <a:ext cx="1043608" cy="369332"/>
          </a:xfrm>
          <a:prstGeom prst="rect">
            <a:avLst/>
          </a:prstGeom>
          <a:noFill/>
        </p:spPr>
        <p:txBody>
          <a:bodyPr wrap="square" rtlCol="0">
            <a:spAutoFit/>
          </a:bodyPr>
          <a:lstStyle/>
          <a:p>
            <a:pPr algn="r"/>
            <a:r>
              <a:rPr lang="hu-HU" dirty="0" err="1"/>
              <a:t>light</a:t>
            </a:r>
            <a:endParaRPr lang="hu-HU" dirty="0"/>
          </a:p>
        </p:txBody>
      </p:sp>
      <p:sp>
        <p:nvSpPr>
          <p:cNvPr id="16" name="Szövegdoboz 15"/>
          <p:cNvSpPr txBox="1"/>
          <p:nvPr/>
        </p:nvSpPr>
        <p:spPr>
          <a:xfrm rot="19378103">
            <a:off x="1464025" y="6245056"/>
            <a:ext cx="1584176" cy="369332"/>
          </a:xfrm>
          <a:prstGeom prst="rect">
            <a:avLst/>
          </a:prstGeom>
          <a:noFill/>
        </p:spPr>
        <p:txBody>
          <a:bodyPr wrap="square" rtlCol="0">
            <a:spAutoFit/>
          </a:bodyPr>
          <a:lstStyle/>
          <a:p>
            <a:pPr algn="r"/>
            <a:r>
              <a:rPr lang="hu-HU" dirty="0" err="1"/>
              <a:t>relaxed</a:t>
            </a:r>
            <a:endParaRPr lang="hu-HU" dirty="0"/>
          </a:p>
        </p:txBody>
      </p:sp>
      <p:sp>
        <p:nvSpPr>
          <p:cNvPr id="17" name="Szövegdoboz 16"/>
          <p:cNvSpPr txBox="1"/>
          <p:nvPr/>
        </p:nvSpPr>
        <p:spPr>
          <a:xfrm rot="19378103">
            <a:off x="7343598" y="6128817"/>
            <a:ext cx="1584176" cy="369332"/>
          </a:xfrm>
          <a:prstGeom prst="rect">
            <a:avLst/>
          </a:prstGeom>
          <a:noFill/>
        </p:spPr>
        <p:txBody>
          <a:bodyPr wrap="square" rtlCol="0">
            <a:spAutoFit/>
          </a:bodyPr>
          <a:lstStyle/>
          <a:p>
            <a:pPr algn="r"/>
            <a:r>
              <a:rPr lang="hu-HU" dirty="0" err="1"/>
              <a:t>fast</a:t>
            </a:r>
            <a:endParaRPr lang="hu-HU" dirty="0"/>
          </a:p>
        </p:txBody>
      </p:sp>
      <p:sp>
        <p:nvSpPr>
          <p:cNvPr id="18" name="Szövegdoboz 17"/>
          <p:cNvSpPr txBox="1"/>
          <p:nvPr/>
        </p:nvSpPr>
        <p:spPr>
          <a:xfrm>
            <a:off x="4439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9" name="Szövegdoboz 18"/>
          <p:cNvSpPr txBox="1"/>
          <p:nvPr/>
        </p:nvSpPr>
        <p:spPr>
          <a:xfrm rot="16200000">
            <a:off x="1247582" y="3892406"/>
            <a:ext cx="2592288" cy="369332"/>
          </a:xfrm>
          <a:prstGeom prst="rect">
            <a:avLst/>
          </a:prstGeom>
          <a:noFill/>
        </p:spPr>
        <p:txBody>
          <a:bodyPr wrap="square" rtlCol="0">
            <a:spAutoFit/>
          </a:bodyPr>
          <a:lstStyle/>
          <a:p>
            <a:pPr algn="ctr"/>
            <a:r>
              <a:rPr lang="hu-HU" b="1" dirty="0" err="1"/>
              <a:t>Intensity</a:t>
            </a:r>
            <a:endParaRPr lang="hu-HU" b="1" dirty="0"/>
          </a:p>
        </p:txBody>
      </p:sp>
      <p:grpSp>
        <p:nvGrpSpPr>
          <p:cNvPr id="24" name="Csoportba foglalás 23"/>
          <p:cNvGrpSpPr/>
          <p:nvPr/>
        </p:nvGrpSpPr>
        <p:grpSpPr>
          <a:xfrm>
            <a:off x="3717838" y="4653136"/>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gyenes összekötő 2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Csoportba foglalás 24"/>
          <p:cNvGrpSpPr/>
          <p:nvPr/>
        </p:nvGrpSpPr>
        <p:grpSpPr>
          <a:xfrm>
            <a:off x="3287688" y="5222441"/>
            <a:ext cx="144016" cy="184666"/>
            <a:chOff x="2123728" y="2389530"/>
            <a:chExt cx="144016" cy="184666"/>
          </a:xfrm>
        </p:grpSpPr>
        <p:cxnSp>
          <p:nvCxnSpPr>
            <p:cNvPr id="26" name="Egyenes összekötő 2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Csoportba foglalás 27"/>
          <p:cNvGrpSpPr/>
          <p:nvPr/>
        </p:nvGrpSpPr>
        <p:grpSpPr>
          <a:xfrm>
            <a:off x="4295800" y="5037775"/>
            <a:ext cx="144016" cy="184666"/>
            <a:chOff x="2123728" y="2389530"/>
            <a:chExt cx="144016" cy="184666"/>
          </a:xfrm>
        </p:grpSpPr>
        <p:cxnSp>
          <p:nvCxnSpPr>
            <p:cNvPr id="29" name="Egyenes összekötő 2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Egyenes összekötő 2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Csoportba foglalás 30"/>
          <p:cNvGrpSpPr/>
          <p:nvPr/>
        </p:nvGrpSpPr>
        <p:grpSpPr>
          <a:xfrm>
            <a:off x="5015880" y="4438151"/>
            <a:ext cx="144016" cy="184666"/>
            <a:chOff x="2123728" y="2389530"/>
            <a:chExt cx="144016" cy="184666"/>
          </a:xfrm>
        </p:grpSpPr>
        <p:cxnSp>
          <p:nvCxnSpPr>
            <p:cNvPr id="32" name="Egyenes összekötő 3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Csoportba foglalás 33"/>
          <p:cNvGrpSpPr/>
          <p:nvPr/>
        </p:nvGrpSpPr>
        <p:grpSpPr>
          <a:xfrm>
            <a:off x="5879976" y="5222441"/>
            <a:ext cx="144016" cy="184666"/>
            <a:chOff x="2123728" y="2389530"/>
            <a:chExt cx="144016" cy="184666"/>
          </a:xfrm>
        </p:grpSpPr>
        <p:cxnSp>
          <p:nvCxnSpPr>
            <p:cNvPr id="35" name="Egyenes összekötő 3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Egyenes összekötő 3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Csoportba foglalás 36"/>
          <p:cNvGrpSpPr/>
          <p:nvPr/>
        </p:nvGrpSpPr>
        <p:grpSpPr>
          <a:xfrm>
            <a:off x="6312024" y="4653136"/>
            <a:ext cx="144016" cy="184666"/>
            <a:chOff x="2123728" y="2389530"/>
            <a:chExt cx="144016" cy="184666"/>
          </a:xfrm>
        </p:grpSpPr>
        <p:cxnSp>
          <p:nvCxnSpPr>
            <p:cNvPr id="38" name="Egyenes összekötő 3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Csoportba foglalás 39"/>
          <p:cNvGrpSpPr/>
          <p:nvPr/>
        </p:nvGrpSpPr>
        <p:grpSpPr>
          <a:xfrm>
            <a:off x="6960096" y="5130108"/>
            <a:ext cx="144016" cy="184666"/>
            <a:chOff x="2123728" y="2389530"/>
            <a:chExt cx="144016" cy="184666"/>
          </a:xfrm>
        </p:grpSpPr>
        <p:cxnSp>
          <p:nvCxnSpPr>
            <p:cNvPr id="41" name="Egyenes összekötő 4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Csoportba foglalás 42"/>
          <p:cNvGrpSpPr/>
          <p:nvPr/>
        </p:nvGrpSpPr>
        <p:grpSpPr>
          <a:xfrm>
            <a:off x="7464152" y="4268773"/>
            <a:ext cx="144016" cy="184666"/>
            <a:chOff x="2123728" y="2389530"/>
            <a:chExt cx="144016" cy="184666"/>
          </a:xfrm>
        </p:grpSpPr>
        <p:cxnSp>
          <p:nvCxnSpPr>
            <p:cNvPr id="44" name="Egyenes összekötő 4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Csoportba foglalás 45"/>
          <p:cNvGrpSpPr/>
          <p:nvPr/>
        </p:nvGrpSpPr>
        <p:grpSpPr>
          <a:xfrm>
            <a:off x="6816080" y="4476074"/>
            <a:ext cx="144016" cy="184666"/>
            <a:chOff x="2123728" y="2389530"/>
            <a:chExt cx="144016" cy="184666"/>
          </a:xfrm>
        </p:grpSpPr>
        <p:cxnSp>
          <p:nvCxnSpPr>
            <p:cNvPr id="47" name="Egyenes összekötő 4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Egyenes összekötő 4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 name="Csoportba foglalás 48"/>
          <p:cNvGrpSpPr/>
          <p:nvPr/>
        </p:nvGrpSpPr>
        <p:grpSpPr>
          <a:xfrm>
            <a:off x="5159896" y="5099789"/>
            <a:ext cx="144016" cy="184666"/>
            <a:chOff x="2123728" y="2389530"/>
            <a:chExt cx="144016" cy="184666"/>
          </a:xfrm>
        </p:grpSpPr>
        <p:cxnSp>
          <p:nvCxnSpPr>
            <p:cNvPr id="50" name="Egyenes összekötő 4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gyenes összekötő 5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Ellipszis 51"/>
          <p:cNvSpPr/>
          <p:nvPr/>
        </p:nvSpPr>
        <p:spPr>
          <a:xfrm>
            <a:off x="3431704" y="249289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3082283" y="314096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3861854" y="357301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5" name="Ellipszis 54"/>
          <p:cNvSpPr/>
          <p:nvPr/>
        </p:nvSpPr>
        <p:spPr>
          <a:xfrm>
            <a:off x="4367808" y="27053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Ellipszis 55"/>
          <p:cNvSpPr/>
          <p:nvPr/>
        </p:nvSpPr>
        <p:spPr>
          <a:xfrm>
            <a:off x="5030304" y="334093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7" name="Ellipszis 56"/>
          <p:cNvSpPr/>
          <p:nvPr/>
        </p:nvSpPr>
        <p:spPr>
          <a:xfrm>
            <a:off x="5951984" y="256490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8" name="Ellipszis 57"/>
          <p:cNvSpPr/>
          <p:nvPr/>
        </p:nvSpPr>
        <p:spPr>
          <a:xfrm>
            <a:off x="6276020" y="324898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9" name="Ellipszis 58"/>
          <p:cNvSpPr/>
          <p:nvPr/>
        </p:nvSpPr>
        <p:spPr>
          <a:xfrm>
            <a:off x="7126220" y="275330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0" name="Ellipszis 59"/>
          <p:cNvSpPr/>
          <p:nvPr/>
        </p:nvSpPr>
        <p:spPr>
          <a:xfrm>
            <a:off x="8256240" y="357301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1" name="Ellipszis 60"/>
          <p:cNvSpPr/>
          <p:nvPr/>
        </p:nvSpPr>
        <p:spPr>
          <a:xfrm>
            <a:off x="7608168" y="314096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2" name="Ellipszis 61"/>
          <p:cNvSpPr/>
          <p:nvPr/>
        </p:nvSpPr>
        <p:spPr>
          <a:xfrm>
            <a:off x="8101154" y="259978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63" name="Csoportba foglalás 62"/>
          <p:cNvGrpSpPr/>
          <p:nvPr/>
        </p:nvGrpSpPr>
        <p:grpSpPr>
          <a:xfrm>
            <a:off x="8472264" y="4324134"/>
            <a:ext cx="144016" cy="184666"/>
            <a:chOff x="2123728" y="2389530"/>
            <a:chExt cx="144016" cy="184666"/>
          </a:xfrm>
        </p:grpSpPr>
        <p:cxnSp>
          <p:nvCxnSpPr>
            <p:cNvPr id="64" name="Egyenes összekötő 6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Egyenes összekötő 6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Csoportba foglalás 65"/>
          <p:cNvGrpSpPr/>
          <p:nvPr/>
        </p:nvGrpSpPr>
        <p:grpSpPr>
          <a:xfrm>
            <a:off x="7957138" y="5051415"/>
            <a:ext cx="144016" cy="184666"/>
            <a:chOff x="2123728" y="2389530"/>
            <a:chExt cx="144016" cy="184666"/>
          </a:xfrm>
        </p:grpSpPr>
        <p:cxnSp>
          <p:nvCxnSpPr>
            <p:cNvPr id="67" name="Egyenes összekötő 6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gyenes összekötő 6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Jobb oldali kapcsos zárójel 68"/>
          <p:cNvSpPr/>
          <p:nvPr/>
        </p:nvSpPr>
        <p:spPr>
          <a:xfrm>
            <a:off x="8879230" y="2204864"/>
            <a:ext cx="385123" cy="1584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70" name="Szövegdoboz 69"/>
          <p:cNvSpPr txBox="1"/>
          <p:nvPr/>
        </p:nvSpPr>
        <p:spPr>
          <a:xfrm>
            <a:off x="9408368" y="2771636"/>
            <a:ext cx="1080120" cy="369332"/>
          </a:xfrm>
          <a:prstGeom prst="rect">
            <a:avLst/>
          </a:prstGeom>
          <a:noFill/>
        </p:spPr>
        <p:txBody>
          <a:bodyPr wrap="square" rtlCol="0">
            <a:spAutoFit/>
          </a:bodyPr>
          <a:lstStyle/>
          <a:p>
            <a:r>
              <a:rPr lang="hu-HU" b="1" dirty="0">
                <a:solidFill>
                  <a:schemeClr val="tx2">
                    <a:lumMod val="75000"/>
                  </a:schemeClr>
                </a:solidFill>
              </a:rPr>
              <a:t>LIKE</a:t>
            </a:r>
          </a:p>
        </p:txBody>
      </p:sp>
      <p:sp>
        <p:nvSpPr>
          <p:cNvPr id="71" name="Jobb oldali kapcsos zárójel 70"/>
          <p:cNvSpPr/>
          <p:nvPr/>
        </p:nvSpPr>
        <p:spPr>
          <a:xfrm>
            <a:off x="8879229" y="3933056"/>
            <a:ext cx="385123" cy="1584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72" name="Szövegdoboz 71"/>
          <p:cNvSpPr txBox="1"/>
          <p:nvPr/>
        </p:nvSpPr>
        <p:spPr>
          <a:xfrm>
            <a:off x="9408367" y="4437113"/>
            <a:ext cx="1080120" cy="646331"/>
          </a:xfrm>
          <a:prstGeom prst="rect">
            <a:avLst/>
          </a:prstGeom>
          <a:noFill/>
        </p:spPr>
        <p:txBody>
          <a:bodyPr wrap="square" rtlCol="0">
            <a:spAutoFit/>
          </a:bodyPr>
          <a:lstStyle/>
          <a:p>
            <a:r>
              <a:rPr lang="hu-HU" b="1" dirty="0">
                <a:solidFill>
                  <a:srgbClr val="FF0000"/>
                </a:solidFill>
              </a:rPr>
              <a:t>DON’T LIKE</a:t>
            </a:r>
          </a:p>
        </p:txBody>
      </p:sp>
      <p:sp>
        <p:nvSpPr>
          <p:cNvPr id="73" name="Téglalap 72"/>
          <p:cNvSpPr/>
          <p:nvPr/>
        </p:nvSpPr>
        <p:spPr>
          <a:xfrm>
            <a:off x="5591944" y="3356992"/>
            <a:ext cx="288032"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t>?</a:t>
            </a:r>
          </a:p>
        </p:txBody>
      </p:sp>
    </p:spTree>
    <p:extLst>
      <p:ext uri="{BB962C8B-B14F-4D97-AF65-F5344CB8AC3E}">
        <p14:creationId xmlns:p14="http://schemas.microsoft.com/office/powerpoint/2010/main" val="6122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71" grpId="0" animBg="1"/>
      <p:bldP spid="72" grpId="0"/>
      <p:bldP spid="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Scatter</a:t>
            </a:r>
            <a:r>
              <a:rPr lang="hu-HU" dirty="0"/>
              <a:t> </a:t>
            </a:r>
            <a:r>
              <a:rPr lang="hu-HU" dirty="0" err="1"/>
              <a:t>plot</a:t>
            </a:r>
            <a:endParaRPr lang="hu-HU" dirty="0"/>
          </a:p>
        </p:txBody>
      </p:sp>
      <p:cxnSp>
        <p:nvCxnSpPr>
          <p:cNvPr id="5" name="Egyenes összekötő nyíllal 4"/>
          <p:cNvCxnSpPr/>
          <p:nvPr/>
        </p:nvCxnSpPr>
        <p:spPr>
          <a:xfrm>
            <a:off x="2567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flipV="1">
            <a:off x="2783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p:nvPr/>
        </p:nvCxnSpPr>
        <p:spPr>
          <a:xfrm>
            <a:off x="8757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Egyenes összekötő 11"/>
          <p:cNvCxnSpPr/>
          <p:nvPr/>
        </p:nvCxnSpPr>
        <p:spPr>
          <a:xfrm>
            <a:off x="2567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Szövegdoboz 13"/>
          <p:cNvSpPr txBox="1"/>
          <p:nvPr/>
        </p:nvSpPr>
        <p:spPr>
          <a:xfrm>
            <a:off x="1524000" y="2204864"/>
            <a:ext cx="1043608" cy="369332"/>
          </a:xfrm>
          <a:prstGeom prst="rect">
            <a:avLst/>
          </a:prstGeom>
          <a:noFill/>
        </p:spPr>
        <p:txBody>
          <a:bodyPr wrap="square" rtlCol="0">
            <a:spAutoFit/>
          </a:bodyPr>
          <a:lstStyle/>
          <a:p>
            <a:pPr algn="r"/>
            <a:r>
              <a:rPr lang="hu-HU" dirty="0" err="1"/>
              <a:t>soaring</a:t>
            </a:r>
            <a:endParaRPr lang="hu-HU" dirty="0"/>
          </a:p>
        </p:txBody>
      </p:sp>
      <p:sp>
        <p:nvSpPr>
          <p:cNvPr id="15" name="Szövegdoboz 14"/>
          <p:cNvSpPr txBox="1"/>
          <p:nvPr/>
        </p:nvSpPr>
        <p:spPr>
          <a:xfrm>
            <a:off x="1524000" y="5517232"/>
            <a:ext cx="1043608" cy="369332"/>
          </a:xfrm>
          <a:prstGeom prst="rect">
            <a:avLst/>
          </a:prstGeom>
          <a:noFill/>
        </p:spPr>
        <p:txBody>
          <a:bodyPr wrap="square" rtlCol="0">
            <a:spAutoFit/>
          </a:bodyPr>
          <a:lstStyle/>
          <a:p>
            <a:pPr algn="r"/>
            <a:r>
              <a:rPr lang="hu-HU" dirty="0" err="1"/>
              <a:t>light</a:t>
            </a:r>
            <a:endParaRPr lang="hu-HU" dirty="0"/>
          </a:p>
        </p:txBody>
      </p:sp>
      <p:sp>
        <p:nvSpPr>
          <p:cNvPr id="16" name="Szövegdoboz 15"/>
          <p:cNvSpPr txBox="1"/>
          <p:nvPr/>
        </p:nvSpPr>
        <p:spPr>
          <a:xfrm rot="19378103">
            <a:off x="1464025" y="6245056"/>
            <a:ext cx="1584176" cy="369332"/>
          </a:xfrm>
          <a:prstGeom prst="rect">
            <a:avLst/>
          </a:prstGeom>
          <a:noFill/>
        </p:spPr>
        <p:txBody>
          <a:bodyPr wrap="square" rtlCol="0">
            <a:spAutoFit/>
          </a:bodyPr>
          <a:lstStyle/>
          <a:p>
            <a:pPr algn="r"/>
            <a:r>
              <a:rPr lang="hu-HU" dirty="0" err="1"/>
              <a:t>relaxed</a:t>
            </a:r>
            <a:endParaRPr lang="hu-HU" dirty="0"/>
          </a:p>
        </p:txBody>
      </p:sp>
      <p:sp>
        <p:nvSpPr>
          <p:cNvPr id="17" name="Szövegdoboz 16"/>
          <p:cNvSpPr txBox="1"/>
          <p:nvPr/>
        </p:nvSpPr>
        <p:spPr>
          <a:xfrm rot="19378103">
            <a:off x="7343598" y="6128817"/>
            <a:ext cx="1584176" cy="369332"/>
          </a:xfrm>
          <a:prstGeom prst="rect">
            <a:avLst/>
          </a:prstGeom>
          <a:noFill/>
        </p:spPr>
        <p:txBody>
          <a:bodyPr wrap="square" rtlCol="0">
            <a:spAutoFit/>
          </a:bodyPr>
          <a:lstStyle/>
          <a:p>
            <a:pPr algn="r"/>
            <a:r>
              <a:rPr lang="hu-HU" dirty="0" err="1"/>
              <a:t>fast</a:t>
            </a:r>
            <a:endParaRPr lang="hu-HU" dirty="0"/>
          </a:p>
        </p:txBody>
      </p:sp>
      <p:sp>
        <p:nvSpPr>
          <p:cNvPr id="18" name="Szövegdoboz 17"/>
          <p:cNvSpPr txBox="1"/>
          <p:nvPr/>
        </p:nvSpPr>
        <p:spPr>
          <a:xfrm>
            <a:off x="4439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9" name="Szövegdoboz 18"/>
          <p:cNvSpPr txBox="1"/>
          <p:nvPr/>
        </p:nvSpPr>
        <p:spPr>
          <a:xfrm rot="16200000">
            <a:off x="1247582" y="3892406"/>
            <a:ext cx="2592288" cy="369332"/>
          </a:xfrm>
          <a:prstGeom prst="rect">
            <a:avLst/>
          </a:prstGeom>
          <a:noFill/>
        </p:spPr>
        <p:txBody>
          <a:bodyPr wrap="square" rtlCol="0">
            <a:spAutoFit/>
          </a:bodyPr>
          <a:lstStyle/>
          <a:p>
            <a:pPr algn="ctr"/>
            <a:r>
              <a:rPr lang="hu-HU" b="1" dirty="0" err="1"/>
              <a:t>Intensity</a:t>
            </a:r>
            <a:endParaRPr lang="hu-HU" b="1" dirty="0"/>
          </a:p>
        </p:txBody>
      </p:sp>
      <p:grpSp>
        <p:nvGrpSpPr>
          <p:cNvPr id="24" name="Csoportba foglalás 23"/>
          <p:cNvGrpSpPr/>
          <p:nvPr/>
        </p:nvGrpSpPr>
        <p:grpSpPr>
          <a:xfrm>
            <a:off x="3861854" y="335372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gyenes összekötő 2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Csoportba foglalás 24"/>
          <p:cNvGrpSpPr/>
          <p:nvPr/>
        </p:nvGrpSpPr>
        <p:grpSpPr>
          <a:xfrm>
            <a:off x="3287688" y="5222441"/>
            <a:ext cx="144016" cy="184666"/>
            <a:chOff x="2123728" y="2389530"/>
            <a:chExt cx="144016" cy="184666"/>
          </a:xfrm>
        </p:grpSpPr>
        <p:cxnSp>
          <p:nvCxnSpPr>
            <p:cNvPr id="26" name="Egyenes összekötő 2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Csoportba foglalás 27"/>
          <p:cNvGrpSpPr/>
          <p:nvPr/>
        </p:nvGrpSpPr>
        <p:grpSpPr>
          <a:xfrm>
            <a:off x="4295800" y="5037775"/>
            <a:ext cx="144016" cy="184666"/>
            <a:chOff x="2123728" y="2389530"/>
            <a:chExt cx="144016" cy="184666"/>
          </a:xfrm>
        </p:grpSpPr>
        <p:cxnSp>
          <p:nvCxnSpPr>
            <p:cNvPr id="29" name="Egyenes összekötő 2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Egyenes összekötő 2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Csoportba foglalás 30"/>
          <p:cNvGrpSpPr/>
          <p:nvPr/>
        </p:nvGrpSpPr>
        <p:grpSpPr>
          <a:xfrm>
            <a:off x="4655840" y="2784666"/>
            <a:ext cx="144016" cy="184666"/>
            <a:chOff x="2123728" y="2389530"/>
            <a:chExt cx="144016" cy="184666"/>
          </a:xfrm>
        </p:grpSpPr>
        <p:cxnSp>
          <p:nvCxnSpPr>
            <p:cNvPr id="32" name="Egyenes összekötő 3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Csoportba foglalás 33"/>
          <p:cNvGrpSpPr/>
          <p:nvPr/>
        </p:nvGrpSpPr>
        <p:grpSpPr>
          <a:xfrm>
            <a:off x="5879976" y="5222441"/>
            <a:ext cx="144016" cy="184666"/>
            <a:chOff x="2123728" y="2389530"/>
            <a:chExt cx="144016" cy="184666"/>
          </a:xfrm>
        </p:grpSpPr>
        <p:cxnSp>
          <p:nvCxnSpPr>
            <p:cNvPr id="35" name="Egyenes összekötő 3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Egyenes összekötő 3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Csoportba foglalás 36"/>
          <p:cNvGrpSpPr/>
          <p:nvPr/>
        </p:nvGrpSpPr>
        <p:grpSpPr>
          <a:xfrm>
            <a:off x="6132004" y="2564323"/>
            <a:ext cx="144016" cy="184666"/>
            <a:chOff x="2123728" y="2389530"/>
            <a:chExt cx="144016" cy="184666"/>
          </a:xfrm>
        </p:grpSpPr>
        <p:cxnSp>
          <p:nvCxnSpPr>
            <p:cNvPr id="38" name="Egyenes összekötő 3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Csoportba foglalás 39"/>
          <p:cNvGrpSpPr/>
          <p:nvPr/>
        </p:nvGrpSpPr>
        <p:grpSpPr>
          <a:xfrm>
            <a:off x="6960096" y="5130108"/>
            <a:ext cx="144016" cy="184666"/>
            <a:chOff x="2123728" y="2389530"/>
            <a:chExt cx="144016" cy="184666"/>
          </a:xfrm>
        </p:grpSpPr>
        <p:cxnSp>
          <p:nvCxnSpPr>
            <p:cNvPr id="41" name="Egyenes összekötő 4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Csoportba foglalás 42"/>
          <p:cNvGrpSpPr/>
          <p:nvPr/>
        </p:nvGrpSpPr>
        <p:grpSpPr>
          <a:xfrm>
            <a:off x="7536160" y="3064314"/>
            <a:ext cx="144016" cy="184666"/>
            <a:chOff x="2123728" y="2389530"/>
            <a:chExt cx="144016" cy="184666"/>
          </a:xfrm>
        </p:grpSpPr>
        <p:cxnSp>
          <p:nvCxnSpPr>
            <p:cNvPr id="44" name="Egyenes összekötő 4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Csoportba foglalás 45"/>
          <p:cNvGrpSpPr/>
          <p:nvPr/>
        </p:nvGrpSpPr>
        <p:grpSpPr>
          <a:xfrm>
            <a:off x="6346032" y="4268773"/>
            <a:ext cx="144016" cy="184666"/>
            <a:chOff x="2123728" y="2389530"/>
            <a:chExt cx="144016" cy="184666"/>
          </a:xfrm>
        </p:grpSpPr>
        <p:cxnSp>
          <p:nvCxnSpPr>
            <p:cNvPr id="47" name="Egyenes összekötő 4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Egyenes összekötő 4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 name="Csoportba foglalás 48"/>
          <p:cNvGrpSpPr/>
          <p:nvPr/>
        </p:nvGrpSpPr>
        <p:grpSpPr>
          <a:xfrm>
            <a:off x="5318212" y="3984739"/>
            <a:ext cx="144016" cy="184666"/>
            <a:chOff x="2123728" y="2389530"/>
            <a:chExt cx="144016" cy="184666"/>
          </a:xfrm>
        </p:grpSpPr>
        <p:cxnSp>
          <p:nvCxnSpPr>
            <p:cNvPr id="50" name="Egyenes összekötő 4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gyenes összekötő 5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Ellipszis 51"/>
          <p:cNvSpPr/>
          <p:nvPr/>
        </p:nvSpPr>
        <p:spPr>
          <a:xfrm>
            <a:off x="3431704" y="249289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3082283" y="314096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3241605" y="443815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5" name="Ellipszis 54"/>
          <p:cNvSpPr/>
          <p:nvPr/>
        </p:nvSpPr>
        <p:spPr>
          <a:xfrm>
            <a:off x="4331804" y="423741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Ellipszis 55"/>
          <p:cNvSpPr/>
          <p:nvPr/>
        </p:nvSpPr>
        <p:spPr>
          <a:xfrm>
            <a:off x="5282208" y="275321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7" name="Ellipszis 56"/>
          <p:cNvSpPr/>
          <p:nvPr/>
        </p:nvSpPr>
        <p:spPr>
          <a:xfrm>
            <a:off x="5366248" y="494340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8" name="Ellipszis 57"/>
          <p:cNvSpPr/>
          <p:nvPr/>
        </p:nvSpPr>
        <p:spPr>
          <a:xfrm>
            <a:off x="6276020" y="324898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9" name="Ellipszis 58"/>
          <p:cNvSpPr/>
          <p:nvPr/>
        </p:nvSpPr>
        <p:spPr>
          <a:xfrm>
            <a:off x="6950832" y="338359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0" name="Ellipszis 59"/>
          <p:cNvSpPr/>
          <p:nvPr/>
        </p:nvSpPr>
        <p:spPr>
          <a:xfrm>
            <a:off x="8000509" y="433013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1" name="Ellipszis 60"/>
          <p:cNvSpPr/>
          <p:nvPr/>
        </p:nvSpPr>
        <p:spPr>
          <a:xfrm>
            <a:off x="7248128" y="465417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2" name="Ellipszis 61"/>
          <p:cNvSpPr/>
          <p:nvPr/>
        </p:nvSpPr>
        <p:spPr>
          <a:xfrm>
            <a:off x="8101154" y="259978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63" name="Csoportba foglalás 62"/>
          <p:cNvGrpSpPr/>
          <p:nvPr/>
        </p:nvGrpSpPr>
        <p:grpSpPr>
          <a:xfrm>
            <a:off x="8394086" y="3327987"/>
            <a:ext cx="144016" cy="184666"/>
            <a:chOff x="2123728" y="2389530"/>
            <a:chExt cx="144016" cy="184666"/>
          </a:xfrm>
        </p:grpSpPr>
        <p:cxnSp>
          <p:nvCxnSpPr>
            <p:cNvPr id="64" name="Egyenes összekötő 6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Egyenes összekötő 6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Csoportba foglalás 65"/>
          <p:cNvGrpSpPr/>
          <p:nvPr/>
        </p:nvGrpSpPr>
        <p:grpSpPr>
          <a:xfrm>
            <a:off x="7957138" y="5051415"/>
            <a:ext cx="144016" cy="184666"/>
            <a:chOff x="2123728" y="2389530"/>
            <a:chExt cx="144016" cy="184666"/>
          </a:xfrm>
        </p:grpSpPr>
        <p:cxnSp>
          <p:nvCxnSpPr>
            <p:cNvPr id="67" name="Egyenes összekötő 6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gyenes összekötő 6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3" name="Téglalap 72"/>
          <p:cNvSpPr/>
          <p:nvPr/>
        </p:nvSpPr>
        <p:spPr>
          <a:xfrm>
            <a:off x="5591944" y="3356992"/>
            <a:ext cx="288032"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t>?</a:t>
            </a:r>
          </a:p>
        </p:txBody>
      </p:sp>
    </p:spTree>
    <p:extLst>
      <p:ext uri="{BB962C8B-B14F-4D97-AF65-F5344CB8AC3E}">
        <p14:creationId xmlns:p14="http://schemas.microsoft.com/office/powerpoint/2010/main" val="193279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From</a:t>
            </a:r>
            <a:r>
              <a:rPr lang="hu-HU" dirty="0"/>
              <a:t> </a:t>
            </a:r>
            <a:r>
              <a:rPr lang="hu-HU" dirty="0" err="1"/>
              <a:t>scatter</a:t>
            </a:r>
            <a:r>
              <a:rPr lang="hu-HU" dirty="0"/>
              <a:t> </a:t>
            </a:r>
            <a:r>
              <a:rPr lang="hu-HU" dirty="0" err="1"/>
              <a:t>plot</a:t>
            </a:r>
            <a:r>
              <a:rPr lang="hu-HU" dirty="0"/>
              <a:t> </a:t>
            </a:r>
            <a:r>
              <a:rPr lang="hu-HU" dirty="0" err="1"/>
              <a:t>to</a:t>
            </a:r>
            <a:r>
              <a:rPr lang="hu-HU" dirty="0"/>
              <a:t> </a:t>
            </a:r>
            <a:r>
              <a:rPr lang="hu-HU" dirty="0" err="1"/>
              <a:t>decision</a:t>
            </a:r>
            <a:r>
              <a:rPr lang="hu-HU" dirty="0"/>
              <a:t> </a:t>
            </a:r>
            <a:r>
              <a:rPr lang="hu-HU" dirty="0" err="1"/>
              <a:t>surface</a:t>
            </a:r>
            <a:endParaRPr lang="hu-HU" dirty="0"/>
          </a:p>
        </p:txBody>
      </p:sp>
      <p:cxnSp>
        <p:nvCxnSpPr>
          <p:cNvPr id="4" name="Egyenes összekötő nyíllal 3"/>
          <p:cNvCxnSpPr/>
          <p:nvPr/>
        </p:nvCxnSpPr>
        <p:spPr>
          <a:xfrm>
            <a:off x="2567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783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8757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567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52400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152400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146402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7343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4439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1247582" y="3892406"/>
            <a:ext cx="2592288" cy="369332"/>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3717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3287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4295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3277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5138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3130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717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4280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4136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4727848" y="459995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4799856" y="259205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5925010" y="300214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5514275" y="256490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7919662" y="39543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5406263"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6492044" y="443815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6023175" y="376871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7500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7064659" y="358404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7248128" y="465417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6700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835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215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3" name="Egyenes összekötő 62"/>
          <p:cNvCxnSpPr/>
          <p:nvPr/>
        </p:nvCxnSpPr>
        <p:spPr>
          <a:xfrm>
            <a:off x="3421625" y="1916832"/>
            <a:ext cx="3643034" cy="40324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Egyenes összekötő 63"/>
          <p:cNvCxnSpPr/>
          <p:nvPr/>
        </p:nvCxnSpPr>
        <p:spPr>
          <a:xfrm>
            <a:off x="2256114" y="3002142"/>
            <a:ext cx="8160367" cy="251509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5038050" y="1916832"/>
            <a:ext cx="72008" cy="396973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92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From</a:t>
            </a:r>
            <a:r>
              <a:rPr lang="hu-HU" dirty="0"/>
              <a:t> </a:t>
            </a:r>
            <a:r>
              <a:rPr lang="hu-HU" dirty="0" err="1"/>
              <a:t>scatter</a:t>
            </a:r>
            <a:r>
              <a:rPr lang="hu-HU" dirty="0"/>
              <a:t> </a:t>
            </a:r>
            <a:r>
              <a:rPr lang="hu-HU" dirty="0" err="1"/>
              <a:t>plot</a:t>
            </a:r>
            <a:r>
              <a:rPr lang="hu-HU" dirty="0"/>
              <a:t> </a:t>
            </a:r>
            <a:r>
              <a:rPr lang="hu-HU" dirty="0" err="1"/>
              <a:t>to</a:t>
            </a:r>
            <a:r>
              <a:rPr lang="hu-HU" dirty="0"/>
              <a:t> </a:t>
            </a:r>
            <a:r>
              <a:rPr lang="hu-HU" dirty="0" err="1"/>
              <a:t>decision</a:t>
            </a:r>
            <a:r>
              <a:rPr lang="hu-HU" dirty="0"/>
              <a:t> </a:t>
            </a:r>
            <a:r>
              <a:rPr lang="hu-HU" dirty="0" err="1"/>
              <a:t>surface</a:t>
            </a:r>
            <a:endParaRPr lang="hu-HU" dirty="0"/>
          </a:p>
        </p:txBody>
      </p:sp>
      <p:cxnSp>
        <p:nvCxnSpPr>
          <p:cNvPr id="4" name="Egyenes összekötő nyíllal 3"/>
          <p:cNvCxnSpPr/>
          <p:nvPr/>
        </p:nvCxnSpPr>
        <p:spPr>
          <a:xfrm>
            <a:off x="2567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783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8757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567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52400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152400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146402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7343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4439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1247582" y="3892406"/>
            <a:ext cx="2592288" cy="369332"/>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3717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3287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4295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3277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5138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3130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717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4280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4136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4727848" y="459995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4799856" y="259205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5925010" y="300214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5514275" y="256490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7919662" y="39543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5406263"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6492044" y="443815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6023175" y="376871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7500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7064659" y="358404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7248128" y="465417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6700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835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215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Téglalap 60"/>
          <p:cNvSpPr/>
          <p:nvPr/>
        </p:nvSpPr>
        <p:spPr>
          <a:xfrm>
            <a:off x="6600056" y="3397301"/>
            <a:ext cx="288032"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t>?</a:t>
            </a:r>
          </a:p>
        </p:txBody>
      </p:sp>
      <p:cxnSp>
        <p:nvCxnSpPr>
          <p:cNvPr id="63" name="Egyenes összekötő 62"/>
          <p:cNvCxnSpPr/>
          <p:nvPr/>
        </p:nvCxnSpPr>
        <p:spPr>
          <a:xfrm>
            <a:off x="3421625" y="1916832"/>
            <a:ext cx="3643034" cy="40324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zövegdoboz 2"/>
          <p:cNvSpPr txBox="1"/>
          <p:nvPr/>
        </p:nvSpPr>
        <p:spPr>
          <a:xfrm>
            <a:off x="7919662" y="1916833"/>
            <a:ext cx="2748338" cy="1200329"/>
          </a:xfrm>
          <a:prstGeom prst="rect">
            <a:avLst/>
          </a:prstGeom>
          <a:noFill/>
        </p:spPr>
        <p:txBody>
          <a:bodyPr wrap="square" rtlCol="0">
            <a:spAutoFit/>
          </a:bodyPr>
          <a:lstStyle/>
          <a:p>
            <a:r>
              <a:rPr lang="hu-HU" dirty="0"/>
              <a:t>The </a:t>
            </a:r>
            <a:r>
              <a:rPr lang="hu-HU" dirty="0" err="1"/>
              <a:t>two</a:t>
            </a:r>
            <a:r>
              <a:rPr lang="hu-HU" dirty="0"/>
              <a:t> </a:t>
            </a:r>
            <a:r>
              <a:rPr lang="hu-HU" dirty="0" err="1"/>
              <a:t>classes</a:t>
            </a:r>
            <a:r>
              <a:rPr lang="hu-HU" dirty="0"/>
              <a:t> </a:t>
            </a:r>
            <a:r>
              <a:rPr lang="hu-HU" dirty="0" err="1"/>
              <a:t>are</a:t>
            </a:r>
            <a:r>
              <a:rPr lang="hu-HU" dirty="0"/>
              <a:t> </a:t>
            </a:r>
            <a:r>
              <a:rPr lang="hu-HU" u="sng" dirty="0" err="1">
                <a:solidFill>
                  <a:srgbClr val="FF0000"/>
                </a:solidFill>
              </a:rPr>
              <a:t>linearly</a:t>
            </a:r>
            <a:r>
              <a:rPr lang="hu-HU" u="sng" dirty="0">
                <a:solidFill>
                  <a:srgbClr val="FF0000"/>
                </a:solidFill>
              </a:rPr>
              <a:t> </a:t>
            </a:r>
            <a:r>
              <a:rPr lang="hu-HU" u="sng" dirty="0" err="1">
                <a:solidFill>
                  <a:srgbClr val="FF0000"/>
                </a:solidFill>
              </a:rPr>
              <a:t>separable</a:t>
            </a:r>
            <a:r>
              <a:rPr lang="hu-HU" dirty="0"/>
              <a:t> </a:t>
            </a:r>
            <a:r>
              <a:rPr lang="hu-HU" dirty="0" err="1"/>
              <a:t>according</a:t>
            </a:r>
            <a:r>
              <a:rPr lang="hu-HU" dirty="0"/>
              <a:t> </a:t>
            </a:r>
            <a:r>
              <a:rPr lang="hu-HU" dirty="0" err="1"/>
              <a:t>to</a:t>
            </a:r>
            <a:r>
              <a:rPr lang="hu-HU" dirty="0"/>
              <a:t> </a:t>
            </a:r>
            <a:r>
              <a:rPr lang="hu-HU" dirty="0" err="1"/>
              <a:t>dimensions</a:t>
            </a:r>
            <a:r>
              <a:rPr lang="hu-HU" dirty="0"/>
              <a:t> </a:t>
            </a:r>
            <a:r>
              <a:rPr lang="hu-HU" dirty="0" err="1"/>
              <a:t>Tempo</a:t>
            </a:r>
            <a:r>
              <a:rPr lang="hu-HU" dirty="0"/>
              <a:t> and </a:t>
            </a:r>
            <a:r>
              <a:rPr lang="hu-HU" dirty="0" err="1"/>
              <a:t>Intensity</a:t>
            </a:r>
            <a:endParaRPr lang="hu-HU" dirty="0"/>
          </a:p>
        </p:txBody>
      </p:sp>
    </p:spTree>
    <p:extLst>
      <p:ext uri="{BB962C8B-B14F-4D97-AF65-F5344CB8AC3E}">
        <p14:creationId xmlns:p14="http://schemas.microsoft.com/office/powerpoint/2010/main" val="21527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Non-linearly</a:t>
            </a:r>
            <a:r>
              <a:rPr lang="hu-HU" dirty="0"/>
              <a:t> </a:t>
            </a:r>
            <a:r>
              <a:rPr lang="hu-HU" dirty="0" err="1"/>
              <a:t>separable</a:t>
            </a:r>
            <a:r>
              <a:rPr lang="hu-HU" dirty="0"/>
              <a:t> </a:t>
            </a:r>
            <a:r>
              <a:rPr lang="hu-HU" dirty="0" err="1"/>
              <a:t>data</a:t>
            </a:r>
            <a:endParaRPr lang="hu-HU" dirty="0"/>
          </a:p>
        </p:txBody>
      </p:sp>
      <p:cxnSp>
        <p:nvCxnSpPr>
          <p:cNvPr id="4" name="Egyenes összekötő nyíllal 3"/>
          <p:cNvCxnSpPr/>
          <p:nvPr/>
        </p:nvCxnSpPr>
        <p:spPr>
          <a:xfrm>
            <a:off x="2567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783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8757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567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52400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152400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146402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7343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4439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1247582" y="3892406"/>
            <a:ext cx="2592288" cy="369332"/>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3717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3287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4295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3277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5138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3130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717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4280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4136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5439072" y="490003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7214755" y="242579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6600056"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6384032" y="243226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8021992" y="31096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7919662" y="24741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6023992" y="310146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7614664" y="34548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7500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7133673" y="32387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8328248" y="24661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6700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835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215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6492044" y="4282797"/>
            <a:ext cx="14401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6197962" y="5327869"/>
            <a:ext cx="14401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7011028" y="5222441"/>
            <a:ext cx="14401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5873472" y="4048748"/>
            <a:ext cx="14401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7758680" y="4853109"/>
            <a:ext cx="14401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5447928" y="4507618"/>
            <a:ext cx="14401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6708068" y="4764761"/>
            <a:ext cx="14401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7047214" y="3967414"/>
            <a:ext cx="14401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8472264" y="4098131"/>
            <a:ext cx="14401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7746134" y="4048748"/>
            <a:ext cx="14401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7767064" y="5181174"/>
            <a:ext cx="14401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8514716" y="4811842"/>
            <a:ext cx="14401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4835860" y="3117145"/>
            <a:ext cx="14401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4691844" y="2500536"/>
            <a:ext cx="14401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5390764" y="2581870"/>
            <a:ext cx="14401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3552593" y="3054120"/>
            <a:ext cx="14401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3408577" y="2437511"/>
            <a:ext cx="14401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4107497" y="2518845"/>
            <a:ext cx="14401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2" name="Szövegdoboz 61"/>
          <p:cNvSpPr txBox="1"/>
          <p:nvPr/>
        </p:nvSpPr>
        <p:spPr>
          <a:xfrm>
            <a:off x="3696610" y="1556792"/>
            <a:ext cx="5423727" cy="369332"/>
          </a:xfrm>
          <a:prstGeom prst="rect">
            <a:avLst/>
          </a:prstGeom>
          <a:noFill/>
        </p:spPr>
        <p:txBody>
          <a:bodyPr wrap="square" rtlCol="0">
            <a:spAutoFit/>
          </a:bodyPr>
          <a:lstStyle/>
          <a:p>
            <a:pPr algn="ctr"/>
            <a:r>
              <a:rPr lang="hu-HU" b="1" dirty="0" err="1">
                <a:solidFill>
                  <a:srgbClr val="FF0000"/>
                </a:solidFill>
              </a:rPr>
              <a:t>What</a:t>
            </a:r>
            <a:r>
              <a:rPr lang="hu-HU" b="1" dirty="0">
                <a:solidFill>
                  <a:srgbClr val="FF0000"/>
                </a:solidFill>
              </a:rPr>
              <a:t> </a:t>
            </a:r>
            <a:r>
              <a:rPr lang="hu-HU" b="1" dirty="0" err="1">
                <a:solidFill>
                  <a:srgbClr val="FF0000"/>
                </a:solidFill>
              </a:rPr>
              <a:t>if</a:t>
            </a:r>
            <a:r>
              <a:rPr lang="hu-HU" b="1" dirty="0">
                <a:solidFill>
                  <a:srgbClr val="FF0000"/>
                </a:solidFill>
              </a:rPr>
              <a:t> I </a:t>
            </a:r>
            <a:r>
              <a:rPr lang="hu-HU" b="1" dirty="0" err="1">
                <a:solidFill>
                  <a:srgbClr val="FF0000"/>
                </a:solidFill>
              </a:rPr>
              <a:t>only</a:t>
            </a:r>
            <a:r>
              <a:rPr lang="hu-HU" b="1" dirty="0">
                <a:solidFill>
                  <a:srgbClr val="FF0000"/>
                </a:solidFill>
              </a:rPr>
              <a:t> </a:t>
            </a:r>
            <a:r>
              <a:rPr lang="hu-HU" b="1" dirty="0" err="1">
                <a:solidFill>
                  <a:srgbClr val="FF0000"/>
                </a:solidFill>
              </a:rPr>
              <a:t>like</a:t>
            </a:r>
            <a:r>
              <a:rPr lang="hu-HU" b="1" dirty="0">
                <a:solidFill>
                  <a:srgbClr val="FF0000"/>
                </a:solidFill>
              </a:rPr>
              <a:t> </a:t>
            </a:r>
            <a:r>
              <a:rPr lang="hu-HU" b="1" dirty="0" err="1">
                <a:solidFill>
                  <a:srgbClr val="FF0000"/>
                </a:solidFill>
              </a:rPr>
              <a:t>fast</a:t>
            </a:r>
            <a:r>
              <a:rPr lang="hu-HU" b="1" dirty="0">
                <a:solidFill>
                  <a:srgbClr val="FF0000"/>
                </a:solidFill>
              </a:rPr>
              <a:t> and </a:t>
            </a:r>
            <a:r>
              <a:rPr lang="hu-HU" b="1" dirty="0" err="1">
                <a:solidFill>
                  <a:srgbClr val="FF0000"/>
                </a:solidFill>
              </a:rPr>
              <a:t>intense</a:t>
            </a:r>
            <a:r>
              <a:rPr lang="hu-HU" b="1" dirty="0">
                <a:solidFill>
                  <a:srgbClr val="FF0000"/>
                </a:solidFill>
              </a:rPr>
              <a:t> </a:t>
            </a:r>
            <a:r>
              <a:rPr lang="hu-HU" b="1" dirty="0" err="1">
                <a:solidFill>
                  <a:srgbClr val="FF0000"/>
                </a:solidFill>
              </a:rPr>
              <a:t>music</a:t>
            </a:r>
            <a:r>
              <a:rPr lang="hu-HU" b="1" dirty="0">
                <a:solidFill>
                  <a:srgbClr val="FF0000"/>
                </a:solidFill>
              </a:rPr>
              <a:t>???</a:t>
            </a:r>
          </a:p>
        </p:txBody>
      </p:sp>
    </p:spTree>
    <p:extLst>
      <p:ext uri="{BB962C8B-B14F-4D97-AF65-F5344CB8AC3E}">
        <p14:creationId xmlns:p14="http://schemas.microsoft.com/office/powerpoint/2010/main" val="273202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grpSp>
        <p:nvGrpSpPr>
          <p:cNvPr id="3" name="Csoportba foglalás 2"/>
          <p:cNvGrpSpPr/>
          <p:nvPr/>
        </p:nvGrpSpPr>
        <p:grpSpPr>
          <a:xfrm>
            <a:off x="1464026" y="2204864"/>
            <a:ext cx="6426125" cy="4409524"/>
            <a:chOff x="-59975" y="2204864"/>
            <a:chExt cx="7656311" cy="4409524"/>
          </a:xfrm>
        </p:grpSpPr>
        <p:cxnSp>
          <p:nvCxnSpPr>
            <p:cNvPr id="4" name="Egyenes összekötő nyíllal 3"/>
            <p:cNvCxnSpPr/>
            <p:nvPr/>
          </p:nvCxnSpPr>
          <p:spPr>
            <a:xfrm>
              <a:off x="1043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1259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7233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1043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5997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5819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2915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276418" y="3857054"/>
              <a:ext cx="2592288" cy="440035"/>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2193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1763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2771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1753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3614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1606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2193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2756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2612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3915072" y="490003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5690755" y="242579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5076056"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4860032" y="243226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6497992" y="31096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6395662" y="24741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4499992" y="310146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6090664" y="34548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5976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5609673" y="32387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6804248" y="24661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176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3311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1691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4968044" y="4282797"/>
              <a:ext cx="14401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4673962" y="5327869"/>
              <a:ext cx="14401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5487028" y="5222441"/>
              <a:ext cx="14401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349472" y="4048748"/>
              <a:ext cx="14401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6234680" y="4853109"/>
              <a:ext cx="14401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3923928" y="4507618"/>
              <a:ext cx="14401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184068" y="4764761"/>
              <a:ext cx="14401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5523214" y="3967414"/>
              <a:ext cx="14401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6948264" y="4098131"/>
              <a:ext cx="14401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6222134" y="4048748"/>
              <a:ext cx="14401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43064" y="5181174"/>
              <a:ext cx="14401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6990716" y="4811842"/>
              <a:ext cx="14401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3311860" y="3117145"/>
              <a:ext cx="14401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167844" y="2500536"/>
              <a:ext cx="14401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3866764" y="2581870"/>
              <a:ext cx="14401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2028593" y="3054120"/>
              <a:ext cx="14401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1884577" y="2437511"/>
              <a:ext cx="14401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2583497" y="2518845"/>
              <a:ext cx="14401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1" name="Lekerekített téglalap 60"/>
          <p:cNvSpPr/>
          <p:nvPr/>
        </p:nvSpPr>
        <p:spPr>
          <a:xfrm>
            <a:off x="8544272"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Fast</a:t>
            </a:r>
            <a:r>
              <a:rPr lang="hu-HU" dirty="0">
                <a:solidFill>
                  <a:schemeClr val="tx1"/>
                </a:solidFill>
              </a:rPr>
              <a:t>?</a:t>
            </a:r>
            <a:endParaRPr lang="hu-HU" dirty="0"/>
          </a:p>
        </p:txBody>
      </p:sp>
      <p:cxnSp>
        <p:nvCxnSpPr>
          <p:cNvPr id="118" name="Egyenes összekötő nyíllal 117"/>
          <p:cNvCxnSpPr/>
          <p:nvPr/>
        </p:nvCxnSpPr>
        <p:spPr>
          <a:xfrm flipH="1">
            <a:off x="8832304" y="257419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Egyenes összekötő nyíllal 119"/>
          <p:cNvCxnSpPr/>
          <p:nvPr/>
        </p:nvCxnSpPr>
        <p:spPr>
          <a:xfrm>
            <a:off x="9552384" y="256932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Szövegdoboz 121"/>
          <p:cNvSpPr txBox="1"/>
          <p:nvPr/>
        </p:nvSpPr>
        <p:spPr>
          <a:xfrm>
            <a:off x="8472264" y="3146453"/>
            <a:ext cx="720080" cy="369332"/>
          </a:xfrm>
          <a:prstGeom prst="rect">
            <a:avLst/>
          </a:prstGeom>
          <a:noFill/>
        </p:spPr>
        <p:txBody>
          <a:bodyPr wrap="square" rtlCol="0">
            <a:spAutoFit/>
          </a:bodyPr>
          <a:lstStyle/>
          <a:p>
            <a:pPr algn="ctr"/>
            <a:r>
              <a:rPr lang="hu-HU" dirty="0" err="1"/>
              <a:t>Yes</a:t>
            </a:r>
            <a:endParaRPr lang="hu-HU" dirty="0"/>
          </a:p>
        </p:txBody>
      </p:sp>
      <p:sp>
        <p:nvSpPr>
          <p:cNvPr id="123" name="Szövegdoboz 122"/>
          <p:cNvSpPr txBox="1"/>
          <p:nvPr/>
        </p:nvSpPr>
        <p:spPr>
          <a:xfrm>
            <a:off x="9426370" y="3167232"/>
            <a:ext cx="720080" cy="369332"/>
          </a:xfrm>
          <a:prstGeom prst="rect">
            <a:avLst/>
          </a:prstGeom>
          <a:noFill/>
        </p:spPr>
        <p:txBody>
          <a:bodyPr wrap="square" rtlCol="0">
            <a:spAutoFit/>
          </a:bodyPr>
          <a:lstStyle/>
          <a:p>
            <a:pPr algn="ctr"/>
            <a:r>
              <a:rPr lang="hu-HU" dirty="0"/>
              <a:t>No</a:t>
            </a:r>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6" name="Egyenes összekötő 125"/>
          <p:cNvCxnSpPr>
            <a:endCxn id="12" idx="0"/>
          </p:cNvCxnSpPr>
          <p:nvPr/>
        </p:nvCxnSpPr>
        <p:spPr>
          <a:xfrm>
            <a:off x="5049563" y="2204864"/>
            <a:ext cx="1" cy="34970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Szövegdoboz 127"/>
          <p:cNvSpPr txBox="1"/>
          <p:nvPr/>
        </p:nvSpPr>
        <p:spPr>
          <a:xfrm>
            <a:off x="8328248" y="3892406"/>
            <a:ext cx="1944216" cy="923330"/>
          </a:xfrm>
          <a:prstGeom prst="rect">
            <a:avLst/>
          </a:prstGeom>
          <a:noFill/>
        </p:spPr>
        <p:txBody>
          <a:bodyPr wrap="square" rtlCol="0">
            <a:spAutoFit/>
          </a:bodyPr>
          <a:lstStyle/>
          <a:p>
            <a:pPr algn="ctr"/>
            <a:r>
              <a:rPr lang="hu-HU" i="1" dirty="0" err="1"/>
              <a:t>Where</a:t>
            </a:r>
            <a:r>
              <a:rPr lang="hu-HU" i="1" dirty="0"/>
              <a:t> </a:t>
            </a:r>
            <a:r>
              <a:rPr lang="hu-HU" i="1" dirty="0" err="1"/>
              <a:t>do</a:t>
            </a:r>
            <a:r>
              <a:rPr lang="hu-HU" i="1" dirty="0"/>
              <a:t> </a:t>
            </a:r>
            <a:r>
              <a:rPr lang="hu-HU" i="1" dirty="0" err="1"/>
              <a:t>we</a:t>
            </a:r>
            <a:r>
              <a:rPr lang="hu-HU" i="1" dirty="0"/>
              <a:t> </a:t>
            </a:r>
            <a:r>
              <a:rPr lang="hu-HU" i="1" dirty="0" err="1"/>
              <a:t>know</a:t>
            </a:r>
            <a:r>
              <a:rPr lang="hu-HU" i="1" dirty="0"/>
              <a:t> </a:t>
            </a:r>
            <a:r>
              <a:rPr lang="hu-HU" i="1" dirty="0" err="1"/>
              <a:t>the</a:t>
            </a:r>
            <a:r>
              <a:rPr lang="hu-HU" i="1" dirty="0"/>
              <a:t> </a:t>
            </a:r>
            <a:r>
              <a:rPr lang="hu-HU" i="1" dirty="0" err="1"/>
              <a:t>final</a:t>
            </a:r>
            <a:r>
              <a:rPr lang="hu-HU" i="1" dirty="0"/>
              <a:t> </a:t>
            </a:r>
            <a:r>
              <a:rPr lang="hu-HU" i="1" dirty="0" err="1"/>
              <a:t>class</a:t>
            </a:r>
            <a:r>
              <a:rPr lang="hu-HU" i="1" dirty="0"/>
              <a:t>?</a:t>
            </a:r>
          </a:p>
        </p:txBody>
      </p:sp>
    </p:spTree>
    <p:extLst>
      <p:ext uri="{BB962C8B-B14F-4D97-AF65-F5344CB8AC3E}">
        <p14:creationId xmlns:p14="http://schemas.microsoft.com/office/powerpoint/2010/main" val="26840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22" grpId="0"/>
      <p:bldP spid="123" grpId="0"/>
      <p:bldP spid="1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grpSp>
        <p:nvGrpSpPr>
          <p:cNvPr id="3" name="Csoportba foglalás 2"/>
          <p:cNvGrpSpPr/>
          <p:nvPr/>
        </p:nvGrpSpPr>
        <p:grpSpPr>
          <a:xfrm>
            <a:off x="1464026" y="2204864"/>
            <a:ext cx="6426125" cy="4409524"/>
            <a:chOff x="-59975" y="2204864"/>
            <a:chExt cx="7656311" cy="4409524"/>
          </a:xfrm>
        </p:grpSpPr>
        <p:cxnSp>
          <p:nvCxnSpPr>
            <p:cNvPr id="4" name="Egyenes összekötő nyíllal 3"/>
            <p:cNvCxnSpPr/>
            <p:nvPr/>
          </p:nvCxnSpPr>
          <p:spPr>
            <a:xfrm>
              <a:off x="1043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1259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7233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1043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5997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5819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2915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276418" y="3857054"/>
              <a:ext cx="2592288" cy="440035"/>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2193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1763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2771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1753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3614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1606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2193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2756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2612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3915072" y="490003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5690755" y="242579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5076056"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4860032" y="243226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6497992" y="31096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6395662" y="24741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4499992" y="310146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6090664" y="34548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5976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5609673" y="32387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6804248" y="24661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176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3311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1691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4968044" y="4282797"/>
              <a:ext cx="14401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4673962" y="5327869"/>
              <a:ext cx="14401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5487028" y="5222441"/>
              <a:ext cx="14401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349472" y="4048748"/>
              <a:ext cx="14401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6234680" y="4853109"/>
              <a:ext cx="14401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3923928" y="4507618"/>
              <a:ext cx="14401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184068" y="4764761"/>
              <a:ext cx="14401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5523214" y="3967414"/>
              <a:ext cx="14401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6948264" y="4098131"/>
              <a:ext cx="14401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6222134" y="4048748"/>
              <a:ext cx="14401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43064" y="5181174"/>
              <a:ext cx="14401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6990716" y="4811842"/>
              <a:ext cx="14401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3311860" y="3117145"/>
              <a:ext cx="14401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167844" y="2500536"/>
              <a:ext cx="14401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3866764" y="2581870"/>
              <a:ext cx="14401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2028593" y="3054120"/>
              <a:ext cx="14401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1884577" y="2437511"/>
              <a:ext cx="14401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2583497" y="2518845"/>
              <a:ext cx="14401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1" name="Lekerekített téglalap 60"/>
          <p:cNvSpPr/>
          <p:nvPr/>
        </p:nvSpPr>
        <p:spPr>
          <a:xfrm>
            <a:off x="8544272"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Fast</a:t>
            </a:r>
            <a:r>
              <a:rPr lang="hu-HU" dirty="0">
                <a:solidFill>
                  <a:schemeClr val="tx1"/>
                </a:solidFill>
              </a:rPr>
              <a:t>?</a:t>
            </a:r>
            <a:endParaRPr lang="hu-HU" dirty="0"/>
          </a:p>
        </p:txBody>
      </p:sp>
      <p:cxnSp>
        <p:nvCxnSpPr>
          <p:cNvPr id="118" name="Egyenes összekötő nyíllal 117"/>
          <p:cNvCxnSpPr/>
          <p:nvPr/>
        </p:nvCxnSpPr>
        <p:spPr>
          <a:xfrm flipH="1">
            <a:off x="8832304" y="257419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Egyenes összekötő nyíllal 119"/>
          <p:cNvCxnSpPr/>
          <p:nvPr/>
        </p:nvCxnSpPr>
        <p:spPr>
          <a:xfrm>
            <a:off x="9552384" y="256932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Szövegdoboz 121"/>
          <p:cNvSpPr txBox="1"/>
          <p:nvPr/>
        </p:nvSpPr>
        <p:spPr>
          <a:xfrm>
            <a:off x="8472264" y="3146453"/>
            <a:ext cx="720080" cy="369332"/>
          </a:xfrm>
          <a:prstGeom prst="rect">
            <a:avLst/>
          </a:prstGeom>
          <a:noFill/>
        </p:spPr>
        <p:txBody>
          <a:bodyPr wrap="square" rtlCol="0">
            <a:spAutoFit/>
          </a:bodyPr>
          <a:lstStyle/>
          <a:p>
            <a:pPr algn="ctr"/>
            <a:r>
              <a:rPr lang="hu-HU" dirty="0" err="1"/>
              <a:t>Yes</a:t>
            </a:r>
            <a:endParaRPr lang="hu-HU" dirty="0"/>
          </a:p>
        </p:txBody>
      </p:sp>
      <p:sp>
        <p:nvSpPr>
          <p:cNvPr id="123" name="Szövegdoboz 122"/>
          <p:cNvSpPr txBox="1"/>
          <p:nvPr/>
        </p:nvSpPr>
        <p:spPr>
          <a:xfrm>
            <a:off x="9426370" y="3167232"/>
            <a:ext cx="720080" cy="369332"/>
          </a:xfrm>
          <a:prstGeom prst="rect">
            <a:avLst/>
          </a:prstGeom>
          <a:noFill/>
        </p:spPr>
        <p:txBody>
          <a:bodyPr wrap="square" rtlCol="0">
            <a:spAutoFit/>
          </a:bodyPr>
          <a:lstStyle/>
          <a:p>
            <a:pPr algn="ctr"/>
            <a:r>
              <a:rPr lang="hu-HU" dirty="0"/>
              <a:t>No</a:t>
            </a:r>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6" name="Egyenes összekötő 125"/>
          <p:cNvCxnSpPr>
            <a:endCxn id="12" idx="0"/>
          </p:cNvCxnSpPr>
          <p:nvPr/>
        </p:nvCxnSpPr>
        <p:spPr>
          <a:xfrm>
            <a:off x="5049563" y="2204864"/>
            <a:ext cx="1" cy="34970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Csoportba foglalás 61"/>
          <p:cNvGrpSpPr/>
          <p:nvPr/>
        </p:nvGrpSpPr>
        <p:grpSpPr>
          <a:xfrm>
            <a:off x="9725972" y="3485985"/>
            <a:ext cx="120876" cy="184666"/>
            <a:chOff x="8201972" y="3485985"/>
            <a:chExt cx="120876" cy="184666"/>
          </a:xfrm>
        </p:grpSpPr>
        <p:cxnSp>
          <p:nvCxnSpPr>
            <p:cNvPr id="125" name="Egyenes összekötő 124"/>
            <p:cNvCxnSpPr/>
            <p:nvPr/>
          </p:nvCxnSpPr>
          <p:spPr>
            <a:xfrm>
              <a:off x="8262410" y="3485985"/>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Egyenes összekötő 126"/>
            <p:cNvCxnSpPr/>
            <p:nvPr/>
          </p:nvCxnSpPr>
          <p:spPr>
            <a:xfrm>
              <a:off x="8201972" y="3578318"/>
              <a:ext cx="1208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Egyenes összekötő nyíllal 128"/>
          <p:cNvCxnSpPr/>
          <p:nvPr/>
        </p:nvCxnSpPr>
        <p:spPr>
          <a:xfrm>
            <a:off x="8832304" y="3565030"/>
            <a:ext cx="0" cy="587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Lekerekített téglalap 129"/>
          <p:cNvSpPr/>
          <p:nvPr/>
        </p:nvSpPr>
        <p:spPr>
          <a:xfrm>
            <a:off x="8112224" y="420063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Soaring</a:t>
            </a:r>
            <a:r>
              <a:rPr lang="hu-HU" dirty="0">
                <a:solidFill>
                  <a:schemeClr val="tx1"/>
                </a:solidFill>
              </a:rPr>
              <a:t>?</a:t>
            </a:r>
            <a:endParaRPr lang="hu-HU" dirty="0"/>
          </a:p>
        </p:txBody>
      </p:sp>
      <p:cxnSp>
        <p:nvCxnSpPr>
          <p:cNvPr id="131" name="Egyenes összekötő nyíllal 130"/>
          <p:cNvCxnSpPr/>
          <p:nvPr/>
        </p:nvCxnSpPr>
        <p:spPr>
          <a:xfrm flipH="1">
            <a:off x="8390638" y="464250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Egyenes összekötő nyíllal 131"/>
          <p:cNvCxnSpPr/>
          <p:nvPr/>
        </p:nvCxnSpPr>
        <p:spPr>
          <a:xfrm>
            <a:off x="9110718" y="463763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8030598" y="5214757"/>
            <a:ext cx="720080" cy="369332"/>
          </a:xfrm>
          <a:prstGeom prst="rect">
            <a:avLst/>
          </a:prstGeom>
          <a:noFill/>
        </p:spPr>
        <p:txBody>
          <a:bodyPr wrap="square" rtlCol="0">
            <a:spAutoFit/>
          </a:bodyPr>
          <a:lstStyle/>
          <a:p>
            <a:pPr algn="ctr"/>
            <a:r>
              <a:rPr lang="hu-HU" dirty="0" err="1"/>
              <a:t>Yes</a:t>
            </a:r>
            <a:endParaRPr lang="hu-HU" dirty="0"/>
          </a:p>
        </p:txBody>
      </p:sp>
      <p:sp>
        <p:nvSpPr>
          <p:cNvPr id="134" name="Szövegdoboz 133"/>
          <p:cNvSpPr txBox="1"/>
          <p:nvPr/>
        </p:nvSpPr>
        <p:spPr>
          <a:xfrm>
            <a:off x="8984704" y="5235536"/>
            <a:ext cx="720080" cy="369332"/>
          </a:xfrm>
          <a:prstGeom prst="rect">
            <a:avLst/>
          </a:prstGeom>
          <a:noFill/>
        </p:spPr>
        <p:txBody>
          <a:bodyPr wrap="square" rtlCol="0">
            <a:spAutoFit/>
          </a:bodyPr>
          <a:lstStyle/>
          <a:p>
            <a:pPr algn="ctr"/>
            <a:r>
              <a:rPr lang="hu-HU" dirty="0"/>
              <a:t>No</a:t>
            </a:r>
          </a:p>
        </p:txBody>
      </p:sp>
      <p:grpSp>
        <p:nvGrpSpPr>
          <p:cNvPr id="135" name="Csoportba foglalás 134"/>
          <p:cNvGrpSpPr/>
          <p:nvPr/>
        </p:nvGrpSpPr>
        <p:grpSpPr>
          <a:xfrm>
            <a:off x="9281029" y="5584089"/>
            <a:ext cx="120876" cy="184666"/>
            <a:chOff x="8201972" y="3485985"/>
            <a:chExt cx="120876" cy="184666"/>
          </a:xfrm>
        </p:grpSpPr>
        <p:cxnSp>
          <p:nvCxnSpPr>
            <p:cNvPr id="136" name="Egyenes összekötő 135"/>
            <p:cNvCxnSpPr/>
            <p:nvPr/>
          </p:nvCxnSpPr>
          <p:spPr>
            <a:xfrm>
              <a:off x="8262410" y="3485985"/>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p:nvPr/>
          </p:nvCxnSpPr>
          <p:spPr>
            <a:xfrm>
              <a:off x="8201972" y="3578318"/>
              <a:ext cx="1208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Ellipszis 137"/>
          <p:cNvSpPr/>
          <p:nvPr/>
        </p:nvSpPr>
        <p:spPr>
          <a:xfrm>
            <a:off x="8312856" y="55938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39" name="Egyenes összekötő 138"/>
          <p:cNvCxnSpPr/>
          <p:nvPr/>
        </p:nvCxnSpPr>
        <p:spPr>
          <a:xfrm>
            <a:off x="5049563" y="3789040"/>
            <a:ext cx="26560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5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3" grpId="0"/>
      <p:bldP spid="134" grpId="0"/>
      <p:bldP spid="1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grpSp>
        <p:nvGrpSpPr>
          <p:cNvPr id="3" name="Csoportba foglalás 2"/>
          <p:cNvGrpSpPr/>
          <p:nvPr/>
        </p:nvGrpSpPr>
        <p:grpSpPr>
          <a:xfrm>
            <a:off x="1464026" y="2204864"/>
            <a:ext cx="6426125" cy="4409524"/>
            <a:chOff x="-59975" y="2204864"/>
            <a:chExt cx="7656311" cy="4409524"/>
          </a:xfrm>
        </p:grpSpPr>
        <p:cxnSp>
          <p:nvCxnSpPr>
            <p:cNvPr id="4" name="Egyenes összekötő nyíllal 3"/>
            <p:cNvCxnSpPr/>
            <p:nvPr/>
          </p:nvCxnSpPr>
          <p:spPr>
            <a:xfrm>
              <a:off x="1043608" y="5661248"/>
              <a:ext cx="655272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1259632"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723359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1043608" y="2420888"/>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0" y="2204864"/>
              <a:ext cx="1043608" cy="369332"/>
            </a:xfrm>
            <a:prstGeom prst="rect">
              <a:avLst/>
            </a:prstGeom>
            <a:noFill/>
          </p:spPr>
          <p:txBody>
            <a:bodyPr wrap="square" rtlCol="0">
              <a:spAutoFit/>
            </a:bodyPr>
            <a:lstStyle/>
            <a:p>
              <a:pPr algn="r"/>
              <a:r>
                <a:rPr lang="hu-HU" dirty="0" err="1"/>
                <a:t>soaring</a:t>
              </a:r>
              <a:endParaRPr lang="hu-HU" dirty="0"/>
            </a:p>
          </p:txBody>
        </p:sp>
        <p:sp>
          <p:nvSpPr>
            <p:cNvPr id="9" name="Szövegdoboz 8"/>
            <p:cNvSpPr txBox="1"/>
            <p:nvPr/>
          </p:nvSpPr>
          <p:spPr>
            <a:xfrm>
              <a:off x="0" y="5517232"/>
              <a:ext cx="1043608" cy="369332"/>
            </a:xfrm>
            <a:prstGeom prst="rect">
              <a:avLst/>
            </a:prstGeom>
            <a:noFill/>
          </p:spPr>
          <p:txBody>
            <a:bodyPr wrap="square" rtlCol="0">
              <a:spAutoFit/>
            </a:bodyPr>
            <a:lstStyle/>
            <a:p>
              <a:pPr algn="r"/>
              <a:r>
                <a:rPr lang="hu-HU" dirty="0" err="1"/>
                <a:t>light</a:t>
              </a:r>
              <a:endParaRPr lang="hu-HU" dirty="0"/>
            </a:p>
          </p:txBody>
        </p:sp>
        <p:sp>
          <p:nvSpPr>
            <p:cNvPr id="10" name="Szövegdoboz 9"/>
            <p:cNvSpPr txBox="1"/>
            <p:nvPr/>
          </p:nvSpPr>
          <p:spPr>
            <a:xfrm rot="19378103">
              <a:off x="-59975" y="6245056"/>
              <a:ext cx="1584176" cy="369332"/>
            </a:xfrm>
            <a:prstGeom prst="rect">
              <a:avLst/>
            </a:prstGeom>
            <a:noFill/>
          </p:spPr>
          <p:txBody>
            <a:bodyPr wrap="square" rtlCol="0">
              <a:spAutoFit/>
            </a:bodyPr>
            <a:lstStyle/>
            <a:p>
              <a:pPr algn="r"/>
              <a:r>
                <a:rPr lang="hu-HU" dirty="0" err="1"/>
                <a:t>relaxed</a:t>
              </a:r>
              <a:endParaRPr lang="hu-HU" dirty="0"/>
            </a:p>
          </p:txBody>
        </p:sp>
        <p:sp>
          <p:nvSpPr>
            <p:cNvPr id="11" name="Szövegdoboz 10"/>
            <p:cNvSpPr txBox="1"/>
            <p:nvPr/>
          </p:nvSpPr>
          <p:spPr>
            <a:xfrm rot="19378103">
              <a:off x="5819598" y="6128817"/>
              <a:ext cx="1584176" cy="369332"/>
            </a:xfrm>
            <a:prstGeom prst="rect">
              <a:avLst/>
            </a:prstGeom>
            <a:noFill/>
          </p:spPr>
          <p:txBody>
            <a:bodyPr wrap="square" rtlCol="0">
              <a:spAutoFit/>
            </a:bodyPr>
            <a:lstStyle/>
            <a:p>
              <a:pPr algn="r"/>
              <a:r>
                <a:rPr lang="hu-HU" dirty="0" err="1"/>
                <a:t>fast</a:t>
              </a:r>
              <a:endParaRPr lang="hu-HU" dirty="0"/>
            </a:p>
          </p:txBody>
        </p:sp>
        <p:sp>
          <p:nvSpPr>
            <p:cNvPr id="12" name="Szövegdoboz 11"/>
            <p:cNvSpPr txBox="1"/>
            <p:nvPr/>
          </p:nvSpPr>
          <p:spPr>
            <a:xfrm>
              <a:off x="2915816" y="5701898"/>
              <a:ext cx="2592288" cy="369332"/>
            </a:xfrm>
            <a:prstGeom prst="rect">
              <a:avLst/>
            </a:prstGeom>
            <a:noFill/>
          </p:spPr>
          <p:txBody>
            <a:bodyPr wrap="square" rtlCol="0">
              <a:spAutoFit/>
            </a:bodyPr>
            <a:lstStyle/>
            <a:p>
              <a:pPr algn="ctr"/>
              <a:r>
                <a:rPr lang="hu-HU" b="1" dirty="0" err="1"/>
                <a:t>Tempo</a:t>
              </a:r>
              <a:endParaRPr lang="hu-HU" b="1" dirty="0"/>
            </a:p>
          </p:txBody>
        </p:sp>
        <p:sp>
          <p:nvSpPr>
            <p:cNvPr id="13" name="Szövegdoboz 12"/>
            <p:cNvSpPr txBox="1"/>
            <p:nvPr/>
          </p:nvSpPr>
          <p:spPr>
            <a:xfrm rot="16200000">
              <a:off x="-276418" y="3857054"/>
              <a:ext cx="2592288" cy="440035"/>
            </a:xfrm>
            <a:prstGeom prst="rect">
              <a:avLst/>
            </a:prstGeom>
            <a:noFill/>
          </p:spPr>
          <p:txBody>
            <a:bodyPr wrap="square" rtlCol="0">
              <a:spAutoFit/>
            </a:bodyPr>
            <a:lstStyle/>
            <a:p>
              <a:pPr algn="ctr"/>
              <a:r>
                <a:rPr lang="hu-HU" b="1" dirty="0" err="1"/>
                <a:t>Intensity</a:t>
              </a:r>
              <a:endParaRPr lang="hu-HU" b="1" dirty="0"/>
            </a:p>
          </p:txBody>
        </p:sp>
        <p:grpSp>
          <p:nvGrpSpPr>
            <p:cNvPr id="14" name="Csoportba foglalás 13"/>
            <p:cNvGrpSpPr/>
            <p:nvPr/>
          </p:nvGrpSpPr>
          <p:grpSpPr>
            <a:xfrm>
              <a:off x="2193838" y="4469509"/>
              <a:ext cx="14401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1763688" y="5222441"/>
              <a:ext cx="14401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2771800" y="5037775"/>
              <a:ext cx="14401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1753609" y="3800073"/>
              <a:ext cx="14401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3614192" y="5221461"/>
              <a:ext cx="14401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1606501" y="4435828"/>
              <a:ext cx="14401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2193838" y="3140968"/>
              <a:ext cx="14401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2756956" y="4478595"/>
              <a:ext cx="14401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2612940" y="3861986"/>
              <a:ext cx="14401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3915072" y="4900031"/>
              <a:ext cx="14401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5690755" y="242579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5076056" y="343502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4860032" y="243226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6497992" y="31096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6395662" y="247411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4499992" y="310146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6090664" y="345481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5976156" y="2894130"/>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5609673" y="32387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6804248" y="24661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176120" y="293018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3311860" y="3943320"/>
              <a:ext cx="14401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1691680" y="2768896"/>
              <a:ext cx="14401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4968044" y="4282797"/>
              <a:ext cx="14401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4673962" y="5327869"/>
              <a:ext cx="14401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5487028" y="5222441"/>
              <a:ext cx="14401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349472" y="4048748"/>
              <a:ext cx="14401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6234680" y="4853109"/>
              <a:ext cx="14401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3923928" y="4507618"/>
              <a:ext cx="14401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184068" y="4764761"/>
              <a:ext cx="14401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5523214" y="3967414"/>
              <a:ext cx="14401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6948264" y="4098131"/>
              <a:ext cx="14401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6222134" y="4048748"/>
              <a:ext cx="14401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43064" y="5181174"/>
              <a:ext cx="14401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6990716" y="4811842"/>
              <a:ext cx="14401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3311860" y="3117145"/>
              <a:ext cx="14401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167844" y="2500536"/>
              <a:ext cx="14401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3866764" y="2581870"/>
              <a:ext cx="14401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2028593" y="3054120"/>
              <a:ext cx="14401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1884577" y="2437511"/>
              <a:ext cx="14401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2583497" y="2518845"/>
              <a:ext cx="14401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1" name="Lekerekített téglalap 60"/>
          <p:cNvSpPr/>
          <p:nvPr/>
        </p:nvSpPr>
        <p:spPr>
          <a:xfrm>
            <a:off x="8544272"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Fast</a:t>
            </a:r>
            <a:r>
              <a:rPr lang="hu-HU" dirty="0">
                <a:solidFill>
                  <a:schemeClr val="tx1"/>
                </a:solidFill>
              </a:rPr>
              <a:t>?</a:t>
            </a:r>
            <a:endParaRPr lang="hu-HU" dirty="0"/>
          </a:p>
        </p:txBody>
      </p:sp>
      <p:cxnSp>
        <p:nvCxnSpPr>
          <p:cNvPr id="118" name="Egyenes összekötő nyíllal 117"/>
          <p:cNvCxnSpPr/>
          <p:nvPr/>
        </p:nvCxnSpPr>
        <p:spPr>
          <a:xfrm flipH="1">
            <a:off x="8832304" y="257419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Egyenes összekötő nyíllal 119"/>
          <p:cNvCxnSpPr/>
          <p:nvPr/>
        </p:nvCxnSpPr>
        <p:spPr>
          <a:xfrm>
            <a:off x="9552384" y="256932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Szövegdoboz 121"/>
          <p:cNvSpPr txBox="1"/>
          <p:nvPr/>
        </p:nvSpPr>
        <p:spPr>
          <a:xfrm>
            <a:off x="8472264" y="3146453"/>
            <a:ext cx="720080" cy="369332"/>
          </a:xfrm>
          <a:prstGeom prst="rect">
            <a:avLst/>
          </a:prstGeom>
          <a:noFill/>
        </p:spPr>
        <p:txBody>
          <a:bodyPr wrap="square" rtlCol="0">
            <a:spAutoFit/>
          </a:bodyPr>
          <a:lstStyle/>
          <a:p>
            <a:pPr algn="ctr"/>
            <a:r>
              <a:rPr lang="hu-HU" dirty="0" err="1"/>
              <a:t>Yes</a:t>
            </a:r>
            <a:endParaRPr lang="hu-HU" dirty="0"/>
          </a:p>
        </p:txBody>
      </p:sp>
      <p:sp>
        <p:nvSpPr>
          <p:cNvPr id="123" name="Szövegdoboz 122"/>
          <p:cNvSpPr txBox="1"/>
          <p:nvPr/>
        </p:nvSpPr>
        <p:spPr>
          <a:xfrm>
            <a:off x="9426370" y="3167232"/>
            <a:ext cx="720080" cy="369332"/>
          </a:xfrm>
          <a:prstGeom prst="rect">
            <a:avLst/>
          </a:prstGeom>
          <a:noFill/>
        </p:spPr>
        <p:txBody>
          <a:bodyPr wrap="square" rtlCol="0">
            <a:spAutoFit/>
          </a:bodyPr>
          <a:lstStyle/>
          <a:p>
            <a:pPr algn="ctr"/>
            <a:r>
              <a:rPr lang="hu-HU" dirty="0"/>
              <a:t>No</a:t>
            </a:r>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6" name="Egyenes összekötő 125"/>
          <p:cNvCxnSpPr>
            <a:endCxn id="12" idx="0"/>
          </p:cNvCxnSpPr>
          <p:nvPr/>
        </p:nvCxnSpPr>
        <p:spPr>
          <a:xfrm>
            <a:off x="5049563" y="2204864"/>
            <a:ext cx="1" cy="34970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Csoportba foglalás 61"/>
          <p:cNvGrpSpPr/>
          <p:nvPr/>
        </p:nvGrpSpPr>
        <p:grpSpPr>
          <a:xfrm>
            <a:off x="9725972" y="3485985"/>
            <a:ext cx="120876" cy="184666"/>
            <a:chOff x="8201972" y="3485985"/>
            <a:chExt cx="120876" cy="184666"/>
          </a:xfrm>
        </p:grpSpPr>
        <p:cxnSp>
          <p:nvCxnSpPr>
            <p:cNvPr id="125" name="Egyenes összekötő 124"/>
            <p:cNvCxnSpPr/>
            <p:nvPr/>
          </p:nvCxnSpPr>
          <p:spPr>
            <a:xfrm>
              <a:off x="8262410" y="3485985"/>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Egyenes összekötő 126"/>
            <p:cNvCxnSpPr/>
            <p:nvPr/>
          </p:nvCxnSpPr>
          <p:spPr>
            <a:xfrm>
              <a:off x="8201972" y="3578318"/>
              <a:ext cx="1208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Egyenes összekötő nyíllal 128"/>
          <p:cNvCxnSpPr/>
          <p:nvPr/>
        </p:nvCxnSpPr>
        <p:spPr>
          <a:xfrm>
            <a:off x="8832304" y="3565030"/>
            <a:ext cx="0" cy="587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Lekerekített téglalap 129"/>
          <p:cNvSpPr/>
          <p:nvPr/>
        </p:nvSpPr>
        <p:spPr>
          <a:xfrm>
            <a:off x="8112224" y="420063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Soaring</a:t>
            </a:r>
            <a:r>
              <a:rPr lang="hu-HU" dirty="0">
                <a:solidFill>
                  <a:schemeClr val="tx1"/>
                </a:solidFill>
              </a:rPr>
              <a:t>?</a:t>
            </a:r>
            <a:endParaRPr lang="hu-HU" dirty="0"/>
          </a:p>
        </p:txBody>
      </p:sp>
      <p:cxnSp>
        <p:nvCxnSpPr>
          <p:cNvPr id="131" name="Egyenes összekötő nyíllal 130"/>
          <p:cNvCxnSpPr/>
          <p:nvPr/>
        </p:nvCxnSpPr>
        <p:spPr>
          <a:xfrm flipH="1">
            <a:off x="8390638" y="464250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Egyenes összekötő nyíllal 131"/>
          <p:cNvCxnSpPr/>
          <p:nvPr/>
        </p:nvCxnSpPr>
        <p:spPr>
          <a:xfrm>
            <a:off x="9110718" y="463763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8030598" y="5214757"/>
            <a:ext cx="720080" cy="369332"/>
          </a:xfrm>
          <a:prstGeom prst="rect">
            <a:avLst/>
          </a:prstGeom>
          <a:noFill/>
        </p:spPr>
        <p:txBody>
          <a:bodyPr wrap="square" rtlCol="0">
            <a:spAutoFit/>
          </a:bodyPr>
          <a:lstStyle/>
          <a:p>
            <a:pPr algn="ctr"/>
            <a:r>
              <a:rPr lang="hu-HU" dirty="0" err="1"/>
              <a:t>Yes</a:t>
            </a:r>
            <a:endParaRPr lang="hu-HU" dirty="0"/>
          </a:p>
        </p:txBody>
      </p:sp>
      <p:sp>
        <p:nvSpPr>
          <p:cNvPr id="134" name="Szövegdoboz 133"/>
          <p:cNvSpPr txBox="1"/>
          <p:nvPr/>
        </p:nvSpPr>
        <p:spPr>
          <a:xfrm>
            <a:off x="8984704" y="5235536"/>
            <a:ext cx="720080" cy="369332"/>
          </a:xfrm>
          <a:prstGeom prst="rect">
            <a:avLst/>
          </a:prstGeom>
          <a:noFill/>
        </p:spPr>
        <p:txBody>
          <a:bodyPr wrap="square" rtlCol="0">
            <a:spAutoFit/>
          </a:bodyPr>
          <a:lstStyle/>
          <a:p>
            <a:pPr algn="ctr"/>
            <a:r>
              <a:rPr lang="hu-HU" dirty="0"/>
              <a:t>No</a:t>
            </a:r>
          </a:p>
        </p:txBody>
      </p:sp>
      <p:grpSp>
        <p:nvGrpSpPr>
          <p:cNvPr id="135" name="Csoportba foglalás 134"/>
          <p:cNvGrpSpPr/>
          <p:nvPr/>
        </p:nvGrpSpPr>
        <p:grpSpPr>
          <a:xfrm>
            <a:off x="9281029" y="5584089"/>
            <a:ext cx="120876" cy="184666"/>
            <a:chOff x="8201972" y="3485985"/>
            <a:chExt cx="120876" cy="184666"/>
          </a:xfrm>
        </p:grpSpPr>
        <p:cxnSp>
          <p:nvCxnSpPr>
            <p:cNvPr id="136" name="Egyenes összekötő 135"/>
            <p:cNvCxnSpPr/>
            <p:nvPr/>
          </p:nvCxnSpPr>
          <p:spPr>
            <a:xfrm>
              <a:off x="8262410" y="3485985"/>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p:nvPr/>
          </p:nvCxnSpPr>
          <p:spPr>
            <a:xfrm>
              <a:off x="8201972" y="3578318"/>
              <a:ext cx="1208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Ellipszis 137"/>
          <p:cNvSpPr/>
          <p:nvPr/>
        </p:nvSpPr>
        <p:spPr>
          <a:xfrm>
            <a:off x="8312856" y="55938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39" name="Egyenes összekötő 138"/>
          <p:cNvCxnSpPr/>
          <p:nvPr/>
        </p:nvCxnSpPr>
        <p:spPr>
          <a:xfrm>
            <a:off x="5049563" y="3789040"/>
            <a:ext cx="26560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5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3" grpId="0"/>
      <p:bldP spid="134" grpId="0"/>
      <p:bldP spid="1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0B1039-398C-495E-9FC0-E4B73EBDE11C}"/>
              </a:ext>
            </a:extLst>
          </p:cNvPr>
          <p:cNvSpPr>
            <a:spLocks noGrp="1"/>
          </p:cNvSpPr>
          <p:nvPr>
            <p:ph type="title"/>
          </p:nvPr>
        </p:nvSpPr>
        <p:spPr/>
        <p:txBody>
          <a:bodyPr>
            <a:normAutofit/>
          </a:bodyPr>
          <a:lstStyle/>
          <a:p>
            <a:r>
              <a:rPr lang="hu-HU" dirty="0"/>
              <a:t>Data </a:t>
            </a:r>
            <a:r>
              <a:rPr lang="hu-HU" dirty="0" err="1"/>
              <a:t>exploration</a:t>
            </a:r>
            <a:br>
              <a:rPr lang="hu-HU" dirty="0"/>
            </a:br>
            <a:r>
              <a:rPr lang="hu-HU" sz="2000" dirty="0">
                <a:hlinkClick r:id="rId2"/>
              </a:rPr>
              <a:t>https://github.com/slaki/Spark-with-Python/blob/master/data_exploration.html</a:t>
            </a:r>
            <a:endParaRPr lang="hu-HU" dirty="0"/>
          </a:p>
        </p:txBody>
      </p:sp>
      <p:sp>
        <p:nvSpPr>
          <p:cNvPr id="3" name="Tartalom helye 2">
            <a:extLst>
              <a:ext uri="{FF2B5EF4-FFF2-40B4-BE49-F238E27FC236}">
                <a16:creationId xmlns:a16="http://schemas.microsoft.com/office/drawing/2014/main" id="{CDA15889-495F-4DF1-A21A-48BB751B740D}"/>
              </a:ext>
            </a:extLst>
          </p:cNvPr>
          <p:cNvSpPr>
            <a:spLocks noGrp="1"/>
          </p:cNvSpPr>
          <p:nvPr>
            <p:ph idx="1"/>
          </p:nvPr>
        </p:nvSpPr>
        <p:spPr/>
        <p:txBody>
          <a:bodyPr/>
          <a:lstStyle/>
          <a:p>
            <a:r>
              <a:rPr lang="hu-HU" dirty="0"/>
              <a:t>Basic </a:t>
            </a:r>
            <a:r>
              <a:rPr lang="hu-HU" dirty="0" err="1"/>
              <a:t>statistics</a:t>
            </a:r>
            <a:r>
              <a:rPr lang="hu-HU" dirty="0"/>
              <a:t> of </a:t>
            </a:r>
            <a:r>
              <a:rPr lang="hu-HU" dirty="0" err="1"/>
              <a:t>variables</a:t>
            </a:r>
            <a:r>
              <a:rPr lang="hu-HU" dirty="0"/>
              <a:t> (</a:t>
            </a:r>
            <a:r>
              <a:rPr lang="hu-HU" dirty="0" err="1"/>
              <a:t>columns</a:t>
            </a:r>
            <a:r>
              <a:rPr lang="hu-HU" dirty="0"/>
              <a:t>)</a:t>
            </a:r>
          </a:p>
          <a:p>
            <a:pPr lvl="1"/>
            <a:r>
              <a:rPr lang="hu-HU" dirty="0"/>
              <a:t>Min, </a:t>
            </a:r>
            <a:r>
              <a:rPr lang="hu-HU" dirty="0" err="1"/>
              <a:t>max</a:t>
            </a:r>
            <a:r>
              <a:rPr lang="hu-HU" dirty="0"/>
              <a:t>, </a:t>
            </a:r>
            <a:r>
              <a:rPr lang="hu-HU" dirty="0" err="1"/>
              <a:t>mean</a:t>
            </a:r>
            <a:r>
              <a:rPr lang="hu-HU" dirty="0"/>
              <a:t>, </a:t>
            </a:r>
            <a:r>
              <a:rPr lang="hu-HU" dirty="0" err="1"/>
              <a:t>stddev</a:t>
            </a:r>
            <a:r>
              <a:rPr lang="hu-HU" dirty="0"/>
              <a:t>, </a:t>
            </a:r>
            <a:r>
              <a:rPr lang="hu-HU" dirty="0" err="1"/>
              <a:t>median</a:t>
            </a:r>
            <a:r>
              <a:rPr lang="hu-HU" dirty="0"/>
              <a:t>, </a:t>
            </a:r>
            <a:r>
              <a:rPr lang="hu-HU" dirty="0" err="1"/>
              <a:t>quartiles</a:t>
            </a:r>
            <a:endParaRPr lang="hu-HU" dirty="0"/>
          </a:p>
          <a:p>
            <a:pPr lvl="1"/>
            <a:r>
              <a:rPr lang="hu-HU" dirty="0" err="1"/>
              <a:t>Spark</a:t>
            </a:r>
            <a:r>
              <a:rPr lang="hu-HU" dirty="0"/>
              <a:t> </a:t>
            </a:r>
            <a:r>
              <a:rPr lang="hu-HU" dirty="0" err="1"/>
              <a:t>Dataframe’s</a:t>
            </a:r>
            <a:r>
              <a:rPr lang="hu-HU" dirty="0"/>
              <a:t> </a:t>
            </a:r>
            <a:r>
              <a:rPr lang="hu-HU" dirty="0" err="1"/>
              <a:t>describe</a:t>
            </a:r>
            <a:r>
              <a:rPr lang="hu-HU" dirty="0"/>
              <a:t>()</a:t>
            </a:r>
          </a:p>
          <a:p>
            <a:r>
              <a:rPr lang="hu-HU" dirty="0" err="1"/>
              <a:t>Skewness</a:t>
            </a:r>
            <a:endParaRPr lang="hu-HU" dirty="0"/>
          </a:p>
          <a:p>
            <a:pPr lvl="1"/>
            <a:r>
              <a:rPr lang="hu-HU" dirty="0" err="1"/>
              <a:t>Measure</a:t>
            </a:r>
            <a:r>
              <a:rPr lang="hu-HU" dirty="0"/>
              <a:t> of </a:t>
            </a:r>
            <a:r>
              <a:rPr lang="hu-HU" dirty="0" err="1"/>
              <a:t>asymmetry</a:t>
            </a:r>
            <a:endParaRPr lang="hu-HU" dirty="0"/>
          </a:p>
          <a:p>
            <a:r>
              <a:rPr lang="hu-HU" dirty="0" err="1"/>
              <a:t>Kurtosis</a:t>
            </a:r>
            <a:endParaRPr lang="hu-HU" dirty="0"/>
          </a:p>
          <a:p>
            <a:pPr lvl="1"/>
            <a:r>
              <a:rPr lang="hu-HU" dirty="0" err="1"/>
              <a:t>Measure</a:t>
            </a:r>
            <a:r>
              <a:rPr lang="hu-HU" dirty="0"/>
              <a:t> of </a:t>
            </a:r>
            <a:r>
              <a:rPr lang="hu-HU" dirty="0" err="1"/>
              <a:t>tailedness</a:t>
            </a:r>
            <a:endParaRPr lang="hu-HU" dirty="0"/>
          </a:p>
          <a:p>
            <a:endParaRPr lang="hu-HU" dirty="0"/>
          </a:p>
          <a:p>
            <a:pPr marL="0" indent="0">
              <a:buNone/>
            </a:pPr>
            <a:endParaRPr lang="hu-HU" dirty="0"/>
          </a:p>
        </p:txBody>
      </p:sp>
      <p:pic>
        <p:nvPicPr>
          <p:cNvPr id="5122" name="Picture 2" descr="_images/skewed.png">
            <a:extLst>
              <a:ext uri="{FF2B5EF4-FFF2-40B4-BE49-F238E27FC236}">
                <a16:creationId xmlns:a16="http://schemas.microsoft.com/office/drawing/2014/main" id="{2646689C-37E9-4241-939D-22096E12B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50710"/>
            <a:ext cx="5658416" cy="2015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12CF29-BF88-4840-B0C2-C4AB5BB5B70F}"/>
              </a:ext>
            </a:extLst>
          </p:cNvPr>
          <p:cNvSpPr>
            <a:spLocks noChangeArrowheads="1"/>
          </p:cNvSpPr>
          <p:nvPr/>
        </p:nvSpPr>
        <p:spPr bwMode="auto">
          <a:xfrm>
            <a:off x="1158844" y="5260528"/>
            <a:ext cx="360329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hu-HU" altLang="hu-HU" sz="1200" b="1" i="0" u="none" strike="noStrike" cap="none" normalizeH="0" baseline="0" dirty="0" err="1">
                <a:ln>
                  <a:noFill/>
                </a:ln>
                <a:solidFill>
                  <a:srgbClr val="007020"/>
                </a:solidFill>
                <a:effectLst/>
                <a:latin typeface="SFMono-Regular"/>
              </a:rPr>
              <a:t>from</a:t>
            </a:r>
            <a:r>
              <a:rPr kumimoji="0" lang="hu-HU" altLang="hu-HU" sz="1200" b="0" i="0" u="none" strike="noStrike" cap="none" normalizeH="0" baseline="0" dirty="0">
                <a:ln>
                  <a:noFill/>
                </a:ln>
                <a:solidFill>
                  <a:srgbClr val="404040"/>
                </a:solidFill>
                <a:effectLst/>
                <a:latin typeface="SFMono-Regular"/>
              </a:rPr>
              <a:t> </a:t>
            </a:r>
            <a:r>
              <a:rPr kumimoji="0" lang="hu-HU" altLang="hu-HU" sz="1200" b="1" i="0" u="none" strike="noStrike" cap="none" normalizeH="0" baseline="0" dirty="0" err="1">
                <a:ln>
                  <a:noFill/>
                </a:ln>
                <a:solidFill>
                  <a:srgbClr val="0E84B5"/>
                </a:solidFill>
                <a:effectLst/>
                <a:latin typeface="SFMono-Regular"/>
              </a:rPr>
              <a:t>pyspark.sql.functions</a:t>
            </a:r>
            <a:r>
              <a:rPr kumimoji="0" lang="hu-HU" altLang="hu-HU" sz="1200" b="0" i="0" u="none" strike="noStrike" cap="none" normalizeH="0" baseline="0" dirty="0">
                <a:ln>
                  <a:noFill/>
                </a:ln>
                <a:solidFill>
                  <a:srgbClr val="404040"/>
                </a:solidFill>
                <a:effectLst/>
                <a:latin typeface="SFMono-Regular"/>
              </a:rPr>
              <a:t> </a:t>
            </a:r>
            <a:r>
              <a:rPr kumimoji="0" lang="hu-HU" altLang="hu-HU" sz="1200" b="1" i="0" u="none" strike="noStrike" cap="none" normalizeH="0" baseline="0" dirty="0">
                <a:ln>
                  <a:noFill/>
                </a:ln>
                <a:solidFill>
                  <a:srgbClr val="007020"/>
                </a:solidFill>
                <a:effectLst/>
                <a:latin typeface="SFMono-Regular"/>
              </a:rPr>
              <a:t>import</a:t>
            </a:r>
            <a:r>
              <a:rPr lang="hu-HU" altLang="hu-HU" sz="1200" dirty="0">
                <a:solidFill>
                  <a:srgbClr val="404040"/>
                </a:solidFill>
                <a:latin typeface="SFMono-Regular"/>
              </a:rPr>
              <a:t> </a:t>
            </a:r>
            <a:r>
              <a:rPr kumimoji="0" lang="hu-HU" altLang="hu-HU" sz="1200" b="0" i="0" u="none" strike="noStrike" cap="none" normalizeH="0" baseline="0" dirty="0" err="1">
                <a:ln>
                  <a:noFill/>
                </a:ln>
                <a:solidFill>
                  <a:schemeClr val="tx1"/>
                </a:solidFill>
                <a:effectLst/>
                <a:latin typeface="Arial" panose="020B0604020202020204" pitchFamily="34" charset="0"/>
              </a:rPr>
              <a:t>skewness</a:t>
            </a:r>
            <a:r>
              <a:rPr kumimoji="0" lang="hu-HU" altLang="hu-HU" sz="1200" b="0" i="0" u="none" strike="noStrike" cap="none" normalizeH="0" baseline="0" dirty="0">
                <a:ln>
                  <a:noFill/>
                </a:ln>
                <a:solidFill>
                  <a:srgbClr val="404040"/>
                </a:solidFill>
                <a:effectLst/>
                <a:latin typeface="SFMono-Regular"/>
              </a:rPr>
              <a:t>, </a:t>
            </a:r>
            <a:r>
              <a:rPr kumimoji="0" lang="hu-HU" altLang="hu-HU" sz="1200" b="0" i="0" u="none" strike="noStrike" cap="none" normalizeH="0" baseline="0" dirty="0" err="1">
                <a:ln>
                  <a:noFill/>
                </a:ln>
                <a:solidFill>
                  <a:schemeClr val="tx1"/>
                </a:solidFill>
                <a:effectLst/>
                <a:latin typeface="Arial" panose="020B0604020202020204" pitchFamily="34" charset="0"/>
              </a:rPr>
              <a:t>kurtosis</a:t>
            </a:r>
            <a:r>
              <a:rPr kumimoji="0" lang="hu-HU" altLang="hu-HU" sz="1200" b="0" i="0" u="none" strike="noStrike" cap="none" normalizeH="0" baseline="0" dirty="0">
                <a:ln>
                  <a:noFill/>
                </a:ln>
                <a:solidFill>
                  <a:schemeClr val="tx1"/>
                </a:solidFill>
                <a:effectLst/>
              </a:rPr>
              <a:t> </a:t>
            </a:r>
            <a:endParaRPr kumimoji="0" lang="hu-HU" altLang="hu-HU"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46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cxnSp>
        <p:nvCxnSpPr>
          <p:cNvPr id="4" name="Egyenes összekötő nyíllal 3"/>
          <p:cNvCxnSpPr/>
          <p:nvPr/>
        </p:nvCxnSpPr>
        <p:spPr>
          <a:xfrm>
            <a:off x="2390289" y="5661248"/>
            <a:ext cx="382027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571603"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315657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353871" y="2768175"/>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477946" y="2552151"/>
            <a:ext cx="875925" cy="369332"/>
          </a:xfrm>
          <a:prstGeom prst="rect">
            <a:avLst/>
          </a:prstGeom>
          <a:noFill/>
        </p:spPr>
        <p:txBody>
          <a:bodyPr wrap="square" rtlCol="0">
            <a:spAutoFit/>
          </a:bodyPr>
          <a:lstStyle/>
          <a:p>
            <a:pPr algn="r"/>
            <a:r>
              <a:rPr lang="hu-HU" dirty="0"/>
              <a:t>5</a:t>
            </a:r>
          </a:p>
        </p:txBody>
      </p:sp>
      <p:sp>
        <p:nvSpPr>
          <p:cNvPr id="13" name="Szövegdoboz 12"/>
          <p:cNvSpPr txBox="1"/>
          <p:nvPr/>
        </p:nvSpPr>
        <p:spPr>
          <a:xfrm rot="16200000">
            <a:off x="1965857" y="1987123"/>
            <a:ext cx="842160" cy="369332"/>
          </a:xfrm>
          <a:prstGeom prst="rect">
            <a:avLst/>
          </a:prstGeom>
          <a:noFill/>
        </p:spPr>
        <p:txBody>
          <a:bodyPr wrap="square" rtlCol="0">
            <a:spAutoFit/>
          </a:bodyPr>
          <a:lstStyle/>
          <a:p>
            <a:pPr algn="ctr"/>
            <a:r>
              <a:rPr lang="hu-HU" b="1" dirty="0"/>
              <a:t>Y</a:t>
            </a:r>
          </a:p>
        </p:txBody>
      </p:sp>
      <p:grpSp>
        <p:nvGrpSpPr>
          <p:cNvPr id="14" name="Csoportba foglalás 13"/>
          <p:cNvGrpSpPr/>
          <p:nvPr/>
        </p:nvGrpSpPr>
        <p:grpSpPr>
          <a:xfrm>
            <a:off x="3355704" y="4469509"/>
            <a:ext cx="12087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2994669" y="5222441"/>
            <a:ext cx="12087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3840802" y="5037775"/>
            <a:ext cx="12087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2986209" y="3800073"/>
            <a:ext cx="12087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4547841" y="5221461"/>
            <a:ext cx="12087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2862738" y="4435828"/>
            <a:ext cx="12087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575310" y="3562822"/>
            <a:ext cx="12087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3828343" y="4478595"/>
            <a:ext cx="12087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3707467" y="3861986"/>
            <a:ext cx="12087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4800377" y="4900031"/>
            <a:ext cx="12087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6290750" y="24257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3545091" y="305922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5593505" y="2432267"/>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5190419" y="338793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4978582" y="265380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5291314" y="310146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5195188" y="422843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6530294" y="289413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6222696" y="32387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5291314" y="264587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858805" y="29301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115877" y="4077072"/>
            <a:ext cx="12087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384974" y="4139380"/>
            <a:ext cx="12087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5225407" y="4992364"/>
            <a:ext cx="12087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5437332" y="5327869"/>
            <a:ext cx="12087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6119757" y="5222441"/>
            <a:ext cx="12087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612164" y="4306456"/>
            <a:ext cx="12087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5703503" y="5006439"/>
            <a:ext cx="12087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4712859" y="4633566"/>
            <a:ext cx="12087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865476" y="4764761"/>
            <a:ext cx="12087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3208076" y="3474945"/>
            <a:ext cx="12087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4404155" y="3605662"/>
            <a:ext cx="12087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4112773" y="4457507"/>
            <a:ext cx="12087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52915" y="4895131"/>
            <a:ext cx="12087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5412190" y="4723403"/>
            <a:ext cx="12087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4396337" y="4589998"/>
            <a:ext cx="12087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851713" y="4813797"/>
            <a:ext cx="12087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4438333" y="4895131"/>
            <a:ext cx="12087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3436616" y="3475974"/>
            <a:ext cx="12087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2774636" y="4750772"/>
            <a:ext cx="12087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3361256" y="4832106"/>
            <a:ext cx="12087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Lekerekített téglalap 60"/>
          <p:cNvSpPr/>
          <p:nvPr/>
        </p:nvSpPr>
        <p:spPr>
          <a:xfrm>
            <a:off x="8112224"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X&lt;?</a:t>
            </a:r>
            <a:endParaRPr lang="hu-HU" dirty="0"/>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5" name="Egyenes összekötő 124"/>
          <p:cNvCxnSpPr/>
          <p:nvPr/>
        </p:nvCxnSpPr>
        <p:spPr>
          <a:xfrm>
            <a:off x="2353871" y="3355259"/>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7" name="Szövegdoboz 126"/>
          <p:cNvSpPr txBox="1"/>
          <p:nvPr/>
        </p:nvSpPr>
        <p:spPr>
          <a:xfrm>
            <a:off x="1477946" y="3139235"/>
            <a:ext cx="875925" cy="369332"/>
          </a:xfrm>
          <a:prstGeom prst="rect">
            <a:avLst/>
          </a:prstGeom>
          <a:noFill/>
        </p:spPr>
        <p:txBody>
          <a:bodyPr wrap="square" rtlCol="0">
            <a:spAutoFit/>
          </a:bodyPr>
          <a:lstStyle/>
          <a:p>
            <a:pPr algn="r"/>
            <a:r>
              <a:rPr lang="hu-HU" dirty="0"/>
              <a:t>4</a:t>
            </a:r>
          </a:p>
        </p:txBody>
      </p:sp>
      <p:cxnSp>
        <p:nvCxnSpPr>
          <p:cNvPr id="129" name="Egyenes összekötő 128"/>
          <p:cNvCxnSpPr/>
          <p:nvPr/>
        </p:nvCxnSpPr>
        <p:spPr>
          <a:xfrm>
            <a:off x="2348996" y="3943320"/>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0" name="Szövegdoboz 129"/>
          <p:cNvSpPr txBox="1"/>
          <p:nvPr/>
        </p:nvSpPr>
        <p:spPr>
          <a:xfrm>
            <a:off x="1473071" y="3727296"/>
            <a:ext cx="875925" cy="369332"/>
          </a:xfrm>
          <a:prstGeom prst="rect">
            <a:avLst/>
          </a:prstGeom>
          <a:noFill/>
        </p:spPr>
        <p:txBody>
          <a:bodyPr wrap="square" rtlCol="0">
            <a:spAutoFit/>
          </a:bodyPr>
          <a:lstStyle/>
          <a:p>
            <a:pPr algn="r"/>
            <a:r>
              <a:rPr lang="hu-HU" dirty="0"/>
              <a:t>3</a:t>
            </a:r>
          </a:p>
        </p:txBody>
      </p:sp>
      <p:cxnSp>
        <p:nvCxnSpPr>
          <p:cNvPr id="131" name="Egyenes összekötő 130"/>
          <p:cNvCxnSpPr/>
          <p:nvPr/>
        </p:nvCxnSpPr>
        <p:spPr>
          <a:xfrm>
            <a:off x="2343925" y="5154534"/>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2" name="Szövegdoboz 131"/>
          <p:cNvSpPr txBox="1"/>
          <p:nvPr/>
        </p:nvSpPr>
        <p:spPr>
          <a:xfrm>
            <a:off x="1468000" y="4938510"/>
            <a:ext cx="875925" cy="369332"/>
          </a:xfrm>
          <a:prstGeom prst="rect">
            <a:avLst/>
          </a:prstGeom>
          <a:noFill/>
        </p:spPr>
        <p:txBody>
          <a:bodyPr wrap="square" rtlCol="0">
            <a:spAutoFit/>
          </a:bodyPr>
          <a:lstStyle/>
          <a:p>
            <a:pPr algn="r"/>
            <a:r>
              <a:rPr lang="hu-HU" dirty="0"/>
              <a:t>1</a:t>
            </a:r>
          </a:p>
        </p:txBody>
      </p:sp>
      <p:cxnSp>
        <p:nvCxnSpPr>
          <p:cNvPr id="133" name="Egyenes összekötő 132"/>
          <p:cNvCxnSpPr/>
          <p:nvPr/>
        </p:nvCxnSpPr>
        <p:spPr>
          <a:xfrm>
            <a:off x="2343924" y="4561842"/>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4" name="Szövegdoboz 133"/>
          <p:cNvSpPr txBox="1"/>
          <p:nvPr/>
        </p:nvSpPr>
        <p:spPr>
          <a:xfrm>
            <a:off x="1467999" y="4345818"/>
            <a:ext cx="875925" cy="369332"/>
          </a:xfrm>
          <a:prstGeom prst="rect">
            <a:avLst/>
          </a:prstGeom>
          <a:noFill/>
        </p:spPr>
        <p:txBody>
          <a:bodyPr wrap="square" rtlCol="0">
            <a:spAutoFit/>
          </a:bodyPr>
          <a:lstStyle/>
          <a:p>
            <a:pPr algn="r"/>
            <a:r>
              <a:rPr lang="hu-HU" dirty="0"/>
              <a:t>2</a:t>
            </a:r>
          </a:p>
        </p:txBody>
      </p:sp>
      <p:cxnSp>
        <p:nvCxnSpPr>
          <p:cNvPr id="135" name="Egyenes összekötő 134"/>
          <p:cNvCxnSpPr/>
          <p:nvPr/>
        </p:nvCxnSpPr>
        <p:spPr>
          <a:xfrm>
            <a:off x="3772203"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6" name="Egyenes összekötő 135"/>
          <p:cNvCxnSpPr/>
          <p:nvPr/>
        </p:nvCxnSpPr>
        <p:spPr>
          <a:xfrm>
            <a:off x="440415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p:nvPr/>
        </p:nvCxnSpPr>
        <p:spPr>
          <a:xfrm>
            <a:off x="5015880"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Egyenes összekötő 137"/>
          <p:cNvCxnSpPr/>
          <p:nvPr/>
        </p:nvCxnSpPr>
        <p:spPr>
          <a:xfrm>
            <a:off x="559350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3" name="Szövegdoboz 62"/>
          <p:cNvSpPr txBox="1"/>
          <p:nvPr/>
        </p:nvSpPr>
        <p:spPr>
          <a:xfrm>
            <a:off x="2983614" y="5829582"/>
            <a:ext cx="3420396" cy="369332"/>
          </a:xfrm>
          <a:prstGeom prst="rect">
            <a:avLst/>
          </a:prstGeom>
          <a:noFill/>
        </p:spPr>
        <p:txBody>
          <a:bodyPr wrap="square" rtlCol="0">
            <a:spAutoFit/>
          </a:bodyPr>
          <a:lstStyle/>
          <a:p>
            <a:r>
              <a:rPr lang="hu-HU" dirty="0"/>
              <a:t>1          2          3         4         5        </a:t>
            </a:r>
            <a:r>
              <a:rPr lang="hu-HU" b="1" dirty="0"/>
              <a:t>X</a:t>
            </a:r>
          </a:p>
        </p:txBody>
      </p:sp>
      <p:sp>
        <p:nvSpPr>
          <p:cNvPr id="139" name="Ellipszis 138"/>
          <p:cNvSpPr/>
          <p:nvPr/>
        </p:nvSpPr>
        <p:spPr>
          <a:xfrm>
            <a:off x="6472064" y="36192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0" name="Ellipszis 139"/>
          <p:cNvSpPr/>
          <p:nvPr/>
        </p:nvSpPr>
        <p:spPr>
          <a:xfrm>
            <a:off x="6130183" y="39644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1" name="Ellipszis 140"/>
          <p:cNvSpPr/>
          <p:nvPr/>
        </p:nvSpPr>
        <p:spPr>
          <a:xfrm>
            <a:off x="6034074" y="340380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2" name="Ellipszis 141"/>
          <p:cNvSpPr/>
          <p:nvPr/>
        </p:nvSpPr>
        <p:spPr>
          <a:xfrm>
            <a:off x="5726476" y="374846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3" name="Ellipszis 142"/>
          <p:cNvSpPr/>
          <p:nvPr/>
        </p:nvSpPr>
        <p:spPr>
          <a:xfrm>
            <a:off x="3647029" y="239872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4" name="Ellipszis 143"/>
          <p:cNvSpPr/>
          <p:nvPr/>
        </p:nvSpPr>
        <p:spPr>
          <a:xfrm>
            <a:off x="2949784" y="240520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5" name="Ellipszis 144"/>
          <p:cNvSpPr/>
          <p:nvPr/>
        </p:nvSpPr>
        <p:spPr>
          <a:xfrm>
            <a:off x="4146096" y="270840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6" name="Ellipszis 145"/>
          <p:cNvSpPr/>
          <p:nvPr/>
        </p:nvSpPr>
        <p:spPr>
          <a:xfrm>
            <a:off x="3385923" y="273278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7" name="Ellipszis 146"/>
          <p:cNvSpPr/>
          <p:nvPr/>
        </p:nvSpPr>
        <p:spPr>
          <a:xfrm>
            <a:off x="3087200" y="30900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8" name="Ellipszis 147"/>
          <p:cNvSpPr/>
          <p:nvPr/>
        </p:nvSpPr>
        <p:spPr>
          <a:xfrm>
            <a:off x="3934563" y="314645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9" name="Ellipszis 148"/>
          <p:cNvSpPr/>
          <p:nvPr/>
        </p:nvSpPr>
        <p:spPr>
          <a:xfrm>
            <a:off x="4547841" y="243778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0" name="Ellipszis 149"/>
          <p:cNvSpPr/>
          <p:nvPr/>
        </p:nvSpPr>
        <p:spPr>
          <a:xfrm>
            <a:off x="4619063" y="30227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1" name="Ellipszis 150"/>
          <p:cNvSpPr/>
          <p:nvPr/>
        </p:nvSpPr>
        <p:spPr>
          <a:xfrm>
            <a:off x="5077406" y="366074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2" name="Ellipszis 151"/>
          <p:cNvSpPr/>
          <p:nvPr/>
        </p:nvSpPr>
        <p:spPr>
          <a:xfrm>
            <a:off x="5969533" y="428968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3" name="Ellipszis 152"/>
          <p:cNvSpPr/>
          <p:nvPr/>
        </p:nvSpPr>
        <p:spPr>
          <a:xfrm>
            <a:off x="5565826" y="407366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4" name="Ellipszis 153"/>
          <p:cNvSpPr/>
          <p:nvPr/>
        </p:nvSpPr>
        <p:spPr>
          <a:xfrm>
            <a:off x="5492459" y="33679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5" name="Ellipszis 154"/>
          <p:cNvSpPr/>
          <p:nvPr/>
        </p:nvSpPr>
        <p:spPr>
          <a:xfrm>
            <a:off x="6149976" y="278611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9" name="Szövegdoboz 118"/>
          <p:cNvSpPr txBox="1"/>
          <p:nvPr/>
        </p:nvSpPr>
        <p:spPr>
          <a:xfrm>
            <a:off x="8616280" y="2869829"/>
            <a:ext cx="576064" cy="1754326"/>
          </a:xfrm>
          <a:prstGeom prst="rect">
            <a:avLst/>
          </a:prstGeom>
          <a:noFill/>
        </p:spPr>
        <p:txBody>
          <a:bodyPr wrap="square" rtlCol="0">
            <a:spAutoFit/>
          </a:bodyPr>
          <a:lstStyle/>
          <a:p>
            <a:r>
              <a:rPr lang="hu-HU" dirty="0"/>
              <a:t>???</a:t>
            </a:r>
          </a:p>
          <a:p>
            <a:r>
              <a:rPr lang="hu-HU" dirty="0"/>
              <a:t>1</a:t>
            </a:r>
          </a:p>
          <a:p>
            <a:r>
              <a:rPr lang="hu-HU" dirty="0"/>
              <a:t>2</a:t>
            </a:r>
          </a:p>
          <a:p>
            <a:r>
              <a:rPr lang="hu-HU" dirty="0"/>
              <a:t>3</a:t>
            </a:r>
          </a:p>
          <a:p>
            <a:r>
              <a:rPr lang="hu-HU" dirty="0"/>
              <a:t>4</a:t>
            </a:r>
          </a:p>
          <a:p>
            <a:r>
              <a:rPr lang="hu-HU" dirty="0"/>
              <a:t>5</a:t>
            </a:r>
          </a:p>
        </p:txBody>
      </p:sp>
    </p:spTree>
    <p:extLst>
      <p:ext uri="{BB962C8B-B14F-4D97-AF65-F5344CB8AC3E}">
        <p14:creationId xmlns:p14="http://schemas.microsoft.com/office/powerpoint/2010/main" val="130778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cxnSp>
        <p:nvCxnSpPr>
          <p:cNvPr id="4" name="Egyenes összekötő nyíllal 3"/>
          <p:cNvCxnSpPr/>
          <p:nvPr/>
        </p:nvCxnSpPr>
        <p:spPr>
          <a:xfrm>
            <a:off x="2390289" y="5661248"/>
            <a:ext cx="382027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571603"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315657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353871" y="2768175"/>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477946" y="2552151"/>
            <a:ext cx="875925" cy="369332"/>
          </a:xfrm>
          <a:prstGeom prst="rect">
            <a:avLst/>
          </a:prstGeom>
          <a:noFill/>
        </p:spPr>
        <p:txBody>
          <a:bodyPr wrap="square" rtlCol="0">
            <a:spAutoFit/>
          </a:bodyPr>
          <a:lstStyle/>
          <a:p>
            <a:pPr algn="r"/>
            <a:r>
              <a:rPr lang="hu-HU" dirty="0"/>
              <a:t>5</a:t>
            </a:r>
          </a:p>
        </p:txBody>
      </p:sp>
      <p:sp>
        <p:nvSpPr>
          <p:cNvPr id="13" name="Szövegdoboz 12"/>
          <p:cNvSpPr txBox="1"/>
          <p:nvPr/>
        </p:nvSpPr>
        <p:spPr>
          <a:xfrm rot="16200000">
            <a:off x="1965857" y="1987123"/>
            <a:ext cx="842160" cy="369332"/>
          </a:xfrm>
          <a:prstGeom prst="rect">
            <a:avLst/>
          </a:prstGeom>
          <a:noFill/>
        </p:spPr>
        <p:txBody>
          <a:bodyPr wrap="square" rtlCol="0">
            <a:spAutoFit/>
          </a:bodyPr>
          <a:lstStyle/>
          <a:p>
            <a:pPr algn="ctr"/>
            <a:r>
              <a:rPr lang="hu-HU" b="1" dirty="0"/>
              <a:t>Y</a:t>
            </a:r>
          </a:p>
        </p:txBody>
      </p:sp>
      <p:grpSp>
        <p:nvGrpSpPr>
          <p:cNvPr id="14" name="Csoportba foglalás 13"/>
          <p:cNvGrpSpPr/>
          <p:nvPr/>
        </p:nvGrpSpPr>
        <p:grpSpPr>
          <a:xfrm>
            <a:off x="3355704" y="4469509"/>
            <a:ext cx="12087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2994669" y="5222441"/>
            <a:ext cx="12087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3840802" y="5037775"/>
            <a:ext cx="12087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2986209" y="3800073"/>
            <a:ext cx="12087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4547841" y="5221461"/>
            <a:ext cx="12087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2862738" y="4435828"/>
            <a:ext cx="12087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575310" y="3562822"/>
            <a:ext cx="12087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3828343" y="4478595"/>
            <a:ext cx="12087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3707467" y="3861986"/>
            <a:ext cx="12087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4800377" y="4900031"/>
            <a:ext cx="12087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6290750" y="24257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3545091" y="305922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5593505" y="2432267"/>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5190419" y="338793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4978582" y="265380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5291314" y="310146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5195188" y="422843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6530294" y="289413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6222696" y="32387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5291314" y="264587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858805" y="29301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115877" y="4077072"/>
            <a:ext cx="12087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384974" y="4139380"/>
            <a:ext cx="12087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5225407" y="4992364"/>
            <a:ext cx="12087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5437332" y="5327869"/>
            <a:ext cx="12087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6119757" y="5222441"/>
            <a:ext cx="12087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612164" y="4306456"/>
            <a:ext cx="12087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5703503" y="5006439"/>
            <a:ext cx="12087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4712859" y="4633566"/>
            <a:ext cx="12087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865476" y="4764761"/>
            <a:ext cx="12087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3208076" y="3474945"/>
            <a:ext cx="12087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4404155" y="3605662"/>
            <a:ext cx="12087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4112773" y="4457507"/>
            <a:ext cx="12087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52915" y="4895131"/>
            <a:ext cx="12087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5412190" y="4723403"/>
            <a:ext cx="12087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4396337" y="4589998"/>
            <a:ext cx="12087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851713" y="4813797"/>
            <a:ext cx="12087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4438333" y="4895131"/>
            <a:ext cx="12087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3436616" y="3475974"/>
            <a:ext cx="12087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2774636" y="4750772"/>
            <a:ext cx="12087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3361256" y="4832106"/>
            <a:ext cx="12087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Lekerekített téglalap 60"/>
          <p:cNvSpPr/>
          <p:nvPr/>
        </p:nvSpPr>
        <p:spPr>
          <a:xfrm>
            <a:off x="8112224"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X&lt;3</a:t>
            </a:r>
            <a:endParaRPr lang="hu-HU" dirty="0"/>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5" name="Egyenes összekötő 124"/>
          <p:cNvCxnSpPr/>
          <p:nvPr/>
        </p:nvCxnSpPr>
        <p:spPr>
          <a:xfrm>
            <a:off x="2353871" y="3355259"/>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7" name="Szövegdoboz 126"/>
          <p:cNvSpPr txBox="1"/>
          <p:nvPr/>
        </p:nvSpPr>
        <p:spPr>
          <a:xfrm>
            <a:off x="1477946" y="3139235"/>
            <a:ext cx="875925" cy="369332"/>
          </a:xfrm>
          <a:prstGeom prst="rect">
            <a:avLst/>
          </a:prstGeom>
          <a:noFill/>
        </p:spPr>
        <p:txBody>
          <a:bodyPr wrap="square" rtlCol="0">
            <a:spAutoFit/>
          </a:bodyPr>
          <a:lstStyle/>
          <a:p>
            <a:pPr algn="r"/>
            <a:r>
              <a:rPr lang="hu-HU" dirty="0"/>
              <a:t>4</a:t>
            </a:r>
          </a:p>
        </p:txBody>
      </p:sp>
      <p:cxnSp>
        <p:nvCxnSpPr>
          <p:cNvPr id="129" name="Egyenes összekötő 128"/>
          <p:cNvCxnSpPr/>
          <p:nvPr/>
        </p:nvCxnSpPr>
        <p:spPr>
          <a:xfrm>
            <a:off x="2348996" y="3943320"/>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0" name="Szövegdoboz 129"/>
          <p:cNvSpPr txBox="1"/>
          <p:nvPr/>
        </p:nvSpPr>
        <p:spPr>
          <a:xfrm>
            <a:off x="1473071" y="3727296"/>
            <a:ext cx="875925" cy="369332"/>
          </a:xfrm>
          <a:prstGeom prst="rect">
            <a:avLst/>
          </a:prstGeom>
          <a:noFill/>
        </p:spPr>
        <p:txBody>
          <a:bodyPr wrap="square" rtlCol="0">
            <a:spAutoFit/>
          </a:bodyPr>
          <a:lstStyle/>
          <a:p>
            <a:pPr algn="r"/>
            <a:r>
              <a:rPr lang="hu-HU" dirty="0"/>
              <a:t>3</a:t>
            </a:r>
          </a:p>
        </p:txBody>
      </p:sp>
      <p:cxnSp>
        <p:nvCxnSpPr>
          <p:cNvPr id="131" name="Egyenes összekötő 130"/>
          <p:cNvCxnSpPr/>
          <p:nvPr/>
        </p:nvCxnSpPr>
        <p:spPr>
          <a:xfrm>
            <a:off x="2343925" y="5154534"/>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2" name="Szövegdoboz 131"/>
          <p:cNvSpPr txBox="1"/>
          <p:nvPr/>
        </p:nvSpPr>
        <p:spPr>
          <a:xfrm>
            <a:off x="1468000" y="4938510"/>
            <a:ext cx="875925" cy="369332"/>
          </a:xfrm>
          <a:prstGeom prst="rect">
            <a:avLst/>
          </a:prstGeom>
          <a:noFill/>
        </p:spPr>
        <p:txBody>
          <a:bodyPr wrap="square" rtlCol="0">
            <a:spAutoFit/>
          </a:bodyPr>
          <a:lstStyle/>
          <a:p>
            <a:pPr algn="r"/>
            <a:r>
              <a:rPr lang="hu-HU" dirty="0"/>
              <a:t>1</a:t>
            </a:r>
          </a:p>
        </p:txBody>
      </p:sp>
      <p:cxnSp>
        <p:nvCxnSpPr>
          <p:cNvPr id="133" name="Egyenes összekötő 132"/>
          <p:cNvCxnSpPr/>
          <p:nvPr/>
        </p:nvCxnSpPr>
        <p:spPr>
          <a:xfrm>
            <a:off x="2343924" y="4561842"/>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4" name="Szövegdoboz 133"/>
          <p:cNvSpPr txBox="1"/>
          <p:nvPr/>
        </p:nvSpPr>
        <p:spPr>
          <a:xfrm>
            <a:off x="1467999" y="4345818"/>
            <a:ext cx="875925" cy="369332"/>
          </a:xfrm>
          <a:prstGeom prst="rect">
            <a:avLst/>
          </a:prstGeom>
          <a:noFill/>
        </p:spPr>
        <p:txBody>
          <a:bodyPr wrap="square" rtlCol="0">
            <a:spAutoFit/>
          </a:bodyPr>
          <a:lstStyle/>
          <a:p>
            <a:pPr algn="r"/>
            <a:r>
              <a:rPr lang="hu-HU" dirty="0"/>
              <a:t>2</a:t>
            </a:r>
          </a:p>
        </p:txBody>
      </p:sp>
      <p:cxnSp>
        <p:nvCxnSpPr>
          <p:cNvPr id="135" name="Egyenes összekötő 134"/>
          <p:cNvCxnSpPr/>
          <p:nvPr/>
        </p:nvCxnSpPr>
        <p:spPr>
          <a:xfrm>
            <a:off x="3772203"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6" name="Egyenes összekötő 135"/>
          <p:cNvCxnSpPr/>
          <p:nvPr/>
        </p:nvCxnSpPr>
        <p:spPr>
          <a:xfrm>
            <a:off x="440415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p:nvPr/>
        </p:nvCxnSpPr>
        <p:spPr>
          <a:xfrm>
            <a:off x="5015880"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Egyenes összekötő 137"/>
          <p:cNvCxnSpPr/>
          <p:nvPr/>
        </p:nvCxnSpPr>
        <p:spPr>
          <a:xfrm>
            <a:off x="559350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3" name="Szövegdoboz 62"/>
          <p:cNvSpPr txBox="1"/>
          <p:nvPr/>
        </p:nvSpPr>
        <p:spPr>
          <a:xfrm>
            <a:off x="2983614" y="5829582"/>
            <a:ext cx="3420396" cy="369332"/>
          </a:xfrm>
          <a:prstGeom prst="rect">
            <a:avLst/>
          </a:prstGeom>
          <a:noFill/>
        </p:spPr>
        <p:txBody>
          <a:bodyPr wrap="square" rtlCol="0">
            <a:spAutoFit/>
          </a:bodyPr>
          <a:lstStyle/>
          <a:p>
            <a:r>
              <a:rPr lang="hu-HU" dirty="0"/>
              <a:t>1          2          3         4         5        </a:t>
            </a:r>
            <a:r>
              <a:rPr lang="hu-HU" b="1" dirty="0"/>
              <a:t>X</a:t>
            </a:r>
          </a:p>
        </p:txBody>
      </p:sp>
      <p:sp>
        <p:nvSpPr>
          <p:cNvPr id="139" name="Ellipszis 138"/>
          <p:cNvSpPr/>
          <p:nvPr/>
        </p:nvSpPr>
        <p:spPr>
          <a:xfrm>
            <a:off x="6472064" y="36192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0" name="Ellipszis 139"/>
          <p:cNvSpPr/>
          <p:nvPr/>
        </p:nvSpPr>
        <p:spPr>
          <a:xfrm>
            <a:off x="6130183" y="39644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1" name="Ellipszis 140"/>
          <p:cNvSpPr/>
          <p:nvPr/>
        </p:nvSpPr>
        <p:spPr>
          <a:xfrm>
            <a:off x="6034074" y="340380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2" name="Ellipszis 141"/>
          <p:cNvSpPr/>
          <p:nvPr/>
        </p:nvSpPr>
        <p:spPr>
          <a:xfrm>
            <a:off x="5726476" y="374846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3" name="Ellipszis 142"/>
          <p:cNvSpPr/>
          <p:nvPr/>
        </p:nvSpPr>
        <p:spPr>
          <a:xfrm>
            <a:off x="3647029" y="239872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4" name="Ellipszis 143"/>
          <p:cNvSpPr/>
          <p:nvPr/>
        </p:nvSpPr>
        <p:spPr>
          <a:xfrm>
            <a:off x="2949784" y="240520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5" name="Ellipszis 144"/>
          <p:cNvSpPr/>
          <p:nvPr/>
        </p:nvSpPr>
        <p:spPr>
          <a:xfrm>
            <a:off x="4146096" y="270840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6" name="Ellipszis 145"/>
          <p:cNvSpPr/>
          <p:nvPr/>
        </p:nvSpPr>
        <p:spPr>
          <a:xfrm>
            <a:off x="3385923" y="273278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7" name="Ellipszis 146"/>
          <p:cNvSpPr/>
          <p:nvPr/>
        </p:nvSpPr>
        <p:spPr>
          <a:xfrm>
            <a:off x="3087200" y="30900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8" name="Ellipszis 147"/>
          <p:cNvSpPr/>
          <p:nvPr/>
        </p:nvSpPr>
        <p:spPr>
          <a:xfrm>
            <a:off x="3934563" y="314645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9" name="Ellipszis 148"/>
          <p:cNvSpPr/>
          <p:nvPr/>
        </p:nvSpPr>
        <p:spPr>
          <a:xfrm>
            <a:off x="4547841" y="243778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0" name="Ellipszis 149"/>
          <p:cNvSpPr/>
          <p:nvPr/>
        </p:nvSpPr>
        <p:spPr>
          <a:xfrm>
            <a:off x="4619063" y="30227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1" name="Ellipszis 150"/>
          <p:cNvSpPr/>
          <p:nvPr/>
        </p:nvSpPr>
        <p:spPr>
          <a:xfrm>
            <a:off x="5077406" y="366074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2" name="Ellipszis 151"/>
          <p:cNvSpPr/>
          <p:nvPr/>
        </p:nvSpPr>
        <p:spPr>
          <a:xfrm>
            <a:off x="5969533" y="428968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3" name="Ellipszis 152"/>
          <p:cNvSpPr/>
          <p:nvPr/>
        </p:nvSpPr>
        <p:spPr>
          <a:xfrm>
            <a:off x="5565826" y="407366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4" name="Ellipszis 153"/>
          <p:cNvSpPr/>
          <p:nvPr/>
        </p:nvSpPr>
        <p:spPr>
          <a:xfrm>
            <a:off x="5492459" y="33679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5" name="Ellipszis 154"/>
          <p:cNvSpPr/>
          <p:nvPr/>
        </p:nvSpPr>
        <p:spPr>
          <a:xfrm>
            <a:off x="6149976" y="278611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56" name="Egyenes összekötő 155"/>
          <p:cNvCxnSpPr/>
          <p:nvPr/>
        </p:nvCxnSpPr>
        <p:spPr>
          <a:xfrm>
            <a:off x="5015881" y="2204864"/>
            <a:ext cx="1" cy="34970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Egyenes összekötő nyíllal 156"/>
          <p:cNvCxnSpPr/>
          <p:nvPr/>
        </p:nvCxnSpPr>
        <p:spPr>
          <a:xfrm flipH="1">
            <a:off x="8400256" y="257419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gyenes összekötő nyíllal 157"/>
          <p:cNvCxnSpPr/>
          <p:nvPr/>
        </p:nvCxnSpPr>
        <p:spPr>
          <a:xfrm>
            <a:off x="9120336" y="256932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Szövegdoboz 158"/>
          <p:cNvSpPr txBox="1"/>
          <p:nvPr/>
        </p:nvSpPr>
        <p:spPr>
          <a:xfrm>
            <a:off x="8040216" y="3146453"/>
            <a:ext cx="720080" cy="369332"/>
          </a:xfrm>
          <a:prstGeom prst="rect">
            <a:avLst/>
          </a:prstGeom>
          <a:noFill/>
        </p:spPr>
        <p:txBody>
          <a:bodyPr wrap="square" rtlCol="0">
            <a:spAutoFit/>
          </a:bodyPr>
          <a:lstStyle/>
          <a:p>
            <a:pPr algn="ctr"/>
            <a:r>
              <a:rPr lang="hu-HU" dirty="0" err="1"/>
              <a:t>Yes</a:t>
            </a:r>
            <a:endParaRPr lang="hu-HU" dirty="0"/>
          </a:p>
        </p:txBody>
      </p:sp>
      <p:sp>
        <p:nvSpPr>
          <p:cNvPr id="160" name="Szövegdoboz 159"/>
          <p:cNvSpPr txBox="1"/>
          <p:nvPr/>
        </p:nvSpPr>
        <p:spPr>
          <a:xfrm>
            <a:off x="8994322" y="3167232"/>
            <a:ext cx="720080" cy="369332"/>
          </a:xfrm>
          <a:prstGeom prst="rect">
            <a:avLst/>
          </a:prstGeom>
          <a:noFill/>
        </p:spPr>
        <p:txBody>
          <a:bodyPr wrap="square" rtlCol="0">
            <a:spAutoFit/>
          </a:bodyPr>
          <a:lstStyle/>
          <a:p>
            <a:pPr algn="ctr"/>
            <a:r>
              <a:rPr lang="hu-HU" dirty="0"/>
              <a:t>No</a:t>
            </a:r>
          </a:p>
        </p:txBody>
      </p:sp>
      <p:cxnSp>
        <p:nvCxnSpPr>
          <p:cNvPr id="161" name="Egyenes összekötő nyíllal 160"/>
          <p:cNvCxnSpPr/>
          <p:nvPr/>
        </p:nvCxnSpPr>
        <p:spPr>
          <a:xfrm>
            <a:off x="8409874" y="3565030"/>
            <a:ext cx="0" cy="587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Lekerekített téglalap 161"/>
          <p:cNvSpPr/>
          <p:nvPr/>
        </p:nvSpPr>
        <p:spPr>
          <a:xfrm>
            <a:off x="8040216" y="4200631"/>
            <a:ext cx="720080"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Y&lt;?</a:t>
            </a:r>
            <a:endParaRPr lang="hu-HU" dirty="0"/>
          </a:p>
        </p:txBody>
      </p:sp>
    </p:spTree>
    <p:extLst>
      <p:ext uri="{BB962C8B-B14F-4D97-AF65-F5344CB8AC3E}">
        <p14:creationId xmlns:p14="http://schemas.microsoft.com/office/powerpoint/2010/main" val="408051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Classification</a:t>
            </a:r>
            <a:br>
              <a:rPr lang="hu-HU" dirty="0"/>
            </a:br>
            <a:r>
              <a:rPr lang="hu-HU" dirty="0" err="1"/>
              <a:t>Decision</a:t>
            </a:r>
            <a:r>
              <a:rPr lang="hu-HU" dirty="0"/>
              <a:t> </a:t>
            </a:r>
            <a:r>
              <a:rPr lang="hu-HU" dirty="0" err="1"/>
              <a:t>Trees</a:t>
            </a:r>
            <a:endParaRPr lang="hu-HU" dirty="0"/>
          </a:p>
        </p:txBody>
      </p:sp>
      <p:cxnSp>
        <p:nvCxnSpPr>
          <p:cNvPr id="4" name="Egyenes összekötő nyíllal 3"/>
          <p:cNvCxnSpPr/>
          <p:nvPr/>
        </p:nvCxnSpPr>
        <p:spPr>
          <a:xfrm>
            <a:off x="2390289" y="5661248"/>
            <a:ext cx="3820278"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2571603" y="2204864"/>
            <a:ext cx="0" cy="374441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5"/>
          <p:cNvCxnSpPr/>
          <p:nvPr/>
        </p:nvCxnSpPr>
        <p:spPr>
          <a:xfrm>
            <a:off x="3156572"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2353871" y="2768175"/>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477946" y="2552151"/>
            <a:ext cx="875925" cy="369332"/>
          </a:xfrm>
          <a:prstGeom prst="rect">
            <a:avLst/>
          </a:prstGeom>
          <a:noFill/>
        </p:spPr>
        <p:txBody>
          <a:bodyPr wrap="square" rtlCol="0">
            <a:spAutoFit/>
          </a:bodyPr>
          <a:lstStyle/>
          <a:p>
            <a:pPr algn="r"/>
            <a:r>
              <a:rPr lang="hu-HU" dirty="0"/>
              <a:t>5</a:t>
            </a:r>
          </a:p>
        </p:txBody>
      </p:sp>
      <p:sp>
        <p:nvSpPr>
          <p:cNvPr id="13" name="Szövegdoboz 12"/>
          <p:cNvSpPr txBox="1"/>
          <p:nvPr/>
        </p:nvSpPr>
        <p:spPr>
          <a:xfrm rot="16200000">
            <a:off x="1965857" y="1987123"/>
            <a:ext cx="842160" cy="369332"/>
          </a:xfrm>
          <a:prstGeom prst="rect">
            <a:avLst/>
          </a:prstGeom>
          <a:noFill/>
        </p:spPr>
        <p:txBody>
          <a:bodyPr wrap="square" rtlCol="0">
            <a:spAutoFit/>
          </a:bodyPr>
          <a:lstStyle/>
          <a:p>
            <a:pPr algn="ctr"/>
            <a:r>
              <a:rPr lang="hu-HU" b="1" dirty="0"/>
              <a:t>Y</a:t>
            </a:r>
          </a:p>
        </p:txBody>
      </p:sp>
      <p:grpSp>
        <p:nvGrpSpPr>
          <p:cNvPr id="14" name="Csoportba foglalás 13"/>
          <p:cNvGrpSpPr/>
          <p:nvPr/>
        </p:nvGrpSpPr>
        <p:grpSpPr>
          <a:xfrm>
            <a:off x="3355704" y="4469509"/>
            <a:ext cx="120876" cy="184666"/>
            <a:chOff x="2123728" y="2389530"/>
            <a:chExt cx="144016" cy="184666"/>
          </a:xfrm>
        </p:grpSpPr>
        <p:cxnSp>
          <p:nvCxnSpPr>
            <p:cNvPr id="15" name="Egyenes összekötő 1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2994669" y="5222441"/>
            <a:ext cx="120876" cy="184666"/>
            <a:chOff x="2123728" y="2389530"/>
            <a:chExt cx="144016" cy="184666"/>
          </a:xfrm>
        </p:grpSpPr>
        <p:cxnSp>
          <p:nvCxnSpPr>
            <p:cNvPr id="18" name="Egyenes összekötő 1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Csoportba foglalás 19"/>
          <p:cNvGrpSpPr/>
          <p:nvPr/>
        </p:nvGrpSpPr>
        <p:grpSpPr>
          <a:xfrm>
            <a:off x="3840802" y="5037775"/>
            <a:ext cx="120876" cy="184666"/>
            <a:chOff x="2123728" y="2389530"/>
            <a:chExt cx="144016" cy="184666"/>
          </a:xfrm>
        </p:grpSpPr>
        <p:cxnSp>
          <p:nvCxnSpPr>
            <p:cNvPr id="21" name="Egyenes összekötő 2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Csoportba foglalás 22"/>
          <p:cNvGrpSpPr/>
          <p:nvPr/>
        </p:nvGrpSpPr>
        <p:grpSpPr>
          <a:xfrm>
            <a:off x="2986209" y="3800073"/>
            <a:ext cx="120876" cy="184666"/>
            <a:chOff x="2123728" y="2389530"/>
            <a:chExt cx="144016" cy="184666"/>
          </a:xfrm>
        </p:grpSpPr>
        <p:cxnSp>
          <p:nvCxnSpPr>
            <p:cNvPr id="24" name="Egyenes összekötő 2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Csoportba foglalás 25"/>
          <p:cNvGrpSpPr/>
          <p:nvPr/>
        </p:nvGrpSpPr>
        <p:grpSpPr>
          <a:xfrm>
            <a:off x="4547841" y="5221461"/>
            <a:ext cx="120876" cy="184666"/>
            <a:chOff x="2123728" y="2389530"/>
            <a:chExt cx="144016" cy="184666"/>
          </a:xfrm>
        </p:grpSpPr>
        <p:cxnSp>
          <p:nvCxnSpPr>
            <p:cNvPr id="27" name="Egyenes összekötő 2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Csoportba foglalás 28"/>
          <p:cNvGrpSpPr/>
          <p:nvPr/>
        </p:nvGrpSpPr>
        <p:grpSpPr>
          <a:xfrm>
            <a:off x="2862738" y="4435828"/>
            <a:ext cx="120876" cy="184666"/>
            <a:chOff x="2123728" y="2389530"/>
            <a:chExt cx="144016" cy="184666"/>
          </a:xfrm>
        </p:grpSpPr>
        <p:cxnSp>
          <p:nvCxnSpPr>
            <p:cNvPr id="30" name="Egyenes összekötő 2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Csoportba foglalás 31"/>
          <p:cNvGrpSpPr/>
          <p:nvPr/>
        </p:nvGrpSpPr>
        <p:grpSpPr>
          <a:xfrm>
            <a:off x="3575310" y="3562822"/>
            <a:ext cx="120876" cy="184666"/>
            <a:chOff x="2123728" y="2389530"/>
            <a:chExt cx="144016" cy="184666"/>
          </a:xfrm>
        </p:grpSpPr>
        <p:cxnSp>
          <p:nvCxnSpPr>
            <p:cNvPr id="33" name="Egyenes összekötő 3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Csoportba foglalás 34"/>
          <p:cNvGrpSpPr/>
          <p:nvPr/>
        </p:nvGrpSpPr>
        <p:grpSpPr>
          <a:xfrm>
            <a:off x="3828343" y="4478595"/>
            <a:ext cx="120876" cy="184666"/>
            <a:chOff x="2123728" y="2389530"/>
            <a:chExt cx="144016" cy="184666"/>
          </a:xfrm>
        </p:grpSpPr>
        <p:cxnSp>
          <p:nvCxnSpPr>
            <p:cNvPr id="36" name="Egyenes összekötő 3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Csoportba foglalás 37"/>
          <p:cNvGrpSpPr/>
          <p:nvPr/>
        </p:nvGrpSpPr>
        <p:grpSpPr>
          <a:xfrm>
            <a:off x="3707467" y="3861986"/>
            <a:ext cx="120876" cy="184666"/>
            <a:chOff x="2123728" y="2389530"/>
            <a:chExt cx="144016" cy="184666"/>
          </a:xfrm>
        </p:grpSpPr>
        <p:cxnSp>
          <p:nvCxnSpPr>
            <p:cNvPr id="39" name="Egyenes összekötő 3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Csoportba foglalás 40"/>
          <p:cNvGrpSpPr/>
          <p:nvPr/>
        </p:nvGrpSpPr>
        <p:grpSpPr>
          <a:xfrm>
            <a:off x="4800377" y="4900031"/>
            <a:ext cx="120876" cy="184666"/>
            <a:chOff x="2123728" y="2389530"/>
            <a:chExt cx="144016" cy="184666"/>
          </a:xfrm>
        </p:grpSpPr>
        <p:cxnSp>
          <p:nvCxnSpPr>
            <p:cNvPr id="42" name="Egyenes összekötő 4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Ellipszis 43"/>
          <p:cNvSpPr/>
          <p:nvPr/>
        </p:nvSpPr>
        <p:spPr>
          <a:xfrm>
            <a:off x="6290750" y="24257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p:cNvSpPr/>
          <p:nvPr/>
        </p:nvSpPr>
        <p:spPr>
          <a:xfrm>
            <a:off x="3545091" y="305922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p:cNvSpPr/>
          <p:nvPr/>
        </p:nvSpPr>
        <p:spPr>
          <a:xfrm>
            <a:off x="5593505" y="2432267"/>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p:cNvSpPr/>
          <p:nvPr/>
        </p:nvSpPr>
        <p:spPr>
          <a:xfrm>
            <a:off x="5190419" y="338793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p:cNvSpPr/>
          <p:nvPr/>
        </p:nvSpPr>
        <p:spPr>
          <a:xfrm>
            <a:off x="4978582" y="265380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Ellipszis 48"/>
          <p:cNvSpPr/>
          <p:nvPr/>
        </p:nvSpPr>
        <p:spPr>
          <a:xfrm>
            <a:off x="5291314" y="310146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Ellipszis 49"/>
          <p:cNvSpPr/>
          <p:nvPr/>
        </p:nvSpPr>
        <p:spPr>
          <a:xfrm>
            <a:off x="5195188" y="422843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Ellipszis 50"/>
          <p:cNvSpPr/>
          <p:nvPr/>
        </p:nvSpPr>
        <p:spPr>
          <a:xfrm>
            <a:off x="6530294" y="289413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Ellipszis 51"/>
          <p:cNvSpPr/>
          <p:nvPr/>
        </p:nvSpPr>
        <p:spPr>
          <a:xfrm>
            <a:off x="6222696" y="32387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Ellipszis 52"/>
          <p:cNvSpPr/>
          <p:nvPr/>
        </p:nvSpPr>
        <p:spPr>
          <a:xfrm>
            <a:off x="5291314" y="264587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Ellipszis 53"/>
          <p:cNvSpPr/>
          <p:nvPr/>
        </p:nvSpPr>
        <p:spPr>
          <a:xfrm>
            <a:off x="5858805" y="2930186"/>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55" name="Csoportba foglalás 54"/>
          <p:cNvGrpSpPr/>
          <p:nvPr/>
        </p:nvGrpSpPr>
        <p:grpSpPr>
          <a:xfrm>
            <a:off x="4115877" y="4077072"/>
            <a:ext cx="120876" cy="184666"/>
            <a:chOff x="2123728" y="2389530"/>
            <a:chExt cx="144016" cy="184666"/>
          </a:xfrm>
        </p:grpSpPr>
        <p:cxnSp>
          <p:nvCxnSpPr>
            <p:cNvPr id="56" name="Egyenes összekötő 5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Csoportba foglalás 57"/>
          <p:cNvGrpSpPr/>
          <p:nvPr/>
        </p:nvGrpSpPr>
        <p:grpSpPr>
          <a:xfrm>
            <a:off x="3384974" y="4139380"/>
            <a:ext cx="120876" cy="184666"/>
            <a:chOff x="2123728" y="2389530"/>
            <a:chExt cx="144016" cy="184666"/>
          </a:xfrm>
        </p:grpSpPr>
        <p:cxnSp>
          <p:nvCxnSpPr>
            <p:cNvPr id="59" name="Egyenes összekötő 5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Egyenes összekötő 5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Csoportba foglalás 63"/>
          <p:cNvGrpSpPr/>
          <p:nvPr/>
        </p:nvGrpSpPr>
        <p:grpSpPr>
          <a:xfrm>
            <a:off x="5225407" y="4992364"/>
            <a:ext cx="120876" cy="184666"/>
            <a:chOff x="2123728" y="2389530"/>
            <a:chExt cx="144016" cy="184666"/>
          </a:xfrm>
        </p:grpSpPr>
        <p:cxnSp>
          <p:nvCxnSpPr>
            <p:cNvPr id="65" name="Egyenes összekötő 6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Csoportba foglalás 66"/>
          <p:cNvGrpSpPr/>
          <p:nvPr/>
        </p:nvGrpSpPr>
        <p:grpSpPr>
          <a:xfrm>
            <a:off x="5437332" y="5327869"/>
            <a:ext cx="120876" cy="184666"/>
            <a:chOff x="2123728" y="2389530"/>
            <a:chExt cx="144016" cy="184666"/>
          </a:xfrm>
        </p:grpSpPr>
        <p:cxnSp>
          <p:nvCxnSpPr>
            <p:cNvPr id="68" name="Egyenes összekötő 6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Egyenes összekötő 6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Csoportba foglalás 69"/>
          <p:cNvGrpSpPr/>
          <p:nvPr/>
        </p:nvGrpSpPr>
        <p:grpSpPr>
          <a:xfrm>
            <a:off x="6119757" y="5222441"/>
            <a:ext cx="120876" cy="184666"/>
            <a:chOff x="2123728" y="2389530"/>
            <a:chExt cx="144016" cy="184666"/>
          </a:xfrm>
        </p:grpSpPr>
        <p:cxnSp>
          <p:nvCxnSpPr>
            <p:cNvPr id="71" name="Egyenes összekötő 7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gyenes összekötő 7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Csoportba foglalás 72"/>
          <p:cNvGrpSpPr/>
          <p:nvPr/>
        </p:nvGrpSpPr>
        <p:grpSpPr>
          <a:xfrm>
            <a:off x="4612164" y="4306456"/>
            <a:ext cx="120876" cy="184666"/>
            <a:chOff x="2123728" y="2389530"/>
            <a:chExt cx="144016" cy="184666"/>
          </a:xfrm>
        </p:grpSpPr>
        <p:cxnSp>
          <p:nvCxnSpPr>
            <p:cNvPr id="74" name="Egyenes összekötő 7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gyenes összekötő 7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6" name="Csoportba foglalás 75"/>
          <p:cNvGrpSpPr/>
          <p:nvPr/>
        </p:nvGrpSpPr>
        <p:grpSpPr>
          <a:xfrm>
            <a:off x="5703503" y="5006439"/>
            <a:ext cx="120876" cy="184666"/>
            <a:chOff x="2123728" y="2389530"/>
            <a:chExt cx="144016" cy="184666"/>
          </a:xfrm>
        </p:grpSpPr>
        <p:cxnSp>
          <p:nvCxnSpPr>
            <p:cNvPr id="77" name="Egyenes összekötő 7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Egyenes összekötő 7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Csoportba foglalás 78"/>
          <p:cNvGrpSpPr/>
          <p:nvPr/>
        </p:nvGrpSpPr>
        <p:grpSpPr>
          <a:xfrm>
            <a:off x="4712859" y="4633566"/>
            <a:ext cx="120876" cy="184666"/>
            <a:chOff x="2123728" y="2389530"/>
            <a:chExt cx="144016" cy="184666"/>
          </a:xfrm>
        </p:grpSpPr>
        <p:cxnSp>
          <p:nvCxnSpPr>
            <p:cNvPr id="80" name="Egyenes összekötő 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Egyenes összekötő 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Csoportba foglalás 81"/>
          <p:cNvGrpSpPr/>
          <p:nvPr/>
        </p:nvGrpSpPr>
        <p:grpSpPr>
          <a:xfrm>
            <a:off x="5865476" y="4764761"/>
            <a:ext cx="120876" cy="184666"/>
            <a:chOff x="2123728" y="2389530"/>
            <a:chExt cx="144016" cy="184666"/>
          </a:xfrm>
        </p:grpSpPr>
        <p:cxnSp>
          <p:nvCxnSpPr>
            <p:cNvPr id="83" name="Egyenes összekötő 8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Egyenes összekötő 8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Csoportba foglalás 84"/>
          <p:cNvGrpSpPr/>
          <p:nvPr/>
        </p:nvGrpSpPr>
        <p:grpSpPr>
          <a:xfrm>
            <a:off x="3208076" y="3474945"/>
            <a:ext cx="120876" cy="184666"/>
            <a:chOff x="2123728" y="2389530"/>
            <a:chExt cx="144016" cy="184666"/>
          </a:xfrm>
        </p:grpSpPr>
        <p:cxnSp>
          <p:nvCxnSpPr>
            <p:cNvPr id="86" name="Egyenes összekötő 8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Csoportba foglalás 87"/>
          <p:cNvGrpSpPr/>
          <p:nvPr/>
        </p:nvGrpSpPr>
        <p:grpSpPr>
          <a:xfrm>
            <a:off x="4404155" y="3605662"/>
            <a:ext cx="120876" cy="184666"/>
            <a:chOff x="2123728" y="2389530"/>
            <a:chExt cx="144016" cy="184666"/>
          </a:xfrm>
        </p:grpSpPr>
        <p:cxnSp>
          <p:nvCxnSpPr>
            <p:cNvPr id="89" name="Egyenes összekötő 8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Egyenes összekötő 8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Csoportba foglalás 90"/>
          <p:cNvGrpSpPr/>
          <p:nvPr/>
        </p:nvGrpSpPr>
        <p:grpSpPr>
          <a:xfrm>
            <a:off x="4112773" y="4457507"/>
            <a:ext cx="120876" cy="184666"/>
            <a:chOff x="2123728" y="2389530"/>
            <a:chExt cx="144016" cy="184666"/>
          </a:xfrm>
        </p:grpSpPr>
        <p:cxnSp>
          <p:nvCxnSpPr>
            <p:cNvPr id="92" name="Egyenes összekötő 9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Egyenes összekötő 9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Csoportba foglalás 93"/>
          <p:cNvGrpSpPr/>
          <p:nvPr/>
        </p:nvGrpSpPr>
        <p:grpSpPr>
          <a:xfrm>
            <a:off x="6252915" y="4895131"/>
            <a:ext cx="120876" cy="184666"/>
            <a:chOff x="2123728" y="2389530"/>
            <a:chExt cx="144016" cy="184666"/>
          </a:xfrm>
        </p:grpSpPr>
        <p:cxnSp>
          <p:nvCxnSpPr>
            <p:cNvPr id="95" name="Egyenes összekötő 9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Csoportba foglalás 96"/>
          <p:cNvGrpSpPr/>
          <p:nvPr/>
        </p:nvGrpSpPr>
        <p:grpSpPr>
          <a:xfrm>
            <a:off x="5412190" y="4723403"/>
            <a:ext cx="120876" cy="184666"/>
            <a:chOff x="2123728" y="2389530"/>
            <a:chExt cx="144016" cy="184666"/>
          </a:xfrm>
        </p:grpSpPr>
        <p:cxnSp>
          <p:nvCxnSpPr>
            <p:cNvPr id="98" name="Egyenes összekötő 9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0" name="Csoportba foglalás 99"/>
          <p:cNvGrpSpPr/>
          <p:nvPr/>
        </p:nvGrpSpPr>
        <p:grpSpPr>
          <a:xfrm>
            <a:off x="4396337" y="4589998"/>
            <a:ext cx="120876" cy="184666"/>
            <a:chOff x="2123728" y="2389530"/>
            <a:chExt cx="144016" cy="184666"/>
          </a:xfrm>
        </p:grpSpPr>
        <p:cxnSp>
          <p:nvCxnSpPr>
            <p:cNvPr id="101" name="Egyenes összekötő 10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Egyenes összekötő 10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3" name="Csoportba foglalás 102"/>
          <p:cNvGrpSpPr/>
          <p:nvPr/>
        </p:nvGrpSpPr>
        <p:grpSpPr>
          <a:xfrm>
            <a:off x="3851713" y="4813797"/>
            <a:ext cx="120876" cy="184666"/>
            <a:chOff x="2123728" y="2389530"/>
            <a:chExt cx="144016" cy="184666"/>
          </a:xfrm>
        </p:grpSpPr>
        <p:cxnSp>
          <p:nvCxnSpPr>
            <p:cNvPr id="104" name="Egyenes összekötő 10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Egyenes összekötő 10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 name="Csoportba foglalás 105"/>
          <p:cNvGrpSpPr/>
          <p:nvPr/>
        </p:nvGrpSpPr>
        <p:grpSpPr>
          <a:xfrm>
            <a:off x="4438333" y="4895131"/>
            <a:ext cx="120876" cy="184666"/>
            <a:chOff x="2123728" y="2389530"/>
            <a:chExt cx="144016" cy="184666"/>
          </a:xfrm>
        </p:grpSpPr>
        <p:cxnSp>
          <p:nvCxnSpPr>
            <p:cNvPr id="107" name="Egyenes összekötő 10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9" name="Csoportba foglalás 108"/>
          <p:cNvGrpSpPr/>
          <p:nvPr/>
        </p:nvGrpSpPr>
        <p:grpSpPr>
          <a:xfrm>
            <a:off x="3436616" y="3475974"/>
            <a:ext cx="120876" cy="184666"/>
            <a:chOff x="2123728" y="2389530"/>
            <a:chExt cx="144016" cy="184666"/>
          </a:xfrm>
        </p:grpSpPr>
        <p:cxnSp>
          <p:nvCxnSpPr>
            <p:cNvPr id="110" name="Egyenes összekötő 10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Egyenes összekötő 1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Csoportba foglalás 111"/>
          <p:cNvGrpSpPr/>
          <p:nvPr/>
        </p:nvGrpSpPr>
        <p:grpSpPr>
          <a:xfrm>
            <a:off x="2774636" y="4750772"/>
            <a:ext cx="120876" cy="184666"/>
            <a:chOff x="2123728" y="2389530"/>
            <a:chExt cx="144016" cy="184666"/>
          </a:xfrm>
        </p:grpSpPr>
        <p:cxnSp>
          <p:nvCxnSpPr>
            <p:cNvPr id="113" name="Egyenes összekötő 1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3361256" y="4832106"/>
            <a:ext cx="120876" cy="184666"/>
            <a:chOff x="2123728" y="2389530"/>
            <a:chExt cx="144016" cy="184666"/>
          </a:xfrm>
        </p:grpSpPr>
        <p:cxnSp>
          <p:nvCxnSpPr>
            <p:cNvPr id="116" name="Egyenes összekötő 1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Lekerekített téglalap 60"/>
          <p:cNvSpPr/>
          <p:nvPr/>
        </p:nvSpPr>
        <p:spPr>
          <a:xfrm>
            <a:off x="8112224" y="2145801"/>
            <a:ext cx="1512168"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X&lt;3</a:t>
            </a:r>
            <a:endParaRPr lang="hu-HU" dirty="0"/>
          </a:p>
        </p:txBody>
      </p:sp>
      <p:sp>
        <p:nvSpPr>
          <p:cNvPr id="124" name="Szövegdoboz 123"/>
          <p:cNvSpPr txBox="1"/>
          <p:nvPr/>
        </p:nvSpPr>
        <p:spPr>
          <a:xfrm>
            <a:off x="3416143" y="1465621"/>
            <a:ext cx="5281601" cy="400110"/>
          </a:xfrm>
          <a:prstGeom prst="rect">
            <a:avLst/>
          </a:prstGeom>
          <a:noFill/>
        </p:spPr>
        <p:txBody>
          <a:bodyPr wrap="square" rtlCol="0">
            <a:spAutoFit/>
          </a:bodyPr>
          <a:lstStyle/>
          <a:p>
            <a:pPr algn="ctr"/>
            <a:r>
              <a:rPr lang="hu-HU" sz="2000" b="1" dirty="0">
                <a:solidFill>
                  <a:srgbClr val="FF0000"/>
                </a:solidFill>
              </a:rPr>
              <a:t>Idea: </a:t>
            </a:r>
            <a:r>
              <a:rPr lang="hu-HU" sz="2000" b="1" dirty="0" err="1">
                <a:solidFill>
                  <a:srgbClr val="FF0000"/>
                </a:solidFill>
              </a:rPr>
              <a:t>We</a:t>
            </a:r>
            <a:r>
              <a:rPr lang="hu-HU" sz="2000" b="1" dirty="0">
                <a:solidFill>
                  <a:srgbClr val="FF0000"/>
                </a:solidFill>
              </a:rPr>
              <a:t> </a:t>
            </a:r>
            <a:r>
              <a:rPr lang="hu-HU" sz="2000" b="1" dirty="0" err="1">
                <a:solidFill>
                  <a:srgbClr val="FF0000"/>
                </a:solidFill>
              </a:rPr>
              <a:t>can</a:t>
            </a:r>
            <a:r>
              <a:rPr lang="hu-HU" sz="2000" b="1" dirty="0">
                <a:solidFill>
                  <a:srgbClr val="FF0000"/>
                </a:solidFill>
              </a:rPr>
              <a:t> </a:t>
            </a:r>
            <a:r>
              <a:rPr lang="hu-HU" sz="2000" b="1" dirty="0" err="1">
                <a:solidFill>
                  <a:srgbClr val="FF0000"/>
                </a:solidFill>
              </a:rPr>
              <a:t>ask</a:t>
            </a:r>
            <a:r>
              <a:rPr lang="hu-HU" sz="2000" b="1" dirty="0">
                <a:solidFill>
                  <a:srgbClr val="FF0000"/>
                </a:solidFill>
              </a:rPr>
              <a:t> </a:t>
            </a:r>
            <a:r>
              <a:rPr lang="hu-HU" sz="2000" b="1" dirty="0" err="1">
                <a:solidFill>
                  <a:srgbClr val="FF0000"/>
                </a:solidFill>
              </a:rPr>
              <a:t>multiple</a:t>
            </a:r>
            <a:r>
              <a:rPr lang="hu-HU" sz="2000" b="1" dirty="0">
                <a:solidFill>
                  <a:srgbClr val="FF0000"/>
                </a:solidFill>
              </a:rPr>
              <a:t> </a:t>
            </a:r>
            <a:r>
              <a:rPr lang="hu-HU" sz="2000" b="1" dirty="0" err="1">
                <a:solidFill>
                  <a:srgbClr val="FF0000"/>
                </a:solidFill>
              </a:rPr>
              <a:t>linear</a:t>
            </a:r>
            <a:r>
              <a:rPr lang="hu-HU" sz="2000" b="1" dirty="0">
                <a:solidFill>
                  <a:srgbClr val="FF0000"/>
                </a:solidFill>
              </a:rPr>
              <a:t> </a:t>
            </a:r>
            <a:r>
              <a:rPr lang="hu-HU" sz="2000" b="1" dirty="0" err="1">
                <a:solidFill>
                  <a:srgbClr val="FF0000"/>
                </a:solidFill>
              </a:rPr>
              <a:t>questions</a:t>
            </a:r>
            <a:r>
              <a:rPr lang="hu-HU" sz="2000" b="1" dirty="0">
                <a:solidFill>
                  <a:srgbClr val="FF0000"/>
                </a:solidFill>
              </a:rPr>
              <a:t>.</a:t>
            </a:r>
          </a:p>
        </p:txBody>
      </p:sp>
      <p:cxnSp>
        <p:nvCxnSpPr>
          <p:cNvPr id="125" name="Egyenes összekötő 124"/>
          <p:cNvCxnSpPr/>
          <p:nvPr/>
        </p:nvCxnSpPr>
        <p:spPr>
          <a:xfrm>
            <a:off x="2353871" y="3355259"/>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7" name="Szövegdoboz 126"/>
          <p:cNvSpPr txBox="1"/>
          <p:nvPr/>
        </p:nvSpPr>
        <p:spPr>
          <a:xfrm>
            <a:off x="1477946" y="3139235"/>
            <a:ext cx="875925" cy="369332"/>
          </a:xfrm>
          <a:prstGeom prst="rect">
            <a:avLst/>
          </a:prstGeom>
          <a:noFill/>
        </p:spPr>
        <p:txBody>
          <a:bodyPr wrap="square" rtlCol="0">
            <a:spAutoFit/>
          </a:bodyPr>
          <a:lstStyle/>
          <a:p>
            <a:pPr algn="r"/>
            <a:r>
              <a:rPr lang="hu-HU" dirty="0"/>
              <a:t>4</a:t>
            </a:r>
          </a:p>
        </p:txBody>
      </p:sp>
      <p:cxnSp>
        <p:nvCxnSpPr>
          <p:cNvPr id="129" name="Egyenes összekötő 128"/>
          <p:cNvCxnSpPr/>
          <p:nvPr/>
        </p:nvCxnSpPr>
        <p:spPr>
          <a:xfrm>
            <a:off x="2348996" y="3943320"/>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0" name="Szövegdoboz 129"/>
          <p:cNvSpPr txBox="1"/>
          <p:nvPr/>
        </p:nvSpPr>
        <p:spPr>
          <a:xfrm>
            <a:off x="1473071" y="3727296"/>
            <a:ext cx="875925" cy="369332"/>
          </a:xfrm>
          <a:prstGeom prst="rect">
            <a:avLst/>
          </a:prstGeom>
          <a:noFill/>
        </p:spPr>
        <p:txBody>
          <a:bodyPr wrap="square" rtlCol="0">
            <a:spAutoFit/>
          </a:bodyPr>
          <a:lstStyle/>
          <a:p>
            <a:pPr algn="r"/>
            <a:r>
              <a:rPr lang="hu-HU" dirty="0"/>
              <a:t>3</a:t>
            </a:r>
          </a:p>
        </p:txBody>
      </p:sp>
      <p:cxnSp>
        <p:nvCxnSpPr>
          <p:cNvPr id="131" name="Egyenes összekötő 130"/>
          <p:cNvCxnSpPr/>
          <p:nvPr/>
        </p:nvCxnSpPr>
        <p:spPr>
          <a:xfrm>
            <a:off x="2343925" y="5154534"/>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2" name="Szövegdoboz 131"/>
          <p:cNvSpPr txBox="1"/>
          <p:nvPr/>
        </p:nvSpPr>
        <p:spPr>
          <a:xfrm>
            <a:off x="1468000" y="4938510"/>
            <a:ext cx="875925" cy="369332"/>
          </a:xfrm>
          <a:prstGeom prst="rect">
            <a:avLst/>
          </a:prstGeom>
          <a:noFill/>
        </p:spPr>
        <p:txBody>
          <a:bodyPr wrap="square" rtlCol="0">
            <a:spAutoFit/>
          </a:bodyPr>
          <a:lstStyle/>
          <a:p>
            <a:pPr algn="r"/>
            <a:r>
              <a:rPr lang="hu-HU" dirty="0"/>
              <a:t>1</a:t>
            </a:r>
          </a:p>
        </p:txBody>
      </p:sp>
      <p:cxnSp>
        <p:nvCxnSpPr>
          <p:cNvPr id="133" name="Egyenes összekötő 132"/>
          <p:cNvCxnSpPr/>
          <p:nvPr/>
        </p:nvCxnSpPr>
        <p:spPr>
          <a:xfrm>
            <a:off x="2343924" y="4561842"/>
            <a:ext cx="36262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4" name="Szövegdoboz 133"/>
          <p:cNvSpPr txBox="1"/>
          <p:nvPr/>
        </p:nvSpPr>
        <p:spPr>
          <a:xfrm>
            <a:off x="1467999" y="4345818"/>
            <a:ext cx="875925" cy="369332"/>
          </a:xfrm>
          <a:prstGeom prst="rect">
            <a:avLst/>
          </a:prstGeom>
          <a:noFill/>
        </p:spPr>
        <p:txBody>
          <a:bodyPr wrap="square" rtlCol="0">
            <a:spAutoFit/>
          </a:bodyPr>
          <a:lstStyle/>
          <a:p>
            <a:pPr algn="r"/>
            <a:r>
              <a:rPr lang="hu-HU" dirty="0"/>
              <a:t>2</a:t>
            </a:r>
          </a:p>
        </p:txBody>
      </p:sp>
      <p:cxnSp>
        <p:nvCxnSpPr>
          <p:cNvPr id="135" name="Egyenes összekötő 134"/>
          <p:cNvCxnSpPr/>
          <p:nvPr/>
        </p:nvCxnSpPr>
        <p:spPr>
          <a:xfrm>
            <a:off x="3772203" y="5517232"/>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6" name="Egyenes összekötő 135"/>
          <p:cNvCxnSpPr/>
          <p:nvPr/>
        </p:nvCxnSpPr>
        <p:spPr>
          <a:xfrm>
            <a:off x="440415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p:nvPr/>
        </p:nvCxnSpPr>
        <p:spPr>
          <a:xfrm>
            <a:off x="5015880"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Egyenes összekötő 137"/>
          <p:cNvCxnSpPr/>
          <p:nvPr/>
        </p:nvCxnSpPr>
        <p:spPr>
          <a:xfrm>
            <a:off x="5593505" y="5541550"/>
            <a:ext cx="0" cy="2880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3" name="Szövegdoboz 62"/>
          <p:cNvSpPr txBox="1"/>
          <p:nvPr/>
        </p:nvSpPr>
        <p:spPr>
          <a:xfrm>
            <a:off x="2983614" y="5829582"/>
            <a:ext cx="3420396" cy="369332"/>
          </a:xfrm>
          <a:prstGeom prst="rect">
            <a:avLst/>
          </a:prstGeom>
          <a:noFill/>
        </p:spPr>
        <p:txBody>
          <a:bodyPr wrap="square" rtlCol="0">
            <a:spAutoFit/>
          </a:bodyPr>
          <a:lstStyle/>
          <a:p>
            <a:r>
              <a:rPr lang="hu-HU" dirty="0"/>
              <a:t>1          2          3         4         5        </a:t>
            </a:r>
            <a:r>
              <a:rPr lang="hu-HU" b="1" dirty="0"/>
              <a:t>X</a:t>
            </a:r>
          </a:p>
        </p:txBody>
      </p:sp>
      <p:sp>
        <p:nvSpPr>
          <p:cNvPr id="139" name="Ellipszis 138"/>
          <p:cNvSpPr/>
          <p:nvPr/>
        </p:nvSpPr>
        <p:spPr>
          <a:xfrm>
            <a:off x="6472064" y="36192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0" name="Ellipszis 139"/>
          <p:cNvSpPr/>
          <p:nvPr/>
        </p:nvSpPr>
        <p:spPr>
          <a:xfrm>
            <a:off x="6130183" y="396448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1" name="Ellipszis 140"/>
          <p:cNvSpPr/>
          <p:nvPr/>
        </p:nvSpPr>
        <p:spPr>
          <a:xfrm>
            <a:off x="6034074" y="3403804"/>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2" name="Ellipszis 141"/>
          <p:cNvSpPr/>
          <p:nvPr/>
        </p:nvSpPr>
        <p:spPr>
          <a:xfrm>
            <a:off x="5726476" y="374846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3" name="Ellipszis 142"/>
          <p:cNvSpPr/>
          <p:nvPr/>
        </p:nvSpPr>
        <p:spPr>
          <a:xfrm>
            <a:off x="3647029" y="239872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4" name="Ellipszis 143"/>
          <p:cNvSpPr/>
          <p:nvPr/>
        </p:nvSpPr>
        <p:spPr>
          <a:xfrm>
            <a:off x="2949784" y="240520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5" name="Ellipszis 144"/>
          <p:cNvSpPr/>
          <p:nvPr/>
        </p:nvSpPr>
        <p:spPr>
          <a:xfrm>
            <a:off x="4146096" y="270840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6" name="Ellipszis 145"/>
          <p:cNvSpPr/>
          <p:nvPr/>
        </p:nvSpPr>
        <p:spPr>
          <a:xfrm>
            <a:off x="3385923" y="273278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7" name="Ellipszis 146"/>
          <p:cNvSpPr/>
          <p:nvPr/>
        </p:nvSpPr>
        <p:spPr>
          <a:xfrm>
            <a:off x="3087200" y="309009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8" name="Ellipszis 147"/>
          <p:cNvSpPr/>
          <p:nvPr/>
        </p:nvSpPr>
        <p:spPr>
          <a:xfrm>
            <a:off x="3934563" y="3146453"/>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9" name="Ellipszis 148"/>
          <p:cNvSpPr/>
          <p:nvPr/>
        </p:nvSpPr>
        <p:spPr>
          <a:xfrm>
            <a:off x="4547841" y="243778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0" name="Ellipszis 149"/>
          <p:cNvSpPr/>
          <p:nvPr/>
        </p:nvSpPr>
        <p:spPr>
          <a:xfrm>
            <a:off x="4619063" y="30227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1" name="Ellipszis 150"/>
          <p:cNvSpPr/>
          <p:nvPr/>
        </p:nvSpPr>
        <p:spPr>
          <a:xfrm>
            <a:off x="5077406" y="3660741"/>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2" name="Ellipszis 151"/>
          <p:cNvSpPr/>
          <p:nvPr/>
        </p:nvSpPr>
        <p:spPr>
          <a:xfrm>
            <a:off x="5969533" y="4289689"/>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3" name="Ellipszis 152"/>
          <p:cNvSpPr/>
          <p:nvPr/>
        </p:nvSpPr>
        <p:spPr>
          <a:xfrm>
            <a:off x="5565826" y="4073665"/>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4" name="Ellipszis 153"/>
          <p:cNvSpPr/>
          <p:nvPr/>
        </p:nvSpPr>
        <p:spPr>
          <a:xfrm>
            <a:off x="5492459" y="3367962"/>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5" name="Ellipszis 154"/>
          <p:cNvSpPr/>
          <p:nvPr/>
        </p:nvSpPr>
        <p:spPr>
          <a:xfrm>
            <a:off x="6149976" y="2786118"/>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56" name="Egyenes összekötő 155"/>
          <p:cNvCxnSpPr/>
          <p:nvPr/>
        </p:nvCxnSpPr>
        <p:spPr>
          <a:xfrm>
            <a:off x="5015881" y="2204864"/>
            <a:ext cx="1" cy="34970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Egyenes összekötő nyíllal 156"/>
          <p:cNvCxnSpPr/>
          <p:nvPr/>
        </p:nvCxnSpPr>
        <p:spPr>
          <a:xfrm flipH="1">
            <a:off x="8400256" y="257419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gyenes összekötő nyíllal 157"/>
          <p:cNvCxnSpPr/>
          <p:nvPr/>
        </p:nvCxnSpPr>
        <p:spPr>
          <a:xfrm>
            <a:off x="9534382" y="2569327"/>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Szövegdoboz 158"/>
          <p:cNvSpPr txBox="1"/>
          <p:nvPr/>
        </p:nvSpPr>
        <p:spPr>
          <a:xfrm>
            <a:off x="8040216" y="3146453"/>
            <a:ext cx="720080" cy="369332"/>
          </a:xfrm>
          <a:prstGeom prst="rect">
            <a:avLst/>
          </a:prstGeom>
          <a:noFill/>
        </p:spPr>
        <p:txBody>
          <a:bodyPr wrap="square" rtlCol="0">
            <a:spAutoFit/>
          </a:bodyPr>
          <a:lstStyle/>
          <a:p>
            <a:pPr algn="ctr"/>
            <a:r>
              <a:rPr lang="hu-HU" dirty="0" err="1"/>
              <a:t>Yes</a:t>
            </a:r>
            <a:endParaRPr lang="hu-HU" dirty="0"/>
          </a:p>
        </p:txBody>
      </p:sp>
      <p:sp>
        <p:nvSpPr>
          <p:cNvPr id="160" name="Szövegdoboz 159"/>
          <p:cNvSpPr txBox="1"/>
          <p:nvPr/>
        </p:nvSpPr>
        <p:spPr>
          <a:xfrm>
            <a:off x="9408368" y="3167232"/>
            <a:ext cx="720080" cy="369332"/>
          </a:xfrm>
          <a:prstGeom prst="rect">
            <a:avLst/>
          </a:prstGeom>
          <a:noFill/>
        </p:spPr>
        <p:txBody>
          <a:bodyPr wrap="square" rtlCol="0">
            <a:spAutoFit/>
          </a:bodyPr>
          <a:lstStyle/>
          <a:p>
            <a:pPr algn="ctr"/>
            <a:r>
              <a:rPr lang="hu-HU" dirty="0"/>
              <a:t>No</a:t>
            </a:r>
          </a:p>
        </p:txBody>
      </p:sp>
      <p:cxnSp>
        <p:nvCxnSpPr>
          <p:cNvPr id="161" name="Egyenes összekötő nyíllal 160"/>
          <p:cNvCxnSpPr/>
          <p:nvPr/>
        </p:nvCxnSpPr>
        <p:spPr>
          <a:xfrm>
            <a:off x="8409874" y="3565030"/>
            <a:ext cx="0" cy="587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Egyenes összekötő nyíllal 162"/>
          <p:cNvCxnSpPr/>
          <p:nvPr/>
        </p:nvCxnSpPr>
        <p:spPr>
          <a:xfrm flipH="1">
            <a:off x="7968208" y="464250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Egyenes összekötő nyíllal 163"/>
          <p:cNvCxnSpPr/>
          <p:nvPr/>
        </p:nvCxnSpPr>
        <p:spPr>
          <a:xfrm>
            <a:off x="8688288" y="4637631"/>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Szövegdoboz 164"/>
          <p:cNvSpPr txBox="1"/>
          <p:nvPr/>
        </p:nvSpPr>
        <p:spPr>
          <a:xfrm>
            <a:off x="7608168" y="5214757"/>
            <a:ext cx="720080" cy="369332"/>
          </a:xfrm>
          <a:prstGeom prst="rect">
            <a:avLst/>
          </a:prstGeom>
          <a:noFill/>
        </p:spPr>
        <p:txBody>
          <a:bodyPr wrap="square" rtlCol="0">
            <a:spAutoFit/>
          </a:bodyPr>
          <a:lstStyle/>
          <a:p>
            <a:pPr algn="ctr"/>
            <a:r>
              <a:rPr lang="hu-HU" dirty="0" err="1"/>
              <a:t>Yes</a:t>
            </a:r>
            <a:endParaRPr lang="hu-HU" dirty="0"/>
          </a:p>
        </p:txBody>
      </p:sp>
      <p:sp>
        <p:nvSpPr>
          <p:cNvPr id="166" name="Szövegdoboz 165"/>
          <p:cNvSpPr txBox="1"/>
          <p:nvPr/>
        </p:nvSpPr>
        <p:spPr>
          <a:xfrm>
            <a:off x="8562274" y="5235536"/>
            <a:ext cx="720080" cy="369332"/>
          </a:xfrm>
          <a:prstGeom prst="rect">
            <a:avLst/>
          </a:prstGeom>
          <a:noFill/>
        </p:spPr>
        <p:txBody>
          <a:bodyPr wrap="square" rtlCol="0">
            <a:spAutoFit/>
          </a:bodyPr>
          <a:lstStyle/>
          <a:p>
            <a:pPr algn="ctr"/>
            <a:r>
              <a:rPr lang="hu-HU" dirty="0"/>
              <a:t>No</a:t>
            </a:r>
          </a:p>
        </p:txBody>
      </p:sp>
      <p:sp>
        <p:nvSpPr>
          <p:cNvPr id="167" name="Lekerekített téglalap 166"/>
          <p:cNvSpPr/>
          <p:nvPr/>
        </p:nvSpPr>
        <p:spPr>
          <a:xfrm>
            <a:off x="8040216" y="4200631"/>
            <a:ext cx="720080"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Y&lt;4</a:t>
            </a:r>
            <a:endParaRPr lang="hu-HU" dirty="0"/>
          </a:p>
        </p:txBody>
      </p:sp>
      <p:cxnSp>
        <p:nvCxnSpPr>
          <p:cNvPr id="168" name="Egyenes összekötő 167"/>
          <p:cNvCxnSpPr/>
          <p:nvPr/>
        </p:nvCxnSpPr>
        <p:spPr>
          <a:xfrm flipH="1">
            <a:off x="2571604" y="3355259"/>
            <a:ext cx="24442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9" name="Csoportba foglalás 168"/>
          <p:cNvGrpSpPr/>
          <p:nvPr/>
        </p:nvGrpSpPr>
        <p:grpSpPr>
          <a:xfrm>
            <a:off x="7907770" y="5590479"/>
            <a:ext cx="120876" cy="184666"/>
            <a:chOff x="2123728" y="2389530"/>
            <a:chExt cx="144016" cy="184666"/>
          </a:xfrm>
        </p:grpSpPr>
        <p:cxnSp>
          <p:nvCxnSpPr>
            <p:cNvPr id="170" name="Egyenes összekötő 16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Egyenes összekötő 17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2" name="Ellipszis 171"/>
          <p:cNvSpPr/>
          <p:nvPr/>
        </p:nvSpPr>
        <p:spPr>
          <a:xfrm>
            <a:off x="8831657" y="557480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73" name="Egyenes összekötő nyíllal 172"/>
          <p:cNvCxnSpPr/>
          <p:nvPr/>
        </p:nvCxnSpPr>
        <p:spPr>
          <a:xfrm>
            <a:off x="9760024" y="3573237"/>
            <a:ext cx="0" cy="587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Egyenes összekötő nyíllal 173"/>
          <p:cNvCxnSpPr/>
          <p:nvPr/>
        </p:nvCxnSpPr>
        <p:spPr>
          <a:xfrm flipH="1">
            <a:off x="9318358" y="4650708"/>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Egyenes összekötő nyíllal 174"/>
          <p:cNvCxnSpPr/>
          <p:nvPr/>
        </p:nvCxnSpPr>
        <p:spPr>
          <a:xfrm>
            <a:off x="10038438" y="4645838"/>
            <a:ext cx="234026" cy="54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Lekerekített téglalap 175"/>
          <p:cNvSpPr/>
          <p:nvPr/>
        </p:nvSpPr>
        <p:spPr>
          <a:xfrm>
            <a:off x="9390366" y="4208838"/>
            <a:ext cx="720080" cy="388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Y&lt;2</a:t>
            </a:r>
            <a:endParaRPr lang="hu-HU" dirty="0"/>
          </a:p>
        </p:txBody>
      </p:sp>
      <p:sp>
        <p:nvSpPr>
          <p:cNvPr id="177" name="Szövegdoboz 176"/>
          <p:cNvSpPr txBox="1"/>
          <p:nvPr/>
        </p:nvSpPr>
        <p:spPr>
          <a:xfrm>
            <a:off x="8976320" y="5229197"/>
            <a:ext cx="720080" cy="369332"/>
          </a:xfrm>
          <a:prstGeom prst="rect">
            <a:avLst/>
          </a:prstGeom>
          <a:noFill/>
        </p:spPr>
        <p:txBody>
          <a:bodyPr wrap="square" rtlCol="0">
            <a:spAutoFit/>
          </a:bodyPr>
          <a:lstStyle/>
          <a:p>
            <a:pPr algn="ctr"/>
            <a:r>
              <a:rPr lang="hu-HU" dirty="0" err="1"/>
              <a:t>Yes</a:t>
            </a:r>
            <a:endParaRPr lang="hu-HU" dirty="0"/>
          </a:p>
        </p:txBody>
      </p:sp>
      <p:sp>
        <p:nvSpPr>
          <p:cNvPr id="178" name="Szövegdoboz 177"/>
          <p:cNvSpPr txBox="1"/>
          <p:nvPr/>
        </p:nvSpPr>
        <p:spPr>
          <a:xfrm>
            <a:off x="9930426" y="5249976"/>
            <a:ext cx="720080" cy="369332"/>
          </a:xfrm>
          <a:prstGeom prst="rect">
            <a:avLst/>
          </a:prstGeom>
          <a:noFill/>
        </p:spPr>
        <p:txBody>
          <a:bodyPr wrap="square" rtlCol="0">
            <a:spAutoFit/>
          </a:bodyPr>
          <a:lstStyle/>
          <a:p>
            <a:pPr algn="ctr"/>
            <a:r>
              <a:rPr lang="hu-HU" dirty="0"/>
              <a:t>No</a:t>
            </a:r>
          </a:p>
        </p:txBody>
      </p:sp>
      <p:grpSp>
        <p:nvGrpSpPr>
          <p:cNvPr id="179" name="Csoportba foglalás 178"/>
          <p:cNvGrpSpPr/>
          <p:nvPr/>
        </p:nvGrpSpPr>
        <p:grpSpPr>
          <a:xfrm>
            <a:off x="9275922" y="5604919"/>
            <a:ext cx="120876" cy="184666"/>
            <a:chOff x="2123728" y="2389530"/>
            <a:chExt cx="144016" cy="184666"/>
          </a:xfrm>
        </p:grpSpPr>
        <p:cxnSp>
          <p:nvCxnSpPr>
            <p:cNvPr id="180" name="Egyenes összekötő 17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Egyenes összekötő 18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2" name="Ellipszis 181"/>
          <p:cNvSpPr/>
          <p:nvPr/>
        </p:nvSpPr>
        <p:spPr>
          <a:xfrm>
            <a:off x="10199809" y="5589240"/>
            <a:ext cx="18131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83" name="Egyenes összekötő 182"/>
          <p:cNvCxnSpPr/>
          <p:nvPr/>
        </p:nvCxnSpPr>
        <p:spPr>
          <a:xfrm flipH="1" flipV="1">
            <a:off x="4998702" y="4544248"/>
            <a:ext cx="1712906" cy="5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Decision</a:t>
            </a:r>
            <a:r>
              <a:rPr lang="hu-HU" dirty="0"/>
              <a:t> </a:t>
            </a:r>
            <a:r>
              <a:rPr lang="hu-HU" dirty="0" err="1"/>
              <a:t>tree</a:t>
            </a:r>
            <a:r>
              <a:rPr lang="hu-HU" dirty="0"/>
              <a:t> building</a:t>
            </a:r>
          </a:p>
        </p:txBody>
      </p:sp>
      <p:sp>
        <p:nvSpPr>
          <p:cNvPr id="3" name="Tartalom helye 2"/>
          <p:cNvSpPr>
            <a:spLocks noGrp="1"/>
          </p:cNvSpPr>
          <p:nvPr>
            <p:ph idx="1"/>
          </p:nvPr>
        </p:nvSpPr>
        <p:spPr/>
        <p:txBody>
          <a:bodyPr/>
          <a:lstStyle/>
          <a:p>
            <a:r>
              <a:rPr lang="hu-HU" dirty="0" err="1"/>
              <a:t>How</a:t>
            </a:r>
            <a:r>
              <a:rPr lang="hu-HU" dirty="0"/>
              <a:t> </a:t>
            </a:r>
            <a:r>
              <a:rPr lang="hu-HU" dirty="0" err="1"/>
              <a:t>to</a:t>
            </a:r>
            <a:r>
              <a:rPr lang="hu-HU" dirty="0"/>
              <a:t> </a:t>
            </a:r>
            <a:r>
              <a:rPr lang="hu-HU" dirty="0" err="1"/>
              <a:t>measure</a:t>
            </a:r>
            <a:r>
              <a:rPr lang="hu-HU" dirty="0"/>
              <a:t> </a:t>
            </a:r>
            <a:r>
              <a:rPr lang="hu-HU" dirty="0" err="1"/>
              <a:t>impurity</a:t>
            </a:r>
            <a:r>
              <a:rPr lang="hu-HU" dirty="0"/>
              <a:t> </a:t>
            </a:r>
            <a:r>
              <a:rPr lang="hu-HU" dirty="0" err="1"/>
              <a:t>in</a:t>
            </a:r>
            <a:r>
              <a:rPr lang="hu-HU" dirty="0"/>
              <a:t> a </a:t>
            </a:r>
            <a:r>
              <a:rPr lang="hu-HU" dirty="0" err="1"/>
              <a:t>bunch</a:t>
            </a:r>
            <a:r>
              <a:rPr lang="hu-HU" dirty="0"/>
              <a:t> of </a:t>
            </a:r>
            <a:r>
              <a:rPr lang="hu-HU" dirty="0" err="1"/>
              <a:t>examples</a:t>
            </a:r>
            <a:r>
              <a:rPr lang="hu-HU" dirty="0"/>
              <a:t>?</a:t>
            </a:r>
          </a:p>
          <a:p>
            <a:pPr lvl="1"/>
            <a:r>
              <a:rPr lang="hu-HU" dirty="0" err="1"/>
              <a:t>Entropy</a:t>
            </a:r>
            <a:endParaRPr lang="hu-HU" dirty="0"/>
          </a:p>
          <a:p>
            <a:pPr lvl="2"/>
            <a:r>
              <a:rPr lang="hu-HU" dirty="0" err="1"/>
              <a:t>It</a:t>
            </a:r>
            <a:r>
              <a:rPr lang="hu-HU" dirty="0"/>
              <a:t> </a:t>
            </a:r>
            <a:r>
              <a:rPr lang="hu-HU" dirty="0" err="1"/>
              <a:t>controls</a:t>
            </a:r>
            <a:r>
              <a:rPr lang="hu-HU" dirty="0"/>
              <a:t> </a:t>
            </a:r>
            <a:r>
              <a:rPr lang="hu-HU" dirty="0" err="1"/>
              <a:t>how</a:t>
            </a:r>
            <a:r>
              <a:rPr lang="hu-HU" dirty="0"/>
              <a:t> a DT </a:t>
            </a:r>
            <a:r>
              <a:rPr lang="hu-HU" dirty="0" err="1"/>
              <a:t>decides</a:t>
            </a:r>
            <a:r>
              <a:rPr lang="hu-HU" dirty="0"/>
              <a:t> </a:t>
            </a:r>
            <a:r>
              <a:rPr lang="hu-HU" dirty="0" err="1"/>
              <a:t>where</a:t>
            </a:r>
            <a:r>
              <a:rPr lang="hu-HU" dirty="0"/>
              <a:t> </a:t>
            </a:r>
            <a:r>
              <a:rPr lang="hu-HU" dirty="0" err="1"/>
              <a:t>to</a:t>
            </a:r>
            <a:r>
              <a:rPr lang="hu-HU" dirty="0"/>
              <a:t> </a:t>
            </a:r>
            <a:r>
              <a:rPr lang="hu-HU" dirty="0" err="1"/>
              <a:t>split</a:t>
            </a:r>
            <a:r>
              <a:rPr lang="hu-HU" dirty="0"/>
              <a:t> </a:t>
            </a:r>
            <a:r>
              <a:rPr lang="hu-HU" dirty="0" err="1"/>
              <a:t>the</a:t>
            </a:r>
            <a:r>
              <a:rPr lang="hu-HU" dirty="0"/>
              <a:t> </a:t>
            </a:r>
            <a:r>
              <a:rPr lang="hu-HU" dirty="0" err="1"/>
              <a:t>data</a:t>
            </a:r>
            <a:endParaRPr lang="hu-HU" dirty="0"/>
          </a:p>
          <a:p>
            <a:pPr lvl="1"/>
            <a:endParaRPr lang="hu-HU" dirty="0"/>
          </a:p>
        </p:txBody>
      </p:sp>
      <p:cxnSp>
        <p:nvCxnSpPr>
          <p:cNvPr id="5" name="Egyenes összekötő nyíllal 4"/>
          <p:cNvCxnSpPr/>
          <p:nvPr/>
        </p:nvCxnSpPr>
        <p:spPr>
          <a:xfrm flipV="1">
            <a:off x="2639616" y="4005064"/>
            <a:ext cx="0" cy="2016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a:off x="2639616" y="6021288"/>
            <a:ext cx="21602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Ellipszis 7"/>
          <p:cNvSpPr/>
          <p:nvPr/>
        </p:nvSpPr>
        <p:spPr>
          <a:xfrm>
            <a:off x="3050504" y="541760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9" name="Csoportba foglalás 8"/>
          <p:cNvGrpSpPr/>
          <p:nvPr/>
        </p:nvGrpSpPr>
        <p:grpSpPr>
          <a:xfrm>
            <a:off x="3086508" y="4853620"/>
            <a:ext cx="144016" cy="184666"/>
            <a:chOff x="2123728" y="2389530"/>
            <a:chExt cx="144016" cy="184666"/>
          </a:xfrm>
        </p:grpSpPr>
        <p:cxnSp>
          <p:nvCxnSpPr>
            <p:cNvPr id="10" name="Egyenes összekötő 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gyenes összekötő 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Szövegdoboz 11"/>
          <p:cNvSpPr txBox="1"/>
          <p:nvPr/>
        </p:nvSpPr>
        <p:spPr>
          <a:xfrm>
            <a:off x="2351584" y="4853620"/>
            <a:ext cx="144016" cy="369332"/>
          </a:xfrm>
          <a:prstGeom prst="rect">
            <a:avLst/>
          </a:prstGeom>
          <a:noFill/>
        </p:spPr>
        <p:txBody>
          <a:bodyPr wrap="square" rtlCol="0">
            <a:spAutoFit/>
          </a:bodyPr>
          <a:lstStyle/>
          <a:p>
            <a:r>
              <a:rPr lang="hu-HU" dirty="0"/>
              <a:t>A</a:t>
            </a:r>
          </a:p>
        </p:txBody>
      </p:sp>
      <p:sp>
        <p:nvSpPr>
          <p:cNvPr id="13" name="Szövegdoboz 12"/>
          <p:cNvSpPr txBox="1"/>
          <p:nvPr/>
        </p:nvSpPr>
        <p:spPr>
          <a:xfrm>
            <a:off x="3575720" y="6093296"/>
            <a:ext cx="144016" cy="369332"/>
          </a:xfrm>
          <a:prstGeom prst="rect">
            <a:avLst/>
          </a:prstGeom>
          <a:noFill/>
        </p:spPr>
        <p:txBody>
          <a:bodyPr wrap="square" rtlCol="0">
            <a:spAutoFit/>
          </a:bodyPr>
          <a:lstStyle/>
          <a:p>
            <a:r>
              <a:rPr lang="hu-HU" dirty="0"/>
              <a:t>B</a:t>
            </a:r>
          </a:p>
        </p:txBody>
      </p:sp>
      <p:sp>
        <p:nvSpPr>
          <p:cNvPr id="14" name="Ellipszis 13"/>
          <p:cNvSpPr/>
          <p:nvPr/>
        </p:nvSpPr>
        <p:spPr>
          <a:xfrm>
            <a:off x="3744888" y="553918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 name="Ellipszis 14"/>
          <p:cNvSpPr/>
          <p:nvPr/>
        </p:nvSpPr>
        <p:spPr>
          <a:xfrm>
            <a:off x="4196959" y="546199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Ellipszis 15"/>
          <p:cNvSpPr/>
          <p:nvPr/>
        </p:nvSpPr>
        <p:spPr>
          <a:xfrm>
            <a:off x="3960912" y="533853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7" name="Ellipszis 16"/>
          <p:cNvSpPr/>
          <p:nvPr/>
        </p:nvSpPr>
        <p:spPr>
          <a:xfrm>
            <a:off x="4005300" y="487119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Ellipszis 17"/>
          <p:cNvSpPr/>
          <p:nvPr/>
        </p:nvSpPr>
        <p:spPr>
          <a:xfrm>
            <a:off x="4392960" y="530959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Ellipszis 18"/>
          <p:cNvSpPr/>
          <p:nvPr/>
        </p:nvSpPr>
        <p:spPr>
          <a:xfrm>
            <a:off x="3381138" y="561708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 name="Ellipszis 19"/>
          <p:cNvSpPr/>
          <p:nvPr/>
        </p:nvSpPr>
        <p:spPr>
          <a:xfrm>
            <a:off x="3719736" y="461760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Ellipszis 20"/>
          <p:cNvSpPr/>
          <p:nvPr/>
        </p:nvSpPr>
        <p:spPr>
          <a:xfrm>
            <a:off x="4216982" y="455398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Ellipszis 21"/>
          <p:cNvSpPr/>
          <p:nvPr/>
        </p:nvSpPr>
        <p:spPr>
          <a:xfrm>
            <a:off x="4412983" y="440158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Ellipszis 22"/>
          <p:cNvSpPr/>
          <p:nvPr/>
        </p:nvSpPr>
        <p:spPr>
          <a:xfrm>
            <a:off x="4289290" y="51339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Ellipszis 23"/>
          <p:cNvSpPr/>
          <p:nvPr/>
        </p:nvSpPr>
        <p:spPr>
          <a:xfrm>
            <a:off x="4500972" y="481672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25" name="Csoportba foglalás 24"/>
          <p:cNvGrpSpPr/>
          <p:nvPr/>
        </p:nvGrpSpPr>
        <p:grpSpPr>
          <a:xfrm>
            <a:off x="3238908" y="5006020"/>
            <a:ext cx="144016" cy="184666"/>
            <a:chOff x="2123728" y="2389530"/>
            <a:chExt cx="144016" cy="184666"/>
          </a:xfrm>
        </p:grpSpPr>
        <p:cxnSp>
          <p:nvCxnSpPr>
            <p:cNvPr id="26" name="Egyenes összekötő 2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Csoportba foglalás 27"/>
          <p:cNvGrpSpPr/>
          <p:nvPr/>
        </p:nvGrpSpPr>
        <p:grpSpPr>
          <a:xfrm>
            <a:off x="2862100" y="4401582"/>
            <a:ext cx="144016" cy="184666"/>
            <a:chOff x="2123728" y="2389530"/>
            <a:chExt cx="144016" cy="184666"/>
          </a:xfrm>
        </p:grpSpPr>
        <p:cxnSp>
          <p:nvCxnSpPr>
            <p:cNvPr id="29" name="Egyenes összekötő 2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Egyenes összekötő 2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Csoportba foglalás 30"/>
          <p:cNvGrpSpPr/>
          <p:nvPr/>
        </p:nvGrpSpPr>
        <p:grpSpPr>
          <a:xfrm>
            <a:off x="3014500" y="4553982"/>
            <a:ext cx="144016" cy="184666"/>
            <a:chOff x="2123728" y="2389530"/>
            <a:chExt cx="144016" cy="184666"/>
          </a:xfrm>
        </p:grpSpPr>
        <p:cxnSp>
          <p:nvCxnSpPr>
            <p:cNvPr id="32" name="Egyenes összekötő 3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Csoportba foglalás 33"/>
          <p:cNvGrpSpPr/>
          <p:nvPr/>
        </p:nvGrpSpPr>
        <p:grpSpPr>
          <a:xfrm>
            <a:off x="3294148" y="4642140"/>
            <a:ext cx="144016" cy="184666"/>
            <a:chOff x="2123728" y="2389530"/>
            <a:chExt cx="144016" cy="184666"/>
          </a:xfrm>
        </p:grpSpPr>
        <p:cxnSp>
          <p:nvCxnSpPr>
            <p:cNvPr id="35" name="Egyenes összekötő 3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Egyenes összekötő 3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Csoportba foglalás 36"/>
          <p:cNvGrpSpPr/>
          <p:nvPr/>
        </p:nvGrpSpPr>
        <p:grpSpPr>
          <a:xfrm>
            <a:off x="3446548" y="4794540"/>
            <a:ext cx="144016" cy="184666"/>
            <a:chOff x="2123728" y="2389530"/>
            <a:chExt cx="144016" cy="184666"/>
          </a:xfrm>
        </p:grpSpPr>
        <p:cxnSp>
          <p:nvCxnSpPr>
            <p:cNvPr id="38" name="Egyenes összekötő 3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Csoportba foglalás 39"/>
          <p:cNvGrpSpPr/>
          <p:nvPr/>
        </p:nvGrpSpPr>
        <p:grpSpPr>
          <a:xfrm>
            <a:off x="3351312" y="4064516"/>
            <a:ext cx="144016" cy="184666"/>
            <a:chOff x="2123728" y="2389530"/>
            <a:chExt cx="144016" cy="184666"/>
          </a:xfrm>
        </p:grpSpPr>
        <p:cxnSp>
          <p:nvCxnSpPr>
            <p:cNvPr id="41" name="Egyenes összekötő 4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Csoportba foglalás 42"/>
          <p:cNvGrpSpPr/>
          <p:nvPr/>
        </p:nvGrpSpPr>
        <p:grpSpPr>
          <a:xfrm>
            <a:off x="3503712" y="4216916"/>
            <a:ext cx="144016" cy="184666"/>
            <a:chOff x="2123728" y="2389530"/>
            <a:chExt cx="144016" cy="184666"/>
          </a:xfrm>
        </p:grpSpPr>
        <p:cxnSp>
          <p:nvCxnSpPr>
            <p:cNvPr id="44" name="Egyenes összekötő 4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6" name="Egyenes összekötő nyíllal 45"/>
          <p:cNvCxnSpPr/>
          <p:nvPr/>
        </p:nvCxnSpPr>
        <p:spPr>
          <a:xfrm flipV="1">
            <a:off x="6672064" y="4004993"/>
            <a:ext cx="0" cy="2016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Egyenes összekötő nyíllal 46"/>
          <p:cNvCxnSpPr/>
          <p:nvPr/>
        </p:nvCxnSpPr>
        <p:spPr>
          <a:xfrm>
            <a:off x="6672064" y="6021217"/>
            <a:ext cx="21602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Ellipszis 47"/>
          <p:cNvSpPr/>
          <p:nvPr/>
        </p:nvSpPr>
        <p:spPr>
          <a:xfrm>
            <a:off x="7815126" y="497616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49" name="Csoportba foglalás 48"/>
          <p:cNvGrpSpPr/>
          <p:nvPr/>
        </p:nvGrpSpPr>
        <p:grpSpPr>
          <a:xfrm>
            <a:off x="7118956" y="4853549"/>
            <a:ext cx="144016" cy="184666"/>
            <a:chOff x="2123728" y="2389530"/>
            <a:chExt cx="144016" cy="184666"/>
          </a:xfrm>
        </p:grpSpPr>
        <p:cxnSp>
          <p:nvCxnSpPr>
            <p:cNvPr id="50" name="Egyenes összekötő 4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gyenes összekötő 5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Szövegdoboz 51"/>
          <p:cNvSpPr txBox="1"/>
          <p:nvPr/>
        </p:nvSpPr>
        <p:spPr>
          <a:xfrm>
            <a:off x="6384032" y="4853549"/>
            <a:ext cx="144016" cy="369332"/>
          </a:xfrm>
          <a:prstGeom prst="rect">
            <a:avLst/>
          </a:prstGeom>
          <a:noFill/>
        </p:spPr>
        <p:txBody>
          <a:bodyPr wrap="square" rtlCol="0">
            <a:spAutoFit/>
          </a:bodyPr>
          <a:lstStyle/>
          <a:p>
            <a:r>
              <a:rPr lang="hu-HU" dirty="0"/>
              <a:t>A</a:t>
            </a:r>
          </a:p>
        </p:txBody>
      </p:sp>
      <p:sp>
        <p:nvSpPr>
          <p:cNvPr id="53" name="Szövegdoboz 52"/>
          <p:cNvSpPr txBox="1"/>
          <p:nvPr/>
        </p:nvSpPr>
        <p:spPr>
          <a:xfrm>
            <a:off x="7608168" y="6093225"/>
            <a:ext cx="144016" cy="369332"/>
          </a:xfrm>
          <a:prstGeom prst="rect">
            <a:avLst/>
          </a:prstGeom>
          <a:noFill/>
        </p:spPr>
        <p:txBody>
          <a:bodyPr wrap="square" rtlCol="0">
            <a:spAutoFit/>
          </a:bodyPr>
          <a:lstStyle/>
          <a:p>
            <a:r>
              <a:rPr lang="hu-HU" dirty="0"/>
              <a:t>C</a:t>
            </a:r>
          </a:p>
        </p:txBody>
      </p:sp>
      <p:sp>
        <p:nvSpPr>
          <p:cNvPr id="54" name="Ellipszis 53"/>
          <p:cNvSpPr/>
          <p:nvPr/>
        </p:nvSpPr>
        <p:spPr>
          <a:xfrm>
            <a:off x="7777336" y="5539117"/>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5" name="Ellipszis 54"/>
          <p:cNvSpPr/>
          <p:nvPr/>
        </p:nvSpPr>
        <p:spPr>
          <a:xfrm>
            <a:off x="8229407" y="546192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Ellipszis 55"/>
          <p:cNvSpPr/>
          <p:nvPr/>
        </p:nvSpPr>
        <p:spPr>
          <a:xfrm>
            <a:off x="7993360" y="5338468"/>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7" name="Ellipszis 56"/>
          <p:cNvSpPr/>
          <p:nvPr/>
        </p:nvSpPr>
        <p:spPr>
          <a:xfrm>
            <a:off x="8037748" y="487112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8" name="Ellipszis 57"/>
          <p:cNvSpPr/>
          <p:nvPr/>
        </p:nvSpPr>
        <p:spPr>
          <a:xfrm>
            <a:off x="8425408" y="530952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9" name="Ellipszis 58"/>
          <p:cNvSpPr/>
          <p:nvPr/>
        </p:nvSpPr>
        <p:spPr>
          <a:xfrm>
            <a:off x="8145760" y="517564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0" name="Ellipszis 59"/>
          <p:cNvSpPr/>
          <p:nvPr/>
        </p:nvSpPr>
        <p:spPr>
          <a:xfrm>
            <a:off x="7876308" y="455398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1" name="Ellipszis 60"/>
          <p:cNvSpPr/>
          <p:nvPr/>
        </p:nvSpPr>
        <p:spPr>
          <a:xfrm>
            <a:off x="8249430" y="455391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2" name="Ellipszis 61"/>
          <p:cNvSpPr/>
          <p:nvPr/>
        </p:nvSpPr>
        <p:spPr>
          <a:xfrm>
            <a:off x="8445431" y="4401511"/>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3" name="Ellipszis 62"/>
          <p:cNvSpPr/>
          <p:nvPr/>
        </p:nvSpPr>
        <p:spPr>
          <a:xfrm>
            <a:off x="8321738" y="5133865"/>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4" name="Ellipszis 63"/>
          <p:cNvSpPr/>
          <p:nvPr/>
        </p:nvSpPr>
        <p:spPr>
          <a:xfrm>
            <a:off x="8533420" y="481665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65" name="Csoportba foglalás 64"/>
          <p:cNvGrpSpPr/>
          <p:nvPr/>
        </p:nvGrpSpPr>
        <p:grpSpPr>
          <a:xfrm>
            <a:off x="7271356" y="5005949"/>
            <a:ext cx="144016" cy="184666"/>
            <a:chOff x="2123728" y="2389530"/>
            <a:chExt cx="144016" cy="184666"/>
          </a:xfrm>
        </p:grpSpPr>
        <p:cxnSp>
          <p:nvCxnSpPr>
            <p:cNvPr id="66" name="Egyenes összekötő 6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Egyenes összekötő 6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Csoportba foglalás 67"/>
          <p:cNvGrpSpPr/>
          <p:nvPr/>
        </p:nvGrpSpPr>
        <p:grpSpPr>
          <a:xfrm>
            <a:off x="6894548" y="4401511"/>
            <a:ext cx="144016" cy="184666"/>
            <a:chOff x="2123728" y="2389530"/>
            <a:chExt cx="144016" cy="184666"/>
          </a:xfrm>
        </p:grpSpPr>
        <p:cxnSp>
          <p:nvCxnSpPr>
            <p:cNvPr id="69" name="Egyenes összekötő 6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gyenes összekötő 6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Csoportba foglalás 70"/>
          <p:cNvGrpSpPr/>
          <p:nvPr/>
        </p:nvGrpSpPr>
        <p:grpSpPr>
          <a:xfrm>
            <a:off x="7046948" y="4553911"/>
            <a:ext cx="144016" cy="184666"/>
            <a:chOff x="2123728" y="2389530"/>
            <a:chExt cx="144016" cy="184666"/>
          </a:xfrm>
        </p:grpSpPr>
        <p:cxnSp>
          <p:nvCxnSpPr>
            <p:cNvPr id="72" name="Egyenes összekötő 7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gyenes összekötő 7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Csoportba foglalás 73"/>
          <p:cNvGrpSpPr/>
          <p:nvPr/>
        </p:nvGrpSpPr>
        <p:grpSpPr>
          <a:xfrm>
            <a:off x="7326596" y="4642069"/>
            <a:ext cx="144016" cy="184666"/>
            <a:chOff x="2123728" y="2389530"/>
            <a:chExt cx="144016" cy="184666"/>
          </a:xfrm>
        </p:grpSpPr>
        <p:cxnSp>
          <p:nvCxnSpPr>
            <p:cNvPr id="75" name="Egyenes összekötő 7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Egyenes összekötő 7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Csoportba foglalás 76"/>
          <p:cNvGrpSpPr/>
          <p:nvPr/>
        </p:nvGrpSpPr>
        <p:grpSpPr>
          <a:xfrm>
            <a:off x="7478996" y="4794469"/>
            <a:ext cx="144016" cy="184666"/>
            <a:chOff x="2123728" y="2389530"/>
            <a:chExt cx="144016" cy="184666"/>
          </a:xfrm>
        </p:grpSpPr>
        <p:cxnSp>
          <p:nvCxnSpPr>
            <p:cNvPr id="78" name="Egyenes összekötő 7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Egyenes összekötő 7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Csoportba foglalás 79"/>
          <p:cNvGrpSpPr/>
          <p:nvPr/>
        </p:nvGrpSpPr>
        <p:grpSpPr>
          <a:xfrm>
            <a:off x="7383760" y="4064445"/>
            <a:ext cx="144016" cy="184666"/>
            <a:chOff x="2123728" y="2389530"/>
            <a:chExt cx="144016" cy="184666"/>
          </a:xfrm>
        </p:grpSpPr>
        <p:cxnSp>
          <p:nvCxnSpPr>
            <p:cNvPr id="81" name="Egyenes összekötő 8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Egyenes összekötő 8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3" name="Csoportba foglalás 82"/>
          <p:cNvGrpSpPr/>
          <p:nvPr/>
        </p:nvGrpSpPr>
        <p:grpSpPr>
          <a:xfrm>
            <a:off x="7536160" y="4216845"/>
            <a:ext cx="144016" cy="184666"/>
            <a:chOff x="2123728" y="2389530"/>
            <a:chExt cx="144016" cy="184666"/>
          </a:xfrm>
        </p:grpSpPr>
        <p:cxnSp>
          <p:nvCxnSpPr>
            <p:cNvPr id="84" name="Egyenes összekötő 8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Egyenes összekötő 8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6" name="Csoportba foglalás 85"/>
          <p:cNvGrpSpPr/>
          <p:nvPr/>
        </p:nvGrpSpPr>
        <p:grpSpPr>
          <a:xfrm>
            <a:off x="7092113" y="5572695"/>
            <a:ext cx="144016" cy="184666"/>
            <a:chOff x="2123728" y="2389530"/>
            <a:chExt cx="144016" cy="184666"/>
          </a:xfrm>
        </p:grpSpPr>
        <p:cxnSp>
          <p:nvCxnSpPr>
            <p:cNvPr id="87" name="Egyenes összekötő 8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Egyenes összekötő 8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9" name="Csoportba foglalás 88"/>
          <p:cNvGrpSpPr/>
          <p:nvPr/>
        </p:nvGrpSpPr>
        <p:grpSpPr>
          <a:xfrm>
            <a:off x="7244513" y="5725095"/>
            <a:ext cx="144016" cy="184666"/>
            <a:chOff x="2123728" y="2389530"/>
            <a:chExt cx="144016" cy="184666"/>
          </a:xfrm>
        </p:grpSpPr>
        <p:cxnSp>
          <p:nvCxnSpPr>
            <p:cNvPr id="90" name="Egyenes összekötő 8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Egyenes összekötő 9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2" name="Csoportba foglalás 91"/>
          <p:cNvGrpSpPr/>
          <p:nvPr/>
        </p:nvGrpSpPr>
        <p:grpSpPr>
          <a:xfrm>
            <a:off x="6867705" y="5120657"/>
            <a:ext cx="144016" cy="184666"/>
            <a:chOff x="2123728" y="2389530"/>
            <a:chExt cx="144016" cy="184666"/>
          </a:xfrm>
        </p:grpSpPr>
        <p:cxnSp>
          <p:nvCxnSpPr>
            <p:cNvPr id="93" name="Egyenes összekötő 9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Egyenes összekötő 9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5" name="Csoportba foglalás 94"/>
          <p:cNvGrpSpPr/>
          <p:nvPr/>
        </p:nvGrpSpPr>
        <p:grpSpPr>
          <a:xfrm>
            <a:off x="7020105" y="5273057"/>
            <a:ext cx="144016" cy="184666"/>
            <a:chOff x="2123728" y="2389530"/>
            <a:chExt cx="144016" cy="184666"/>
          </a:xfrm>
        </p:grpSpPr>
        <p:cxnSp>
          <p:nvCxnSpPr>
            <p:cNvPr id="96" name="Egyenes összekötő 9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Egyenes összekötő 9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8" name="Csoportba foglalás 97"/>
          <p:cNvGrpSpPr/>
          <p:nvPr/>
        </p:nvGrpSpPr>
        <p:grpSpPr>
          <a:xfrm>
            <a:off x="7299753" y="5361215"/>
            <a:ext cx="144016" cy="184666"/>
            <a:chOff x="2123728" y="2389530"/>
            <a:chExt cx="144016" cy="184666"/>
          </a:xfrm>
        </p:grpSpPr>
        <p:cxnSp>
          <p:nvCxnSpPr>
            <p:cNvPr id="99" name="Egyenes összekötő 9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Egyenes összekötő 9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1" name="Csoportba foglalás 100"/>
          <p:cNvGrpSpPr/>
          <p:nvPr/>
        </p:nvGrpSpPr>
        <p:grpSpPr>
          <a:xfrm>
            <a:off x="7452153" y="5513615"/>
            <a:ext cx="144016" cy="184666"/>
            <a:chOff x="2123728" y="2389530"/>
            <a:chExt cx="144016" cy="184666"/>
          </a:xfrm>
        </p:grpSpPr>
        <p:cxnSp>
          <p:nvCxnSpPr>
            <p:cNvPr id="102" name="Egyenes összekötő 10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Egyenes összekötő 10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05" name="Egyenes összekötő 104"/>
          <p:cNvCxnSpPr/>
          <p:nvPr/>
        </p:nvCxnSpPr>
        <p:spPr>
          <a:xfrm>
            <a:off x="3719736" y="3861049"/>
            <a:ext cx="0" cy="22321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Egyenes összekötő 105"/>
          <p:cNvCxnSpPr/>
          <p:nvPr/>
        </p:nvCxnSpPr>
        <p:spPr>
          <a:xfrm>
            <a:off x="7752184" y="3860074"/>
            <a:ext cx="0" cy="22321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églalap 106"/>
          <p:cNvSpPr/>
          <p:nvPr/>
        </p:nvSpPr>
        <p:spPr>
          <a:xfrm>
            <a:off x="2711624" y="3861049"/>
            <a:ext cx="1008112" cy="2160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108" name="Csoportba foglalás 107"/>
          <p:cNvGrpSpPr/>
          <p:nvPr/>
        </p:nvGrpSpPr>
        <p:grpSpPr>
          <a:xfrm>
            <a:off x="3900543" y="4004449"/>
            <a:ext cx="144016" cy="184666"/>
            <a:chOff x="2123728" y="2389530"/>
            <a:chExt cx="144016" cy="184666"/>
          </a:xfrm>
        </p:grpSpPr>
        <p:cxnSp>
          <p:nvCxnSpPr>
            <p:cNvPr id="109" name="Egyenes összekötő 10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Egyenes összekötő 10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Csoportba foglalás 110"/>
          <p:cNvGrpSpPr/>
          <p:nvPr/>
        </p:nvGrpSpPr>
        <p:grpSpPr>
          <a:xfrm>
            <a:off x="4052943" y="4156849"/>
            <a:ext cx="144016" cy="184666"/>
            <a:chOff x="2123728" y="2389530"/>
            <a:chExt cx="144016" cy="184666"/>
          </a:xfrm>
        </p:grpSpPr>
        <p:cxnSp>
          <p:nvCxnSpPr>
            <p:cNvPr id="112" name="Egyenes összekötő 11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Egyenes összekötő 11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4" name="Téglalap 113"/>
          <p:cNvSpPr/>
          <p:nvPr/>
        </p:nvSpPr>
        <p:spPr>
          <a:xfrm>
            <a:off x="6732073" y="3848478"/>
            <a:ext cx="1008112" cy="2160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5" name="Szövegdoboz 114"/>
          <p:cNvSpPr txBox="1"/>
          <p:nvPr/>
        </p:nvSpPr>
        <p:spPr>
          <a:xfrm>
            <a:off x="4943872" y="4004449"/>
            <a:ext cx="1440160" cy="1754326"/>
          </a:xfrm>
          <a:prstGeom prst="rect">
            <a:avLst/>
          </a:prstGeom>
          <a:noFill/>
        </p:spPr>
        <p:txBody>
          <a:bodyPr wrap="square" rtlCol="0">
            <a:spAutoFit/>
          </a:bodyPr>
          <a:lstStyle/>
          <a:p>
            <a:pPr algn="ctr"/>
            <a:r>
              <a:rPr lang="hu-HU" b="1" dirty="0" err="1"/>
              <a:t>What</a:t>
            </a:r>
            <a:r>
              <a:rPr lang="hu-HU" b="1" dirty="0"/>
              <a:t> is </a:t>
            </a:r>
            <a:r>
              <a:rPr lang="hu-HU" b="1" dirty="0" err="1"/>
              <a:t>the</a:t>
            </a:r>
            <a:r>
              <a:rPr lang="hu-HU" b="1" dirty="0"/>
              <a:t> </a:t>
            </a:r>
            <a:r>
              <a:rPr lang="hu-HU" b="1" dirty="0" err="1"/>
              <a:t>next</a:t>
            </a:r>
            <a:r>
              <a:rPr lang="hu-HU" b="1" dirty="0"/>
              <a:t> </a:t>
            </a:r>
            <a:r>
              <a:rPr lang="hu-HU" b="1" dirty="0" err="1"/>
              <a:t>split</a:t>
            </a:r>
            <a:r>
              <a:rPr lang="hu-HU" b="1" dirty="0"/>
              <a:t>?</a:t>
            </a:r>
          </a:p>
          <a:p>
            <a:pPr algn="ctr"/>
            <a:endParaRPr lang="hu-HU" b="1" dirty="0"/>
          </a:p>
          <a:p>
            <a:pPr algn="ctr"/>
            <a:r>
              <a:rPr lang="hu-HU" dirty="0" err="1">
                <a:solidFill>
                  <a:srgbClr val="FF0000"/>
                </a:solidFill>
              </a:rPr>
              <a:t>Choose</a:t>
            </a:r>
            <a:r>
              <a:rPr lang="hu-HU" dirty="0">
                <a:solidFill>
                  <a:srgbClr val="FF0000"/>
                </a:solidFill>
              </a:rPr>
              <a:t> </a:t>
            </a:r>
            <a:r>
              <a:rPr lang="hu-HU" dirty="0" err="1">
                <a:solidFill>
                  <a:srgbClr val="FF0000"/>
                </a:solidFill>
              </a:rPr>
              <a:t>the</a:t>
            </a:r>
            <a:r>
              <a:rPr lang="hu-HU" dirty="0">
                <a:solidFill>
                  <a:srgbClr val="FF0000"/>
                </a:solidFill>
              </a:rPr>
              <a:t> </a:t>
            </a:r>
            <a:r>
              <a:rPr lang="hu-HU" dirty="0" err="1">
                <a:solidFill>
                  <a:srgbClr val="FF0000"/>
                </a:solidFill>
              </a:rPr>
              <a:t>one</a:t>
            </a:r>
            <a:r>
              <a:rPr lang="hu-HU" dirty="0">
                <a:solidFill>
                  <a:srgbClr val="FF0000"/>
                </a:solidFill>
              </a:rPr>
              <a:t> </a:t>
            </a:r>
            <a:r>
              <a:rPr lang="hu-HU" dirty="0" err="1">
                <a:solidFill>
                  <a:srgbClr val="FF0000"/>
                </a:solidFill>
              </a:rPr>
              <a:t>with</a:t>
            </a:r>
            <a:r>
              <a:rPr lang="hu-HU" dirty="0">
                <a:solidFill>
                  <a:srgbClr val="FF0000"/>
                </a:solidFill>
              </a:rPr>
              <a:t> </a:t>
            </a:r>
            <a:r>
              <a:rPr lang="hu-HU" dirty="0" err="1">
                <a:solidFill>
                  <a:srgbClr val="FF0000"/>
                </a:solidFill>
              </a:rPr>
              <a:t>higher</a:t>
            </a:r>
            <a:r>
              <a:rPr lang="hu-HU" dirty="0">
                <a:solidFill>
                  <a:srgbClr val="FF0000"/>
                </a:solidFill>
              </a:rPr>
              <a:t> </a:t>
            </a:r>
            <a:r>
              <a:rPr lang="hu-HU" dirty="0" err="1">
                <a:solidFill>
                  <a:srgbClr val="FF0000"/>
                </a:solidFill>
              </a:rPr>
              <a:t>purity</a:t>
            </a:r>
            <a:endParaRPr lang="hu-HU" dirty="0">
              <a:solidFill>
                <a:srgbClr val="FF0000"/>
              </a:solidFill>
            </a:endParaRPr>
          </a:p>
        </p:txBody>
      </p:sp>
    </p:spTree>
    <p:extLst>
      <p:ext uri="{BB962C8B-B14F-4D97-AF65-F5344CB8AC3E}">
        <p14:creationId xmlns:p14="http://schemas.microsoft.com/office/powerpoint/2010/main" val="321201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Entropy</a:t>
            </a:r>
            <a:r>
              <a:rPr lang="hu-HU" dirty="0"/>
              <a:t> </a:t>
            </a:r>
            <a:r>
              <a:rPr lang="hu-HU" dirty="0" err="1"/>
              <a:t>in</a:t>
            </a:r>
            <a:r>
              <a:rPr lang="hu-HU" dirty="0"/>
              <a:t> </a:t>
            </a:r>
            <a:r>
              <a:rPr lang="hu-HU" dirty="0" err="1"/>
              <a:t>nutshell</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p:txBody>
              <a:bodyPr>
                <a:normAutofit/>
              </a:bodyPr>
              <a:lstStyle/>
              <a:p>
                <a:r>
                  <a:rPr lang="hu-HU" dirty="0"/>
                  <a:t>Measure of </a:t>
                </a:r>
                <a:r>
                  <a:rPr lang="hu-HU" dirty="0" err="1"/>
                  <a:t>impurity</a:t>
                </a:r>
                <a:r>
                  <a:rPr lang="hu-HU" dirty="0"/>
                  <a:t> </a:t>
                </a:r>
                <a:r>
                  <a:rPr lang="hu-HU" dirty="0" err="1"/>
                  <a:t>in</a:t>
                </a:r>
                <a:r>
                  <a:rPr lang="hu-HU" dirty="0"/>
                  <a:t> a </a:t>
                </a:r>
                <a:r>
                  <a:rPr lang="hu-HU" dirty="0" err="1"/>
                  <a:t>bunch</a:t>
                </a:r>
                <a:r>
                  <a:rPr lang="hu-HU" dirty="0"/>
                  <a:t> of </a:t>
                </a:r>
                <a:r>
                  <a:rPr lang="hu-HU" dirty="0" err="1"/>
                  <a:t>examples</a:t>
                </a:r>
                <a:endParaRPr lang="hu-HU" dirty="0"/>
              </a:p>
              <a:p>
                <a:pPr marL="0" indent="0">
                  <a:buNone/>
                </a:pPr>
                <a14:m>
                  <m:oMathPara xmlns:m="http://schemas.openxmlformats.org/officeDocument/2006/math">
                    <m:oMathParaPr>
                      <m:jc m:val="centerGroup"/>
                    </m:oMathParaPr>
                    <m:oMath xmlns:m="http://schemas.openxmlformats.org/officeDocument/2006/math">
                      <m:r>
                        <a:rPr lang="hu-HU" b="0" i="1" smtClean="0">
                          <a:latin typeface="Cambria Math"/>
                        </a:rPr>
                        <m:t>𝑒𝑛𝑡𝑟𝑜𝑝𝑦</m:t>
                      </m:r>
                      <m:r>
                        <a:rPr lang="hu-HU" b="0" i="1" smtClean="0">
                          <a:latin typeface="Cambria Math"/>
                        </a:rPr>
                        <m:t>=</m:t>
                      </m:r>
                      <m:nary>
                        <m:naryPr>
                          <m:chr m:val="∑"/>
                          <m:supHide m:val="on"/>
                          <m:ctrlPr>
                            <a:rPr lang="hu-HU" b="0" i="1" smtClean="0">
                              <a:latin typeface="Cambria Math" panose="02040503050406030204" pitchFamily="18" charset="0"/>
                            </a:rPr>
                          </m:ctrlPr>
                        </m:naryPr>
                        <m:sub>
                          <m:r>
                            <m:rPr>
                              <m:brk m:alnAt="7"/>
                            </m:rPr>
                            <a:rPr lang="hu-HU" b="0" i="1" smtClean="0">
                              <a:latin typeface="Cambria Math"/>
                            </a:rPr>
                            <m:t>𝑖</m:t>
                          </m:r>
                        </m:sub>
                        <m:sup/>
                        <m:e>
                          <m:sSub>
                            <m:sSubPr>
                              <m:ctrlPr>
                                <a:rPr lang="hu-HU" b="0" i="1" smtClean="0">
                                  <a:latin typeface="Cambria Math" panose="02040503050406030204" pitchFamily="18" charset="0"/>
                                </a:rPr>
                              </m:ctrlPr>
                            </m:sSubPr>
                            <m:e>
                              <m:r>
                                <a:rPr lang="hu-HU" b="0" i="1" smtClean="0">
                                  <a:latin typeface="Cambria Math"/>
                                </a:rPr>
                                <m:t>−</m:t>
                              </m:r>
                              <m:r>
                                <a:rPr lang="hu-HU" b="0" i="1" smtClean="0">
                                  <a:latin typeface="Cambria Math"/>
                                </a:rPr>
                                <m:t>𝑝</m:t>
                              </m:r>
                            </m:e>
                            <m:sub>
                              <m:r>
                                <a:rPr lang="hu-HU" b="0" i="1" smtClean="0">
                                  <a:latin typeface="Cambria Math"/>
                                </a:rPr>
                                <m:t>𝑖</m:t>
                              </m:r>
                            </m:sub>
                          </m:sSub>
                          <m:func>
                            <m:funcPr>
                              <m:ctrlPr>
                                <a:rPr lang="hu-HU" b="0" i="1" smtClean="0">
                                  <a:latin typeface="Cambria Math" panose="02040503050406030204" pitchFamily="18" charset="0"/>
                                </a:rPr>
                              </m:ctrlPr>
                            </m:funcPr>
                            <m:fName>
                              <m:sSub>
                                <m:sSubPr>
                                  <m:ctrlPr>
                                    <a:rPr lang="hu-HU" b="0" i="1" smtClean="0">
                                      <a:latin typeface="Cambria Math" panose="02040503050406030204" pitchFamily="18" charset="0"/>
                                    </a:rPr>
                                  </m:ctrlPr>
                                </m:sSubPr>
                                <m:e>
                                  <m:r>
                                    <m:rPr>
                                      <m:sty m:val="p"/>
                                    </m:rPr>
                                    <a:rPr lang="hu-HU" b="0" i="0" smtClean="0">
                                      <a:latin typeface="Cambria Math"/>
                                    </a:rPr>
                                    <m:t>log</m:t>
                                  </m:r>
                                </m:e>
                                <m:sub>
                                  <m:r>
                                    <a:rPr lang="hu-HU" b="0" i="1" smtClean="0">
                                      <a:latin typeface="Cambria Math"/>
                                    </a:rPr>
                                    <m:t>2</m:t>
                                  </m:r>
                                </m:sub>
                              </m:sSub>
                            </m:fName>
                            <m:e>
                              <m:r>
                                <a:rPr lang="hu-HU" b="0" i="1" smtClean="0">
                                  <a:latin typeface="Cambria Math"/>
                                </a:rPr>
                                <m:t>(</m:t>
                              </m:r>
                              <m:sSub>
                                <m:sSubPr>
                                  <m:ctrlPr>
                                    <a:rPr lang="hu-HU" b="0" i="1" smtClean="0">
                                      <a:latin typeface="Cambria Math" panose="02040503050406030204" pitchFamily="18" charset="0"/>
                                    </a:rPr>
                                  </m:ctrlPr>
                                </m:sSubPr>
                                <m:e>
                                  <m:r>
                                    <a:rPr lang="hu-HU" b="0" i="1" smtClean="0">
                                      <a:latin typeface="Cambria Math"/>
                                    </a:rPr>
                                    <m:t>𝑝</m:t>
                                  </m:r>
                                </m:e>
                                <m:sub>
                                  <m:r>
                                    <a:rPr lang="hu-HU" b="0" i="1" smtClean="0">
                                      <a:latin typeface="Cambria Math"/>
                                    </a:rPr>
                                    <m:t>𝑖</m:t>
                                  </m:r>
                                </m:sub>
                              </m:sSub>
                              <m:r>
                                <a:rPr lang="hu-HU" b="0" i="1" smtClean="0">
                                  <a:latin typeface="Cambria Math"/>
                                </a:rPr>
                                <m:t>)</m:t>
                              </m:r>
                            </m:e>
                          </m:func>
                        </m:e>
                      </m:nary>
                    </m:oMath>
                  </m:oMathPara>
                </a14:m>
                <a:endParaRPr lang="hu-HU" dirty="0"/>
              </a:p>
              <a:p>
                <a:pPr marL="0" indent="0">
                  <a:buNone/>
                </a:pPr>
                <a:endParaRPr lang="hu-HU" dirty="0"/>
              </a:p>
              <a:p>
                <a:r>
                  <a:rPr lang="hu-HU" dirty="0" err="1"/>
                  <a:t>Intuition</a:t>
                </a:r>
                <a:endParaRPr lang="hu-HU" dirty="0"/>
              </a:p>
              <a:p>
                <a:pPr lvl="1"/>
                <a:r>
                  <a:rPr lang="hu-HU" dirty="0" err="1"/>
                  <a:t>All</a:t>
                </a:r>
                <a:r>
                  <a:rPr lang="hu-HU" dirty="0"/>
                  <a:t> </a:t>
                </a:r>
                <a:r>
                  <a:rPr lang="hu-HU" dirty="0" err="1"/>
                  <a:t>examples</a:t>
                </a:r>
                <a:r>
                  <a:rPr lang="hu-HU" dirty="0"/>
                  <a:t> </a:t>
                </a:r>
                <a:r>
                  <a:rPr lang="hu-HU" dirty="0" err="1"/>
                  <a:t>are</a:t>
                </a:r>
                <a:r>
                  <a:rPr lang="hu-HU" dirty="0"/>
                  <a:t> </a:t>
                </a:r>
                <a:r>
                  <a:rPr lang="hu-HU" dirty="0" err="1"/>
                  <a:t>from</a:t>
                </a:r>
                <a:r>
                  <a:rPr lang="hu-HU" dirty="0"/>
                  <a:t> </a:t>
                </a:r>
                <a:r>
                  <a:rPr lang="hu-HU" dirty="0" err="1"/>
                  <a:t>the</a:t>
                </a:r>
                <a:r>
                  <a:rPr lang="hu-HU" dirty="0"/>
                  <a:t> </a:t>
                </a:r>
                <a:r>
                  <a:rPr lang="hu-HU" dirty="0" err="1"/>
                  <a:t>same</a:t>
                </a:r>
                <a:r>
                  <a:rPr lang="hu-HU" dirty="0"/>
                  <a:t> </a:t>
                </a:r>
                <a:r>
                  <a:rPr lang="hu-HU" dirty="0" err="1"/>
                  <a:t>class</a:t>
                </a:r>
                <a:endParaRPr lang="hu-HU" dirty="0"/>
              </a:p>
              <a:p>
                <a:pPr lvl="2"/>
                <a:r>
                  <a:rPr lang="hu-HU" dirty="0" err="1">
                    <a:solidFill>
                      <a:srgbClr val="FF0000"/>
                    </a:solidFill>
                  </a:rPr>
                  <a:t>Entropy</a:t>
                </a:r>
                <a:r>
                  <a:rPr lang="hu-HU" dirty="0">
                    <a:solidFill>
                      <a:srgbClr val="FF0000"/>
                    </a:solidFill>
                  </a:rPr>
                  <a:t> = 0</a:t>
                </a:r>
              </a:p>
              <a:p>
                <a:pPr lvl="1"/>
                <a:r>
                  <a:rPr lang="hu-HU" dirty="0" err="1"/>
                  <a:t>Examples</a:t>
                </a:r>
                <a:r>
                  <a:rPr lang="hu-HU" dirty="0"/>
                  <a:t> </a:t>
                </a:r>
                <a:r>
                  <a:rPr lang="hu-HU" dirty="0" err="1"/>
                  <a:t>are</a:t>
                </a:r>
                <a:r>
                  <a:rPr lang="hu-HU" dirty="0"/>
                  <a:t> </a:t>
                </a:r>
                <a:r>
                  <a:rPr lang="hu-HU" dirty="0" err="1"/>
                  <a:t>evenly</a:t>
                </a:r>
                <a:r>
                  <a:rPr lang="hu-HU" dirty="0"/>
                  <a:t> </a:t>
                </a:r>
                <a:r>
                  <a:rPr lang="hu-HU" dirty="0" err="1"/>
                  <a:t>split</a:t>
                </a:r>
                <a:r>
                  <a:rPr lang="hu-HU" dirty="0"/>
                  <a:t> </a:t>
                </a:r>
                <a:r>
                  <a:rPr lang="hu-HU" dirty="0" err="1"/>
                  <a:t>between</a:t>
                </a:r>
                <a:r>
                  <a:rPr lang="hu-HU" dirty="0"/>
                  <a:t> </a:t>
                </a:r>
                <a:r>
                  <a:rPr lang="hu-HU" dirty="0" err="1"/>
                  <a:t>classes</a:t>
                </a:r>
                <a:endParaRPr lang="hu-HU" dirty="0"/>
              </a:p>
              <a:p>
                <a:pPr lvl="2"/>
                <a:r>
                  <a:rPr lang="hu-HU" dirty="0" err="1">
                    <a:solidFill>
                      <a:srgbClr val="FF0000"/>
                    </a:solidFill>
                  </a:rPr>
                  <a:t>Entropy</a:t>
                </a:r>
                <a:r>
                  <a:rPr lang="hu-HU" dirty="0">
                    <a:solidFill>
                      <a:srgbClr val="FF0000"/>
                    </a:solidFill>
                  </a:rPr>
                  <a:t> = 1.0</a:t>
                </a:r>
              </a:p>
            </p:txBody>
          </p:sp>
        </mc:Choice>
        <mc:Fallback xmlns="">
          <p:sp>
            <p:nvSpPr>
              <p:cNvPr id="3" name="Tartalom helye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u-HU">
                    <a:noFill/>
                  </a:rPr>
                  <a:t> </a:t>
                </a:r>
              </a:p>
            </p:txBody>
          </p:sp>
        </mc:Fallback>
      </mc:AlternateContent>
      <p:cxnSp>
        <p:nvCxnSpPr>
          <p:cNvPr id="5" name="Egyenes összekötő nyíllal 4"/>
          <p:cNvCxnSpPr/>
          <p:nvPr/>
        </p:nvCxnSpPr>
        <p:spPr>
          <a:xfrm flipH="1" flipV="1">
            <a:off x="8184232" y="2996952"/>
            <a:ext cx="432048"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Szövegdoboz 5"/>
          <p:cNvSpPr txBox="1"/>
          <p:nvPr/>
        </p:nvSpPr>
        <p:spPr>
          <a:xfrm>
            <a:off x="7896200" y="3501009"/>
            <a:ext cx="2771800" cy="646331"/>
          </a:xfrm>
          <a:prstGeom prst="rect">
            <a:avLst/>
          </a:prstGeom>
          <a:noFill/>
        </p:spPr>
        <p:txBody>
          <a:bodyPr wrap="square" rtlCol="0">
            <a:spAutoFit/>
          </a:bodyPr>
          <a:lstStyle/>
          <a:p>
            <a:r>
              <a:rPr lang="hu-HU" dirty="0" err="1">
                <a:solidFill>
                  <a:srgbClr val="FF0000"/>
                </a:solidFill>
              </a:rPr>
              <a:t>Fraction</a:t>
            </a:r>
            <a:r>
              <a:rPr lang="hu-HU" dirty="0">
                <a:solidFill>
                  <a:srgbClr val="FF0000"/>
                </a:solidFill>
              </a:rPr>
              <a:t> of </a:t>
            </a:r>
            <a:r>
              <a:rPr lang="hu-HU" dirty="0" err="1">
                <a:solidFill>
                  <a:srgbClr val="FF0000"/>
                </a:solidFill>
              </a:rPr>
              <a:t>examples</a:t>
            </a:r>
            <a:r>
              <a:rPr lang="hu-HU" dirty="0">
                <a:solidFill>
                  <a:srgbClr val="FF0000"/>
                </a:solidFill>
              </a:rPr>
              <a:t> </a:t>
            </a:r>
            <a:r>
              <a:rPr lang="hu-HU" dirty="0" err="1">
                <a:solidFill>
                  <a:srgbClr val="FF0000"/>
                </a:solidFill>
              </a:rPr>
              <a:t>in</a:t>
            </a:r>
            <a:r>
              <a:rPr lang="hu-HU" dirty="0">
                <a:solidFill>
                  <a:srgbClr val="FF0000"/>
                </a:solidFill>
              </a:rPr>
              <a:t> </a:t>
            </a:r>
            <a:r>
              <a:rPr lang="hu-HU" dirty="0" err="1">
                <a:solidFill>
                  <a:srgbClr val="FF0000"/>
                </a:solidFill>
              </a:rPr>
              <a:t>class</a:t>
            </a:r>
            <a:r>
              <a:rPr lang="hu-HU" dirty="0">
                <a:solidFill>
                  <a:srgbClr val="FF0000"/>
                </a:solidFill>
              </a:rPr>
              <a:t> i</a:t>
            </a:r>
          </a:p>
        </p:txBody>
      </p:sp>
      <p:cxnSp>
        <p:nvCxnSpPr>
          <p:cNvPr id="7" name="Egyenes összekötő nyíllal 6"/>
          <p:cNvCxnSpPr/>
          <p:nvPr/>
        </p:nvCxnSpPr>
        <p:spPr>
          <a:xfrm flipV="1">
            <a:off x="4151784" y="3248980"/>
            <a:ext cx="1584176" cy="2614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3431704" y="3510464"/>
            <a:ext cx="2771800" cy="369332"/>
          </a:xfrm>
          <a:prstGeom prst="rect">
            <a:avLst/>
          </a:prstGeom>
          <a:noFill/>
        </p:spPr>
        <p:txBody>
          <a:bodyPr wrap="square" rtlCol="0">
            <a:spAutoFit/>
          </a:bodyPr>
          <a:lstStyle/>
          <a:p>
            <a:r>
              <a:rPr lang="hu-HU" dirty="0">
                <a:solidFill>
                  <a:srgbClr val="FF0000"/>
                </a:solidFill>
              </a:rPr>
              <a:t>Sum over </a:t>
            </a:r>
            <a:r>
              <a:rPr lang="hu-HU" dirty="0" err="1">
                <a:solidFill>
                  <a:srgbClr val="FF0000"/>
                </a:solidFill>
              </a:rPr>
              <a:t>all</a:t>
            </a:r>
            <a:r>
              <a:rPr lang="hu-HU" dirty="0">
                <a:solidFill>
                  <a:srgbClr val="FF0000"/>
                </a:solidFill>
              </a:rPr>
              <a:t> </a:t>
            </a:r>
            <a:r>
              <a:rPr lang="hu-HU" dirty="0" err="1">
                <a:solidFill>
                  <a:srgbClr val="FF0000"/>
                </a:solidFill>
              </a:rPr>
              <a:t>classes</a:t>
            </a:r>
            <a:endParaRPr lang="hu-HU" dirty="0">
              <a:solidFill>
                <a:srgbClr val="FF0000"/>
              </a:solidFill>
            </a:endParaRPr>
          </a:p>
        </p:txBody>
      </p:sp>
    </p:spTree>
    <p:extLst>
      <p:ext uri="{BB962C8B-B14F-4D97-AF65-F5344CB8AC3E}">
        <p14:creationId xmlns:p14="http://schemas.microsoft.com/office/powerpoint/2010/main" val="79119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Information</a:t>
            </a:r>
            <a:r>
              <a:rPr lang="hu-HU" dirty="0"/>
              <a:t> </a:t>
            </a:r>
            <a:r>
              <a:rPr lang="hu-HU" dirty="0" err="1"/>
              <a:t>gain</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981200" y="1412777"/>
                <a:ext cx="8229600" cy="94286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hu-HU" sz="2000" i="1">
                          <a:latin typeface="Cambria Math"/>
                        </a:rPr>
                        <m:t>𝑖𝑛𝑓𝑜𝑟𝑚𝑎𝑡𝑖𝑜𝑛</m:t>
                      </m:r>
                      <m:r>
                        <a:rPr lang="hu-HU" sz="2000" i="1">
                          <a:latin typeface="Cambria Math"/>
                        </a:rPr>
                        <m:t> </m:t>
                      </m:r>
                      <m:r>
                        <a:rPr lang="hu-HU" sz="2000" i="1">
                          <a:latin typeface="Cambria Math"/>
                        </a:rPr>
                        <m:t>𝑔𝑎𝑖𝑛</m:t>
                      </m:r>
                      <m:r>
                        <a:rPr lang="hu-HU" sz="2000" i="1">
                          <a:latin typeface="Cambria Math"/>
                        </a:rPr>
                        <m:t>=</m:t>
                      </m:r>
                      <m:r>
                        <a:rPr lang="hu-HU" sz="2000" i="1">
                          <a:latin typeface="Cambria Math"/>
                        </a:rPr>
                        <m:t>𝑒𝑛𝑡𝑟𝑜𝑝𝑦</m:t>
                      </m:r>
                      <m:d>
                        <m:dPr>
                          <m:ctrlPr>
                            <a:rPr lang="hu-HU" sz="2000" i="1">
                              <a:latin typeface="Cambria Math" panose="02040503050406030204" pitchFamily="18" charset="0"/>
                            </a:rPr>
                          </m:ctrlPr>
                        </m:dPr>
                        <m:e>
                          <m:r>
                            <a:rPr lang="hu-HU" sz="2000" i="1">
                              <a:latin typeface="Cambria Math"/>
                            </a:rPr>
                            <m:t>𝑝𝑎𝑟𝑒𝑛𝑡</m:t>
                          </m:r>
                        </m:e>
                      </m:d>
                      <m:r>
                        <a:rPr lang="hu-HU" sz="2000" i="1">
                          <a:latin typeface="Cambria Math"/>
                        </a:rPr>
                        <m:t>− </m:t>
                      </m:r>
                      <m:nary>
                        <m:naryPr>
                          <m:chr m:val="∑"/>
                          <m:supHide m:val="on"/>
                          <m:ctrlPr>
                            <a:rPr lang="hu-HU" sz="2000" i="1">
                              <a:latin typeface="Cambria Math" panose="02040503050406030204" pitchFamily="18" charset="0"/>
                            </a:rPr>
                          </m:ctrlPr>
                        </m:naryPr>
                        <m:sub>
                          <m:r>
                            <m:rPr>
                              <m:brk m:alnAt="7"/>
                            </m:rPr>
                            <a:rPr lang="hu-HU" sz="2000" i="1">
                              <a:latin typeface="Cambria Math"/>
                            </a:rPr>
                            <m:t>𝑐</m:t>
                          </m:r>
                          <m:r>
                            <a:rPr lang="hu-HU" sz="2000" i="1">
                              <a:latin typeface="Cambria Math"/>
                            </a:rPr>
                            <m:t> </m:t>
                          </m:r>
                          <m:r>
                            <a:rPr lang="hu-HU" sz="2000" i="1">
                              <a:latin typeface="Cambria Math"/>
                            </a:rPr>
                            <m:t>𝑖𝑛</m:t>
                          </m:r>
                          <m:r>
                            <a:rPr lang="hu-HU" sz="2000" i="1">
                              <a:latin typeface="Cambria Math"/>
                            </a:rPr>
                            <m:t> </m:t>
                          </m:r>
                          <m:r>
                            <a:rPr lang="hu-HU" sz="2000" i="1">
                              <a:latin typeface="Cambria Math"/>
                            </a:rPr>
                            <m:t>𝑐h𝑖𝑙𝑑𝑟𝑒𝑛</m:t>
                          </m:r>
                        </m:sub>
                        <m:sup/>
                        <m:e>
                          <m:sSub>
                            <m:sSubPr>
                              <m:ctrlPr>
                                <a:rPr lang="hu-HU" sz="2000" i="1">
                                  <a:latin typeface="Cambria Math" panose="02040503050406030204" pitchFamily="18" charset="0"/>
                                </a:rPr>
                              </m:ctrlPr>
                            </m:sSubPr>
                            <m:e>
                              <m:r>
                                <a:rPr lang="hu-HU" sz="2000" i="1">
                                  <a:latin typeface="Cambria Math"/>
                                </a:rPr>
                                <m:t>𝑤</m:t>
                              </m:r>
                            </m:e>
                            <m:sub>
                              <m:r>
                                <a:rPr lang="hu-HU" sz="2000" i="1">
                                  <a:latin typeface="Cambria Math"/>
                                </a:rPr>
                                <m:t>𝑐</m:t>
                              </m:r>
                            </m:sub>
                          </m:sSub>
                          <m:r>
                            <a:rPr lang="hu-HU" sz="2000" i="1">
                              <a:latin typeface="Cambria Math"/>
                            </a:rPr>
                            <m:t>𝑒𝑛𝑡𝑟𝑜𝑝𝑦</m:t>
                          </m:r>
                          <m:r>
                            <a:rPr lang="hu-HU" sz="2000" i="1">
                              <a:latin typeface="Cambria Math"/>
                            </a:rPr>
                            <m:t>(</m:t>
                          </m:r>
                          <m:r>
                            <a:rPr lang="hu-HU" sz="2000" i="1">
                              <a:latin typeface="Cambria Math"/>
                            </a:rPr>
                            <m:t>𝑐</m:t>
                          </m:r>
                          <m:r>
                            <a:rPr lang="hu-HU" sz="2000" i="1">
                              <a:latin typeface="Cambria Math"/>
                            </a:rPr>
                            <m:t>)</m:t>
                          </m:r>
                        </m:e>
                      </m:nary>
                    </m:oMath>
                  </m:oMathPara>
                </a14:m>
                <a:endParaRPr lang="hu-HU" sz="20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981200" y="1412777"/>
                <a:ext cx="8229600" cy="942865"/>
              </a:xfrm>
              <a:blipFill>
                <a:blip r:embed="rId2"/>
                <a:stretch>
                  <a:fillRect/>
                </a:stretch>
              </a:blipFill>
            </p:spPr>
            <p:txBody>
              <a:bodyPr/>
              <a:lstStyle/>
              <a:p>
                <a:r>
                  <a:rPr lang="hu-HU">
                    <a:noFill/>
                  </a:rPr>
                  <a:t> </a:t>
                </a:r>
              </a:p>
            </p:txBody>
          </p:sp>
        </mc:Fallback>
      </mc:AlternateContent>
      <p:graphicFrame>
        <p:nvGraphicFramePr>
          <p:cNvPr id="4" name="Táblázat 3"/>
          <p:cNvGraphicFramePr>
            <a:graphicFrameLocks noGrp="1"/>
          </p:cNvGraphicFramePr>
          <p:nvPr>
            <p:extLst/>
          </p:nvPr>
        </p:nvGraphicFramePr>
        <p:xfrm>
          <a:off x="1742383" y="4293096"/>
          <a:ext cx="4383647" cy="1854200"/>
        </p:xfrm>
        <a:graphic>
          <a:graphicData uri="http://schemas.openxmlformats.org/drawingml/2006/table">
            <a:tbl>
              <a:tblPr firstRow="1" bandRow="1">
                <a:tableStyleId>{073A0DAA-6AF3-43AB-8588-CEC1D06C72B9}</a:tableStyleId>
              </a:tblPr>
              <a:tblGrid>
                <a:gridCol w="1095912">
                  <a:extLst>
                    <a:ext uri="{9D8B030D-6E8A-4147-A177-3AD203B41FA5}">
                      <a16:colId xmlns:a16="http://schemas.microsoft.com/office/drawing/2014/main" val="20000"/>
                    </a:ext>
                  </a:extLst>
                </a:gridCol>
                <a:gridCol w="1095912">
                  <a:extLst>
                    <a:ext uri="{9D8B030D-6E8A-4147-A177-3AD203B41FA5}">
                      <a16:colId xmlns:a16="http://schemas.microsoft.com/office/drawing/2014/main" val="20001"/>
                    </a:ext>
                  </a:extLst>
                </a:gridCol>
                <a:gridCol w="979974">
                  <a:extLst>
                    <a:ext uri="{9D8B030D-6E8A-4147-A177-3AD203B41FA5}">
                      <a16:colId xmlns:a16="http://schemas.microsoft.com/office/drawing/2014/main" val="20002"/>
                    </a:ext>
                  </a:extLst>
                </a:gridCol>
                <a:gridCol w="1211849">
                  <a:extLst>
                    <a:ext uri="{9D8B030D-6E8A-4147-A177-3AD203B41FA5}">
                      <a16:colId xmlns:a16="http://schemas.microsoft.com/office/drawing/2014/main" val="20003"/>
                    </a:ext>
                  </a:extLst>
                </a:gridCol>
              </a:tblGrid>
              <a:tr h="370840">
                <a:tc>
                  <a:txBody>
                    <a:bodyPr/>
                    <a:lstStyle/>
                    <a:p>
                      <a:r>
                        <a:rPr lang="hu-HU" dirty="0" err="1"/>
                        <a:t>Tempo</a:t>
                      </a:r>
                      <a:endParaRPr lang="hu-HU" dirty="0"/>
                    </a:p>
                  </a:txBody>
                  <a:tcPr/>
                </a:tc>
                <a:tc>
                  <a:txBody>
                    <a:bodyPr/>
                    <a:lstStyle/>
                    <a:p>
                      <a:r>
                        <a:rPr lang="hu-HU" dirty="0" err="1"/>
                        <a:t>Intensity</a:t>
                      </a:r>
                      <a:endParaRPr lang="hu-HU" dirty="0"/>
                    </a:p>
                  </a:txBody>
                  <a:tcPr/>
                </a:tc>
                <a:tc>
                  <a:txBody>
                    <a:bodyPr/>
                    <a:lstStyle/>
                    <a:p>
                      <a:r>
                        <a:rPr lang="hu-HU" dirty="0" err="1"/>
                        <a:t>Gender</a:t>
                      </a:r>
                      <a:endParaRPr lang="hu-HU" dirty="0"/>
                    </a:p>
                  </a:txBody>
                  <a:tcPr/>
                </a:tc>
                <a:tc>
                  <a:txBody>
                    <a:bodyPr/>
                    <a:lstStyle/>
                    <a:p>
                      <a:r>
                        <a:rPr lang="hu-HU" dirty="0" err="1"/>
                        <a:t>Class</a:t>
                      </a:r>
                      <a:endParaRPr lang="hu-HU" dirty="0"/>
                    </a:p>
                  </a:txBody>
                  <a:tcPr/>
                </a:tc>
                <a:extLst>
                  <a:ext uri="{0D108BD9-81ED-4DB2-BD59-A6C34878D82A}">
                    <a16:rowId xmlns:a16="http://schemas.microsoft.com/office/drawing/2014/main" val="10000"/>
                  </a:ext>
                </a:extLst>
              </a:tr>
              <a:tr h="370840">
                <a:tc>
                  <a:txBody>
                    <a:bodyPr/>
                    <a:lstStyle/>
                    <a:p>
                      <a:r>
                        <a:rPr lang="hu-HU" dirty="0" err="1"/>
                        <a:t>Fast</a:t>
                      </a:r>
                      <a:endParaRPr lang="hu-HU" dirty="0"/>
                    </a:p>
                  </a:txBody>
                  <a:tcPr/>
                </a:tc>
                <a:tc>
                  <a:txBody>
                    <a:bodyPr/>
                    <a:lstStyle/>
                    <a:p>
                      <a:r>
                        <a:rPr lang="hu-HU" dirty="0" err="1"/>
                        <a:t>Soaring</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1"/>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2"/>
                  </a:ext>
                </a:extLst>
              </a:tr>
              <a:tr h="370840">
                <a:tc>
                  <a:txBody>
                    <a:bodyPr/>
                    <a:lstStyle/>
                    <a:p>
                      <a:r>
                        <a:rPr lang="hu-HU" dirty="0" err="1"/>
                        <a:t>Relaxed</a:t>
                      </a:r>
                      <a:endParaRPr lang="hu-HU" dirty="0"/>
                    </a:p>
                  </a:txBody>
                  <a:tcPr/>
                </a:tc>
                <a:tc>
                  <a:txBody>
                    <a:bodyPr/>
                    <a:lstStyle/>
                    <a:p>
                      <a:r>
                        <a:rPr lang="hu-HU" dirty="0" err="1"/>
                        <a:t>Soaring</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baseline="0" dirty="0">
                          <a:solidFill>
                            <a:srgbClr val="FF0000"/>
                          </a:solidFill>
                        </a:rPr>
                        <a:t> </a:t>
                      </a:r>
                      <a:r>
                        <a:rPr lang="hu-HU" baseline="0" dirty="0" err="1">
                          <a:solidFill>
                            <a:srgbClr val="FF0000"/>
                          </a:solidFill>
                        </a:rPr>
                        <a:t>like</a:t>
                      </a:r>
                      <a:r>
                        <a:rPr lang="hu-HU" baseline="0" dirty="0">
                          <a:solidFill>
                            <a:srgbClr val="FF0000"/>
                          </a:solidFill>
                        </a:rPr>
                        <a:t> (n)</a:t>
                      </a:r>
                      <a:endParaRPr lang="hu-HU" dirty="0">
                        <a:solidFill>
                          <a:srgbClr val="FF0000"/>
                        </a:solidFill>
                      </a:endParaRPr>
                    </a:p>
                  </a:txBody>
                  <a:tcPr/>
                </a:tc>
                <a:extLst>
                  <a:ext uri="{0D108BD9-81ED-4DB2-BD59-A6C34878D82A}">
                    <a16:rowId xmlns:a16="http://schemas.microsoft.com/office/drawing/2014/main" val="10003"/>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dirty="0">
                          <a:solidFill>
                            <a:srgbClr val="FF0000"/>
                          </a:solidFill>
                        </a:rPr>
                        <a:t> </a:t>
                      </a:r>
                      <a:r>
                        <a:rPr lang="hu-HU" dirty="0" err="1">
                          <a:solidFill>
                            <a:srgbClr val="FF0000"/>
                          </a:solidFill>
                        </a:rPr>
                        <a:t>like</a:t>
                      </a:r>
                      <a:r>
                        <a:rPr lang="hu-HU" dirty="0">
                          <a:solidFill>
                            <a:srgbClr val="FF0000"/>
                          </a:solidFill>
                        </a:rPr>
                        <a:t> (n)</a:t>
                      </a:r>
                    </a:p>
                  </a:txBody>
                  <a:tcPr/>
                </a:tc>
                <a:extLst>
                  <a:ext uri="{0D108BD9-81ED-4DB2-BD59-A6C34878D82A}">
                    <a16:rowId xmlns:a16="http://schemas.microsoft.com/office/drawing/2014/main" val="10004"/>
                  </a:ext>
                </a:extLst>
              </a:tr>
            </a:tbl>
          </a:graphicData>
        </a:graphic>
      </p:graphicFrame>
      <p:sp>
        <p:nvSpPr>
          <p:cNvPr id="5" name="Szövegdoboz 4"/>
          <p:cNvSpPr txBox="1"/>
          <p:nvPr/>
        </p:nvSpPr>
        <p:spPr>
          <a:xfrm>
            <a:off x="1775520" y="2543066"/>
            <a:ext cx="3528392" cy="646331"/>
          </a:xfrm>
          <a:prstGeom prst="rect">
            <a:avLst/>
          </a:prstGeom>
          <a:noFill/>
        </p:spPr>
        <p:txBody>
          <a:bodyPr wrap="square" rtlCol="0">
            <a:spAutoFit/>
          </a:bodyPr>
          <a:lstStyle/>
          <a:p>
            <a:r>
              <a:rPr lang="hu-HU" dirty="0" err="1"/>
              <a:t>In</a:t>
            </a:r>
            <a:r>
              <a:rPr lang="hu-HU" dirty="0"/>
              <a:t> </a:t>
            </a:r>
            <a:r>
              <a:rPr lang="hu-HU" dirty="0" err="1"/>
              <a:t>the</a:t>
            </a:r>
            <a:r>
              <a:rPr lang="hu-HU" dirty="0"/>
              <a:t> </a:t>
            </a:r>
            <a:r>
              <a:rPr lang="hu-HU" dirty="0" err="1"/>
              <a:t>beginning</a:t>
            </a:r>
            <a:r>
              <a:rPr lang="hu-HU" dirty="0"/>
              <a:t>:</a:t>
            </a:r>
          </a:p>
          <a:p>
            <a:r>
              <a:rPr lang="hu-HU" dirty="0"/>
              <a:t>	</a:t>
            </a:r>
            <a:r>
              <a:rPr lang="hu-HU" dirty="0" err="1"/>
              <a:t>Entropy</a:t>
            </a:r>
            <a:r>
              <a:rPr lang="hu-HU" dirty="0"/>
              <a:t> of </a:t>
            </a:r>
            <a:r>
              <a:rPr lang="hu-HU" dirty="0" err="1"/>
              <a:t>parent</a:t>
            </a:r>
            <a:r>
              <a:rPr lang="hu-HU" dirty="0"/>
              <a:t> = 1.0</a:t>
            </a:r>
          </a:p>
        </p:txBody>
      </p:sp>
      <p:cxnSp>
        <p:nvCxnSpPr>
          <p:cNvPr id="7" name="Egyenes összekötő 6"/>
          <p:cNvCxnSpPr/>
          <p:nvPr/>
        </p:nvCxnSpPr>
        <p:spPr>
          <a:xfrm>
            <a:off x="1524000" y="2543065"/>
            <a:ext cx="9144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églalap 7"/>
              <p:cNvSpPr/>
              <p:nvPr/>
            </p:nvSpPr>
            <p:spPr>
              <a:xfrm>
                <a:off x="2279577" y="3356992"/>
                <a:ext cx="292573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a:latin typeface="Cambria Math"/>
                        </a:rPr>
                        <m:t>𝑒𝑛𝑡𝑟𝑜𝑝𝑦</m:t>
                      </m:r>
                      <m:r>
                        <a:rPr lang="hu-HU" i="1">
                          <a:latin typeface="Cambria Math"/>
                        </a:rPr>
                        <m:t>=</m:t>
                      </m:r>
                      <m:nary>
                        <m:naryPr>
                          <m:chr m:val="∑"/>
                          <m:supHide m:val="on"/>
                          <m:ctrlPr>
                            <a:rPr lang="hu-HU" i="1">
                              <a:latin typeface="Cambria Math" panose="02040503050406030204" pitchFamily="18" charset="0"/>
                            </a:rPr>
                          </m:ctrlPr>
                        </m:naryPr>
                        <m:sub>
                          <m:r>
                            <m:rPr>
                              <m:brk m:alnAt="7"/>
                            </m:rPr>
                            <a:rPr lang="hu-HU" i="1">
                              <a:latin typeface="Cambria Math"/>
                            </a:rPr>
                            <m:t>𝑖</m:t>
                          </m:r>
                        </m:sub>
                        <m:sup/>
                        <m:e>
                          <m:sSub>
                            <m:sSubPr>
                              <m:ctrlPr>
                                <a:rPr lang="hu-HU" i="1">
                                  <a:latin typeface="Cambria Math" panose="02040503050406030204" pitchFamily="18" charset="0"/>
                                </a:rPr>
                              </m:ctrlPr>
                            </m:sSubPr>
                            <m:e>
                              <m:r>
                                <a:rPr lang="hu-HU" i="1">
                                  <a:latin typeface="Cambria Math"/>
                                </a:rPr>
                                <m:t>−</m:t>
                              </m:r>
                              <m:r>
                                <a:rPr lang="hu-HU" i="1">
                                  <a:latin typeface="Cambria Math"/>
                                </a:rPr>
                                <m:t>𝑝</m:t>
                              </m:r>
                            </m:e>
                            <m:sub>
                              <m:r>
                                <a:rPr lang="hu-HU" i="1">
                                  <a:latin typeface="Cambria Math"/>
                                </a:rPr>
                                <m:t>𝑖</m:t>
                              </m:r>
                            </m:sub>
                          </m:sSub>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r>
                                <a:rPr lang="hu-HU" i="1">
                                  <a:latin typeface="Cambria Math"/>
                                </a:rPr>
                                <m:t>(</m:t>
                              </m:r>
                              <m:sSub>
                                <m:sSubPr>
                                  <m:ctrlPr>
                                    <a:rPr lang="hu-HU" i="1">
                                      <a:latin typeface="Cambria Math" panose="02040503050406030204" pitchFamily="18" charset="0"/>
                                    </a:rPr>
                                  </m:ctrlPr>
                                </m:sSubPr>
                                <m:e>
                                  <m:r>
                                    <a:rPr lang="hu-HU" i="1">
                                      <a:latin typeface="Cambria Math"/>
                                    </a:rPr>
                                    <m:t>𝑝</m:t>
                                  </m:r>
                                </m:e>
                                <m:sub>
                                  <m:r>
                                    <a:rPr lang="hu-HU" i="1">
                                      <a:latin typeface="Cambria Math"/>
                                    </a:rPr>
                                    <m:t>𝑖</m:t>
                                  </m:r>
                                </m:sub>
                              </m:sSub>
                              <m:r>
                                <a:rPr lang="hu-HU" i="1">
                                  <a:latin typeface="Cambria Math"/>
                                </a:rPr>
                                <m:t>)</m:t>
                              </m:r>
                            </m:e>
                          </m:func>
                        </m:e>
                      </m:nary>
                    </m:oMath>
                  </m:oMathPara>
                </a14:m>
                <a:endParaRPr lang="hu-HU" dirty="0"/>
              </a:p>
            </p:txBody>
          </p:sp>
        </mc:Choice>
        <mc:Fallback xmlns="">
          <p:sp>
            <p:nvSpPr>
              <p:cNvPr id="8" name="Téglalap 7"/>
              <p:cNvSpPr>
                <a:spLocks noRot="1" noChangeAspect="1" noMove="1" noResize="1" noEditPoints="1" noAdjustHandles="1" noChangeArrowheads="1" noChangeShapeType="1" noTextEdit="1"/>
              </p:cNvSpPr>
              <p:nvPr/>
            </p:nvSpPr>
            <p:spPr>
              <a:xfrm>
                <a:off x="2279577" y="3356992"/>
                <a:ext cx="2925737" cy="764568"/>
              </a:xfrm>
              <a:prstGeom prst="rect">
                <a:avLst/>
              </a:prstGeom>
              <a:blipFill>
                <a:blip r:embed="rId3"/>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93567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Information</a:t>
            </a:r>
            <a:r>
              <a:rPr lang="hu-HU" dirty="0"/>
              <a:t> </a:t>
            </a:r>
            <a:r>
              <a:rPr lang="hu-HU" dirty="0" err="1"/>
              <a:t>gain</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981200" y="1412777"/>
                <a:ext cx="8229600" cy="94286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hu-HU" sz="2000" i="1">
                          <a:latin typeface="Cambria Math"/>
                        </a:rPr>
                        <m:t>𝑖𝑛𝑓𝑜𝑟𝑚𝑎𝑡𝑖𝑜𝑛</m:t>
                      </m:r>
                      <m:r>
                        <a:rPr lang="hu-HU" sz="2000" i="1">
                          <a:latin typeface="Cambria Math"/>
                        </a:rPr>
                        <m:t> </m:t>
                      </m:r>
                      <m:r>
                        <a:rPr lang="hu-HU" sz="2000" i="1">
                          <a:latin typeface="Cambria Math"/>
                        </a:rPr>
                        <m:t>𝑔𝑎𝑖𝑛</m:t>
                      </m:r>
                      <m:r>
                        <a:rPr lang="hu-HU" sz="2000" i="1">
                          <a:latin typeface="Cambria Math"/>
                        </a:rPr>
                        <m:t>=</m:t>
                      </m:r>
                      <m:r>
                        <a:rPr lang="hu-HU" sz="2000" i="1">
                          <a:latin typeface="Cambria Math"/>
                        </a:rPr>
                        <m:t>𝑒𝑛𝑡𝑟𝑜𝑝𝑦</m:t>
                      </m:r>
                      <m:d>
                        <m:dPr>
                          <m:ctrlPr>
                            <a:rPr lang="hu-HU" sz="2000" i="1">
                              <a:latin typeface="Cambria Math" panose="02040503050406030204" pitchFamily="18" charset="0"/>
                            </a:rPr>
                          </m:ctrlPr>
                        </m:dPr>
                        <m:e>
                          <m:r>
                            <a:rPr lang="hu-HU" sz="2000" i="1">
                              <a:latin typeface="Cambria Math"/>
                            </a:rPr>
                            <m:t>𝑝𝑎𝑟𝑒𝑛𝑡</m:t>
                          </m:r>
                        </m:e>
                      </m:d>
                      <m:r>
                        <a:rPr lang="hu-HU" sz="2000" i="1">
                          <a:latin typeface="Cambria Math"/>
                        </a:rPr>
                        <m:t>− </m:t>
                      </m:r>
                      <m:nary>
                        <m:naryPr>
                          <m:chr m:val="∑"/>
                          <m:supHide m:val="on"/>
                          <m:ctrlPr>
                            <a:rPr lang="hu-HU" sz="2000" i="1">
                              <a:latin typeface="Cambria Math" panose="02040503050406030204" pitchFamily="18" charset="0"/>
                            </a:rPr>
                          </m:ctrlPr>
                        </m:naryPr>
                        <m:sub>
                          <m:r>
                            <m:rPr>
                              <m:brk m:alnAt="7"/>
                            </m:rPr>
                            <a:rPr lang="hu-HU" sz="2000" i="1">
                              <a:latin typeface="Cambria Math"/>
                            </a:rPr>
                            <m:t>𝑐</m:t>
                          </m:r>
                          <m:r>
                            <a:rPr lang="hu-HU" sz="2000" i="1">
                              <a:latin typeface="Cambria Math"/>
                            </a:rPr>
                            <m:t> </m:t>
                          </m:r>
                          <m:r>
                            <a:rPr lang="hu-HU" sz="2000" i="1">
                              <a:latin typeface="Cambria Math"/>
                            </a:rPr>
                            <m:t>𝑖𝑛</m:t>
                          </m:r>
                          <m:r>
                            <a:rPr lang="hu-HU" sz="2000" i="1">
                              <a:latin typeface="Cambria Math"/>
                            </a:rPr>
                            <m:t> </m:t>
                          </m:r>
                          <m:r>
                            <a:rPr lang="hu-HU" sz="2000" i="1">
                              <a:latin typeface="Cambria Math"/>
                            </a:rPr>
                            <m:t>𝑐h𝑖𝑙𝑑𝑟𝑒𝑛</m:t>
                          </m:r>
                        </m:sub>
                        <m:sup/>
                        <m:e>
                          <m:sSub>
                            <m:sSubPr>
                              <m:ctrlPr>
                                <a:rPr lang="hu-HU" sz="2000" i="1">
                                  <a:latin typeface="Cambria Math" panose="02040503050406030204" pitchFamily="18" charset="0"/>
                                </a:rPr>
                              </m:ctrlPr>
                            </m:sSubPr>
                            <m:e>
                              <m:r>
                                <a:rPr lang="hu-HU" sz="2000" i="1">
                                  <a:latin typeface="Cambria Math"/>
                                </a:rPr>
                                <m:t>𝑤</m:t>
                              </m:r>
                            </m:e>
                            <m:sub>
                              <m:r>
                                <a:rPr lang="hu-HU" sz="2000" i="1">
                                  <a:latin typeface="Cambria Math"/>
                                </a:rPr>
                                <m:t>𝑐</m:t>
                              </m:r>
                            </m:sub>
                          </m:sSub>
                          <m:r>
                            <a:rPr lang="hu-HU" sz="2000" i="1">
                              <a:latin typeface="Cambria Math"/>
                            </a:rPr>
                            <m:t>𝑒𝑛𝑡𝑟𝑜𝑝𝑦</m:t>
                          </m:r>
                          <m:r>
                            <a:rPr lang="hu-HU" sz="2000" i="1">
                              <a:latin typeface="Cambria Math"/>
                            </a:rPr>
                            <m:t>(</m:t>
                          </m:r>
                          <m:r>
                            <a:rPr lang="hu-HU" sz="2000" i="1">
                              <a:latin typeface="Cambria Math"/>
                            </a:rPr>
                            <m:t>𝑐</m:t>
                          </m:r>
                          <m:r>
                            <a:rPr lang="hu-HU" sz="2000" i="1">
                              <a:latin typeface="Cambria Math"/>
                            </a:rPr>
                            <m:t>)</m:t>
                          </m:r>
                        </m:e>
                      </m:nary>
                    </m:oMath>
                  </m:oMathPara>
                </a14:m>
                <a:endParaRPr lang="hu-HU" sz="20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981200" y="1412777"/>
                <a:ext cx="8229600" cy="942865"/>
              </a:xfrm>
              <a:blipFill>
                <a:blip r:embed="rId3"/>
                <a:stretch>
                  <a:fillRect/>
                </a:stretch>
              </a:blipFill>
            </p:spPr>
            <p:txBody>
              <a:bodyPr/>
              <a:lstStyle/>
              <a:p>
                <a:r>
                  <a:rPr lang="hu-HU">
                    <a:noFill/>
                  </a:rPr>
                  <a:t> </a:t>
                </a:r>
              </a:p>
            </p:txBody>
          </p:sp>
        </mc:Fallback>
      </mc:AlternateContent>
      <p:graphicFrame>
        <p:nvGraphicFramePr>
          <p:cNvPr id="4" name="Táblázat 3"/>
          <p:cNvGraphicFramePr>
            <a:graphicFrameLocks noGrp="1"/>
          </p:cNvGraphicFramePr>
          <p:nvPr>
            <p:extLst/>
          </p:nvPr>
        </p:nvGraphicFramePr>
        <p:xfrm>
          <a:off x="1742383" y="4293096"/>
          <a:ext cx="4383647" cy="1854200"/>
        </p:xfrm>
        <a:graphic>
          <a:graphicData uri="http://schemas.openxmlformats.org/drawingml/2006/table">
            <a:tbl>
              <a:tblPr firstRow="1" bandRow="1">
                <a:tableStyleId>{073A0DAA-6AF3-43AB-8588-CEC1D06C72B9}</a:tableStyleId>
              </a:tblPr>
              <a:tblGrid>
                <a:gridCol w="1095912">
                  <a:extLst>
                    <a:ext uri="{9D8B030D-6E8A-4147-A177-3AD203B41FA5}">
                      <a16:colId xmlns:a16="http://schemas.microsoft.com/office/drawing/2014/main" val="20000"/>
                    </a:ext>
                  </a:extLst>
                </a:gridCol>
                <a:gridCol w="1095912">
                  <a:extLst>
                    <a:ext uri="{9D8B030D-6E8A-4147-A177-3AD203B41FA5}">
                      <a16:colId xmlns:a16="http://schemas.microsoft.com/office/drawing/2014/main" val="20001"/>
                    </a:ext>
                  </a:extLst>
                </a:gridCol>
                <a:gridCol w="979974">
                  <a:extLst>
                    <a:ext uri="{9D8B030D-6E8A-4147-A177-3AD203B41FA5}">
                      <a16:colId xmlns:a16="http://schemas.microsoft.com/office/drawing/2014/main" val="20002"/>
                    </a:ext>
                  </a:extLst>
                </a:gridCol>
                <a:gridCol w="1211849">
                  <a:extLst>
                    <a:ext uri="{9D8B030D-6E8A-4147-A177-3AD203B41FA5}">
                      <a16:colId xmlns:a16="http://schemas.microsoft.com/office/drawing/2014/main" val="20003"/>
                    </a:ext>
                  </a:extLst>
                </a:gridCol>
              </a:tblGrid>
              <a:tr h="370840">
                <a:tc>
                  <a:txBody>
                    <a:bodyPr/>
                    <a:lstStyle/>
                    <a:p>
                      <a:r>
                        <a:rPr lang="hu-HU" dirty="0" err="1"/>
                        <a:t>Tempo</a:t>
                      </a:r>
                      <a:endParaRPr lang="hu-HU" dirty="0"/>
                    </a:p>
                  </a:txBody>
                  <a:tcPr/>
                </a:tc>
                <a:tc>
                  <a:txBody>
                    <a:bodyPr/>
                    <a:lstStyle/>
                    <a:p>
                      <a:r>
                        <a:rPr lang="hu-HU" dirty="0" err="1"/>
                        <a:t>Intensity</a:t>
                      </a:r>
                      <a:endParaRPr lang="hu-HU" dirty="0"/>
                    </a:p>
                  </a:txBody>
                  <a:tcPr/>
                </a:tc>
                <a:tc>
                  <a:txBody>
                    <a:bodyPr/>
                    <a:lstStyle/>
                    <a:p>
                      <a:r>
                        <a:rPr lang="hu-HU" dirty="0" err="1"/>
                        <a:t>Gender</a:t>
                      </a:r>
                      <a:endParaRPr lang="hu-HU" dirty="0"/>
                    </a:p>
                  </a:txBody>
                  <a:tcPr/>
                </a:tc>
                <a:tc>
                  <a:txBody>
                    <a:bodyPr/>
                    <a:lstStyle/>
                    <a:p>
                      <a:r>
                        <a:rPr lang="hu-HU" dirty="0" err="1"/>
                        <a:t>Class</a:t>
                      </a:r>
                      <a:endParaRPr lang="hu-HU" dirty="0"/>
                    </a:p>
                  </a:txBody>
                  <a:tcPr/>
                </a:tc>
                <a:extLst>
                  <a:ext uri="{0D108BD9-81ED-4DB2-BD59-A6C34878D82A}">
                    <a16:rowId xmlns:a16="http://schemas.microsoft.com/office/drawing/2014/main" val="10000"/>
                  </a:ext>
                </a:extLst>
              </a:tr>
              <a:tr h="370840">
                <a:tc>
                  <a:txBody>
                    <a:bodyPr/>
                    <a:lstStyle/>
                    <a:p>
                      <a:r>
                        <a:rPr lang="hu-HU" dirty="0" err="1"/>
                        <a:t>Fast</a:t>
                      </a:r>
                      <a:endParaRPr lang="hu-HU" dirty="0"/>
                    </a:p>
                  </a:txBody>
                  <a:tcPr/>
                </a:tc>
                <a:tc>
                  <a:txBody>
                    <a:bodyPr/>
                    <a:lstStyle/>
                    <a:p>
                      <a:r>
                        <a:rPr lang="hu-HU" dirty="0" err="1"/>
                        <a:t>Soaring</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1"/>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2"/>
                  </a:ext>
                </a:extLst>
              </a:tr>
              <a:tr h="370840">
                <a:tc>
                  <a:txBody>
                    <a:bodyPr/>
                    <a:lstStyle/>
                    <a:p>
                      <a:r>
                        <a:rPr lang="hu-HU" dirty="0" err="1"/>
                        <a:t>Relaxed</a:t>
                      </a:r>
                      <a:endParaRPr lang="hu-HU" dirty="0"/>
                    </a:p>
                  </a:txBody>
                  <a:tcPr/>
                </a:tc>
                <a:tc>
                  <a:txBody>
                    <a:bodyPr/>
                    <a:lstStyle/>
                    <a:p>
                      <a:r>
                        <a:rPr lang="hu-HU" dirty="0" err="1"/>
                        <a:t>Soaring</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baseline="0" dirty="0">
                          <a:solidFill>
                            <a:srgbClr val="FF0000"/>
                          </a:solidFill>
                        </a:rPr>
                        <a:t> </a:t>
                      </a:r>
                      <a:r>
                        <a:rPr lang="hu-HU" baseline="0" dirty="0" err="1">
                          <a:solidFill>
                            <a:srgbClr val="FF0000"/>
                          </a:solidFill>
                        </a:rPr>
                        <a:t>like</a:t>
                      </a:r>
                      <a:r>
                        <a:rPr lang="hu-HU" baseline="0" dirty="0">
                          <a:solidFill>
                            <a:srgbClr val="FF0000"/>
                          </a:solidFill>
                        </a:rPr>
                        <a:t> (n)</a:t>
                      </a:r>
                      <a:endParaRPr lang="hu-HU" dirty="0">
                        <a:solidFill>
                          <a:srgbClr val="FF0000"/>
                        </a:solidFill>
                      </a:endParaRPr>
                    </a:p>
                  </a:txBody>
                  <a:tcPr/>
                </a:tc>
                <a:extLst>
                  <a:ext uri="{0D108BD9-81ED-4DB2-BD59-A6C34878D82A}">
                    <a16:rowId xmlns:a16="http://schemas.microsoft.com/office/drawing/2014/main" val="10003"/>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dirty="0">
                          <a:solidFill>
                            <a:srgbClr val="FF0000"/>
                          </a:solidFill>
                        </a:rPr>
                        <a:t> </a:t>
                      </a:r>
                      <a:r>
                        <a:rPr lang="hu-HU" dirty="0" err="1">
                          <a:solidFill>
                            <a:srgbClr val="FF0000"/>
                          </a:solidFill>
                        </a:rPr>
                        <a:t>like</a:t>
                      </a:r>
                      <a:r>
                        <a:rPr lang="hu-HU" dirty="0">
                          <a:solidFill>
                            <a:srgbClr val="FF0000"/>
                          </a:solidFill>
                        </a:rPr>
                        <a:t> (n)</a:t>
                      </a:r>
                    </a:p>
                  </a:txBody>
                  <a:tcPr/>
                </a:tc>
                <a:extLst>
                  <a:ext uri="{0D108BD9-81ED-4DB2-BD59-A6C34878D82A}">
                    <a16:rowId xmlns:a16="http://schemas.microsoft.com/office/drawing/2014/main" val="10004"/>
                  </a:ext>
                </a:extLst>
              </a:tr>
            </a:tbl>
          </a:graphicData>
        </a:graphic>
      </p:graphicFrame>
      <p:sp>
        <p:nvSpPr>
          <p:cNvPr id="5" name="Szövegdoboz 4"/>
          <p:cNvSpPr txBox="1"/>
          <p:nvPr/>
        </p:nvSpPr>
        <p:spPr>
          <a:xfrm>
            <a:off x="1775520" y="2543066"/>
            <a:ext cx="3528392" cy="646331"/>
          </a:xfrm>
          <a:prstGeom prst="rect">
            <a:avLst/>
          </a:prstGeom>
          <a:noFill/>
        </p:spPr>
        <p:txBody>
          <a:bodyPr wrap="square" rtlCol="0">
            <a:spAutoFit/>
          </a:bodyPr>
          <a:lstStyle/>
          <a:p>
            <a:r>
              <a:rPr lang="hu-HU" dirty="0" err="1"/>
              <a:t>In</a:t>
            </a:r>
            <a:r>
              <a:rPr lang="hu-HU" dirty="0"/>
              <a:t> </a:t>
            </a:r>
            <a:r>
              <a:rPr lang="hu-HU" dirty="0" err="1"/>
              <a:t>the</a:t>
            </a:r>
            <a:r>
              <a:rPr lang="hu-HU" dirty="0"/>
              <a:t> </a:t>
            </a:r>
            <a:r>
              <a:rPr lang="hu-HU" dirty="0" err="1"/>
              <a:t>beginning</a:t>
            </a:r>
            <a:r>
              <a:rPr lang="hu-HU" dirty="0"/>
              <a:t>:</a:t>
            </a:r>
          </a:p>
          <a:p>
            <a:r>
              <a:rPr lang="hu-HU" dirty="0"/>
              <a:t>	</a:t>
            </a:r>
            <a:r>
              <a:rPr lang="hu-HU" dirty="0" err="1"/>
              <a:t>Entropy</a:t>
            </a:r>
            <a:r>
              <a:rPr lang="hu-HU" dirty="0"/>
              <a:t> of </a:t>
            </a:r>
            <a:r>
              <a:rPr lang="hu-HU" dirty="0" err="1"/>
              <a:t>parent</a:t>
            </a:r>
            <a:r>
              <a:rPr lang="hu-HU" dirty="0"/>
              <a:t> = 1.0</a:t>
            </a:r>
          </a:p>
        </p:txBody>
      </p:sp>
      <p:cxnSp>
        <p:nvCxnSpPr>
          <p:cNvPr id="7" name="Egyenes összekötő 6"/>
          <p:cNvCxnSpPr/>
          <p:nvPr/>
        </p:nvCxnSpPr>
        <p:spPr>
          <a:xfrm>
            <a:off x="1524000" y="2543065"/>
            <a:ext cx="9144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églalap 7"/>
              <p:cNvSpPr/>
              <p:nvPr/>
            </p:nvSpPr>
            <p:spPr>
              <a:xfrm>
                <a:off x="2279577" y="3356992"/>
                <a:ext cx="292573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a:latin typeface="Cambria Math"/>
                        </a:rPr>
                        <m:t>𝑒𝑛𝑡𝑟𝑜𝑝𝑦</m:t>
                      </m:r>
                      <m:r>
                        <a:rPr lang="hu-HU" i="1">
                          <a:latin typeface="Cambria Math"/>
                        </a:rPr>
                        <m:t>=</m:t>
                      </m:r>
                      <m:nary>
                        <m:naryPr>
                          <m:chr m:val="∑"/>
                          <m:supHide m:val="on"/>
                          <m:ctrlPr>
                            <a:rPr lang="hu-HU" i="1">
                              <a:latin typeface="Cambria Math" panose="02040503050406030204" pitchFamily="18" charset="0"/>
                            </a:rPr>
                          </m:ctrlPr>
                        </m:naryPr>
                        <m:sub>
                          <m:r>
                            <m:rPr>
                              <m:brk m:alnAt="7"/>
                            </m:rPr>
                            <a:rPr lang="hu-HU" i="1">
                              <a:latin typeface="Cambria Math"/>
                            </a:rPr>
                            <m:t>𝑖</m:t>
                          </m:r>
                        </m:sub>
                        <m:sup/>
                        <m:e>
                          <m:sSub>
                            <m:sSubPr>
                              <m:ctrlPr>
                                <a:rPr lang="hu-HU" i="1">
                                  <a:latin typeface="Cambria Math" panose="02040503050406030204" pitchFamily="18" charset="0"/>
                                </a:rPr>
                              </m:ctrlPr>
                            </m:sSubPr>
                            <m:e>
                              <m:r>
                                <a:rPr lang="hu-HU" i="1">
                                  <a:latin typeface="Cambria Math"/>
                                </a:rPr>
                                <m:t>−</m:t>
                              </m:r>
                              <m:r>
                                <a:rPr lang="hu-HU" i="1">
                                  <a:latin typeface="Cambria Math"/>
                                </a:rPr>
                                <m:t>𝑝</m:t>
                              </m:r>
                            </m:e>
                            <m:sub>
                              <m:r>
                                <a:rPr lang="hu-HU" i="1">
                                  <a:latin typeface="Cambria Math"/>
                                </a:rPr>
                                <m:t>𝑖</m:t>
                              </m:r>
                            </m:sub>
                          </m:sSub>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r>
                                <a:rPr lang="hu-HU" i="1">
                                  <a:latin typeface="Cambria Math"/>
                                </a:rPr>
                                <m:t>(</m:t>
                              </m:r>
                              <m:sSub>
                                <m:sSubPr>
                                  <m:ctrlPr>
                                    <a:rPr lang="hu-HU" i="1">
                                      <a:latin typeface="Cambria Math" panose="02040503050406030204" pitchFamily="18" charset="0"/>
                                    </a:rPr>
                                  </m:ctrlPr>
                                </m:sSubPr>
                                <m:e>
                                  <m:r>
                                    <a:rPr lang="hu-HU" i="1">
                                      <a:latin typeface="Cambria Math"/>
                                    </a:rPr>
                                    <m:t>𝑝</m:t>
                                  </m:r>
                                </m:e>
                                <m:sub>
                                  <m:r>
                                    <a:rPr lang="hu-HU" i="1">
                                      <a:latin typeface="Cambria Math"/>
                                    </a:rPr>
                                    <m:t>𝑖</m:t>
                                  </m:r>
                                </m:sub>
                              </m:sSub>
                              <m:r>
                                <a:rPr lang="hu-HU" i="1">
                                  <a:latin typeface="Cambria Math"/>
                                </a:rPr>
                                <m:t>)</m:t>
                              </m:r>
                            </m:e>
                          </m:func>
                        </m:e>
                      </m:nary>
                    </m:oMath>
                  </m:oMathPara>
                </a14:m>
                <a:endParaRPr lang="hu-HU" dirty="0"/>
              </a:p>
            </p:txBody>
          </p:sp>
        </mc:Choice>
        <mc:Fallback xmlns="">
          <p:sp>
            <p:nvSpPr>
              <p:cNvPr id="8" name="Téglalap 7"/>
              <p:cNvSpPr>
                <a:spLocks noRot="1" noChangeAspect="1" noMove="1" noResize="1" noEditPoints="1" noAdjustHandles="1" noChangeArrowheads="1" noChangeShapeType="1" noTextEdit="1"/>
              </p:cNvSpPr>
              <p:nvPr/>
            </p:nvSpPr>
            <p:spPr>
              <a:xfrm>
                <a:off x="2279577" y="3356992"/>
                <a:ext cx="2925737" cy="764568"/>
              </a:xfrm>
              <a:prstGeom prst="rect">
                <a:avLst/>
              </a:prstGeom>
              <a:blipFill>
                <a:blip r:embed="rId4"/>
                <a:stretch>
                  <a:fillRect/>
                </a:stretch>
              </a:blipFill>
            </p:spPr>
            <p:txBody>
              <a:bodyPr/>
              <a:lstStyle/>
              <a:p>
                <a:r>
                  <a:rPr lang="hu-HU">
                    <a:noFill/>
                  </a:rPr>
                  <a:t> </a:t>
                </a:r>
              </a:p>
            </p:txBody>
          </p:sp>
        </mc:Fallback>
      </mc:AlternateContent>
      <p:sp>
        <p:nvSpPr>
          <p:cNvPr id="9" name="Téglalap 8"/>
          <p:cNvSpPr/>
          <p:nvPr/>
        </p:nvSpPr>
        <p:spPr>
          <a:xfrm>
            <a:off x="1703512" y="4121560"/>
            <a:ext cx="1152128" cy="2187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Téglalap 5"/>
          <p:cNvSpPr/>
          <p:nvPr/>
        </p:nvSpPr>
        <p:spPr>
          <a:xfrm>
            <a:off x="7896200" y="2852225"/>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nn</a:t>
            </a:r>
            <a:endParaRPr lang="hu-HU" sz="2000" b="1" dirty="0">
              <a:solidFill>
                <a:srgbClr val="FF0000"/>
              </a:solidFill>
            </a:endParaRPr>
          </a:p>
        </p:txBody>
      </p:sp>
      <p:cxnSp>
        <p:nvCxnSpPr>
          <p:cNvPr id="11" name="Egyenes összekötő nyíllal 10"/>
          <p:cNvCxnSpPr/>
          <p:nvPr/>
        </p:nvCxnSpPr>
        <p:spPr>
          <a:xfrm flipH="1">
            <a:off x="7752184"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a:off x="8751060"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Szövegdoboz 12"/>
          <p:cNvSpPr txBox="1"/>
          <p:nvPr/>
        </p:nvSpPr>
        <p:spPr>
          <a:xfrm>
            <a:off x="7176120" y="3356992"/>
            <a:ext cx="1152128" cy="382284"/>
          </a:xfrm>
          <a:prstGeom prst="rect">
            <a:avLst/>
          </a:prstGeom>
          <a:noFill/>
        </p:spPr>
        <p:txBody>
          <a:bodyPr wrap="square" rtlCol="0">
            <a:spAutoFit/>
          </a:bodyPr>
          <a:lstStyle/>
          <a:p>
            <a:pPr algn="ctr"/>
            <a:r>
              <a:rPr lang="hu-HU" dirty="0" err="1"/>
              <a:t>Fast</a:t>
            </a:r>
            <a:endParaRPr lang="hu-HU" dirty="0"/>
          </a:p>
        </p:txBody>
      </p:sp>
      <p:sp>
        <p:nvSpPr>
          <p:cNvPr id="14" name="Szövegdoboz 13"/>
          <p:cNvSpPr txBox="1"/>
          <p:nvPr/>
        </p:nvSpPr>
        <p:spPr>
          <a:xfrm>
            <a:off x="8904312" y="3356992"/>
            <a:ext cx="1152128" cy="382284"/>
          </a:xfrm>
          <a:prstGeom prst="rect">
            <a:avLst/>
          </a:prstGeom>
          <a:noFill/>
        </p:spPr>
        <p:txBody>
          <a:bodyPr wrap="square" rtlCol="0">
            <a:spAutoFit/>
          </a:bodyPr>
          <a:lstStyle/>
          <a:p>
            <a:pPr algn="ctr"/>
            <a:r>
              <a:rPr lang="hu-HU" dirty="0" err="1"/>
              <a:t>Relaxed</a:t>
            </a:r>
            <a:endParaRPr lang="hu-HU" dirty="0"/>
          </a:p>
        </p:txBody>
      </p:sp>
      <p:sp>
        <p:nvSpPr>
          <p:cNvPr id="15" name="Szövegdoboz 14"/>
          <p:cNvSpPr txBox="1"/>
          <p:nvPr/>
        </p:nvSpPr>
        <p:spPr>
          <a:xfrm>
            <a:off x="7608168" y="3933056"/>
            <a:ext cx="432048" cy="369332"/>
          </a:xfrm>
          <a:prstGeom prst="rect">
            <a:avLst/>
          </a:prstGeom>
          <a:noFill/>
        </p:spPr>
        <p:txBody>
          <a:bodyPr wrap="square" rtlCol="0">
            <a:spAutoFit/>
          </a:bodyPr>
          <a:lstStyle/>
          <a:p>
            <a:pPr algn="ctr"/>
            <a:r>
              <a:rPr lang="hu-HU" dirty="0"/>
              <a:t>3</a:t>
            </a:r>
          </a:p>
        </p:txBody>
      </p:sp>
      <p:sp>
        <p:nvSpPr>
          <p:cNvPr id="16" name="Szövegdoboz 15"/>
          <p:cNvSpPr txBox="1"/>
          <p:nvPr/>
        </p:nvSpPr>
        <p:spPr>
          <a:xfrm>
            <a:off x="9039092" y="3933056"/>
            <a:ext cx="585300" cy="369332"/>
          </a:xfrm>
          <a:prstGeom prst="rect">
            <a:avLst/>
          </a:prstGeom>
          <a:noFill/>
        </p:spPr>
        <p:txBody>
          <a:bodyPr wrap="square" rtlCol="0">
            <a:spAutoFit/>
          </a:bodyPr>
          <a:lstStyle/>
          <a:p>
            <a:pPr algn="ctr"/>
            <a:r>
              <a:rPr lang="hu-HU" dirty="0"/>
              <a:t>1</a:t>
            </a:r>
          </a:p>
        </p:txBody>
      </p:sp>
      <p:sp>
        <p:nvSpPr>
          <p:cNvPr id="18" name="Téglalap 17"/>
          <p:cNvSpPr/>
          <p:nvPr/>
        </p:nvSpPr>
        <p:spPr>
          <a:xfrm>
            <a:off x="7140116"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a:t>
            </a:r>
            <a:endParaRPr lang="hu-HU" sz="2000" b="1" dirty="0">
              <a:solidFill>
                <a:srgbClr val="FF0000"/>
              </a:solidFill>
            </a:endParaRPr>
          </a:p>
        </p:txBody>
      </p:sp>
      <p:sp>
        <p:nvSpPr>
          <p:cNvPr id="19" name="Téglalap 18"/>
          <p:cNvSpPr/>
          <p:nvPr/>
        </p:nvSpPr>
        <p:spPr>
          <a:xfrm>
            <a:off x="8705292"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a:solidFill>
                  <a:srgbClr val="FF0000"/>
                </a:solidFill>
              </a:rPr>
              <a:t>n</a:t>
            </a:r>
          </a:p>
        </p:txBody>
      </p:sp>
      <p:sp>
        <p:nvSpPr>
          <p:cNvPr id="20" name="Szövegdoboz 19"/>
          <p:cNvSpPr txBox="1"/>
          <p:nvPr/>
        </p:nvSpPr>
        <p:spPr>
          <a:xfrm>
            <a:off x="8628666" y="4689553"/>
            <a:ext cx="1449396" cy="369332"/>
          </a:xfrm>
          <a:prstGeom prst="rect">
            <a:avLst/>
          </a:prstGeom>
          <a:noFill/>
        </p:spPr>
        <p:txBody>
          <a:bodyPr wrap="square" rtlCol="0">
            <a:spAutoFit/>
          </a:bodyPr>
          <a:lstStyle/>
          <a:p>
            <a:r>
              <a:rPr lang="hu-HU" dirty="0" err="1"/>
              <a:t>Entropy</a:t>
            </a:r>
            <a:r>
              <a:rPr lang="hu-HU" dirty="0"/>
              <a:t> = 0.0</a:t>
            </a:r>
          </a:p>
        </p:txBody>
      </p:sp>
      <p:sp>
        <p:nvSpPr>
          <p:cNvPr id="21" name="Szövegdoboz 20"/>
          <p:cNvSpPr txBox="1"/>
          <p:nvPr/>
        </p:nvSpPr>
        <p:spPr>
          <a:xfrm>
            <a:off x="7099494" y="4713846"/>
            <a:ext cx="1449396" cy="369332"/>
          </a:xfrm>
          <a:prstGeom prst="rect">
            <a:avLst/>
          </a:prstGeom>
          <a:noFill/>
        </p:spPr>
        <p:txBody>
          <a:bodyPr wrap="square" rtlCol="0">
            <a:spAutoFit/>
          </a:bodyPr>
          <a:lstStyle/>
          <a:p>
            <a:r>
              <a:rPr lang="hu-HU" dirty="0" err="1"/>
              <a:t>Entropy</a:t>
            </a:r>
            <a:r>
              <a:rPr lang="hu-HU" dirty="0"/>
              <a:t> = ?</a:t>
            </a:r>
          </a:p>
        </p:txBody>
      </p:sp>
      <mc:AlternateContent xmlns:mc="http://schemas.openxmlformats.org/markup-compatibility/2006" xmlns:a14="http://schemas.microsoft.com/office/drawing/2010/main">
        <mc:Choice Requires="a14">
          <p:sp>
            <p:nvSpPr>
              <p:cNvPr id="22" name="Szövegdoboz 21"/>
              <p:cNvSpPr txBox="1"/>
              <p:nvPr/>
            </p:nvSpPr>
            <p:spPr>
              <a:xfrm>
                <a:off x="6801861" y="5058886"/>
                <a:ext cx="180481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𝐿𝑖𝑘𝑒</m:t>
                          </m:r>
                        </m:sub>
                      </m:sSub>
                      <m:r>
                        <a:rPr lang="hu-HU" i="1">
                          <a:latin typeface="Cambria Math"/>
                        </a:rPr>
                        <m:t>=2/3</m:t>
                      </m:r>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𝑛𝑜𝑡</m:t>
                          </m:r>
                          <m:r>
                            <a:rPr lang="hu-HU" i="1">
                              <a:latin typeface="Cambria Math"/>
                            </a:rPr>
                            <m:t> </m:t>
                          </m:r>
                          <m:r>
                            <a:rPr lang="hu-HU" i="1">
                              <a:latin typeface="Cambria Math"/>
                            </a:rPr>
                            <m:t>𝑙𝑖𝑘𝑒</m:t>
                          </m:r>
                        </m:sub>
                      </m:sSub>
                      <m:r>
                        <a:rPr lang="hu-HU" i="1">
                          <a:latin typeface="Cambria Math"/>
                        </a:rPr>
                        <m:t>=1/3</m:t>
                      </m:r>
                    </m:oMath>
                  </m:oMathPara>
                </a14:m>
                <a:endParaRPr lang="hu-HU"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6801861" y="5058886"/>
                <a:ext cx="1804818" cy="646331"/>
              </a:xfrm>
              <a:prstGeom prst="rect">
                <a:avLst/>
              </a:prstGeom>
              <a:blipFill>
                <a:blip r:embed="rId5"/>
                <a:stretch>
                  <a:fillRect b="-660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3" name="Szövegdoboz 22"/>
              <p:cNvSpPr txBox="1"/>
              <p:nvPr/>
            </p:nvSpPr>
            <p:spPr>
              <a:xfrm>
                <a:off x="6500699" y="5706968"/>
                <a:ext cx="4211960" cy="506870"/>
              </a:xfrm>
              <a:prstGeom prst="rect">
                <a:avLst/>
              </a:prstGeom>
              <a:noFill/>
            </p:spPr>
            <p:txBody>
              <a:bodyPr wrap="square" rtlCol="0">
                <a:spAutoFit/>
              </a:bodyPr>
              <a:lstStyle/>
              <a:p>
                <a14:m>
                  <m:oMath xmlns:m="http://schemas.openxmlformats.org/officeDocument/2006/math">
                    <m:r>
                      <a:rPr lang="hu-HU" i="1">
                        <a:latin typeface="Cambria Math"/>
                      </a:rPr>
                      <m:t>𝑒𝑛𝑡𝑟𝑜𝑝𝑦</m:t>
                    </m:r>
                    <m:r>
                      <a:rPr lang="hu-HU" i="1">
                        <a:latin typeface="Cambria Math"/>
                      </a:rPr>
                      <m:t>= </m:t>
                    </m:r>
                    <m:d>
                      <m:dPr>
                        <m:begChr m:val="["/>
                        <m:endChr m:val="]"/>
                        <m:ctrlPr>
                          <a:rPr lang="hu-HU" i="1">
                            <a:latin typeface="Cambria Math" panose="02040503050406030204" pitchFamily="18" charset="0"/>
                          </a:rPr>
                        </m:ctrlPr>
                      </m:dPr>
                      <m:e>
                        <m:r>
                          <a:rPr lang="hu-HU" i="1">
                            <a:latin typeface="Cambria Math"/>
                          </a:rPr>
                          <m:t>−</m:t>
                        </m:r>
                        <m:f>
                          <m:fPr>
                            <m:ctrlPr>
                              <a:rPr lang="hu-HU" i="1">
                                <a:latin typeface="Cambria Math" panose="02040503050406030204" pitchFamily="18" charset="0"/>
                              </a:rPr>
                            </m:ctrlPr>
                          </m:fPr>
                          <m:num>
                            <m:r>
                              <a:rPr lang="hu-HU" i="1">
                                <a:latin typeface="Cambria Math"/>
                              </a:rPr>
                              <m:t>2</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2</m:t>
                                    </m:r>
                                  </m:num>
                                  <m:den>
                                    <m:r>
                                      <a:rPr lang="hu-HU" i="1">
                                        <a:latin typeface="Cambria Math"/>
                                      </a:rPr>
                                      <m:t>3</m:t>
                                    </m:r>
                                  </m:den>
                                </m:f>
                              </m:e>
                            </m:d>
                          </m:e>
                        </m:func>
                        <m:r>
                          <a:rPr lang="hu-HU" i="1">
                            <a:latin typeface="Cambria Math"/>
                          </a:rPr>
                          <m:t>−</m:t>
                        </m:r>
                        <m:f>
                          <m:fPr>
                            <m:ctrlPr>
                              <a:rPr lang="hu-HU" i="1">
                                <a:latin typeface="Cambria Math" panose="02040503050406030204" pitchFamily="18" charset="0"/>
                              </a:rPr>
                            </m:ctrlPr>
                          </m:fPr>
                          <m:num>
                            <m:r>
                              <a:rPr lang="hu-HU" i="1">
                                <a:latin typeface="Cambria Math"/>
                              </a:rPr>
                              <m:t>1</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1</m:t>
                                    </m:r>
                                  </m:num>
                                  <m:den>
                                    <m:r>
                                      <a:rPr lang="hu-HU" i="1">
                                        <a:latin typeface="Cambria Math"/>
                                      </a:rPr>
                                      <m:t>3</m:t>
                                    </m:r>
                                  </m:den>
                                </m:f>
                              </m:e>
                            </m:d>
                          </m:e>
                        </m:func>
                      </m:e>
                    </m:d>
                  </m:oMath>
                </a14:m>
                <a:r>
                  <a:rPr lang="hu-HU" dirty="0"/>
                  <a:t>= ?</a:t>
                </a:r>
              </a:p>
            </p:txBody>
          </p:sp>
        </mc:Choice>
        <mc:Fallback xmlns="">
          <p:sp>
            <p:nvSpPr>
              <p:cNvPr id="23" name="Szövegdoboz 22"/>
              <p:cNvSpPr txBox="1">
                <a:spLocks noRot="1" noChangeAspect="1" noMove="1" noResize="1" noEditPoints="1" noAdjustHandles="1" noChangeArrowheads="1" noChangeShapeType="1" noTextEdit="1"/>
              </p:cNvSpPr>
              <p:nvPr/>
            </p:nvSpPr>
            <p:spPr>
              <a:xfrm>
                <a:off x="6500699" y="5706968"/>
                <a:ext cx="4211960" cy="506870"/>
              </a:xfrm>
              <a:prstGeom prst="rect">
                <a:avLst/>
              </a:prstGeom>
              <a:blipFill>
                <a:blip r:embed="rId6"/>
                <a:stretch>
                  <a:fillRect l="-145" b="-6024"/>
                </a:stretch>
              </a:blipFill>
            </p:spPr>
            <p:txBody>
              <a:bodyPr/>
              <a:lstStyle/>
              <a:p>
                <a:r>
                  <a:rPr lang="hu-HU">
                    <a:noFill/>
                  </a:rPr>
                  <a:t> </a:t>
                </a:r>
              </a:p>
            </p:txBody>
          </p:sp>
        </mc:Fallback>
      </mc:AlternateContent>
    </p:spTree>
    <p:extLst>
      <p:ext uri="{BB962C8B-B14F-4D97-AF65-F5344CB8AC3E}">
        <p14:creationId xmlns:p14="http://schemas.microsoft.com/office/powerpoint/2010/main" val="76015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Information</a:t>
            </a:r>
            <a:r>
              <a:rPr lang="hu-HU" dirty="0"/>
              <a:t> </a:t>
            </a:r>
            <a:r>
              <a:rPr lang="hu-HU" dirty="0" err="1"/>
              <a:t>gain</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981200" y="1412777"/>
                <a:ext cx="8229600" cy="94286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hu-HU" sz="2000" i="1">
                          <a:latin typeface="Cambria Math"/>
                        </a:rPr>
                        <m:t>𝑖𝑛𝑓𝑜𝑟𝑚𝑎𝑡𝑖𝑜𝑛</m:t>
                      </m:r>
                      <m:r>
                        <a:rPr lang="hu-HU" sz="2000" i="1">
                          <a:latin typeface="Cambria Math"/>
                        </a:rPr>
                        <m:t> </m:t>
                      </m:r>
                      <m:r>
                        <a:rPr lang="hu-HU" sz="2000" i="1">
                          <a:latin typeface="Cambria Math"/>
                        </a:rPr>
                        <m:t>𝑔𝑎𝑖𝑛</m:t>
                      </m:r>
                      <m:r>
                        <a:rPr lang="hu-HU" sz="2000" i="1">
                          <a:latin typeface="Cambria Math"/>
                        </a:rPr>
                        <m:t>=</m:t>
                      </m:r>
                      <m:r>
                        <a:rPr lang="hu-HU" sz="2000" i="1">
                          <a:latin typeface="Cambria Math"/>
                        </a:rPr>
                        <m:t>𝑒𝑛𝑡𝑟𝑜𝑝𝑦</m:t>
                      </m:r>
                      <m:d>
                        <m:dPr>
                          <m:ctrlPr>
                            <a:rPr lang="hu-HU" sz="2000" i="1">
                              <a:latin typeface="Cambria Math" panose="02040503050406030204" pitchFamily="18" charset="0"/>
                            </a:rPr>
                          </m:ctrlPr>
                        </m:dPr>
                        <m:e>
                          <m:r>
                            <a:rPr lang="hu-HU" sz="2000" i="1">
                              <a:latin typeface="Cambria Math"/>
                            </a:rPr>
                            <m:t>𝑝𝑎𝑟𝑒𝑛𝑡</m:t>
                          </m:r>
                        </m:e>
                      </m:d>
                      <m:r>
                        <a:rPr lang="hu-HU" sz="2000" i="1">
                          <a:latin typeface="Cambria Math"/>
                        </a:rPr>
                        <m:t>− </m:t>
                      </m:r>
                      <m:nary>
                        <m:naryPr>
                          <m:chr m:val="∑"/>
                          <m:supHide m:val="on"/>
                          <m:ctrlPr>
                            <a:rPr lang="hu-HU" sz="2000" i="1">
                              <a:latin typeface="Cambria Math" panose="02040503050406030204" pitchFamily="18" charset="0"/>
                            </a:rPr>
                          </m:ctrlPr>
                        </m:naryPr>
                        <m:sub>
                          <m:r>
                            <m:rPr>
                              <m:brk m:alnAt="7"/>
                            </m:rPr>
                            <a:rPr lang="hu-HU" sz="2000" i="1">
                              <a:latin typeface="Cambria Math"/>
                            </a:rPr>
                            <m:t>𝑐</m:t>
                          </m:r>
                          <m:r>
                            <a:rPr lang="hu-HU" sz="2000" i="1">
                              <a:latin typeface="Cambria Math"/>
                            </a:rPr>
                            <m:t> </m:t>
                          </m:r>
                          <m:r>
                            <a:rPr lang="hu-HU" sz="2000" i="1">
                              <a:latin typeface="Cambria Math"/>
                            </a:rPr>
                            <m:t>𝑖𝑛</m:t>
                          </m:r>
                          <m:r>
                            <a:rPr lang="hu-HU" sz="2000" i="1">
                              <a:latin typeface="Cambria Math"/>
                            </a:rPr>
                            <m:t> </m:t>
                          </m:r>
                          <m:r>
                            <a:rPr lang="hu-HU" sz="2000" i="1">
                              <a:latin typeface="Cambria Math"/>
                            </a:rPr>
                            <m:t>𝑐h𝑖𝑙𝑑𝑟𝑒𝑛</m:t>
                          </m:r>
                        </m:sub>
                        <m:sup/>
                        <m:e>
                          <m:sSub>
                            <m:sSubPr>
                              <m:ctrlPr>
                                <a:rPr lang="hu-HU" sz="2000" i="1">
                                  <a:latin typeface="Cambria Math" panose="02040503050406030204" pitchFamily="18" charset="0"/>
                                </a:rPr>
                              </m:ctrlPr>
                            </m:sSubPr>
                            <m:e>
                              <m:r>
                                <a:rPr lang="hu-HU" sz="2000" i="1">
                                  <a:latin typeface="Cambria Math"/>
                                </a:rPr>
                                <m:t>𝑤</m:t>
                              </m:r>
                            </m:e>
                            <m:sub>
                              <m:r>
                                <a:rPr lang="hu-HU" sz="2000" i="1">
                                  <a:latin typeface="Cambria Math"/>
                                </a:rPr>
                                <m:t>𝑐</m:t>
                              </m:r>
                            </m:sub>
                          </m:sSub>
                          <m:r>
                            <a:rPr lang="hu-HU" sz="2000" i="1">
                              <a:latin typeface="Cambria Math"/>
                            </a:rPr>
                            <m:t>𝑒𝑛𝑡𝑟𝑜𝑝𝑦</m:t>
                          </m:r>
                          <m:r>
                            <a:rPr lang="hu-HU" sz="2000" i="1">
                              <a:latin typeface="Cambria Math"/>
                            </a:rPr>
                            <m:t>(</m:t>
                          </m:r>
                          <m:r>
                            <a:rPr lang="hu-HU" sz="2000" i="1">
                              <a:latin typeface="Cambria Math"/>
                            </a:rPr>
                            <m:t>𝑐</m:t>
                          </m:r>
                          <m:r>
                            <a:rPr lang="hu-HU" sz="2000" i="1">
                              <a:latin typeface="Cambria Math"/>
                            </a:rPr>
                            <m:t>)</m:t>
                          </m:r>
                        </m:e>
                      </m:nary>
                    </m:oMath>
                  </m:oMathPara>
                </a14:m>
                <a:endParaRPr lang="hu-HU" sz="20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981200" y="1412777"/>
                <a:ext cx="8229600" cy="942865"/>
              </a:xfrm>
              <a:blipFill>
                <a:blip r:embed="rId3"/>
                <a:stretch>
                  <a:fillRect/>
                </a:stretch>
              </a:blipFill>
            </p:spPr>
            <p:txBody>
              <a:bodyPr/>
              <a:lstStyle/>
              <a:p>
                <a:r>
                  <a:rPr lang="hu-HU">
                    <a:noFill/>
                  </a:rPr>
                  <a:t> </a:t>
                </a:r>
              </a:p>
            </p:txBody>
          </p:sp>
        </mc:Fallback>
      </mc:AlternateContent>
      <p:graphicFrame>
        <p:nvGraphicFramePr>
          <p:cNvPr id="4" name="Táblázat 3"/>
          <p:cNvGraphicFramePr>
            <a:graphicFrameLocks noGrp="1"/>
          </p:cNvGraphicFramePr>
          <p:nvPr>
            <p:extLst/>
          </p:nvPr>
        </p:nvGraphicFramePr>
        <p:xfrm>
          <a:off x="1742383" y="4293096"/>
          <a:ext cx="4383647" cy="1854200"/>
        </p:xfrm>
        <a:graphic>
          <a:graphicData uri="http://schemas.openxmlformats.org/drawingml/2006/table">
            <a:tbl>
              <a:tblPr firstRow="1" bandRow="1">
                <a:tableStyleId>{073A0DAA-6AF3-43AB-8588-CEC1D06C72B9}</a:tableStyleId>
              </a:tblPr>
              <a:tblGrid>
                <a:gridCol w="1095912">
                  <a:extLst>
                    <a:ext uri="{9D8B030D-6E8A-4147-A177-3AD203B41FA5}">
                      <a16:colId xmlns:a16="http://schemas.microsoft.com/office/drawing/2014/main" val="20000"/>
                    </a:ext>
                  </a:extLst>
                </a:gridCol>
                <a:gridCol w="1095912">
                  <a:extLst>
                    <a:ext uri="{9D8B030D-6E8A-4147-A177-3AD203B41FA5}">
                      <a16:colId xmlns:a16="http://schemas.microsoft.com/office/drawing/2014/main" val="20001"/>
                    </a:ext>
                  </a:extLst>
                </a:gridCol>
                <a:gridCol w="979974">
                  <a:extLst>
                    <a:ext uri="{9D8B030D-6E8A-4147-A177-3AD203B41FA5}">
                      <a16:colId xmlns:a16="http://schemas.microsoft.com/office/drawing/2014/main" val="20002"/>
                    </a:ext>
                  </a:extLst>
                </a:gridCol>
                <a:gridCol w="1211849">
                  <a:extLst>
                    <a:ext uri="{9D8B030D-6E8A-4147-A177-3AD203B41FA5}">
                      <a16:colId xmlns:a16="http://schemas.microsoft.com/office/drawing/2014/main" val="20003"/>
                    </a:ext>
                  </a:extLst>
                </a:gridCol>
              </a:tblGrid>
              <a:tr h="370840">
                <a:tc>
                  <a:txBody>
                    <a:bodyPr/>
                    <a:lstStyle/>
                    <a:p>
                      <a:r>
                        <a:rPr lang="hu-HU" dirty="0" err="1"/>
                        <a:t>Tempo</a:t>
                      </a:r>
                      <a:endParaRPr lang="hu-HU" dirty="0"/>
                    </a:p>
                  </a:txBody>
                  <a:tcPr/>
                </a:tc>
                <a:tc>
                  <a:txBody>
                    <a:bodyPr/>
                    <a:lstStyle/>
                    <a:p>
                      <a:r>
                        <a:rPr lang="hu-HU" dirty="0" err="1"/>
                        <a:t>Intensity</a:t>
                      </a:r>
                      <a:endParaRPr lang="hu-HU" dirty="0"/>
                    </a:p>
                  </a:txBody>
                  <a:tcPr/>
                </a:tc>
                <a:tc>
                  <a:txBody>
                    <a:bodyPr/>
                    <a:lstStyle/>
                    <a:p>
                      <a:r>
                        <a:rPr lang="hu-HU" dirty="0" err="1"/>
                        <a:t>Gender</a:t>
                      </a:r>
                      <a:endParaRPr lang="hu-HU" dirty="0"/>
                    </a:p>
                  </a:txBody>
                  <a:tcPr/>
                </a:tc>
                <a:tc>
                  <a:txBody>
                    <a:bodyPr/>
                    <a:lstStyle/>
                    <a:p>
                      <a:r>
                        <a:rPr lang="hu-HU" dirty="0" err="1"/>
                        <a:t>Class</a:t>
                      </a:r>
                      <a:endParaRPr lang="hu-HU" dirty="0"/>
                    </a:p>
                  </a:txBody>
                  <a:tcPr/>
                </a:tc>
                <a:extLst>
                  <a:ext uri="{0D108BD9-81ED-4DB2-BD59-A6C34878D82A}">
                    <a16:rowId xmlns:a16="http://schemas.microsoft.com/office/drawing/2014/main" val="10000"/>
                  </a:ext>
                </a:extLst>
              </a:tr>
              <a:tr h="370840">
                <a:tc>
                  <a:txBody>
                    <a:bodyPr/>
                    <a:lstStyle/>
                    <a:p>
                      <a:r>
                        <a:rPr lang="hu-HU" dirty="0" err="1"/>
                        <a:t>Fast</a:t>
                      </a:r>
                      <a:endParaRPr lang="hu-HU" dirty="0"/>
                    </a:p>
                  </a:txBody>
                  <a:tcPr/>
                </a:tc>
                <a:tc>
                  <a:txBody>
                    <a:bodyPr/>
                    <a:lstStyle/>
                    <a:p>
                      <a:r>
                        <a:rPr lang="hu-HU" dirty="0" err="1"/>
                        <a:t>Soaring</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1"/>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2"/>
                  </a:ext>
                </a:extLst>
              </a:tr>
              <a:tr h="370840">
                <a:tc>
                  <a:txBody>
                    <a:bodyPr/>
                    <a:lstStyle/>
                    <a:p>
                      <a:r>
                        <a:rPr lang="hu-HU" dirty="0" err="1"/>
                        <a:t>Relaxed</a:t>
                      </a:r>
                      <a:endParaRPr lang="hu-HU" dirty="0"/>
                    </a:p>
                  </a:txBody>
                  <a:tcPr/>
                </a:tc>
                <a:tc>
                  <a:txBody>
                    <a:bodyPr/>
                    <a:lstStyle/>
                    <a:p>
                      <a:r>
                        <a:rPr lang="hu-HU" dirty="0" err="1"/>
                        <a:t>Soaring</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baseline="0" dirty="0">
                          <a:solidFill>
                            <a:srgbClr val="FF0000"/>
                          </a:solidFill>
                        </a:rPr>
                        <a:t> </a:t>
                      </a:r>
                      <a:r>
                        <a:rPr lang="hu-HU" baseline="0" dirty="0" err="1">
                          <a:solidFill>
                            <a:srgbClr val="FF0000"/>
                          </a:solidFill>
                        </a:rPr>
                        <a:t>like</a:t>
                      </a:r>
                      <a:r>
                        <a:rPr lang="hu-HU" baseline="0" dirty="0">
                          <a:solidFill>
                            <a:srgbClr val="FF0000"/>
                          </a:solidFill>
                        </a:rPr>
                        <a:t> (n)</a:t>
                      </a:r>
                      <a:endParaRPr lang="hu-HU" dirty="0">
                        <a:solidFill>
                          <a:srgbClr val="FF0000"/>
                        </a:solidFill>
                      </a:endParaRPr>
                    </a:p>
                  </a:txBody>
                  <a:tcPr/>
                </a:tc>
                <a:extLst>
                  <a:ext uri="{0D108BD9-81ED-4DB2-BD59-A6C34878D82A}">
                    <a16:rowId xmlns:a16="http://schemas.microsoft.com/office/drawing/2014/main" val="10003"/>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dirty="0">
                          <a:solidFill>
                            <a:srgbClr val="FF0000"/>
                          </a:solidFill>
                        </a:rPr>
                        <a:t> </a:t>
                      </a:r>
                      <a:r>
                        <a:rPr lang="hu-HU" dirty="0" err="1">
                          <a:solidFill>
                            <a:srgbClr val="FF0000"/>
                          </a:solidFill>
                        </a:rPr>
                        <a:t>like</a:t>
                      </a:r>
                      <a:r>
                        <a:rPr lang="hu-HU" dirty="0">
                          <a:solidFill>
                            <a:srgbClr val="FF0000"/>
                          </a:solidFill>
                        </a:rPr>
                        <a:t> (n)</a:t>
                      </a:r>
                    </a:p>
                  </a:txBody>
                  <a:tcPr/>
                </a:tc>
                <a:extLst>
                  <a:ext uri="{0D108BD9-81ED-4DB2-BD59-A6C34878D82A}">
                    <a16:rowId xmlns:a16="http://schemas.microsoft.com/office/drawing/2014/main" val="10004"/>
                  </a:ext>
                </a:extLst>
              </a:tr>
            </a:tbl>
          </a:graphicData>
        </a:graphic>
      </p:graphicFrame>
      <p:sp>
        <p:nvSpPr>
          <p:cNvPr id="5" name="Szövegdoboz 4"/>
          <p:cNvSpPr txBox="1"/>
          <p:nvPr/>
        </p:nvSpPr>
        <p:spPr>
          <a:xfrm>
            <a:off x="1775520" y="2543066"/>
            <a:ext cx="3528392" cy="646331"/>
          </a:xfrm>
          <a:prstGeom prst="rect">
            <a:avLst/>
          </a:prstGeom>
          <a:noFill/>
        </p:spPr>
        <p:txBody>
          <a:bodyPr wrap="square" rtlCol="0">
            <a:spAutoFit/>
          </a:bodyPr>
          <a:lstStyle/>
          <a:p>
            <a:r>
              <a:rPr lang="hu-HU" dirty="0" err="1"/>
              <a:t>In</a:t>
            </a:r>
            <a:r>
              <a:rPr lang="hu-HU" dirty="0"/>
              <a:t> </a:t>
            </a:r>
            <a:r>
              <a:rPr lang="hu-HU" dirty="0" err="1"/>
              <a:t>the</a:t>
            </a:r>
            <a:r>
              <a:rPr lang="hu-HU" dirty="0"/>
              <a:t> </a:t>
            </a:r>
            <a:r>
              <a:rPr lang="hu-HU" dirty="0" err="1"/>
              <a:t>beginning</a:t>
            </a:r>
            <a:r>
              <a:rPr lang="hu-HU" dirty="0"/>
              <a:t>:</a:t>
            </a:r>
          </a:p>
          <a:p>
            <a:r>
              <a:rPr lang="hu-HU" dirty="0"/>
              <a:t>	</a:t>
            </a:r>
            <a:r>
              <a:rPr lang="hu-HU" dirty="0" err="1"/>
              <a:t>Entropy</a:t>
            </a:r>
            <a:r>
              <a:rPr lang="hu-HU" dirty="0"/>
              <a:t> of </a:t>
            </a:r>
            <a:r>
              <a:rPr lang="hu-HU" dirty="0" err="1"/>
              <a:t>parent</a:t>
            </a:r>
            <a:r>
              <a:rPr lang="hu-HU" dirty="0"/>
              <a:t> = 1.0</a:t>
            </a:r>
          </a:p>
        </p:txBody>
      </p:sp>
      <p:cxnSp>
        <p:nvCxnSpPr>
          <p:cNvPr id="7" name="Egyenes összekötő 6"/>
          <p:cNvCxnSpPr/>
          <p:nvPr/>
        </p:nvCxnSpPr>
        <p:spPr>
          <a:xfrm>
            <a:off x="1524000" y="2543065"/>
            <a:ext cx="9144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églalap 7"/>
              <p:cNvSpPr/>
              <p:nvPr/>
            </p:nvSpPr>
            <p:spPr>
              <a:xfrm>
                <a:off x="2279577" y="3356992"/>
                <a:ext cx="292573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a:latin typeface="Cambria Math"/>
                        </a:rPr>
                        <m:t>𝑒𝑛𝑡𝑟𝑜𝑝𝑦</m:t>
                      </m:r>
                      <m:r>
                        <a:rPr lang="hu-HU" i="1">
                          <a:latin typeface="Cambria Math"/>
                        </a:rPr>
                        <m:t>=</m:t>
                      </m:r>
                      <m:nary>
                        <m:naryPr>
                          <m:chr m:val="∑"/>
                          <m:supHide m:val="on"/>
                          <m:ctrlPr>
                            <a:rPr lang="hu-HU" i="1">
                              <a:latin typeface="Cambria Math" panose="02040503050406030204" pitchFamily="18" charset="0"/>
                            </a:rPr>
                          </m:ctrlPr>
                        </m:naryPr>
                        <m:sub>
                          <m:r>
                            <m:rPr>
                              <m:brk m:alnAt="7"/>
                            </m:rPr>
                            <a:rPr lang="hu-HU" i="1">
                              <a:latin typeface="Cambria Math"/>
                            </a:rPr>
                            <m:t>𝑖</m:t>
                          </m:r>
                        </m:sub>
                        <m:sup/>
                        <m:e>
                          <m:sSub>
                            <m:sSubPr>
                              <m:ctrlPr>
                                <a:rPr lang="hu-HU" i="1">
                                  <a:latin typeface="Cambria Math" panose="02040503050406030204" pitchFamily="18" charset="0"/>
                                </a:rPr>
                              </m:ctrlPr>
                            </m:sSubPr>
                            <m:e>
                              <m:r>
                                <a:rPr lang="hu-HU" i="1">
                                  <a:latin typeface="Cambria Math"/>
                                </a:rPr>
                                <m:t>−</m:t>
                              </m:r>
                              <m:r>
                                <a:rPr lang="hu-HU" i="1">
                                  <a:latin typeface="Cambria Math"/>
                                </a:rPr>
                                <m:t>𝑝</m:t>
                              </m:r>
                            </m:e>
                            <m:sub>
                              <m:r>
                                <a:rPr lang="hu-HU" i="1">
                                  <a:latin typeface="Cambria Math"/>
                                </a:rPr>
                                <m:t>𝑖</m:t>
                              </m:r>
                            </m:sub>
                          </m:sSub>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r>
                                <a:rPr lang="hu-HU" i="1">
                                  <a:latin typeface="Cambria Math"/>
                                </a:rPr>
                                <m:t>(</m:t>
                              </m:r>
                              <m:sSub>
                                <m:sSubPr>
                                  <m:ctrlPr>
                                    <a:rPr lang="hu-HU" i="1">
                                      <a:latin typeface="Cambria Math" panose="02040503050406030204" pitchFamily="18" charset="0"/>
                                    </a:rPr>
                                  </m:ctrlPr>
                                </m:sSubPr>
                                <m:e>
                                  <m:r>
                                    <a:rPr lang="hu-HU" i="1">
                                      <a:latin typeface="Cambria Math"/>
                                    </a:rPr>
                                    <m:t>𝑝</m:t>
                                  </m:r>
                                </m:e>
                                <m:sub>
                                  <m:r>
                                    <a:rPr lang="hu-HU" i="1">
                                      <a:latin typeface="Cambria Math"/>
                                    </a:rPr>
                                    <m:t>𝑖</m:t>
                                  </m:r>
                                </m:sub>
                              </m:sSub>
                              <m:r>
                                <a:rPr lang="hu-HU" i="1">
                                  <a:latin typeface="Cambria Math"/>
                                </a:rPr>
                                <m:t>)</m:t>
                              </m:r>
                            </m:e>
                          </m:func>
                        </m:e>
                      </m:nary>
                    </m:oMath>
                  </m:oMathPara>
                </a14:m>
                <a:endParaRPr lang="hu-HU" dirty="0"/>
              </a:p>
            </p:txBody>
          </p:sp>
        </mc:Choice>
        <mc:Fallback xmlns="">
          <p:sp>
            <p:nvSpPr>
              <p:cNvPr id="8" name="Téglalap 7"/>
              <p:cNvSpPr>
                <a:spLocks noRot="1" noChangeAspect="1" noMove="1" noResize="1" noEditPoints="1" noAdjustHandles="1" noChangeArrowheads="1" noChangeShapeType="1" noTextEdit="1"/>
              </p:cNvSpPr>
              <p:nvPr/>
            </p:nvSpPr>
            <p:spPr>
              <a:xfrm>
                <a:off x="2279577" y="3356992"/>
                <a:ext cx="2925737" cy="764568"/>
              </a:xfrm>
              <a:prstGeom prst="rect">
                <a:avLst/>
              </a:prstGeom>
              <a:blipFill>
                <a:blip r:embed="rId4"/>
                <a:stretch>
                  <a:fillRect/>
                </a:stretch>
              </a:blipFill>
            </p:spPr>
            <p:txBody>
              <a:bodyPr/>
              <a:lstStyle/>
              <a:p>
                <a:r>
                  <a:rPr lang="hu-HU">
                    <a:noFill/>
                  </a:rPr>
                  <a:t> </a:t>
                </a:r>
              </a:p>
            </p:txBody>
          </p:sp>
        </mc:Fallback>
      </mc:AlternateContent>
      <p:sp>
        <p:nvSpPr>
          <p:cNvPr id="9" name="Téglalap 8"/>
          <p:cNvSpPr/>
          <p:nvPr/>
        </p:nvSpPr>
        <p:spPr>
          <a:xfrm>
            <a:off x="1703512" y="4121560"/>
            <a:ext cx="1152128" cy="2187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Téglalap 5"/>
          <p:cNvSpPr/>
          <p:nvPr/>
        </p:nvSpPr>
        <p:spPr>
          <a:xfrm>
            <a:off x="7896200" y="2852225"/>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nn</a:t>
            </a:r>
            <a:endParaRPr lang="hu-HU" sz="2000" b="1" dirty="0">
              <a:solidFill>
                <a:srgbClr val="FF0000"/>
              </a:solidFill>
            </a:endParaRPr>
          </a:p>
        </p:txBody>
      </p:sp>
      <p:cxnSp>
        <p:nvCxnSpPr>
          <p:cNvPr id="11" name="Egyenes összekötő nyíllal 10"/>
          <p:cNvCxnSpPr/>
          <p:nvPr/>
        </p:nvCxnSpPr>
        <p:spPr>
          <a:xfrm flipH="1">
            <a:off x="7752184"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a:off x="8751060"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Szövegdoboz 12"/>
          <p:cNvSpPr txBox="1"/>
          <p:nvPr/>
        </p:nvSpPr>
        <p:spPr>
          <a:xfrm>
            <a:off x="7176120" y="3356992"/>
            <a:ext cx="1152128" cy="382284"/>
          </a:xfrm>
          <a:prstGeom prst="rect">
            <a:avLst/>
          </a:prstGeom>
          <a:noFill/>
        </p:spPr>
        <p:txBody>
          <a:bodyPr wrap="square" rtlCol="0">
            <a:spAutoFit/>
          </a:bodyPr>
          <a:lstStyle/>
          <a:p>
            <a:pPr algn="ctr"/>
            <a:r>
              <a:rPr lang="hu-HU" dirty="0" err="1"/>
              <a:t>Fast</a:t>
            </a:r>
            <a:endParaRPr lang="hu-HU" dirty="0"/>
          </a:p>
        </p:txBody>
      </p:sp>
      <p:sp>
        <p:nvSpPr>
          <p:cNvPr id="14" name="Szövegdoboz 13"/>
          <p:cNvSpPr txBox="1"/>
          <p:nvPr/>
        </p:nvSpPr>
        <p:spPr>
          <a:xfrm>
            <a:off x="8904312" y="3356992"/>
            <a:ext cx="1152128" cy="382284"/>
          </a:xfrm>
          <a:prstGeom prst="rect">
            <a:avLst/>
          </a:prstGeom>
          <a:noFill/>
        </p:spPr>
        <p:txBody>
          <a:bodyPr wrap="square" rtlCol="0">
            <a:spAutoFit/>
          </a:bodyPr>
          <a:lstStyle/>
          <a:p>
            <a:pPr algn="ctr"/>
            <a:r>
              <a:rPr lang="hu-HU" dirty="0" err="1"/>
              <a:t>Relaxed</a:t>
            </a:r>
            <a:endParaRPr lang="hu-HU" dirty="0"/>
          </a:p>
        </p:txBody>
      </p:sp>
      <p:sp>
        <p:nvSpPr>
          <p:cNvPr id="15" name="Szövegdoboz 14"/>
          <p:cNvSpPr txBox="1"/>
          <p:nvPr/>
        </p:nvSpPr>
        <p:spPr>
          <a:xfrm>
            <a:off x="7608168" y="3933056"/>
            <a:ext cx="432048" cy="369332"/>
          </a:xfrm>
          <a:prstGeom prst="rect">
            <a:avLst/>
          </a:prstGeom>
          <a:noFill/>
        </p:spPr>
        <p:txBody>
          <a:bodyPr wrap="square" rtlCol="0">
            <a:spAutoFit/>
          </a:bodyPr>
          <a:lstStyle/>
          <a:p>
            <a:pPr algn="ctr"/>
            <a:r>
              <a:rPr lang="hu-HU" dirty="0"/>
              <a:t>3</a:t>
            </a:r>
          </a:p>
        </p:txBody>
      </p:sp>
      <p:sp>
        <p:nvSpPr>
          <p:cNvPr id="16" name="Szövegdoboz 15"/>
          <p:cNvSpPr txBox="1"/>
          <p:nvPr/>
        </p:nvSpPr>
        <p:spPr>
          <a:xfrm>
            <a:off x="9039092" y="3933056"/>
            <a:ext cx="585300" cy="369332"/>
          </a:xfrm>
          <a:prstGeom prst="rect">
            <a:avLst/>
          </a:prstGeom>
          <a:noFill/>
        </p:spPr>
        <p:txBody>
          <a:bodyPr wrap="square" rtlCol="0">
            <a:spAutoFit/>
          </a:bodyPr>
          <a:lstStyle/>
          <a:p>
            <a:pPr algn="ctr"/>
            <a:r>
              <a:rPr lang="hu-HU" dirty="0"/>
              <a:t>1</a:t>
            </a:r>
          </a:p>
        </p:txBody>
      </p:sp>
      <p:sp>
        <p:nvSpPr>
          <p:cNvPr id="18" name="Téglalap 17"/>
          <p:cNvSpPr/>
          <p:nvPr/>
        </p:nvSpPr>
        <p:spPr>
          <a:xfrm>
            <a:off x="7140116"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a:t>
            </a:r>
            <a:endParaRPr lang="hu-HU" sz="2000" b="1" dirty="0">
              <a:solidFill>
                <a:srgbClr val="FF0000"/>
              </a:solidFill>
            </a:endParaRPr>
          </a:p>
        </p:txBody>
      </p:sp>
      <p:sp>
        <p:nvSpPr>
          <p:cNvPr id="19" name="Téglalap 18"/>
          <p:cNvSpPr/>
          <p:nvPr/>
        </p:nvSpPr>
        <p:spPr>
          <a:xfrm>
            <a:off x="8705292"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a:solidFill>
                  <a:srgbClr val="FF0000"/>
                </a:solidFill>
              </a:rPr>
              <a:t>n</a:t>
            </a:r>
          </a:p>
        </p:txBody>
      </p:sp>
      <p:sp>
        <p:nvSpPr>
          <p:cNvPr id="20" name="Szövegdoboz 19"/>
          <p:cNvSpPr txBox="1"/>
          <p:nvPr/>
        </p:nvSpPr>
        <p:spPr>
          <a:xfrm>
            <a:off x="8628666" y="4689553"/>
            <a:ext cx="1449396" cy="369332"/>
          </a:xfrm>
          <a:prstGeom prst="rect">
            <a:avLst/>
          </a:prstGeom>
          <a:noFill/>
        </p:spPr>
        <p:txBody>
          <a:bodyPr wrap="square" rtlCol="0">
            <a:spAutoFit/>
          </a:bodyPr>
          <a:lstStyle/>
          <a:p>
            <a:r>
              <a:rPr lang="hu-HU" dirty="0" err="1"/>
              <a:t>Entropy</a:t>
            </a:r>
            <a:r>
              <a:rPr lang="hu-HU" dirty="0"/>
              <a:t> = 0.0</a:t>
            </a:r>
          </a:p>
        </p:txBody>
      </p:sp>
      <p:sp>
        <p:nvSpPr>
          <p:cNvPr id="21" name="Szövegdoboz 20"/>
          <p:cNvSpPr txBox="1"/>
          <p:nvPr/>
        </p:nvSpPr>
        <p:spPr>
          <a:xfrm>
            <a:off x="7099494" y="4713846"/>
            <a:ext cx="1449396" cy="369332"/>
          </a:xfrm>
          <a:prstGeom prst="rect">
            <a:avLst/>
          </a:prstGeom>
          <a:noFill/>
        </p:spPr>
        <p:txBody>
          <a:bodyPr wrap="square" rtlCol="0">
            <a:spAutoFit/>
          </a:bodyPr>
          <a:lstStyle/>
          <a:p>
            <a:r>
              <a:rPr lang="hu-HU" dirty="0" err="1"/>
              <a:t>Entropy</a:t>
            </a:r>
            <a:r>
              <a:rPr lang="hu-HU" dirty="0"/>
              <a:t> = ?</a:t>
            </a:r>
          </a:p>
        </p:txBody>
      </p:sp>
      <mc:AlternateContent xmlns:mc="http://schemas.openxmlformats.org/markup-compatibility/2006" xmlns:a14="http://schemas.microsoft.com/office/drawing/2010/main">
        <mc:Choice Requires="a14">
          <p:sp>
            <p:nvSpPr>
              <p:cNvPr id="22" name="Szövegdoboz 21"/>
              <p:cNvSpPr txBox="1"/>
              <p:nvPr/>
            </p:nvSpPr>
            <p:spPr>
              <a:xfrm>
                <a:off x="6801861" y="5058886"/>
                <a:ext cx="180481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𝐿𝑖𝑘𝑒</m:t>
                          </m:r>
                        </m:sub>
                      </m:sSub>
                      <m:r>
                        <a:rPr lang="hu-HU" i="1">
                          <a:latin typeface="Cambria Math"/>
                        </a:rPr>
                        <m:t>=2/3</m:t>
                      </m:r>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𝑛𝑜𝑡</m:t>
                          </m:r>
                          <m:r>
                            <a:rPr lang="hu-HU" i="1">
                              <a:latin typeface="Cambria Math"/>
                            </a:rPr>
                            <m:t> </m:t>
                          </m:r>
                          <m:r>
                            <a:rPr lang="hu-HU" i="1">
                              <a:latin typeface="Cambria Math"/>
                            </a:rPr>
                            <m:t>𝑙𝑖𝑘𝑒</m:t>
                          </m:r>
                        </m:sub>
                      </m:sSub>
                      <m:r>
                        <a:rPr lang="hu-HU" i="1">
                          <a:latin typeface="Cambria Math"/>
                        </a:rPr>
                        <m:t>=1/3</m:t>
                      </m:r>
                    </m:oMath>
                  </m:oMathPara>
                </a14:m>
                <a:endParaRPr lang="hu-HU"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6801861" y="5058886"/>
                <a:ext cx="1804818" cy="646331"/>
              </a:xfrm>
              <a:prstGeom prst="rect">
                <a:avLst/>
              </a:prstGeom>
              <a:blipFill>
                <a:blip r:embed="rId5"/>
                <a:stretch>
                  <a:fillRect b="-660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3" name="Szövegdoboz 22"/>
              <p:cNvSpPr txBox="1"/>
              <p:nvPr/>
            </p:nvSpPr>
            <p:spPr>
              <a:xfrm>
                <a:off x="6312025" y="5706968"/>
                <a:ext cx="4400635" cy="506870"/>
              </a:xfrm>
              <a:prstGeom prst="rect">
                <a:avLst/>
              </a:prstGeom>
              <a:noFill/>
            </p:spPr>
            <p:txBody>
              <a:bodyPr wrap="square" rtlCol="0">
                <a:spAutoFit/>
              </a:bodyPr>
              <a:lstStyle/>
              <a:p>
                <a14:m>
                  <m:oMath xmlns:m="http://schemas.openxmlformats.org/officeDocument/2006/math">
                    <m:r>
                      <a:rPr lang="hu-HU" i="1">
                        <a:latin typeface="Cambria Math"/>
                      </a:rPr>
                      <m:t>𝑒𝑛𝑡𝑟𝑜𝑝𝑦</m:t>
                    </m:r>
                    <m:r>
                      <a:rPr lang="hu-HU" i="1">
                        <a:latin typeface="Cambria Math"/>
                      </a:rPr>
                      <m:t>= </m:t>
                    </m:r>
                    <m:d>
                      <m:dPr>
                        <m:begChr m:val="["/>
                        <m:endChr m:val="]"/>
                        <m:ctrlPr>
                          <a:rPr lang="hu-HU" i="1">
                            <a:latin typeface="Cambria Math" panose="02040503050406030204" pitchFamily="18" charset="0"/>
                          </a:rPr>
                        </m:ctrlPr>
                      </m:dPr>
                      <m:e>
                        <m:r>
                          <a:rPr lang="hu-HU" i="1">
                            <a:latin typeface="Cambria Math"/>
                          </a:rPr>
                          <m:t>−</m:t>
                        </m:r>
                        <m:f>
                          <m:fPr>
                            <m:ctrlPr>
                              <a:rPr lang="hu-HU" i="1">
                                <a:latin typeface="Cambria Math" panose="02040503050406030204" pitchFamily="18" charset="0"/>
                              </a:rPr>
                            </m:ctrlPr>
                          </m:fPr>
                          <m:num>
                            <m:r>
                              <a:rPr lang="hu-HU" i="1">
                                <a:latin typeface="Cambria Math"/>
                              </a:rPr>
                              <m:t>2</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2</m:t>
                                    </m:r>
                                  </m:num>
                                  <m:den>
                                    <m:r>
                                      <a:rPr lang="hu-HU" i="1">
                                        <a:latin typeface="Cambria Math"/>
                                      </a:rPr>
                                      <m:t>3</m:t>
                                    </m:r>
                                  </m:den>
                                </m:f>
                              </m:e>
                            </m:d>
                          </m:e>
                        </m:func>
                        <m:r>
                          <a:rPr lang="hu-HU" i="1">
                            <a:latin typeface="Cambria Math"/>
                          </a:rPr>
                          <m:t>−</m:t>
                        </m:r>
                        <m:f>
                          <m:fPr>
                            <m:ctrlPr>
                              <a:rPr lang="hu-HU" i="1">
                                <a:latin typeface="Cambria Math" panose="02040503050406030204" pitchFamily="18" charset="0"/>
                              </a:rPr>
                            </m:ctrlPr>
                          </m:fPr>
                          <m:num>
                            <m:r>
                              <a:rPr lang="hu-HU" i="1">
                                <a:latin typeface="Cambria Math"/>
                              </a:rPr>
                              <m:t>1</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1</m:t>
                                    </m:r>
                                  </m:num>
                                  <m:den>
                                    <m:r>
                                      <a:rPr lang="hu-HU" i="1">
                                        <a:latin typeface="Cambria Math"/>
                                      </a:rPr>
                                      <m:t>3</m:t>
                                    </m:r>
                                  </m:den>
                                </m:f>
                              </m:e>
                            </m:d>
                          </m:e>
                        </m:func>
                      </m:e>
                    </m:d>
                  </m:oMath>
                </a14:m>
                <a:r>
                  <a:rPr lang="hu-HU" dirty="0"/>
                  <a:t>= 0.92</a:t>
                </a:r>
              </a:p>
            </p:txBody>
          </p:sp>
        </mc:Choice>
        <mc:Fallback xmlns="">
          <p:sp>
            <p:nvSpPr>
              <p:cNvPr id="23" name="Szövegdoboz 22"/>
              <p:cNvSpPr txBox="1">
                <a:spLocks noRot="1" noChangeAspect="1" noMove="1" noResize="1" noEditPoints="1" noAdjustHandles="1" noChangeArrowheads="1" noChangeShapeType="1" noTextEdit="1"/>
              </p:cNvSpPr>
              <p:nvPr/>
            </p:nvSpPr>
            <p:spPr>
              <a:xfrm>
                <a:off x="6312025" y="5706968"/>
                <a:ext cx="4400635" cy="506870"/>
              </a:xfrm>
              <a:prstGeom prst="rect">
                <a:avLst/>
              </a:prstGeom>
              <a:blipFill>
                <a:blip r:embed="rId6"/>
                <a:stretch>
                  <a:fillRect l="-139" r="-970" b="-602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5" name="Tartalom helye 2"/>
              <p:cNvSpPr txBox="1">
                <a:spLocks/>
              </p:cNvSpPr>
              <p:nvPr/>
            </p:nvSpPr>
            <p:spPr>
              <a:xfrm>
                <a:off x="6096000" y="6117097"/>
                <a:ext cx="4562382" cy="9428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hu-HU" sz="1600" i="1">
                          <a:latin typeface="Cambria Math"/>
                        </a:rPr>
                        <m:t> </m:t>
                      </m:r>
                      <m:nary>
                        <m:naryPr>
                          <m:chr m:val="∑"/>
                          <m:supHide m:val="on"/>
                          <m:ctrlPr>
                            <a:rPr lang="hu-HU" sz="1600" i="1">
                              <a:latin typeface="Cambria Math" panose="02040503050406030204" pitchFamily="18" charset="0"/>
                            </a:rPr>
                          </m:ctrlPr>
                        </m:naryPr>
                        <m:sub>
                          <m:r>
                            <m:rPr>
                              <m:brk m:alnAt="7"/>
                            </m:rPr>
                            <a:rPr lang="hu-HU" sz="1600" i="1">
                              <a:latin typeface="Cambria Math"/>
                            </a:rPr>
                            <m:t>𝑐</m:t>
                          </m:r>
                          <m:r>
                            <a:rPr lang="hu-HU" sz="1600" i="1">
                              <a:latin typeface="Cambria Math"/>
                            </a:rPr>
                            <m:t> </m:t>
                          </m:r>
                          <m:r>
                            <a:rPr lang="hu-HU" sz="1600" i="1">
                              <a:latin typeface="Cambria Math"/>
                            </a:rPr>
                            <m:t>𝑖𝑛</m:t>
                          </m:r>
                          <m:r>
                            <a:rPr lang="hu-HU" sz="1600" i="1">
                              <a:latin typeface="Cambria Math"/>
                            </a:rPr>
                            <m:t> </m:t>
                          </m:r>
                          <m:r>
                            <a:rPr lang="hu-HU" sz="1600" i="1">
                              <a:latin typeface="Cambria Math"/>
                            </a:rPr>
                            <m:t>𝑐h𝑖𝑙𝑑𝑟𝑒𝑛</m:t>
                          </m:r>
                        </m:sub>
                        <m:sup/>
                        <m:e>
                          <m:sSub>
                            <m:sSubPr>
                              <m:ctrlPr>
                                <a:rPr lang="hu-HU" sz="1600" i="1">
                                  <a:latin typeface="Cambria Math" panose="02040503050406030204" pitchFamily="18" charset="0"/>
                                </a:rPr>
                              </m:ctrlPr>
                            </m:sSubPr>
                            <m:e>
                              <m:r>
                                <a:rPr lang="hu-HU" sz="1600" i="1">
                                  <a:latin typeface="Cambria Math"/>
                                </a:rPr>
                                <m:t>𝑤</m:t>
                              </m:r>
                            </m:e>
                            <m:sub>
                              <m:r>
                                <a:rPr lang="hu-HU" sz="1600" i="1">
                                  <a:latin typeface="Cambria Math"/>
                                </a:rPr>
                                <m:t>𝑐</m:t>
                              </m:r>
                            </m:sub>
                          </m:sSub>
                          <m:r>
                            <a:rPr lang="hu-HU" sz="1600" i="1">
                              <a:latin typeface="Cambria Math"/>
                            </a:rPr>
                            <m:t>𝑒𝑛𝑡𝑟𝑜𝑝𝑦</m:t>
                          </m:r>
                          <m:d>
                            <m:dPr>
                              <m:ctrlPr>
                                <a:rPr lang="hu-HU" sz="1600" i="1">
                                  <a:latin typeface="Cambria Math" panose="02040503050406030204" pitchFamily="18" charset="0"/>
                                </a:rPr>
                              </m:ctrlPr>
                            </m:dPr>
                            <m:e>
                              <m:r>
                                <a:rPr lang="hu-HU" sz="1600" i="1">
                                  <a:latin typeface="Cambria Math"/>
                                </a:rPr>
                                <m:t>𝑐</m:t>
                              </m:r>
                            </m:e>
                          </m:d>
                        </m:e>
                      </m:nary>
                      <m:r>
                        <a:rPr lang="hu-HU" sz="1600" i="1">
                          <a:latin typeface="Cambria Math"/>
                        </a:rPr>
                        <m:t>=</m:t>
                      </m:r>
                      <m:f>
                        <m:fPr>
                          <m:ctrlPr>
                            <a:rPr lang="hu-HU" sz="1600" i="1">
                              <a:latin typeface="Cambria Math" panose="02040503050406030204" pitchFamily="18" charset="0"/>
                            </a:rPr>
                          </m:ctrlPr>
                        </m:fPr>
                        <m:num>
                          <m:r>
                            <a:rPr lang="hu-HU" sz="1600" i="1">
                              <a:latin typeface="Cambria Math"/>
                            </a:rPr>
                            <m:t>3</m:t>
                          </m:r>
                        </m:num>
                        <m:den>
                          <m:r>
                            <a:rPr lang="hu-HU" sz="1600" i="1">
                              <a:latin typeface="Cambria Math"/>
                            </a:rPr>
                            <m:t>4</m:t>
                          </m:r>
                        </m:den>
                      </m:f>
                      <m:r>
                        <a:rPr lang="hu-HU" sz="1600" i="1">
                          <a:latin typeface="Cambria Math"/>
                        </a:rPr>
                        <m:t>0.92+ </m:t>
                      </m:r>
                      <m:f>
                        <m:fPr>
                          <m:ctrlPr>
                            <a:rPr lang="hu-HU" sz="1600" i="1">
                              <a:latin typeface="Cambria Math" panose="02040503050406030204" pitchFamily="18" charset="0"/>
                            </a:rPr>
                          </m:ctrlPr>
                        </m:fPr>
                        <m:num>
                          <m:r>
                            <a:rPr lang="hu-HU" sz="1600" i="1">
                              <a:latin typeface="Cambria Math"/>
                            </a:rPr>
                            <m:t>1</m:t>
                          </m:r>
                        </m:num>
                        <m:den>
                          <m:r>
                            <a:rPr lang="hu-HU" sz="1600" i="1">
                              <a:latin typeface="Cambria Math"/>
                            </a:rPr>
                            <m:t>4</m:t>
                          </m:r>
                        </m:den>
                      </m:f>
                      <m:r>
                        <a:rPr lang="hu-HU" sz="1600" i="1">
                          <a:latin typeface="Cambria Math"/>
                        </a:rPr>
                        <m:t>0.0=0.69</m:t>
                      </m:r>
                    </m:oMath>
                  </m:oMathPara>
                </a14:m>
                <a:endParaRPr lang="hu-HU" sz="1600" dirty="0"/>
              </a:p>
            </p:txBody>
          </p:sp>
        </mc:Choice>
        <mc:Fallback xmlns="">
          <p:sp>
            <p:nvSpPr>
              <p:cNvPr id="25" name="Tartalom helye 2"/>
              <p:cNvSpPr txBox="1">
                <a:spLocks noRot="1" noChangeAspect="1" noMove="1" noResize="1" noEditPoints="1" noAdjustHandles="1" noChangeArrowheads="1" noChangeShapeType="1" noTextEdit="1"/>
              </p:cNvSpPr>
              <p:nvPr/>
            </p:nvSpPr>
            <p:spPr>
              <a:xfrm>
                <a:off x="6096000" y="6117097"/>
                <a:ext cx="4562382" cy="942865"/>
              </a:xfrm>
              <a:prstGeom prst="rect">
                <a:avLst/>
              </a:prstGeom>
              <a:blipFill>
                <a:blip r:embed="rId7"/>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397305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Information</a:t>
            </a:r>
            <a:r>
              <a:rPr lang="hu-HU" dirty="0"/>
              <a:t> </a:t>
            </a:r>
            <a:r>
              <a:rPr lang="hu-HU" dirty="0" err="1"/>
              <a:t>gain</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981200" y="1412777"/>
                <a:ext cx="8229600" cy="94286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hu-HU" sz="2000" i="1">
                          <a:latin typeface="Cambria Math"/>
                        </a:rPr>
                        <m:t>𝑖𝑛𝑓𝑜𝑟𝑚𝑎𝑡𝑖𝑜𝑛</m:t>
                      </m:r>
                      <m:r>
                        <a:rPr lang="hu-HU" sz="2000" i="1">
                          <a:latin typeface="Cambria Math"/>
                        </a:rPr>
                        <m:t> </m:t>
                      </m:r>
                      <m:r>
                        <a:rPr lang="hu-HU" sz="2000" i="1">
                          <a:latin typeface="Cambria Math"/>
                        </a:rPr>
                        <m:t>𝑔𝑎𝑖𝑛</m:t>
                      </m:r>
                      <m:r>
                        <a:rPr lang="hu-HU" sz="2000" i="1">
                          <a:latin typeface="Cambria Math"/>
                        </a:rPr>
                        <m:t>=</m:t>
                      </m:r>
                      <m:r>
                        <a:rPr lang="hu-HU" sz="2000" i="1">
                          <a:latin typeface="Cambria Math"/>
                        </a:rPr>
                        <m:t>𝑒𝑛𝑡𝑟𝑜𝑝𝑦</m:t>
                      </m:r>
                      <m:d>
                        <m:dPr>
                          <m:ctrlPr>
                            <a:rPr lang="hu-HU" sz="2000" i="1">
                              <a:latin typeface="Cambria Math" panose="02040503050406030204" pitchFamily="18" charset="0"/>
                            </a:rPr>
                          </m:ctrlPr>
                        </m:dPr>
                        <m:e>
                          <m:r>
                            <a:rPr lang="hu-HU" sz="2000" i="1">
                              <a:latin typeface="Cambria Math"/>
                            </a:rPr>
                            <m:t>𝑝𝑎𝑟𝑒𝑛𝑡</m:t>
                          </m:r>
                        </m:e>
                      </m:d>
                      <m:r>
                        <a:rPr lang="hu-HU" sz="2000" i="1">
                          <a:latin typeface="Cambria Math"/>
                        </a:rPr>
                        <m:t>− </m:t>
                      </m:r>
                      <m:nary>
                        <m:naryPr>
                          <m:chr m:val="∑"/>
                          <m:supHide m:val="on"/>
                          <m:ctrlPr>
                            <a:rPr lang="hu-HU" sz="2000" i="1">
                              <a:latin typeface="Cambria Math" panose="02040503050406030204" pitchFamily="18" charset="0"/>
                            </a:rPr>
                          </m:ctrlPr>
                        </m:naryPr>
                        <m:sub>
                          <m:r>
                            <m:rPr>
                              <m:brk m:alnAt="7"/>
                            </m:rPr>
                            <a:rPr lang="hu-HU" sz="2000" i="1">
                              <a:latin typeface="Cambria Math"/>
                            </a:rPr>
                            <m:t>𝑐</m:t>
                          </m:r>
                          <m:r>
                            <a:rPr lang="hu-HU" sz="2000" i="1">
                              <a:latin typeface="Cambria Math"/>
                            </a:rPr>
                            <m:t> </m:t>
                          </m:r>
                          <m:r>
                            <a:rPr lang="hu-HU" sz="2000" i="1">
                              <a:latin typeface="Cambria Math"/>
                            </a:rPr>
                            <m:t>𝑖𝑛</m:t>
                          </m:r>
                          <m:r>
                            <a:rPr lang="hu-HU" sz="2000" i="1">
                              <a:latin typeface="Cambria Math"/>
                            </a:rPr>
                            <m:t> </m:t>
                          </m:r>
                          <m:r>
                            <a:rPr lang="hu-HU" sz="2000" i="1">
                              <a:latin typeface="Cambria Math"/>
                            </a:rPr>
                            <m:t>𝑐h𝑖𝑙𝑑𝑟𝑒𝑛</m:t>
                          </m:r>
                        </m:sub>
                        <m:sup/>
                        <m:e>
                          <m:sSub>
                            <m:sSubPr>
                              <m:ctrlPr>
                                <a:rPr lang="hu-HU" sz="2000" i="1">
                                  <a:latin typeface="Cambria Math" panose="02040503050406030204" pitchFamily="18" charset="0"/>
                                </a:rPr>
                              </m:ctrlPr>
                            </m:sSubPr>
                            <m:e>
                              <m:r>
                                <a:rPr lang="hu-HU" sz="2000" i="1">
                                  <a:latin typeface="Cambria Math"/>
                                </a:rPr>
                                <m:t>𝑤</m:t>
                              </m:r>
                            </m:e>
                            <m:sub>
                              <m:r>
                                <a:rPr lang="hu-HU" sz="2000" i="1">
                                  <a:latin typeface="Cambria Math"/>
                                </a:rPr>
                                <m:t>𝑐</m:t>
                              </m:r>
                            </m:sub>
                          </m:sSub>
                          <m:r>
                            <a:rPr lang="hu-HU" sz="2000" i="1">
                              <a:latin typeface="Cambria Math"/>
                            </a:rPr>
                            <m:t>𝑒𝑛𝑡𝑟𝑜𝑝𝑦</m:t>
                          </m:r>
                          <m:r>
                            <a:rPr lang="hu-HU" sz="2000" i="1">
                              <a:latin typeface="Cambria Math"/>
                            </a:rPr>
                            <m:t>(</m:t>
                          </m:r>
                          <m:r>
                            <a:rPr lang="hu-HU" sz="2000" i="1">
                              <a:latin typeface="Cambria Math"/>
                            </a:rPr>
                            <m:t>𝑐</m:t>
                          </m:r>
                          <m:r>
                            <a:rPr lang="hu-HU" sz="2000" i="1">
                              <a:latin typeface="Cambria Math"/>
                            </a:rPr>
                            <m:t>)</m:t>
                          </m:r>
                        </m:e>
                      </m:nary>
                    </m:oMath>
                  </m:oMathPara>
                </a14:m>
                <a:endParaRPr lang="hu-HU" sz="20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981200" y="1412777"/>
                <a:ext cx="8229600" cy="942865"/>
              </a:xfrm>
              <a:blipFill>
                <a:blip r:embed="rId3"/>
                <a:stretch>
                  <a:fillRect/>
                </a:stretch>
              </a:blipFill>
            </p:spPr>
            <p:txBody>
              <a:bodyPr/>
              <a:lstStyle/>
              <a:p>
                <a:r>
                  <a:rPr lang="hu-HU">
                    <a:noFill/>
                  </a:rPr>
                  <a:t> </a:t>
                </a:r>
              </a:p>
            </p:txBody>
          </p:sp>
        </mc:Fallback>
      </mc:AlternateContent>
      <p:graphicFrame>
        <p:nvGraphicFramePr>
          <p:cNvPr id="4" name="Táblázat 3"/>
          <p:cNvGraphicFramePr>
            <a:graphicFrameLocks noGrp="1"/>
          </p:cNvGraphicFramePr>
          <p:nvPr>
            <p:extLst/>
          </p:nvPr>
        </p:nvGraphicFramePr>
        <p:xfrm>
          <a:off x="1742383" y="4293096"/>
          <a:ext cx="4383647" cy="1854200"/>
        </p:xfrm>
        <a:graphic>
          <a:graphicData uri="http://schemas.openxmlformats.org/drawingml/2006/table">
            <a:tbl>
              <a:tblPr firstRow="1" bandRow="1">
                <a:tableStyleId>{073A0DAA-6AF3-43AB-8588-CEC1D06C72B9}</a:tableStyleId>
              </a:tblPr>
              <a:tblGrid>
                <a:gridCol w="1095912">
                  <a:extLst>
                    <a:ext uri="{9D8B030D-6E8A-4147-A177-3AD203B41FA5}">
                      <a16:colId xmlns:a16="http://schemas.microsoft.com/office/drawing/2014/main" val="20000"/>
                    </a:ext>
                  </a:extLst>
                </a:gridCol>
                <a:gridCol w="1095912">
                  <a:extLst>
                    <a:ext uri="{9D8B030D-6E8A-4147-A177-3AD203B41FA5}">
                      <a16:colId xmlns:a16="http://schemas.microsoft.com/office/drawing/2014/main" val="20001"/>
                    </a:ext>
                  </a:extLst>
                </a:gridCol>
                <a:gridCol w="979974">
                  <a:extLst>
                    <a:ext uri="{9D8B030D-6E8A-4147-A177-3AD203B41FA5}">
                      <a16:colId xmlns:a16="http://schemas.microsoft.com/office/drawing/2014/main" val="20002"/>
                    </a:ext>
                  </a:extLst>
                </a:gridCol>
                <a:gridCol w="1211849">
                  <a:extLst>
                    <a:ext uri="{9D8B030D-6E8A-4147-A177-3AD203B41FA5}">
                      <a16:colId xmlns:a16="http://schemas.microsoft.com/office/drawing/2014/main" val="20003"/>
                    </a:ext>
                  </a:extLst>
                </a:gridCol>
              </a:tblGrid>
              <a:tr h="370840">
                <a:tc>
                  <a:txBody>
                    <a:bodyPr/>
                    <a:lstStyle/>
                    <a:p>
                      <a:r>
                        <a:rPr lang="hu-HU" dirty="0" err="1"/>
                        <a:t>Tempo</a:t>
                      </a:r>
                      <a:endParaRPr lang="hu-HU" dirty="0"/>
                    </a:p>
                  </a:txBody>
                  <a:tcPr/>
                </a:tc>
                <a:tc>
                  <a:txBody>
                    <a:bodyPr/>
                    <a:lstStyle/>
                    <a:p>
                      <a:r>
                        <a:rPr lang="hu-HU" dirty="0" err="1"/>
                        <a:t>Intensity</a:t>
                      </a:r>
                      <a:endParaRPr lang="hu-HU" dirty="0"/>
                    </a:p>
                  </a:txBody>
                  <a:tcPr/>
                </a:tc>
                <a:tc>
                  <a:txBody>
                    <a:bodyPr/>
                    <a:lstStyle/>
                    <a:p>
                      <a:r>
                        <a:rPr lang="hu-HU" dirty="0" err="1"/>
                        <a:t>Gender</a:t>
                      </a:r>
                      <a:endParaRPr lang="hu-HU" dirty="0"/>
                    </a:p>
                  </a:txBody>
                  <a:tcPr/>
                </a:tc>
                <a:tc>
                  <a:txBody>
                    <a:bodyPr/>
                    <a:lstStyle/>
                    <a:p>
                      <a:r>
                        <a:rPr lang="hu-HU" dirty="0" err="1"/>
                        <a:t>Class</a:t>
                      </a:r>
                      <a:endParaRPr lang="hu-HU" dirty="0"/>
                    </a:p>
                  </a:txBody>
                  <a:tcPr/>
                </a:tc>
                <a:extLst>
                  <a:ext uri="{0D108BD9-81ED-4DB2-BD59-A6C34878D82A}">
                    <a16:rowId xmlns:a16="http://schemas.microsoft.com/office/drawing/2014/main" val="10000"/>
                  </a:ext>
                </a:extLst>
              </a:tr>
              <a:tr h="370840">
                <a:tc>
                  <a:txBody>
                    <a:bodyPr/>
                    <a:lstStyle/>
                    <a:p>
                      <a:r>
                        <a:rPr lang="hu-HU" dirty="0" err="1"/>
                        <a:t>Fast</a:t>
                      </a:r>
                      <a:endParaRPr lang="hu-HU" dirty="0"/>
                    </a:p>
                  </a:txBody>
                  <a:tcPr/>
                </a:tc>
                <a:tc>
                  <a:txBody>
                    <a:bodyPr/>
                    <a:lstStyle/>
                    <a:p>
                      <a:r>
                        <a:rPr lang="hu-HU" dirty="0" err="1"/>
                        <a:t>Soaring</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1"/>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err="1"/>
                        <a:t>Female</a:t>
                      </a:r>
                      <a:endParaRPr lang="hu-HU" dirty="0"/>
                    </a:p>
                  </a:txBody>
                  <a:tcPr/>
                </a:tc>
                <a:tc>
                  <a:txBody>
                    <a:bodyPr/>
                    <a:lstStyle/>
                    <a:p>
                      <a:r>
                        <a:rPr lang="hu-HU">
                          <a:solidFill>
                            <a:schemeClr val="tx2">
                              <a:lumMod val="75000"/>
                            </a:schemeClr>
                          </a:solidFill>
                        </a:rPr>
                        <a:t>Like (l)</a:t>
                      </a:r>
                      <a:endParaRPr lang="hu-HU" dirty="0">
                        <a:solidFill>
                          <a:schemeClr val="tx2">
                            <a:lumMod val="75000"/>
                          </a:schemeClr>
                        </a:solidFill>
                      </a:endParaRPr>
                    </a:p>
                  </a:txBody>
                  <a:tcPr/>
                </a:tc>
                <a:extLst>
                  <a:ext uri="{0D108BD9-81ED-4DB2-BD59-A6C34878D82A}">
                    <a16:rowId xmlns:a16="http://schemas.microsoft.com/office/drawing/2014/main" val="10002"/>
                  </a:ext>
                </a:extLst>
              </a:tr>
              <a:tr h="370840">
                <a:tc>
                  <a:txBody>
                    <a:bodyPr/>
                    <a:lstStyle/>
                    <a:p>
                      <a:r>
                        <a:rPr lang="hu-HU" dirty="0" err="1"/>
                        <a:t>Relaxed</a:t>
                      </a:r>
                      <a:endParaRPr lang="hu-HU" dirty="0"/>
                    </a:p>
                  </a:txBody>
                  <a:tcPr/>
                </a:tc>
                <a:tc>
                  <a:txBody>
                    <a:bodyPr/>
                    <a:lstStyle/>
                    <a:p>
                      <a:r>
                        <a:rPr lang="hu-HU" dirty="0" err="1"/>
                        <a:t>Soaring</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baseline="0" dirty="0">
                          <a:solidFill>
                            <a:srgbClr val="FF0000"/>
                          </a:solidFill>
                        </a:rPr>
                        <a:t> </a:t>
                      </a:r>
                      <a:r>
                        <a:rPr lang="hu-HU" baseline="0" dirty="0" err="1">
                          <a:solidFill>
                            <a:srgbClr val="FF0000"/>
                          </a:solidFill>
                        </a:rPr>
                        <a:t>like</a:t>
                      </a:r>
                      <a:r>
                        <a:rPr lang="hu-HU" baseline="0" dirty="0">
                          <a:solidFill>
                            <a:srgbClr val="FF0000"/>
                          </a:solidFill>
                        </a:rPr>
                        <a:t> (n)</a:t>
                      </a:r>
                      <a:endParaRPr lang="hu-HU" dirty="0">
                        <a:solidFill>
                          <a:srgbClr val="FF0000"/>
                        </a:solidFill>
                      </a:endParaRPr>
                    </a:p>
                  </a:txBody>
                  <a:tcPr/>
                </a:tc>
                <a:extLst>
                  <a:ext uri="{0D108BD9-81ED-4DB2-BD59-A6C34878D82A}">
                    <a16:rowId xmlns:a16="http://schemas.microsoft.com/office/drawing/2014/main" val="10003"/>
                  </a:ext>
                </a:extLst>
              </a:tr>
              <a:tr h="370840">
                <a:tc>
                  <a:txBody>
                    <a:bodyPr/>
                    <a:lstStyle/>
                    <a:p>
                      <a:r>
                        <a:rPr lang="hu-HU" dirty="0" err="1"/>
                        <a:t>Fast</a:t>
                      </a:r>
                      <a:endParaRPr lang="hu-HU" dirty="0"/>
                    </a:p>
                  </a:txBody>
                  <a:tcPr/>
                </a:tc>
                <a:tc>
                  <a:txBody>
                    <a:bodyPr/>
                    <a:lstStyle/>
                    <a:p>
                      <a:r>
                        <a:rPr lang="hu-HU" dirty="0" err="1"/>
                        <a:t>Light</a:t>
                      </a:r>
                      <a:endParaRPr lang="hu-HU" dirty="0"/>
                    </a:p>
                  </a:txBody>
                  <a:tcPr/>
                </a:tc>
                <a:tc>
                  <a:txBody>
                    <a:bodyPr/>
                    <a:lstStyle/>
                    <a:p>
                      <a:r>
                        <a:rPr lang="hu-HU" dirty="0"/>
                        <a:t>Male</a:t>
                      </a:r>
                    </a:p>
                  </a:txBody>
                  <a:tcPr/>
                </a:tc>
                <a:tc>
                  <a:txBody>
                    <a:bodyPr/>
                    <a:lstStyle/>
                    <a:p>
                      <a:r>
                        <a:rPr lang="hu-HU" dirty="0" err="1">
                          <a:solidFill>
                            <a:srgbClr val="FF0000"/>
                          </a:solidFill>
                        </a:rPr>
                        <a:t>Not</a:t>
                      </a:r>
                      <a:r>
                        <a:rPr lang="hu-HU" dirty="0">
                          <a:solidFill>
                            <a:srgbClr val="FF0000"/>
                          </a:solidFill>
                        </a:rPr>
                        <a:t> </a:t>
                      </a:r>
                      <a:r>
                        <a:rPr lang="hu-HU" dirty="0" err="1">
                          <a:solidFill>
                            <a:srgbClr val="FF0000"/>
                          </a:solidFill>
                        </a:rPr>
                        <a:t>like</a:t>
                      </a:r>
                      <a:r>
                        <a:rPr lang="hu-HU" dirty="0">
                          <a:solidFill>
                            <a:srgbClr val="FF0000"/>
                          </a:solidFill>
                        </a:rPr>
                        <a:t> (n)</a:t>
                      </a:r>
                    </a:p>
                  </a:txBody>
                  <a:tcPr/>
                </a:tc>
                <a:extLst>
                  <a:ext uri="{0D108BD9-81ED-4DB2-BD59-A6C34878D82A}">
                    <a16:rowId xmlns:a16="http://schemas.microsoft.com/office/drawing/2014/main" val="10004"/>
                  </a:ext>
                </a:extLst>
              </a:tr>
            </a:tbl>
          </a:graphicData>
        </a:graphic>
      </p:graphicFrame>
      <p:sp>
        <p:nvSpPr>
          <p:cNvPr id="5" name="Szövegdoboz 4"/>
          <p:cNvSpPr txBox="1"/>
          <p:nvPr/>
        </p:nvSpPr>
        <p:spPr>
          <a:xfrm>
            <a:off x="1775520" y="2543066"/>
            <a:ext cx="3528392" cy="646331"/>
          </a:xfrm>
          <a:prstGeom prst="rect">
            <a:avLst/>
          </a:prstGeom>
          <a:noFill/>
        </p:spPr>
        <p:txBody>
          <a:bodyPr wrap="square" rtlCol="0">
            <a:spAutoFit/>
          </a:bodyPr>
          <a:lstStyle/>
          <a:p>
            <a:r>
              <a:rPr lang="hu-HU" dirty="0" err="1"/>
              <a:t>In</a:t>
            </a:r>
            <a:r>
              <a:rPr lang="hu-HU" dirty="0"/>
              <a:t> </a:t>
            </a:r>
            <a:r>
              <a:rPr lang="hu-HU" dirty="0" err="1"/>
              <a:t>the</a:t>
            </a:r>
            <a:r>
              <a:rPr lang="hu-HU" dirty="0"/>
              <a:t> </a:t>
            </a:r>
            <a:r>
              <a:rPr lang="hu-HU" dirty="0" err="1"/>
              <a:t>beginning</a:t>
            </a:r>
            <a:r>
              <a:rPr lang="hu-HU" dirty="0"/>
              <a:t>:</a:t>
            </a:r>
          </a:p>
          <a:p>
            <a:r>
              <a:rPr lang="hu-HU" dirty="0"/>
              <a:t>	</a:t>
            </a:r>
            <a:r>
              <a:rPr lang="hu-HU" dirty="0" err="1"/>
              <a:t>Entropy</a:t>
            </a:r>
            <a:r>
              <a:rPr lang="hu-HU" dirty="0"/>
              <a:t> of </a:t>
            </a:r>
            <a:r>
              <a:rPr lang="hu-HU" dirty="0" err="1"/>
              <a:t>parent</a:t>
            </a:r>
            <a:r>
              <a:rPr lang="hu-HU" dirty="0"/>
              <a:t> = 1.0</a:t>
            </a:r>
          </a:p>
        </p:txBody>
      </p:sp>
      <p:cxnSp>
        <p:nvCxnSpPr>
          <p:cNvPr id="7" name="Egyenes összekötő 6"/>
          <p:cNvCxnSpPr/>
          <p:nvPr/>
        </p:nvCxnSpPr>
        <p:spPr>
          <a:xfrm>
            <a:off x="1524000" y="2543065"/>
            <a:ext cx="9144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églalap 7"/>
              <p:cNvSpPr/>
              <p:nvPr/>
            </p:nvSpPr>
            <p:spPr>
              <a:xfrm>
                <a:off x="2279577" y="3356992"/>
                <a:ext cx="2925737"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a:latin typeface="Cambria Math"/>
                        </a:rPr>
                        <m:t>𝑒𝑛𝑡𝑟𝑜𝑝𝑦</m:t>
                      </m:r>
                      <m:r>
                        <a:rPr lang="hu-HU" i="1">
                          <a:latin typeface="Cambria Math"/>
                        </a:rPr>
                        <m:t>=</m:t>
                      </m:r>
                      <m:nary>
                        <m:naryPr>
                          <m:chr m:val="∑"/>
                          <m:supHide m:val="on"/>
                          <m:ctrlPr>
                            <a:rPr lang="hu-HU" i="1">
                              <a:latin typeface="Cambria Math" panose="02040503050406030204" pitchFamily="18" charset="0"/>
                            </a:rPr>
                          </m:ctrlPr>
                        </m:naryPr>
                        <m:sub>
                          <m:r>
                            <m:rPr>
                              <m:brk m:alnAt="7"/>
                            </m:rPr>
                            <a:rPr lang="hu-HU" i="1">
                              <a:latin typeface="Cambria Math"/>
                            </a:rPr>
                            <m:t>𝑖</m:t>
                          </m:r>
                        </m:sub>
                        <m:sup/>
                        <m:e>
                          <m:sSub>
                            <m:sSubPr>
                              <m:ctrlPr>
                                <a:rPr lang="hu-HU" i="1">
                                  <a:latin typeface="Cambria Math" panose="02040503050406030204" pitchFamily="18" charset="0"/>
                                </a:rPr>
                              </m:ctrlPr>
                            </m:sSubPr>
                            <m:e>
                              <m:r>
                                <a:rPr lang="hu-HU" i="1">
                                  <a:latin typeface="Cambria Math"/>
                                </a:rPr>
                                <m:t>−</m:t>
                              </m:r>
                              <m:r>
                                <a:rPr lang="hu-HU" i="1">
                                  <a:latin typeface="Cambria Math"/>
                                </a:rPr>
                                <m:t>𝑝</m:t>
                              </m:r>
                            </m:e>
                            <m:sub>
                              <m:r>
                                <a:rPr lang="hu-HU" i="1">
                                  <a:latin typeface="Cambria Math"/>
                                </a:rPr>
                                <m:t>𝑖</m:t>
                              </m:r>
                            </m:sub>
                          </m:sSub>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r>
                                <a:rPr lang="hu-HU" i="1">
                                  <a:latin typeface="Cambria Math"/>
                                </a:rPr>
                                <m:t>(</m:t>
                              </m:r>
                              <m:sSub>
                                <m:sSubPr>
                                  <m:ctrlPr>
                                    <a:rPr lang="hu-HU" i="1">
                                      <a:latin typeface="Cambria Math" panose="02040503050406030204" pitchFamily="18" charset="0"/>
                                    </a:rPr>
                                  </m:ctrlPr>
                                </m:sSubPr>
                                <m:e>
                                  <m:r>
                                    <a:rPr lang="hu-HU" i="1">
                                      <a:latin typeface="Cambria Math"/>
                                    </a:rPr>
                                    <m:t>𝑝</m:t>
                                  </m:r>
                                </m:e>
                                <m:sub>
                                  <m:r>
                                    <a:rPr lang="hu-HU" i="1">
                                      <a:latin typeface="Cambria Math"/>
                                    </a:rPr>
                                    <m:t>𝑖</m:t>
                                  </m:r>
                                </m:sub>
                              </m:sSub>
                              <m:r>
                                <a:rPr lang="hu-HU" i="1">
                                  <a:latin typeface="Cambria Math"/>
                                </a:rPr>
                                <m:t>)</m:t>
                              </m:r>
                            </m:e>
                          </m:func>
                        </m:e>
                      </m:nary>
                    </m:oMath>
                  </m:oMathPara>
                </a14:m>
                <a:endParaRPr lang="hu-HU" dirty="0"/>
              </a:p>
            </p:txBody>
          </p:sp>
        </mc:Choice>
        <mc:Fallback xmlns="">
          <p:sp>
            <p:nvSpPr>
              <p:cNvPr id="8" name="Téglalap 7"/>
              <p:cNvSpPr>
                <a:spLocks noRot="1" noChangeAspect="1" noMove="1" noResize="1" noEditPoints="1" noAdjustHandles="1" noChangeArrowheads="1" noChangeShapeType="1" noTextEdit="1"/>
              </p:cNvSpPr>
              <p:nvPr/>
            </p:nvSpPr>
            <p:spPr>
              <a:xfrm>
                <a:off x="2279577" y="3356992"/>
                <a:ext cx="2925737" cy="764568"/>
              </a:xfrm>
              <a:prstGeom prst="rect">
                <a:avLst/>
              </a:prstGeom>
              <a:blipFill>
                <a:blip r:embed="rId4"/>
                <a:stretch>
                  <a:fillRect/>
                </a:stretch>
              </a:blipFill>
            </p:spPr>
            <p:txBody>
              <a:bodyPr/>
              <a:lstStyle/>
              <a:p>
                <a:r>
                  <a:rPr lang="hu-HU">
                    <a:noFill/>
                  </a:rPr>
                  <a:t> </a:t>
                </a:r>
              </a:p>
            </p:txBody>
          </p:sp>
        </mc:Fallback>
      </mc:AlternateContent>
      <p:sp>
        <p:nvSpPr>
          <p:cNvPr id="9" name="Téglalap 8"/>
          <p:cNvSpPr/>
          <p:nvPr/>
        </p:nvSpPr>
        <p:spPr>
          <a:xfrm>
            <a:off x="1703512" y="4121560"/>
            <a:ext cx="1152128" cy="2187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Téglalap 5"/>
          <p:cNvSpPr/>
          <p:nvPr/>
        </p:nvSpPr>
        <p:spPr>
          <a:xfrm>
            <a:off x="7896200" y="2852225"/>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nn</a:t>
            </a:r>
            <a:endParaRPr lang="hu-HU" sz="2000" b="1" dirty="0">
              <a:solidFill>
                <a:srgbClr val="FF0000"/>
              </a:solidFill>
            </a:endParaRPr>
          </a:p>
        </p:txBody>
      </p:sp>
      <p:cxnSp>
        <p:nvCxnSpPr>
          <p:cNvPr id="11" name="Egyenes összekötő nyíllal 10"/>
          <p:cNvCxnSpPr/>
          <p:nvPr/>
        </p:nvCxnSpPr>
        <p:spPr>
          <a:xfrm flipH="1">
            <a:off x="7752184"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a:off x="8751060" y="3234510"/>
            <a:ext cx="576064" cy="69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Szövegdoboz 12"/>
          <p:cNvSpPr txBox="1"/>
          <p:nvPr/>
        </p:nvSpPr>
        <p:spPr>
          <a:xfrm>
            <a:off x="7176120" y="3356992"/>
            <a:ext cx="1152128" cy="382284"/>
          </a:xfrm>
          <a:prstGeom prst="rect">
            <a:avLst/>
          </a:prstGeom>
          <a:noFill/>
        </p:spPr>
        <p:txBody>
          <a:bodyPr wrap="square" rtlCol="0">
            <a:spAutoFit/>
          </a:bodyPr>
          <a:lstStyle/>
          <a:p>
            <a:pPr algn="ctr"/>
            <a:r>
              <a:rPr lang="hu-HU" dirty="0" err="1"/>
              <a:t>Fast</a:t>
            </a:r>
            <a:endParaRPr lang="hu-HU" dirty="0"/>
          </a:p>
        </p:txBody>
      </p:sp>
      <p:sp>
        <p:nvSpPr>
          <p:cNvPr id="14" name="Szövegdoboz 13"/>
          <p:cNvSpPr txBox="1"/>
          <p:nvPr/>
        </p:nvSpPr>
        <p:spPr>
          <a:xfrm>
            <a:off x="8904312" y="3356992"/>
            <a:ext cx="1152128" cy="382284"/>
          </a:xfrm>
          <a:prstGeom prst="rect">
            <a:avLst/>
          </a:prstGeom>
          <a:noFill/>
        </p:spPr>
        <p:txBody>
          <a:bodyPr wrap="square" rtlCol="0">
            <a:spAutoFit/>
          </a:bodyPr>
          <a:lstStyle/>
          <a:p>
            <a:pPr algn="ctr"/>
            <a:r>
              <a:rPr lang="hu-HU" dirty="0" err="1"/>
              <a:t>Relaxed</a:t>
            </a:r>
            <a:endParaRPr lang="hu-HU" dirty="0"/>
          </a:p>
        </p:txBody>
      </p:sp>
      <p:sp>
        <p:nvSpPr>
          <p:cNvPr id="15" name="Szövegdoboz 14"/>
          <p:cNvSpPr txBox="1"/>
          <p:nvPr/>
        </p:nvSpPr>
        <p:spPr>
          <a:xfrm>
            <a:off x="7608168" y="3933056"/>
            <a:ext cx="432048" cy="369332"/>
          </a:xfrm>
          <a:prstGeom prst="rect">
            <a:avLst/>
          </a:prstGeom>
          <a:noFill/>
        </p:spPr>
        <p:txBody>
          <a:bodyPr wrap="square" rtlCol="0">
            <a:spAutoFit/>
          </a:bodyPr>
          <a:lstStyle/>
          <a:p>
            <a:pPr algn="ctr"/>
            <a:r>
              <a:rPr lang="hu-HU" dirty="0"/>
              <a:t>3</a:t>
            </a:r>
          </a:p>
        </p:txBody>
      </p:sp>
      <p:sp>
        <p:nvSpPr>
          <p:cNvPr id="16" name="Szövegdoboz 15"/>
          <p:cNvSpPr txBox="1"/>
          <p:nvPr/>
        </p:nvSpPr>
        <p:spPr>
          <a:xfrm>
            <a:off x="9039092" y="3933056"/>
            <a:ext cx="585300" cy="369332"/>
          </a:xfrm>
          <a:prstGeom prst="rect">
            <a:avLst/>
          </a:prstGeom>
          <a:noFill/>
        </p:spPr>
        <p:txBody>
          <a:bodyPr wrap="square" rtlCol="0">
            <a:spAutoFit/>
          </a:bodyPr>
          <a:lstStyle/>
          <a:p>
            <a:pPr algn="ctr"/>
            <a:r>
              <a:rPr lang="hu-HU" dirty="0"/>
              <a:t>1</a:t>
            </a:r>
          </a:p>
        </p:txBody>
      </p:sp>
      <p:sp>
        <p:nvSpPr>
          <p:cNvPr id="18" name="Téglalap 17"/>
          <p:cNvSpPr/>
          <p:nvPr/>
        </p:nvSpPr>
        <p:spPr>
          <a:xfrm>
            <a:off x="7140116"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err="1">
                <a:solidFill>
                  <a:schemeClr val="tx2">
                    <a:lumMod val="75000"/>
                  </a:schemeClr>
                </a:solidFill>
              </a:rPr>
              <a:t>ll</a:t>
            </a:r>
            <a:r>
              <a:rPr lang="hu-HU" sz="2000" b="1" dirty="0" err="1">
                <a:solidFill>
                  <a:srgbClr val="FF0000"/>
                </a:solidFill>
              </a:rPr>
              <a:t>n</a:t>
            </a:r>
            <a:endParaRPr lang="hu-HU" sz="2000" b="1" dirty="0">
              <a:solidFill>
                <a:srgbClr val="FF0000"/>
              </a:solidFill>
            </a:endParaRPr>
          </a:p>
        </p:txBody>
      </p:sp>
      <p:sp>
        <p:nvSpPr>
          <p:cNvPr id="19" name="Téglalap 18"/>
          <p:cNvSpPr/>
          <p:nvPr/>
        </p:nvSpPr>
        <p:spPr>
          <a:xfrm>
            <a:off x="8705292" y="4289436"/>
            <a:ext cx="1296144" cy="38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a:solidFill>
                  <a:srgbClr val="FF0000"/>
                </a:solidFill>
              </a:rPr>
              <a:t>n</a:t>
            </a:r>
          </a:p>
        </p:txBody>
      </p:sp>
      <p:sp>
        <p:nvSpPr>
          <p:cNvPr id="20" name="Szövegdoboz 19"/>
          <p:cNvSpPr txBox="1"/>
          <p:nvPr/>
        </p:nvSpPr>
        <p:spPr>
          <a:xfrm>
            <a:off x="8628666" y="4689553"/>
            <a:ext cx="1449396" cy="369332"/>
          </a:xfrm>
          <a:prstGeom prst="rect">
            <a:avLst/>
          </a:prstGeom>
          <a:noFill/>
        </p:spPr>
        <p:txBody>
          <a:bodyPr wrap="square" rtlCol="0">
            <a:spAutoFit/>
          </a:bodyPr>
          <a:lstStyle/>
          <a:p>
            <a:r>
              <a:rPr lang="hu-HU" dirty="0" err="1"/>
              <a:t>Entropy</a:t>
            </a:r>
            <a:r>
              <a:rPr lang="hu-HU" dirty="0"/>
              <a:t> = 0.0</a:t>
            </a:r>
          </a:p>
        </p:txBody>
      </p:sp>
      <p:sp>
        <p:nvSpPr>
          <p:cNvPr id="21" name="Szövegdoboz 20"/>
          <p:cNvSpPr txBox="1"/>
          <p:nvPr/>
        </p:nvSpPr>
        <p:spPr>
          <a:xfrm>
            <a:off x="7099494" y="4713846"/>
            <a:ext cx="1449396" cy="369332"/>
          </a:xfrm>
          <a:prstGeom prst="rect">
            <a:avLst/>
          </a:prstGeom>
          <a:noFill/>
        </p:spPr>
        <p:txBody>
          <a:bodyPr wrap="square" rtlCol="0">
            <a:spAutoFit/>
          </a:bodyPr>
          <a:lstStyle/>
          <a:p>
            <a:r>
              <a:rPr lang="hu-HU" dirty="0" err="1"/>
              <a:t>Entropy</a:t>
            </a:r>
            <a:r>
              <a:rPr lang="hu-HU" dirty="0"/>
              <a:t> = ?</a:t>
            </a:r>
          </a:p>
        </p:txBody>
      </p:sp>
      <mc:AlternateContent xmlns:mc="http://schemas.openxmlformats.org/markup-compatibility/2006" xmlns:a14="http://schemas.microsoft.com/office/drawing/2010/main">
        <mc:Choice Requires="a14">
          <p:sp>
            <p:nvSpPr>
              <p:cNvPr id="22" name="Szövegdoboz 21"/>
              <p:cNvSpPr txBox="1"/>
              <p:nvPr/>
            </p:nvSpPr>
            <p:spPr>
              <a:xfrm>
                <a:off x="6801861" y="5058886"/>
                <a:ext cx="180481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𝐿𝑖𝑘𝑒</m:t>
                          </m:r>
                        </m:sub>
                      </m:sSub>
                      <m:r>
                        <a:rPr lang="hu-HU" i="1">
                          <a:latin typeface="Cambria Math"/>
                        </a:rPr>
                        <m:t>=2/3</m:t>
                      </m:r>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𝑝</m:t>
                          </m:r>
                        </m:e>
                        <m:sub>
                          <m:r>
                            <a:rPr lang="hu-HU" i="1">
                              <a:latin typeface="Cambria Math"/>
                            </a:rPr>
                            <m:t>𝑛𝑜𝑡</m:t>
                          </m:r>
                          <m:r>
                            <a:rPr lang="hu-HU" i="1">
                              <a:latin typeface="Cambria Math"/>
                            </a:rPr>
                            <m:t> </m:t>
                          </m:r>
                          <m:r>
                            <a:rPr lang="hu-HU" i="1">
                              <a:latin typeface="Cambria Math"/>
                            </a:rPr>
                            <m:t>𝑙𝑖𝑘𝑒</m:t>
                          </m:r>
                        </m:sub>
                      </m:sSub>
                      <m:r>
                        <a:rPr lang="hu-HU" i="1">
                          <a:latin typeface="Cambria Math"/>
                        </a:rPr>
                        <m:t>=1/3</m:t>
                      </m:r>
                    </m:oMath>
                  </m:oMathPara>
                </a14:m>
                <a:endParaRPr lang="hu-HU"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6801861" y="5058886"/>
                <a:ext cx="1804818" cy="646331"/>
              </a:xfrm>
              <a:prstGeom prst="rect">
                <a:avLst/>
              </a:prstGeom>
              <a:blipFill>
                <a:blip r:embed="rId5"/>
                <a:stretch>
                  <a:fillRect b="-660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3" name="Szövegdoboz 22"/>
              <p:cNvSpPr txBox="1"/>
              <p:nvPr/>
            </p:nvSpPr>
            <p:spPr>
              <a:xfrm>
                <a:off x="6312025" y="5706968"/>
                <a:ext cx="4400635" cy="506870"/>
              </a:xfrm>
              <a:prstGeom prst="rect">
                <a:avLst/>
              </a:prstGeom>
              <a:noFill/>
            </p:spPr>
            <p:txBody>
              <a:bodyPr wrap="square" rtlCol="0">
                <a:spAutoFit/>
              </a:bodyPr>
              <a:lstStyle/>
              <a:p>
                <a14:m>
                  <m:oMath xmlns:m="http://schemas.openxmlformats.org/officeDocument/2006/math">
                    <m:r>
                      <a:rPr lang="hu-HU" i="1">
                        <a:latin typeface="Cambria Math"/>
                      </a:rPr>
                      <m:t>𝑒𝑛𝑡𝑟𝑜𝑝𝑦</m:t>
                    </m:r>
                    <m:r>
                      <a:rPr lang="hu-HU" i="1">
                        <a:latin typeface="Cambria Math"/>
                      </a:rPr>
                      <m:t>= </m:t>
                    </m:r>
                    <m:d>
                      <m:dPr>
                        <m:begChr m:val="["/>
                        <m:endChr m:val="]"/>
                        <m:ctrlPr>
                          <a:rPr lang="hu-HU" i="1">
                            <a:latin typeface="Cambria Math" panose="02040503050406030204" pitchFamily="18" charset="0"/>
                          </a:rPr>
                        </m:ctrlPr>
                      </m:dPr>
                      <m:e>
                        <m:r>
                          <a:rPr lang="hu-HU" i="1">
                            <a:latin typeface="Cambria Math"/>
                          </a:rPr>
                          <m:t>−</m:t>
                        </m:r>
                        <m:f>
                          <m:fPr>
                            <m:ctrlPr>
                              <a:rPr lang="hu-HU" i="1">
                                <a:latin typeface="Cambria Math" panose="02040503050406030204" pitchFamily="18" charset="0"/>
                              </a:rPr>
                            </m:ctrlPr>
                          </m:fPr>
                          <m:num>
                            <m:r>
                              <a:rPr lang="hu-HU" i="1">
                                <a:latin typeface="Cambria Math"/>
                              </a:rPr>
                              <m:t>2</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2</m:t>
                                    </m:r>
                                  </m:num>
                                  <m:den>
                                    <m:r>
                                      <a:rPr lang="hu-HU" i="1">
                                        <a:latin typeface="Cambria Math"/>
                                      </a:rPr>
                                      <m:t>3</m:t>
                                    </m:r>
                                  </m:den>
                                </m:f>
                              </m:e>
                            </m:d>
                          </m:e>
                        </m:func>
                        <m:r>
                          <a:rPr lang="hu-HU" i="1">
                            <a:latin typeface="Cambria Math"/>
                          </a:rPr>
                          <m:t>−</m:t>
                        </m:r>
                        <m:f>
                          <m:fPr>
                            <m:ctrlPr>
                              <a:rPr lang="hu-HU" i="1">
                                <a:latin typeface="Cambria Math" panose="02040503050406030204" pitchFamily="18" charset="0"/>
                              </a:rPr>
                            </m:ctrlPr>
                          </m:fPr>
                          <m:num>
                            <m:r>
                              <a:rPr lang="hu-HU" i="1">
                                <a:latin typeface="Cambria Math"/>
                              </a:rPr>
                              <m:t>1</m:t>
                            </m:r>
                          </m:num>
                          <m:den>
                            <m:r>
                              <a:rPr lang="hu-HU" i="1">
                                <a:latin typeface="Cambria Math"/>
                              </a:rPr>
                              <m:t>3</m:t>
                            </m:r>
                          </m:den>
                        </m:f>
                        <m:func>
                          <m:funcPr>
                            <m:ctrlPr>
                              <a:rPr lang="hu-HU" i="1">
                                <a:latin typeface="Cambria Math" panose="02040503050406030204" pitchFamily="18" charset="0"/>
                              </a:rPr>
                            </m:ctrlPr>
                          </m:funcPr>
                          <m:fName>
                            <m:sSub>
                              <m:sSubPr>
                                <m:ctrlPr>
                                  <a:rPr lang="hu-HU" i="1">
                                    <a:latin typeface="Cambria Math" panose="02040503050406030204" pitchFamily="18" charset="0"/>
                                  </a:rPr>
                                </m:ctrlPr>
                              </m:sSubPr>
                              <m:e>
                                <m:r>
                                  <m:rPr>
                                    <m:sty m:val="p"/>
                                  </m:rPr>
                                  <a:rPr lang="hu-HU">
                                    <a:latin typeface="Cambria Math"/>
                                  </a:rPr>
                                  <m:t>log</m:t>
                                </m:r>
                              </m:e>
                              <m:sub>
                                <m:r>
                                  <a:rPr lang="hu-HU" i="1">
                                    <a:latin typeface="Cambria Math"/>
                                  </a:rPr>
                                  <m:t>2</m:t>
                                </m:r>
                              </m:sub>
                            </m:sSub>
                          </m:fName>
                          <m:e>
                            <m:d>
                              <m:dPr>
                                <m:ctrlPr>
                                  <a:rPr lang="hu-HU" i="1">
                                    <a:latin typeface="Cambria Math" panose="02040503050406030204" pitchFamily="18" charset="0"/>
                                  </a:rPr>
                                </m:ctrlPr>
                              </m:dPr>
                              <m:e>
                                <m:f>
                                  <m:fPr>
                                    <m:ctrlPr>
                                      <a:rPr lang="hu-HU" i="1">
                                        <a:latin typeface="Cambria Math" panose="02040503050406030204" pitchFamily="18" charset="0"/>
                                      </a:rPr>
                                    </m:ctrlPr>
                                  </m:fPr>
                                  <m:num>
                                    <m:r>
                                      <a:rPr lang="hu-HU" i="1">
                                        <a:latin typeface="Cambria Math"/>
                                      </a:rPr>
                                      <m:t>1</m:t>
                                    </m:r>
                                  </m:num>
                                  <m:den>
                                    <m:r>
                                      <a:rPr lang="hu-HU" i="1">
                                        <a:latin typeface="Cambria Math"/>
                                      </a:rPr>
                                      <m:t>3</m:t>
                                    </m:r>
                                  </m:den>
                                </m:f>
                              </m:e>
                            </m:d>
                          </m:e>
                        </m:func>
                      </m:e>
                    </m:d>
                  </m:oMath>
                </a14:m>
                <a:r>
                  <a:rPr lang="hu-HU" dirty="0"/>
                  <a:t>= 0.92</a:t>
                </a:r>
              </a:p>
            </p:txBody>
          </p:sp>
        </mc:Choice>
        <mc:Fallback xmlns="">
          <p:sp>
            <p:nvSpPr>
              <p:cNvPr id="23" name="Szövegdoboz 22"/>
              <p:cNvSpPr txBox="1">
                <a:spLocks noRot="1" noChangeAspect="1" noMove="1" noResize="1" noEditPoints="1" noAdjustHandles="1" noChangeArrowheads="1" noChangeShapeType="1" noTextEdit="1"/>
              </p:cNvSpPr>
              <p:nvPr/>
            </p:nvSpPr>
            <p:spPr>
              <a:xfrm>
                <a:off x="6312025" y="5706968"/>
                <a:ext cx="4400635" cy="506870"/>
              </a:xfrm>
              <a:prstGeom prst="rect">
                <a:avLst/>
              </a:prstGeom>
              <a:blipFill>
                <a:blip r:embed="rId6"/>
                <a:stretch>
                  <a:fillRect l="-139" r="-970" b="-602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5" name="Tartalom helye 2"/>
              <p:cNvSpPr txBox="1">
                <a:spLocks/>
              </p:cNvSpPr>
              <p:nvPr/>
            </p:nvSpPr>
            <p:spPr>
              <a:xfrm>
                <a:off x="6096000" y="6117097"/>
                <a:ext cx="4562382" cy="9428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hu-HU" sz="1600" i="1">
                          <a:latin typeface="Cambria Math"/>
                        </a:rPr>
                        <m:t> </m:t>
                      </m:r>
                      <m:nary>
                        <m:naryPr>
                          <m:chr m:val="∑"/>
                          <m:supHide m:val="on"/>
                          <m:ctrlPr>
                            <a:rPr lang="hu-HU" sz="1600" i="1">
                              <a:latin typeface="Cambria Math" panose="02040503050406030204" pitchFamily="18" charset="0"/>
                            </a:rPr>
                          </m:ctrlPr>
                        </m:naryPr>
                        <m:sub>
                          <m:r>
                            <m:rPr>
                              <m:brk m:alnAt="7"/>
                            </m:rPr>
                            <a:rPr lang="hu-HU" sz="1600" i="1">
                              <a:latin typeface="Cambria Math"/>
                            </a:rPr>
                            <m:t>𝑐</m:t>
                          </m:r>
                          <m:r>
                            <a:rPr lang="hu-HU" sz="1600" i="1">
                              <a:latin typeface="Cambria Math"/>
                            </a:rPr>
                            <m:t> </m:t>
                          </m:r>
                          <m:r>
                            <a:rPr lang="hu-HU" sz="1600" i="1">
                              <a:latin typeface="Cambria Math"/>
                            </a:rPr>
                            <m:t>𝑖𝑛</m:t>
                          </m:r>
                          <m:r>
                            <a:rPr lang="hu-HU" sz="1600" i="1">
                              <a:latin typeface="Cambria Math"/>
                            </a:rPr>
                            <m:t> </m:t>
                          </m:r>
                          <m:r>
                            <a:rPr lang="hu-HU" sz="1600" i="1">
                              <a:latin typeface="Cambria Math"/>
                            </a:rPr>
                            <m:t>𝑐h𝑖𝑙𝑑𝑟𝑒𝑛</m:t>
                          </m:r>
                        </m:sub>
                        <m:sup/>
                        <m:e>
                          <m:sSub>
                            <m:sSubPr>
                              <m:ctrlPr>
                                <a:rPr lang="hu-HU" sz="1600" i="1">
                                  <a:latin typeface="Cambria Math" panose="02040503050406030204" pitchFamily="18" charset="0"/>
                                </a:rPr>
                              </m:ctrlPr>
                            </m:sSubPr>
                            <m:e>
                              <m:r>
                                <a:rPr lang="hu-HU" sz="1600" i="1">
                                  <a:latin typeface="Cambria Math"/>
                                </a:rPr>
                                <m:t>𝑤</m:t>
                              </m:r>
                            </m:e>
                            <m:sub>
                              <m:r>
                                <a:rPr lang="hu-HU" sz="1600" i="1">
                                  <a:latin typeface="Cambria Math"/>
                                </a:rPr>
                                <m:t>𝑐</m:t>
                              </m:r>
                            </m:sub>
                          </m:sSub>
                          <m:r>
                            <a:rPr lang="hu-HU" sz="1600" i="1">
                              <a:latin typeface="Cambria Math"/>
                            </a:rPr>
                            <m:t>𝑒𝑛𝑡𝑟𝑜𝑝𝑦</m:t>
                          </m:r>
                          <m:d>
                            <m:dPr>
                              <m:ctrlPr>
                                <a:rPr lang="hu-HU" sz="1600" i="1">
                                  <a:latin typeface="Cambria Math" panose="02040503050406030204" pitchFamily="18" charset="0"/>
                                </a:rPr>
                              </m:ctrlPr>
                            </m:dPr>
                            <m:e>
                              <m:r>
                                <a:rPr lang="hu-HU" sz="1600" i="1">
                                  <a:latin typeface="Cambria Math"/>
                                </a:rPr>
                                <m:t>𝑐</m:t>
                              </m:r>
                            </m:e>
                          </m:d>
                        </m:e>
                      </m:nary>
                      <m:r>
                        <a:rPr lang="hu-HU" sz="1600" i="1">
                          <a:latin typeface="Cambria Math"/>
                        </a:rPr>
                        <m:t>=</m:t>
                      </m:r>
                      <m:f>
                        <m:fPr>
                          <m:ctrlPr>
                            <a:rPr lang="hu-HU" sz="1600" i="1">
                              <a:latin typeface="Cambria Math" panose="02040503050406030204" pitchFamily="18" charset="0"/>
                            </a:rPr>
                          </m:ctrlPr>
                        </m:fPr>
                        <m:num>
                          <m:r>
                            <a:rPr lang="hu-HU" sz="1600" i="1">
                              <a:latin typeface="Cambria Math"/>
                            </a:rPr>
                            <m:t>3</m:t>
                          </m:r>
                        </m:num>
                        <m:den>
                          <m:r>
                            <a:rPr lang="hu-HU" sz="1600" i="1">
                              <a:latin typeface="Cambria Math"/>
                            </a:rPr>
                            <m:t>4</m:t>
                          </m:r>
                        </m:den>
                      </m:f>
                      <m:r>
                        <a:rPr lang="hu-HU" sz="1600" i="1">
                          <a:latin typeface="Cambria Math"/>
                        </a:rPr>
                        <m:t>0.92+ </m:t>
                      </m:r>
                      <m:f>
                        <m:fPr>
                          <m:ctrlPr>
                            <a:rPr lang="hu-HU" sz="1600" i="1">
                              <a:latin typeface="Cambria Math" panose="02040503050406030204" pitchFamily="18" charset="0"/>
                            </a:rPr>
                          </m:ctrlPr>
                        </m:fPr>
                        <m:num>
                          <m:r>
                            <a:rPr lang="hu-HU" sz="1600" i="1">
                              <a:latin typeface="Cambria Math"/>
                            </a:rPr>
                            <m:t>1</m:t>
                          </m:r>
                        </m:num>
                        <m:den>
                          <m:r>
                            <a:rPr lang="hu-HU" sz="1600" i="1">
                              <a:latin typeface="Cambria Math"/>
                            </a:rPr>
                            <m:t>4</m:t>
                          </m:r>
                        </m:den>
                      </m:f>
                      <m:r>
                        <a:rPr lang="hu-HU" sz="1600" i="1">
                          <a:latin typeface="Cambria Math"/>
                        </a:rPr>
                        <m:t>0.0=0.69</m:t>
                      </m:r>
                    </m:oMath>
                  </m:oMathPara>
                </a14:m>
                <a:endParaRPr lang="hu-HU" sz="1600" dirty="0"/>
              </a:p>
            </p:txBody>
          </p:sp>
        </mc:Choice>
        <mc:Fallback xmlns="">
          <p:sp>
            <p:nvSpPr>
              <p:cNvPr id="25" name="Tartalom helye 2"/>
              <p:cNvSpPr txBox="1">
                <a:spLocks noRot="1" noChangeAspect="1" noMove="1" noResize="1" noEditPoints="1" noAdjustHandles="1" noChangeArrowheads="1" noChangeShapeType="1" noTextEdit="1"/>
              </p:cNvSpPr>
              <p:nvPr/>
            </p:nvSpPr>
            <p:spPr>
              <a:xfrm>
                <a:off x="6096000" y="6117097"/>
                <a:ext cx="4562382" cy="942865"/>
              </a:xfrm>
              <a:prstGeom prst="rect">
                <a:avLst/>
              </a:prstGeom>
              <a:blipFill>
                <a:blip r:embed="rId7"/>
                <a:stretch>
                  <a:fillRect/>
                </a:stretch>
              </a:blipFill>
            </p:spPr>
            <p:txBody>
              <a:bodyPr/>
              <a:lstStyle/>
              <a:p>
                <a:r>
                  <a:rPr lang="hu-HU">
                    <a:noFill/>
                  </a:rPr>
                  <a:t> </a:t>
                </a:r>
              </a:p>
            </p:txBody>
          </p:sp>
        </mc:Fallback>
      </mc:AlternateContent>
      <p:sp>
        <p:nvSpPr>
          <p:cNvPr id="10" name="Szabadkézi sokszög 9"/>
          <p:cNvSpPr/>
          <p:nvPr/>
        </p:nvSpPr>
        <p:spPr>
          <a:xfrm>
            <a:off x="2925315" y="1987827"/>
            <a:ext cx="4454795" cy="4465983"/>
          </a:xfrm>
          <a:custGeom>
            <a:avLst/>
            <a:gdLst>
              <a:gd name="connsiteX0" fmla="*/ 3674269 w 4454795"/>
              <a:gd name="connsiteY0" fmla="*/ 4465983 h 4465983"/>
              <a:gd name="connsiteX1" fmla="*/ 3356216 w 4454795"/>
              <a:gd name="connsiteY1" fmla="*/ 3750365 h 4465983"/>
              <a:gd name="connsiteX2" fmla="*/ 4363382 w 4454795"/>
              <a:gd name="connsiteY2" fmla="*/ 993913 h 4465983"/>
              <a:gd name="connsiteX3" fmla="*/ 666025 w 4454795"/>
              <a:gd name="connsiteY3" fmla="*/ 410817 h 4465983"/>
              <a:gd name="connsiteX4" fmla="*/ 16669 w 4454795"/>
              <a:gd name="connsiteY4" fmla="*/ 0 h 446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795" h="4465983">
                <a:moveTo>
                  <a:pt x="3674269" y="4465983"/>
                </a:moveTo>
                <a:cubicBezTo>
                  <a:pt x="3457816" y="4397513"/>
                  <a:pt x="3241364" y="4329043"/>
                  <a:pt x="3356216" y="3750365"/>
                </a:cubicBezTo>
                <a:cubicBezTo>
                  <a:pt x="3471068" y="3171687"/>
                  <a:pt x="4811747" y="1550504"/>
                  <a:pt x="4363382" y="993913"/>
                </a:cubicBezTo>
                <a:cubicBezTo>
                  <a:pt x="3915017" y="437322"/>
                  <a:pt x="1390477" y="576469"/>
                  <a:pt x="666025" y="410817"/>
                </a:cubicBezTo>
                <a:cubicBezTo>
                  <a:pt x="-58427" y="245165"/>
                  <a:pt x="-20879" y="122582"/>
                  <a:pt x="16669" y="0"/>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7" name="Szövegdoboz 16"/>
          <p:cNvSpPr txBox="1"/>
          <p:nvPr/>
        </p:nvSpPr>
        <p:spPr>
          <a:xfrm>
            <a:off x="3359696" y="1853536"/>
            <a:ext cx="1044116" cy="584775"/>
          </a:xfrm>
          <a:prstGeom prst="rect">
            <a:avLst/>
          </a:prstGeom>
          <a:noFill/>
        </p:spPr>
        <p:txBody>
          <a:bodyPr wrap="square" rtlCol="0">
            <a:spAutoFit/>
          </a:bodyPr>
          <a:lstStyle/>
          <a:p>
            <a:r>
              <a:rPr lang="hu-HU" sz="3200" b="1" u="sng" dirty="0">
                <a:solidFill>
                  <a:srgbClr val="FF0000"/>
                </a:solidFill>
              </a:rPr>
              <a:t>0.31</a:t>
            </a:r>
          </a:p>
        </p:txBody>
      </p:sp>
    </p:spTree>
    <p:extLst>
      <p:ext uri="{BB962C8B-B14F-4D97-AF65-F5344CB8AC3E}">
        <p14:creationId xmlns:p14="http://schemas.microsoft.com/office/powerpoint/2010/main" val="21435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Data</a:t>
            </a:r>
          </a:p>
        </p:txBody>
      </p:sp>
      <p:pic>
        <p:nvPicPr>
          <p:cNvPr id="4" name="Picture 8"/>
          <p:cNvPicPr>
            <a:picLocks noGrp="1" noChangeAspect="1" noChangeArrowheads="1"/>
          </p:cNvPicPr>
          <p:nvPr/>
        </p:nvPicPr>
        <p:blipFill>
          <a:blip r:embed="rId2"/>
          <a:srcRect/>
          <a:stretch>
            <a:fillRect/>
          </a:stretch>
        </p:blipFill>
        <p:spPr>
          <a:xfrm>
            <a:off x="1966991" y="1772817"/>
            <a:ext cx="8229600" cy="4789487"/>
          </a:xfrm>
          <a:prstGeom prst="rect">
            <a:avLst/>
          </a:prstGeom>
        </p:spPr>
      </p:pic>
      <p:sp>
        <p:nvSpPr>
          <p:cNvPr id="5" name="Szövegdoboz 4"/>
          <p:cNvSpPr txBox="1"/>
          <p:nvPr/>
        </p:nvSpPr>
        <p:spPr>
          <a:xfrm>
            <a:off x="8760296" y="1408747"/>
            <a:ext cx="1728192" cy="369332"/>
          </a:xfrm>
          <a:prstGeom prst="rect">
            <a:avLst/>
          </a:prstGeom>
          <a:noFill/>
        </p:spPr>
        <p:txBody>
          <a:bodyPr wrap="square" rtlCol="0">
            <a:spAutoFit/>
          </a:bodyPr>
          <a:lstStyle/>
          <a:p>
            <a:r>
              <a:rPr lang="hu-HU" dirty="0" err="1">
                <a:solidFill>
                  <a:srgbClr val="FF0000"/>
                </a:solidFill>
              </a:rPr>
              <a:t>Approved</a:t>
            </a:r>
            <a:r>
              <a:rPr lang="hu-HU" dirty="0">
                <a:solidFill>
                  <a:srgbClr val="FF0000"/>
                </a:solidFill>
              </a:rPr>
              <a:t> </a:t>
            </a:r>
            <a:r>
              <a:rPr lang="hu-HU" dirty="0" err="1">
                <a:solidFill>
                  <a:srgbClr val="FF0000"/>
                </a:solidFill>
              </a:rPr>
              <a:t>or</a:t>
            </a:r>
            <a:r>
              <a:rPr lang="hu-HU" dirty="0">
                <a:solidFill>
                  <a:srgbClr val="FF0000"/>
                </a:solidFill>
              </a:rPr>
              <a:t> </a:t>
            </a:r>
            <a:r>
              <a:rPr lang="hu-HU" dirty="0" err="1">
                <a:solidFill>
                  <a:srgbClr val="FF0000"/>
                </a:solidFill>
              </a:rPr>
              <a:t>not</a:t>
            </a:r>
            <a:endParaRPr lang="hu-HU" dirty="0">
              <a:solidFill>
                <a:srgbClr val="FF0000"/>
              </a:solidFill>
            </a:endParaRPr>
          </a:p>
        </p:txBody>
      </p:sp>
    </p:spTree>
    <p:extLst>
      <p:ext uri="{BB962C8B-B14F-4D97-AF65-F5344CB8AC3E}">
        <p14:creationId xmlns:p14="http://schemas.microsoft.com/office/powerpoint/2010/main" val="14994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E7DEBB1-ACB7-4C7B-B3D8-E1666BEDBDAF}"/>
              </a:ext>
            </a:extLst>
          </p:cNvPr>
          <p:cNvSpPr>
            <a:spLocks noGrp="1"/>
          </p:cNvSpPr>
          <p:nvPr>
            <p:ph type="title"/>
          </p:nvPr>
        </p:nvSpPr>
        <p:spPr/>
        <p:txBody>
          <a:bodyPr/>
          <a:lstStyle/>
          <a:p>
            <a:r>
              <a:rPr lang="hu-HU" dirty="0" err="1"/>
              <a:t>Sometime</a:t>
            </a:r>
            <a:r>
              <a:rPr lang="hu-HU" dirty="0"/>
              <a:t> </a:t>
            </a:r>
            <a:r>
              <a:rPr lang="hu-HU" dirty="0" err="1"/>
              <a:t>the</a:t>
            </a:r>
            <a:r>
              <a:rPr lang="hu-HU" dirty="0"/>
              <a:t> </a:t>
            </a:r>
            <a:r>
              <a:rPr lang="hu-HU" dirty="0" err="1"/>
              <a:t>statistics</a:t>
            </a:r>
            <a:r>
              <a:rPr lang="hu-HU" dirty="0"/>
              <a:t> </a:t>
            </a:r>
            <a:r>
              <a:rPr lang="hu-HU" dirty="0" err="1"/>
              <a:t>can</a:t>
            </a:r>
            <a:r>
              <a:rPr lang="hu-HU" dirty="0"/>
              <a:t> be </a:t>
            </a:r>
            <a:r>
              <a:rPr lang="hu-HU" dirty="0" err="1"/>
              <a:t>misleading</a:t>
            </a:r>
            <a:endParaRPr lang="hu-HU" dirty="0"/>
          </a:p>
        </p:txBody>
      </p:sp>
      <p:pic>
        <p:nvPicPr>
          <p:cNvPr id="6146" name="Picture 2" descr="_images/misleading.png">
            <a:extLst>
              <a:ext uri="{FF2B5EF4-FFF2-40B4-BE49-F238E27FC236}">
                <a16:creationId xmlns:a16="http://schemas.microsoft.com/office/drawing/2014/main" id="{055B0171-E399-40BB-8ABC-EA8CEC899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759" y="1466189"/>
            <a:ext cx="6743386" cy="471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Learning</a:t>
            </a:r>
            <a:r>
              <a:rPr lang="hu-HU" dirty="0"/>
              <a:t> </a:t>
            </a:r>
            <a:r>
              <a:rPr lang="hu-HU" dirty="0" err="1"/>
              <a:t>from</a:t>
            </a:r>
            <a:r>
              <a:rPr lang="hu-HU" dirty="0"/>
              <a:t> </a:t>
            </a:r>
            <a:r>
              <a:rPr lang="hu-HU" dirty="0" err="1"/>
              <a:t>data</a:t>
            </a:r>
            <a:endParaRPr lang="hu-HU" dirty="0"/>
          </a:p>
        </p:txBody>
      </p:sp>
      <p:sp>
        <p:nvSpPr>
          <p:cNvPr id="3" name="Tartalom helye 2"/>
          <p:cNvSpPr>
            <a:spLocks noGrp="1"/>
          </p:cNvSpPr>
          <p:nvPr>
            <p:ph idx="1"/>
          </p:nvPr>
        </p:nvSpPr>
        <p:spPr/>
        <p:txBody>
          <a:bodyPr/>
          <a:lstStyle/>
          <a:p>
            <a:r>
              <a:rPr lang="en-US" dirty="0">
                <a:solidFill>
                  <a:srgbClr val="FF0000"/>
                </a:solidFill>
              </a:rPr>
              <a:t>Learn a classification model </a:t>
            </a:r>
            <a:r>
              <a:rPr lang="en-US" dirty="0"/>
              <a:t>from the data </a:t>
            </a:r>
          </a:p>
          <a:p>
            <a:r>
              <a:rPr lang="en-US" dirty="0"/>
              <a:t>Use the model to classify future loan applications into </a:t>
            </a:r>
          </a:p>
          <a:p>
            <a:pPr lvl="2"/>
            <a:r>
              <a:rPr lang="en-US" dirty="0">
                <a:solidFill>
                  <a:srgbClr val="00B050"/>
                </a:solidFill>
              </a:rPr>
              <a:t>Yes</a:t>
            </a:r>
            <a:r>
              <a:rPr lang="en-US" dirty="0"/>
              <a:t> (approved) and </a:t>
            </a:r>
          </a:p>
          <a:p>
            <a:pPr lvl="2"/>
            <a:r>
              <a:rPr lang="en-US" dirty="0">
                <a:solidFill>
                  <a:srgbClr val="FF0000"/>
                </a:solidFill>
              </a:rPr>
              <a:t>No</a:t>
            </a:r>
            <a:r>
              <a:rPr lang="en-US" dirty="0"/>
              <a:t> (not approved)</a:t>
            </a:r>
          </a:p>
          <a:p>
            <a:r>
              <a:rPr lang="en-US" dirty="0"/>
              <a:t>What is the class for following case/instance?</a:t>
            </a:r>
          </a:p>
          <a:p>
            <a:endParaRPr lang="hu-HU" dirty="0"/>
          </a:p>
        </p:txBody>
      </p:sp>
      <p:pic>
        <p:nvPicPr>
          <p:cNvPr id="4" name="Picture 4"/>
          <p:cNvPicPr>
            <a:picLocks noGrp="1" noChangeAspect="1" noChangeArrowheads="1"/>
          </p:cNvPicPr>
          <p:nvPr/>
        </p:nvPicPr>
        <p:blipFill>
          <a:blip r:embed="rId2"/>
          <a:srcRect/>
          <a:stretch>
            <a:fillRect/>
          </a:stretch>
        </p:blipFill>
        <p:spPr>
          <a:xfrm>
            <a:off x="1993516" y="5085185"/>
            <a:ext cx="8208963" cy="936625"/>
          </a:xfrm>
          <a:prstGeom prst="rect">
            <a:avLst/>
          </a:prstGeom>
          <a:noFill/>
          <a:ln/>
        </p:spPr>
      </p:pic>
    </p:spTree>
    <p:extLst>
      <p:ext uri="{BB962C8B-B14F-4D97-AF65-F5344CB8AC3E}">
        <p14:creationId xmlns:p14="http://schemas.microsoft.com/office/powerpoint/2010/main" val="4215531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Two</a:t>
            </a:r>
            <a:r>
              <a:rPr lang="hu-HU" dirty="0"/>
              <a:t> </a:t>
            </a:r>
            <a:r>
              <a:rPr lang="hu-HU" dirty="0" err="1"/>
              <a:t>phases</a:t>
            </a:r>
            <a:endParaRPr lang="hu-HU" dirty="0"/>
          </a:p>
        </p:txBody>
      </p:sp>
      <p:sp>
        <p:nvSpPr>
          <p:cNvPr id="3" name="Tartalom helye 2"/>
          <p:cNvSpPr>
            <a:spLocks noGrp="1"/>
          </p:cNvSpPr>
          <p:nvPr>
            <p:ph idx="1"/>
          </p:nvPr>
        </p:nvSpPr>
        <p:spPr/>
        <p:txBody>
          <a:bodyPr>
            <a:normAutofit/>
          </a:bodyPr>
          <a:lstStyle/>
          <a:p>
            <a:pPr algn="just"/>
            <a:r>
              <a:rPr lang="en-US" sz="2400" dirty="0">
                <a:solidFill>
                  <a:srgbClr val="FF0000"/>
                </a:solidFill>
              </a:rPr>
              <a:t>Learning (training):</a:t>
            </a:r>
            <a:r>
              <a:rPr lang="en-US" sz="2400" dirty="0"/>
              <a:t> Learn a model using the training data</a:t>
            </a:r>
          </a:p>
          <a:p>
            <a:pPr algn="just"/>
            <a:r>
              <a:rPr lang="en-US" sz="2400" dirty="0">
                <a:solidFill>
                  <a:srgbClr val="FF0000"/>
                </a:solidFill>
              </a:rPr>
              <a:t>Testing:</a:t>
            </a:r>
            <a:r>
              <a:rPr lang="en-US" sz="2400" dirty="0"/>
              <a:t> Test the model using unseen test data to assess the model accuracy</a:t>
            </a:r>
          </a:p>
          <a:p>
            <a:pPr algn="just"/>
            <a:endParaRPr lang="hu-HU" sz="2400" dirty="0"/>
          </a:p>
        </p:txBody>
      </p:sp>
      <p:pic>
        <p:nvPicPr>
          <p:cNvPr id="4" name="Picture 4"/>
          <p:cNvPicPr>
            <a:picLocks noGrp="1" noChangeAspect="1" noChangeArrowheads="1"/>
          </p:cNvPicPr>
          <p:nvPr/>
        </p:nvPicPr>
        <p:blipFill>
          <a:blip r:embed="rId2"/>
          <a:srcRect/>
          <a:stretch>
            <a:fillRect/>
          </a:stretch>
        </p:blipFill>
        <p:spPr>
          <a:xfrm>
            <a:off x="2207568" y="4535092"/>
            <a:ext cx="7740650" cy="2016125"/>
          </a:xfrm>
          <a:prstGeom prst="rect">
            <a:avLst/>
          </a:prstGeom>
          <a:noFill/>
          <a:ln/>
        </p:spPr>
      </p:pic>
      <p:pic>
        <p:nvPicPr>
          <p:cNvPr id="5" name="Kép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102" y="3212977"/>
            <a:ext cx="64452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28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a:t>Evaluation</a:t>
            </a:r>
            <a:r>
              <a:rPr lang="hu-HU" dirty="0"/>
              <a:t> of </a:t>
            </a:r>
            <a:r>
              <a:rPr lang="hu-HU" dirty="0" err="1"/>
              <a:t>classification</a:t>
            </a:r>
            <a:r>
              <a:rPr lang="hu-HU" dirty="0"/>
              <a:t> </a:t>
            </a:r>
            <a:r>
              <a:rPr lang="hu-HU" dirty="0" err="1"/>
              <a:t>methods</a:t>
            </a:r>
            <a:endParaRPr lang="hu-HU" dirty="0"/>
          </a:p>
        </p:txBody>
      </p:sp>
      <p:sp>
        <p:nvSpPr>
          <p:cNvPr id="3" name="Tartalom helye 2"/>
          <p:cNvSpPr>
            <a:spLocks noGrp="1"/>
          </p:cNvSpPr>
          <p:nvPr>
            <p:ph idx="1"/>
          </p:nvPr>
        </p:nvSpPr>
        <p:spPr/>
        <p:txBody>
          <a:bodyPr>
            <a:normAutofit fontScale="62500" lnSpcReduction="20000"/>
          </a:bodyPr>
          <a:lstStyle/>
          <a:p>
            <a:r>
              <a:rPr lang="en-US" dirty="0"/>
              <a:t>Predictive </a:t>
            </a:r>
            <a:r>
              <a:rPr lang="en-US" dirty="0">
                <a:solidFill>
                  <a:srgbClr val="FF0000"/>
                </a:solidFill>
              </a:rPr>
              <a:t>accuracy</a:t>
            </a:r>
          </a:p>
          <a:p>
            <a:endParaRPr lang="en-US" dirty="0"/>
          </a:p>
          <a:p>
            <a:endParaRPr lang="en-US" dirty="0"/>
          </a:p>
          <a:p>
            <a:endParaRPr lang="en-US" dirty="0"/>
          </a:p>
          <a:p>
            <a:r>
              <a:rPr lang="en-US" dirty="0">
                <a:solidFill>
                  <a:srgbClr val="FF0000"/>
                </a:solidFill>
              </a:rPr>
              <a:t>Efficiency</a:t>
            </a:r>
          </a:p>
          <a:p>
            <a:pPr lvl="1"/>
            <a:r>
              <a:rPr lang="en-US" dirty="0"/>
              <a:t>time to construct the model </a:t>
            </a:r>
          </a:p>
          <a:p>
            <a:pPr lvl="1"/>
            <a:r>
              <a:rPr lang="en-US" dirty="0"/>
              <a:t>time to use the model</a:t>
            </a:r>
          </a:p>
          <a:p>
            <a:r>
              <a:rPr lang="en-US" dirty="0">
                <a:solidFill>
                  <a:srgbClr val="FF0000"/>
                </a:solidFill>
              </a:rPr>
              <a:t>Robustness</a:t>
            </a:r>
            <a:endParaRPr lang="hu-HU" dirty="0">
              <a:solidFill>
                <a:srgbClr val="FF0000"/>
              </a:solidFill>
            </a:endParaRPr>
          </a:p>
          <a:p>
            <a:pPr lvl="1"/>
            <a:r>
              <a:rPr lang="en-US" dirty="0"/>
              <a:t>handling noise and missing values</a:t>
            </a:r>
          </a:p>
          <a:p>
            <a:r>
              <a:rPr lang="en-US" dirty="0">
                <a:solidFill>
                  <a:srgbClr val="FF0000"/>
                </a:solidFill>
              </a:rPr>
              <a:t>Scalability</a:t>
            </a:r>
            <a:endParaRPr lang="hu-HU" dirty="0">
              <a:solidFill>
                <a:srgbClr val="FF0000"/>
              </a:solidFill>
            </a:endParaRPr>
          </a:p>
          <a:p>
            <a:pPr lvl="1"/>
            <a:r>
              <a:rPr lang="en-US" dirty="0"/>
              <a:t>efficiency in disk-resident databases </a:t>
            </a:r>
          </a:p>
          <a:p>
            <a:r>
              <a:rPr lang="en-US" dirty="0">
                <a:solidFill>
                  <a:srgbClr val="FF0000"/>
                </a:solidFill>
              </a:rPr>
              <a:t>Interpretability</a:t>
            </a:r>
          </a:p>
          <a:p>
            <a:pPr lvl="1"/>
            <a:r>
              <a:rPr lang="en-US" dirty="0"/>
              <a:t>understandable and insight provided by the model</a:t>
            </a:r>
          </a:p>
          <a:p>
            <a:r>
              <a:rPr lang="en-US" dirty="0">
                <a:solidFill>
                  <a:srgbClr val="FF0000"/>
                </a:solidFill>
              </a:rPr>
              <a:t>Compactness</a:t>
            </a:r>
            <a:r>
              <a:rPr lang="en-US" dirty="0"/>
              <a:t> of the model</a:t>
            </a:r>
            <a:endParaRPr lang="hu-HU" dirty="0"/>
          </a:p>
          <a:p>
            <a:pPr lvl="1"/>
            <a:r>
              <a:rPr lang="en-US" dirty="0"/>
              <a:t>size of the tree, or the number of rules. </a:t>
            </a:r>
          </a:p>
          <a:p>
            <a:endParaRPr lang="hu-HU" dirty="0"/>
          </a:p>
        </p:txBody>
      </p:sp>
      <p:pic>
        <p:nvPicPr>
          <p:cNvPr id="4" name="Picture 4"/>
          <p:cNvPicPr>
            <a:picLocks noGrp="1" noChangeAspect="1" noChangeArrowheads="1"/>
          </p:cNvPicPr>
          <p:nvPr/>
        </p:nvPicPr>
        <p:blipFill>
          <a:blip r:embed="rId2"/>
          <a:srcRect/>
          <a:stretch>
            <a:fillRect/>
          </a:stretch>
        </p:blipFill>
        <p:spPr>
          <a:xfrm>
            <a:off x="3287713" y="1916833"/>
            <a:ext cx="5616575" cy="865187"/>
          </a:xfrm>
          <a:prstGeom prst="rect">
            <a:avLst/>
          </a:prstGeom>
          <a:noFill/>
          <a:ln/>
        </p:spPr>
      </p:pic>
    </p:spTree>
    <p:extLst>
      <p:ext uri="{BB962C8B-B14F-4D97-AF65-F5344CB8AC3E}">
        <p14:creationId xmlns:p14="http://schemas.microsoft.com/office/powerpoint/2010/main" val="115755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Further</a:t>
            </a:r>
            <a:r>
              <a:rPr lang="hu-HU" dirty="0"/>
              <a:t> </a:t>
            </a:r>
            <a:r>
              <a:rPr lang="hu-HU" dirty="0" err="1"/>
              <a:t>metrics</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p:txBody>
              <a:bodyPr>
                <a:normAutofit/>
              </a:bodyPr>
              <a:lstStyle/>
              <a:p>
                <a:r>
                  <a:rPr lang="hu-HU" dirty="0"/>
                  <a:t>Precision</a:t>
                </a:r>
              </a:p>
              <a:p>
                <a:endParaRPr lang="hu-HU" dirty="0"/>
              </a:p>
              <a:p>
                <a:pPr marL="0" indent="0" algn="ctr">
                  <a:buNone/>
                </a:pPr>
                <a14:m>
                  <m:oMathPara xmlns:m="http://schemas.openxmlformats.org/officeDocument/2006/math">
                    <m:oMathParaPr>
                      <m:jc m:val="centerGroup"/>
                    </m:oMathParaPr>
                    <m:oMath xmlns:m="http://schemas.openxmlformats.org/officeDocument/2006/math">
                      <m:sSub>
                        <m:sSubPr>
                          <m:ctrlPr>
                            <a:rPr lang="hu-HU" sz="1600" i="1">
                              <a:latin typeface="Cambria Math" panose="02040503050406030204" pitchFamily="18" charset="0"/>
                            </a:rPr>
                          </m:ctrlPr>
                        </m:sSubPr>
                        <m:e>
                          <m:r>
                            <a:rPr lang="hu-HU" sz="1600" i="1">
                              <a:latin typeface="Cambria Math"/>
                            </a:rPr>
                            <m:t>𝑝𝑟𝑒𝑐𝑖𝑠𝑖𝑜𝑛</m:t>
                          </m:r>
                        </m:e>
                        <m:sub>
                          <m:r>
                            <a:rPr lang="hu-HU" sz="1600" i="1">
                              <a:latin typeface="Cambria Math"/>
                            </a:rPr>
                            <m:t>𝑖</m:t>
                          </m:r>
                        </m:sub>
                      </m:sSub>
                      <m:r>
                        <a:rPr lang="hu-HU" sz="1600" i="1">
                          <a:latin typeface="Cambria Math"/>
                        </a:rPr>
                        <m:t>= </m:t>
                      </m:r>
                      <m:f>
                        <m:fPr>
                          <m:ctrlPr>
                            <a:rPr lang="hu-HU" sz="1600" i="1">
                              <a:latin typeface="Cambria Math" panose="02040503050406030204" pitchFamily="18" charset="0"/>
                            </a:rPr>
                          </m:ctrlPr>
                        </m:fPr>
                        <m:num>
                          <m:r>
                            <a:rPr lang="hu-HU" sz="1600" i="1">
                              <a:latin typeface="Cambria Math"/>
                            </a:rPr>
                            <m:t>|</m:t>
                          </m:r>
                          <m:d>
                            <m:dPr>
                              <m:begChr m:val="{"/>
                              <m:endChr m:val="}"/>
                              <m:ctrlPr>
                                <a:rPr lang="hu-HU" sz="1600" i="1">
                                  <a:latin typeface="Cambria Math" panose="02040503050406030204" pitchFamily="18" charset="0"/>
                                </a:rPr>
                              </m:ctrlPr>
                            </m:dPr>
                            <m:e>
                              <m:r>
                                <a:rPr lang="hu-HU" sz="1600" i="1">
                                  <a:latin typeface="Cambria Math"/>
                                </a:rPr>
                                <m:t>𝑒𝑙𝑒𝑚𝑒𝑛𝑡𝑠</m:t>
                              </m:r>
                              <m:r>
                                <a:rPr lang="hu-HU" sz="1600" i="1">
                                  <a:latin typeface="Cambria Math"/>
                                </a:rPr>
                                <m:t> </m:t>
                              </m:r>
                              <m:r>
                                <a:rPr lang="hu-HU" sz="1600" i="1">
                                  <a:latin typeface="Cambria Math"/>
                                </a:rPr>
                                <m:t>𝑤𝑖𝑡h</m:t>
                              </m:r>
                              <m:r>
                                <a:rPr lang="hu-HU" sz="1600" i="1">
                                  <a:latin typeface="Cambria Math"/>
                                </a:rPr>
                                <m:t> </m:t>
                              </m:r>
                              <m:r>
                                <a:rPr lang="hu-HU" sz="1600" i="1">
                                  <a:latin typeface="Cambria Math"/>
                                </a:rPr>
                                <m:t>𝑟𝑒𝑎𝑙</m:t>
                              </m:r>
                              <m:r>
                                <a:rPr lang="hu-HU" sz="1600" i="1">
                                  <a:latin typeface="Cambria Math"/>
                                </a:rPr>
                                <m:t> </m:t>
                              </m:r>
                              <m:r>
                                <a:rPr lang="hu-HU" sz="1600" i="1">
                                  <a:latin typeface="Cambria Math"/>
                                </a:rPr>
                                <m:t>𝑙𝑎𝑏𝑒𝑙</m:t>
                              </m:r>
                              <m:r>
                                <a:rPr lang="hu-HU" sz="1600" i="1">
                                  <a:latin typeface="Cambria Math"/>
                                </a:rPr>
                                <m:t> </m:t>
                              </m:r>
                              <m:r>
                                <a:rPr lang="hu-HU" sz="1600" i="1">
                                  <a:latin typeface="Cambria Math"/>
                                </a:rPr>
                                <m:t>𝑖</m:t>
                              </m:r>
                            </m:e>
                          </m:d>
                          <m:r>
                            <a:rPr lang="hu-HU" sz="1600" i="1">
                              <a:latin typeface="Cambria Math"/>
                              <a:ea typeface="Cambria Math"/>
                            </a:rPr>
                            <m:t>∩{</m:t>
                          </m:r>
                          <m:r>
                            <a:rPr lang="hu-HU" sz="1600" i="1">
                              <a:latin typeface="Cambria Math"/>
                              <a:ea typeface="Cambria Math"/>
                            </a:rPr>
                            <m:t>𝑒𝑙𝑒𝑚𝑒𝑛𝑡𝑠</m:t>
                          </m:r>
                          <m:r>
                            <a:rPr lang="hu-HU" sz="1600" i="1">
                              <a:latin typeface="Cambria Math"/>
                              <a:ea typeface="Cambria Math"/>
                            </a:rPr>
                            <m:t> </m:t>
                          </m:r>
                          <m:r>
                            <a:rPr lang="hu-HU" sz="1600" i="1">
                              <a:latin typeface="Cambria Math"/>
                              <a:ea typeface="Cambria Math"/>
                            </a:rPr>
                            <m:t>𝑤𝑖𝑡h</m:t>
                          </m:r>
                          <m:r>
                            <a:rPr lang="hu-HU" sz="1600" i="1">
                              <a:latin typeface="Cambria Math"/>
                              <a:ea typeface="Cambria Math"/>
                            </a:rPr>
                            <m:t> </m:t>
                          </m:r>
                          <m:r>
                            <a:rPr lang="hu-HU" sz="1600" i="1">
                              <a:latin typeface="Cambria Math"/>
                              <a:ea typeface="Cambria Math"/>
                            </a:rPr>
                            <m:t>𝑝𝑟𝑒𝑑𝑖𝑐𝑡𝑒𝑑</m:t>
                          </m:r>
                          <m:r>
                            <a:rPr lang="hu-HU" sz="1600" i="1">
                              <a:latin typeface="Cambria Math"/>
                              <a:ea typeface="Cambria Math"/>
                            </a:rPr>
                            <m:t> </m:t>
                          </m:r>
                          <m:r>
                            <a:rPr lang="hu-HU" sz="1600" i="1">
                              <a:latin typeface="Cambria Math"/>
                              <a:ea typeface="Cambria Math"/>
                            </a:rPr>
                            <m:t>𝑙𝑎𝑏𝑒𝑙</m:t>
                          </m:r>
                          <m:r>
                            <a:rPr lang="hu-HU" sz="1600" i="1">
                              <a:latin typeface="Cambria Math"/>
                              <a:ea typeface="Cambria Math"/>
                            </a:rPr>
                            <m:t> </m:t>
                          </m:r>
                          <m:r>
                            <a:rPr lang="hu-HU" sz="1600" i="1">
                              <a:latin typeface="Cambria Math"/>
                              <a:ea typeface="Cambria Math"/>
                            </a:rPr>
                            <m:t>𝑖</m:t>
                          </m:r>
                          <m:r>
                            <a:rPr lang="hu-HU" sz="1600" i="1">
                              <a:latin typeface="Cambria Math"/>
                              <a:ea typeface="Cambria Math"/>
                            </a:rPr>
                            <m:t>}|</m:t>
                          </m:r>
                        </m:num>
                        <m:den>
                          <m:r>
                            <a:rPr lang="hu-HU" sz="1600" i="1">
                              <a:latin typeface="Cambria Math"/>
                              <a:ea typeface="Cambria Math"/>
                            </a:rPr>
                            <m:t>{</m:t>
                          </m:r>
                          <m:r>
                            <a:rPr lang="hu-HU" sz="1600" i="1">
                              <a:latin typeface="Cambria Math"/>
                              <a:ea typeface="Cambria Math"/>
                            </a:rPr>
                            <m:t>𝑒𝑙𝑒𝑚𝑒𝑛𝑡𝑠</m:t>
                          </m:r>
                          <m:r>
                            <a:rPr lang="hu-HU" sz="1600" i="1">
                              <a:latin typeface="Cambria Math"/>
                              <a:ea typeface="Cambria Math"/>
                            </a:rPr>
                            <m:t> </m:t>
                          </m:r>
                          <m:r>
                            <a:rPr lang="hu-HU" sz="1600" i="1">
                              <a:latin typeface="Cambria Math"/>
                              <a:ea typeface="Cambria Math"/>
                            </a:rPr>
                            <m:t>𝑤𝑖𝑡h</m:t>
                          </m:r>
                          <m:r>
                            <a:rPr lang="hu-HU" sz="1600" i="1">
                              <a:latin typeface="Cambria Math"/>
                              <a:ea typeface="Cambria Math"/>
                            </a:rPr>
                            <m:t> </m:t>
                          </m:r>
                          <m:r>
                            <a:rPr lang="hu-HU" sz="1600" i="1">
                              <a:latin typeface="Cambria Math"/>
                              <a:ea typeface="Cambria Math"/>
                            </a:rPr>
                            <m:t>𝑝𝑟𝑒𝑑𝑖𝑐𝑡𝑒𝑑</m:t>
                          </m:r>
                          <m:r>
                            <a:rPr lang="hu-HU" sz="1600" i="1">
                              <a:latin typeface="Cambria Math"/>
                              <a:ea typeface="Cambria Math"/>
                            </a:rPr>
                            <m:t> </m:t>
                          </m:r>
                          <m:r>
                            <a:rPr lang="hu-HU" sz="1600" i="1">
                              <a:latin typeface="Cambria Math"/>
                              <a:ea typeface="Cambria Math"/>
                            </a:rPr>
                            <m:t>𝑙𝑎𝑏𝑒𝑙</m:t>
                          </m:r>
                          <m:r>
                            <a:rPr lang="hu-HU" sz="1600" i="1">
                              <a:latin typeface="Cambria Math"/>
                              <a:ea typeface="Cambria Math"/>
                            </a:rPr>
                            <m:t> </m:t>
                          </m:r>
                          <m:r>
                            <a:rPr lang="hu-HU" sz="1600" i="1">
                              <a:latin typeface="Cambria Math"/>
                              <a:ea typeface="Cambria Math"/>
                            </a:rPr>
                            <m:t>𝑖</m:t>
                          </m:r>
                          <m:r>
                            <a:rPr lang="hu-HU" sz="1600" i="1">
                              <a:latin typeface="Cambria Math"/>
                              <a:ea typeface="Cambria Math"/>
                            </a:rPr>
                            <m:t>}</m:t>
                          </m:r>
                        </m:den>
                      </m:f>
                    </m:oMath>
                  </m:oMathPara>
                </a14:m>
                <a:endParaRPr lang="hu-HU" sz="1600" dirty="0"/>
              </a:p>
              <a:p>
                <a:endParaRPr lang="hu-HU" sz="1600" dirty="0"/>
              </a:p>
              <a:p>
                <a:endParaRPr lang="hu-HU" sz="1600" dirty="0"/>
              </a:p>
              <a:p>
                <a:endParaRPr lang="hu-HU" sz="1600" dirty="0"/>
              </a:p>
              <a:p>
                <a:r>
                  <a:rPr lang="hu-HU" dirty="0" err="1"/>
                  <a:t>Recall</a:t>
                </a:r>
                <a:endParaRPr lang="hu-HU" dirty="0"/>
              </a:p>
              <a:p>
                <a:endParaRPr lang="hu-HU" dirty="0"/>
              </a:p>
              <a:p>
                <a:pPr marL="0" indent="0">
                  <a:buNone/>
                </a:pPr>
                <a14:m>
                  <m:oMathPara xmlns:m="http://schemas.openxmlformats.org/officeDocument/2006/math">
                    <m:oMathParaPr>
                      <m:jc m:val="centerGroup"/>
                    </m:oMathParaPr>
                    <m:oMath xmlns:m="http://schemas.openxmlformats.org/officeDocument/2006/math">
                      <m:sSub>
                        <m:sSubPr>
                          <m:ctrlPr>
                            <a:rPr lang="hu-HU" sz="1600" i="1">
                              <a:latin typeface="Cambria Math" panose="02040503050406030204" pitchFamily="18" charset="0"/>
                            </a:rPr>
                          </m:ctrlPr>
                        </m:sSubPr>
                        <m:e>
                          <m:r>
                            <a:rPr lang="hu-HU" sz="1600" i="1">
                              <a:latin typeface="Cambria Math"/>
                            </a:rPr>
                            <m:t>𝑟𝑒𝑐𝑎𝑙𝑙</m:t>
                          </m:r>
                        </m:e>
                        <m:sub>
                          <m:r>
                            <a:rPr lang="hu-HU" sz="1600" i="1">
                              <a:latin typeface="Cambria Math"/>
                            </a:rPr>
                            <m:t>𝑖</m:t>
                          </m:r>
                        </m:sub>
                      </m:sSub>
                      <m:r>
                        <a:rPr lang="hu-HU" sz="1600" i="1">
                          <a:latin typeface="Cambria Math"/>
                        </a:rPr>
                        <m:t>= </m:t>
                      </m:r>
                      <m:f>
                        <m:fPr>
                          <m:ctrlPr>
                            <a:rPr lang="hu-HU" sz="1600" i="1">
                              <a:latin typeface="Cambria Math" panose="02040503050406030204" pitchFamily="18" charset="0"/>
                            </a:rPr>
                          </m:ctrlPr>
                        </m:fPr>
                        <m:num>
                          <m:r>
                            <a:rPr lang="hu-HU" sz="1600" i="1">
                              <a:latin typeface="Cambria Math"/>
                            </a:rPr>
                            <m:t>|</m:t>
                          </m:r>
                          <m:d>
                            <m:dPr>
                              <m:begChr m:val="{"/>
                              <m:endChr m:val="}"/>
                              <m:ctrlPr>
                                <a:rPr lang="hu-HU" sz="1600" i="1">
                                  <a:latin typeface="Cambria Math" panose="02040503050406030204" pitchFamily="18" charset="0"/>
                                </a:rPr>
                              </m:ctrlPr>
                            </m:dPr>
                            <m:e>
                              <m:r>
                                <a:rPr lang="hu-HU" sz="1600" i="1">
                                  <a:latin typeface="Cambria Math"/>
                                </a:rPr>
                                <m:t>𝑒𝑙𝑒𝑚𝑒𝑛𝑡𝑠</m:t>
                              </m:r>
                              <m:r>
                                <a:rPr lang="hu-HU" sz="1600" i="1">
                                  <a:latin typeface="Cambria Math"/>
                                </a:rPr>
                                <m:t> </m:t>
                              </m:r>
                              <m:r>
                                <a:rPr lang="hu-HU" sz="1600" i="1">
                                  <a:latin typeface="Cambria Math"/>
                                </a:rPr>
                                <m:t>𝑤𝑖𝑡h</m:t>
                              </m:r>
                              <m:r>
                                <a:rPr lang="hu-HU" sz="1600" i="1">
                                  <a:latin typeface="Cambria Math"/>
                                </a:rPr>
                                <m:t> </m:t>
                              </m:r>
                              <m:r>
                                <a:rPr lang="hu-HU" sz="1600" i="1">
                                  <a:latin typeface="Cambria Math"/>
                                </a:rPr>
                                <m:t>𝑟𝑒𝑎𝑙</m:t>
                              </m:r>
                              <m:r>
                                <a:rPr lang="hu-HU" sz="1600" i="1">
                                  <a:latin typeface="Cambria Math"/>
                                </a:rPr>
                                <m:t> </m:t>
                              </m:r>
                              <m:r>
                                <a:rPr lang="hu-HU" sz="1600" i="1">
                                  <a:latin typeface="Cambria Math"/>
                                </a:rPr>
                                <m:t>𝑙𝑎𝑏𝑒𝑙</m:t>
                              </m:r>
                              <m:r>
                                <a:rPr lang="hu-HU" sz="1600" i="1">
                                  <a:latin typeface="Cambria Math"/>
                                </a:rPr>
                                <m:t> </m:t>
                              </m:r>
                              <m:r>
                                <a:rPr lang="hu-HU" sz="1600" i="1">
                                  <a:latin typeface="Cambria Math"/>
                                </a:rPr>
                                <m:t>𝑖</m:t>
                              </m:r>
                            </m:e>
                          </m:d>
                          <m:r>
                            <a:rPr lang="hu-HU" sz="1600" i="1">
                              <a:latin typeface="Cambria Math"/>
                              <a:ea typeface="Cambria Math"/>
                            </a:rPr>
                            <m:t>∩{</m:t>
                          </m:r>
                          <m:r>
                            <a:rPr lang="hu-HU" sz="1600" i="1">
                              <a:latin typeface="Cambria Math"/>
                              <a:ea typeface="Cambria Math"/>
                            </a:rPr>
                            <m:t>𝑒𝑙𝑒𝑚𝑒𝑛𝑡𝑠</m:t>
                          </m:r>
                          <m:r>
                            <a:rPr lang="hu-HU" sz="1600" i="1">
                              <a:latin typeface="Cambria Math"/>
                              <a:ea typeface="Cambria Math"/>
                            </a:rPr>
                            <m:t> </m:t>
                          </m:r>
                          <m:r>
                            <a:rPr lang="hu-HU" sz="1600" i="1">
                              <a:latin typeface="Cambria Math"/>
                              <a:ea typeface="Cambria Math"/>
                            </a:rPr>
                            <m:t>𝑤𝑖𝑡h</m:t>
                          </m:r>
                          <m:r>
                            <a:rPr lang="hu-HU" sz="1600" i="1">
                              <a:latin typeface="Cambria Math"/>
                              <a:ea typeface="Cambria Math"/>
                            </a:rPr>
                            <m:t> </m:t>
                          </m:r>
                          <m:r>
                            <a:rPr lang="hu-HU" sz="1600" i="1">
                              <a:latin typeface="Cambria Math"/>
                              <a:ea typeface="Cambria Math"/>
                            </a:rPr>
                            <m:t>𝑝𝑟𝑒𝑑𝑖𝑐𝑡𝑒𝑑</m:t>
                          </m:r>
                          <m:r>
                            <a:rPr lang="hu-HU" sz="1600" i="1">
                              <a:latin typeface="Cambria Math"/>
                              <a:ea typeface="Cambria Math"/>
                            </a:rPr>
                            <m:t> </m:t>
                          </m:r>
                          <m:r>
                            <a:rPr lang="hu-HU" sz="1600" i="1">
                              <a:latin typeface="Cambria Math"/>
                              <a:ea typeface="Cambria Math"/>
                            </a:rPr>
                            <m:t>𝑙𝑎𝑏𝑒𝑙</m:t>
                          </m:r>
                          <m:r>
                            <a:rPr lang="hu-HU" sz="1600" i="1">
                              <a:latin typeface="Cambria Math"/>
                              <a:ea typeface="Cambria Math"/>
                            </a:rPr>
                            <m:t> </m:t>
                          </m:r>
                          <m:r>
                            <a:rPr lang="hu-HU" sz="1600" i="1">
                              <a:latin typeface="Cambria Math"/>
                              <a:ea typeface="Cambria Math"/>
                            </a:rPr>
                            <m:t>𝑖</m:t>
                          </m:r>
                          <m:r>
                            <a:rPr lang="hu-HU" sz="1600" i="1">
                              <a:latin typeface="Cambria Math"/>
                              <a:ea typeface="Cambria Math"/>
                            </a:rPr>
                            <m:t>}|</m:t>
                          </m:r>
                        </m:num>
                        <m:den>
                          <m:r>
                            <a:rPr lang="hu-HU" sz="1600" i="1">
                              <a:latin typeface="Cambria Math"/>
                              <a:ea typeface="Cambria Math"/>
                            </a:rPr>
                            <m:t>{</m:t>
                          </m:r>
                          <m:r>
                            <a:rPr lang="hu-HU" sz="1600" i="1">
                              <a:latin typeface="Cambria Math"/>
                              <a:ea typeface="Cambria Math"/>
                            </a:rPr>
                            <m:t>𝑒𝑙𝑒𝑚𝑒𝑛𝑡𝑠</m:t>
                          </m:r>
                          <m:r>
                            <a:rPr lang="hu-HU" sz="1600" i="1">
                              <a:latin typeface="Cambria Math"/>
                              <a:ea typeface="Cambria Math"/>
                            </a:rPr>
                            <m:t> </m:t>
                          </m:r>
                          <m:r>
                            <a:rPr lang="hu-HU" sz="1600" i="1">
                              <a:latin typeface="Cambria Math"/>
                              <a:ea typeface="Cambria Math"/>
                            </a:rPr>
                            <m:t>𝑤𝑖𝑡h</m:t>
                          </m:r>
                          <m:r>
                            <a:rPr lang="hu-HU" sz="1600" i="1">
                              <a:latin typeface="Cambria Math"/>
                              <a:ea typeface="Cambria Math"/>
                            </a:rPr>
                            <m:t> </m:t>
                          </m:r>
                          <m:r>
                            <a:rPr lang="hu-HU" sz="1600" i="1">
                              <a:latin typeface="Cambria Math"/>
                              <a:ea typeface="Cambria Math"/>
                            </a:rPr>
                            <m:t>𝑟𝑒𝑎𝑙</m:t>
                          </m:r>
                          <m:r>
                            <a:rPr lang="hu-HU" sz="1600" i="1">
                              <a:latin typeface="Cambria Math"/>
                              <a:ea typeface="Cambria Math"/>
                            </a:rPr>
                            <m:t> </m:t>
                          </m:r>
                          <m:r>
                            <a:rPr lang="hu-HU" sz="1600" i="1">
                              <a:latin typeface="Cambria Math"/>
                              <a:ea typeface="Cambria Math"/>
                            </a:rPr>
                            <m:t>𝑙𝑎𝑏𝑒𝑙</m:t>
                          </m:r>
                          <m:r>
                            <a:rPr lang="hu-HU" sz="1600" i="1">
                              <a:latin typeface="Cambria Math"/>
                              <a:ea typeface="Cambria Math"/>
                            </a:rPr>
                            <m:t> </m:t>
                          </m:r>
                          <m:r>
                            <a:rPr lang="hu-HU" sz="1600" i="1">
                              <a:latin typeface="Cambria Math"/>
                              <a:ea typeface="Cambria Math"/>
                            </a:rPr>
                            <m:t>𝑖</m:t>
                          </m:r>
                          <m:r>
                            <a:rPr lang="hu-HU" sz="1600" i="1">
                              <a:latin typeface="Cambria Math"/>
                              <a:ea typeface="Cambria Math"/>
                            </a:rPr>
                            <m:t>}</m:t>
                          </m:r>
                        </m:den>
                      </m:f>
                    </m:oMath>
                  </m:oMathPara>
                </a14:m>
                <a:endParaRPr lang="hu-HU" sz="1600" dirty="0"/>
              </a:p>
              <a:p>
                <a:pPr marL="0" indent="0">
                  <a:buNone/>
                </a:pPr>
                <a:endParaRPr lang="hu-HU" sz="16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hu-HU">
                    <a:noFill/>
                  </a:rPr>
                  <a:t> </a:t>
                </a:r>
              </a:p>
            </p:txBody>
          </p:sp>
        </mc:Fallback>
      </mc:AlternateContent>
    </p:spTree>
    <p:extLst>
      <p:ext uri="{BB962C8B-B14F-4D97-AF65-F5344CB8AC3E}">
        <p14:creationId xmlns:p14="http://schemas.microsoft.com/office/powerpoint/2010/main" val="3844193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ensemble</a:t>
            </a:r>
            <a:r>
              <a:rPr lang="hu-HU" dirty="0"/>
              <a:t> </a:t>
            </a:r>
            <a:r>
              <a:rPr lang="hu-HU" dirty="0" err="1"/>
              <a:t>concept</a:t>
            </a:r>
            <a:endParaRPr lang="hu-HU" dirty="0"/>
          </a:p>
        </p:txBody>
      </p:sp>
      <p:sp>
        <p:nvSpPr>
          <p:cNvPr id="3" name="Tartalom helye 2"/>
          <p:cNvSpPr>
            <a:spLocks noGrp="1"/>
          </p:cNvSpPr>
          <p:nvPr>
            <p:ph idx="1"/>
          </p:nvPr>
        </p:nvSpPr>
        <p:spPr>
          <a:xfrm>
            <a:off x="1703512" y="1269032"/>
            <a:ext cx="7972524" cy="4525963"/>
          </a:xfrm>
        </p:spPr>
        <p:txBody>
          <a:bodyPr>
            <a:normAutofit/>
          </a:bodyPr>
          <a:lstStyle/>
          <a:p>
            <a:r>
              <a:rPr lang="hu-HU" sz="2400" dirty="0" err="1"/>
              <a:t>Build</a:t>
            </a:r>
            <a:r>
              <a:rPr lang="hu-HU" sz="2400" dirty="0"/>
              <a:t> </a:t>
            </a:r>
            <a:r>
              <a:rPr lang="hu-HU" sz="2400" dirty="0" err="1"/>
              <a:t>multiple</a:t>
            </a:r>
            <a:r>
              <a:rPr lang="hu-HU" sz="2400" dirty="0"/>
              <a:t> </a:t>
            </a:r>
            <a:r>
              <a:rPr lang="hu-HU" sz="2400" dirty="0" err="1"/>
              <a:t>models</a:t>
            </a:r>
            <a:r>
              <a:rPr lang="hu-HU" sz="2400" dirty="0"/>
              <a:t> </a:t>
            </a:r>
            <a:r>
              <a:rPr lang="hu-HU" sz="2400" dirty="0" err="1"/>
              <a:t>based</a:t>
            </a:r>
            <a:r>
              <a:rPr lang="hu-HU" sz="2400" dirty="0"/>
              <a:t> </a:t>
            </a:r>
            <a:r>
              <a:rPr lang="hu-HU" sz="2400" dirty="0" err="1"/>
              <a:t>on</a:t>
            </a:r>
            <a:endParaRPr lang="hu-HU" sz="2400" dirty="0"/>
          </a:p>
          <a:p>
            <a:pPr lvl="1"/>
            <a:r>
              <a:rPr lang="hu-HU" sz="2000" dirty="0" err="1"/>
              <a:t>Different</a:t>
            </a:r>
            <a:r>
              <a:rPr lang="hu-HU" sz="2000" dirty="0"/>
              <a:t> </a:t>
            </a:r>
            <a:r>
              <a:rPr lang="hu-HU" sz="2000" dirty="0" err="1"/>
              <a:t>training</a:t>
            </a:r>
            <a:r>
              <a:rPr lang="hu-HU" sz="2000" dirty="0"/>
              <a:t> </a:t>
            </a:r>
            <a:r>
              <a:rPr lang="hu-HU" sz="2000" dirty="0" err="1"/>
              <a:t>data</a:t>
            </a:r>
            <a:endParaRPr lang="hu-HU" sz="2000" dirty="0"/>
          </a:p>
          <a:p>
            <a:pPr lvl="1"/>
            <a:r>
              <a:rPr lang="hu-HU" sz="2000" dirty="0" err="1"/>
              <a:t>Different</a:t>
            </a:r>
            <a:r>
              <a:rPr lang="hu-HU" sz="2000" dirty="0"/>
              <a:t> </a:t>
            </a:r>
            <a:r>
              <a:rPr lang="hu-HU" sz="2000" dirty="0" err="1"/>
              <a:t>learning</a:t>
            </a:r>
            <a:r>
              <a:rPr lang="hu-HU" sz="2000" dirty="0"/>
              <a:t> </a:t>
            </a:r>
            <a:r>
              <a:rPr lang="hu-HU" sz="2000" dirty="0" err="1"/>
              <a:t>algorithms</a:t>
            </a:r>
            <a:endParaRPr lang="hu-HU" sz="2000" dirty="0"/>
          </a:p>
          <a:p>
            <a:r>
              <a:rPr lang="hu-HU" sz="2400" dirty="0" err="1"/>
              <a:t>Combine</a:t>
            </a:r>
            <a:r>
              <a:rPr lang="hu-HU" sz="2400" dirty="0"/>
              <a:t> </a:t>
            </a:r>
            <a:r>
              <a:rPr lang="hu-HU" sz="2400" dirty="0" err="1"/>
              <a:t>decisions</a:t>
            </a:r>
            <a:r>
              <a:rPr lang="hu-HU" sz="2400" dirty="0"/>
              <a:t> of </a:t>
            </a:r>
            <a:r>
              <a:rPr lang="hu-HU" sz="2400" dirty="0" err="1"/>
              <a:t>multiple</a:t>
            </a:r>
            <a:r>
              <a:rPr lang="hu-HU" sz="2400" dirty="0"/>
              <a:t> </a:t>
            </a:r>
            <a:r>
              <a:rPr lang="hu-HU" sz="2400" dirty="0" err="1"/>
              <a:t>models</a:t>
            </a:r>
            <a:endParaRPr lang="hu-HU" sz="2400" dirty="0"/>
          </a:p>
          <a:p>
            <a:pPr lvl="1"/>
            <a:r>
              <a:rPr lang="hu-HU" sz="2000" dirty="0" err="1"/>
              <a:t>E.g</a:t>
            </a:r>
            <a:r>
              <a:rPr lang="hu-HU" sz="2000" dirty="0"/>
              <a:t>. </a:t>
            </a:r>
            <a:r>
              <a:rPr lang="hu-HU" sz="2000" dirty="0" err="1"/>
              <a:t>using</a:t>
            </a:r>
            <a:r>
              <a:rPr lang="hu-HU" sz="2000" dirty="0"/>
              <a:t> </a:t>
            </a:r>
            <a:r>
              <a:rPr lang="hu-HU" sz="2000" dirty="0" err="1"/>
              <a:t>weighted</a:t>
            </a:r>
            <a:r>
              <a:rPr lang="hu-HU" sz="2000" dirty="0"/>
              <a:t> </a:t>
            </a:r>
            <a:r>
              <a:rPr lang="hu-HU" sz="2000" dirty="0" err="1"/>
              <a:t>voting</a:t>
            </a:r>
            <a:endParaRPr lang="hu-HU" sz="2000" dirty="0"/>
          </a:p>
          <a:p>
            <a:pPr lvl="1"/>
            <a:endParaRPr lang="hu-HU" sz="2000" dirty="0"/>
          </a:p>
        </p:txBody>
      </p:sp>
      <p:sp>
        <p:nvSpPr>
          <p:cNvPr id="4" name="Text Box 5"/>
          <p:cNvSpPr txBox="1">
            <a:spLocks noChangeArrowheads="1"/>
          </p:cNvSpPr>
          <p:nvPr/>
        </p:nvSpPr>
        <p:spPr bwMode="auto">
          <a:xfrm>
            <a:off x="7011417" y="3266902"/>
            <a:ext cx="18182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hu-HU" altLang="hu-HU"/>
          </a:p>
        </p:txBody>
      </p:sp>
      <p:grpSp>
        <p:nvGrpSpPr>
          <p:cNvPr id="5" name="Group 20"/>
          <p:cNvGrpSpPr>
            <a:grpSpLocks/>
          </p:cNvGrpSpPr>
          <p:nvPr/>
        </p:nvGrpSpPr>
        <p:grpSpPr bwMode="auto">
          <a:xfrm>
            <a:off x="6138293" y="3070054"/>
            <a:ext cx="1579563" cy="522288"/>
            <a:chOff x="2265" y="2188"/>
            <a:chExt cx="995" cy="329"/>
          </a:xfrm>
        </p:grpSpPr>
        <p:sp>
          <p:nvSpPr>
            <p:cNvPr id="6" name="Text Box 6"/>
            <p:cNvSpPr txBox="1">
              <a:spLocks noChangeArrowheads="1"/>
            </p:cNvSpPr>
            <p:nvPr/>
          </p:nvSpPr>
          <p:spPr bwMode="auto">
            <a:xfrm>
              <a:off x="2370" y="2229"/>
              <a:ext cx="89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Training Data</a:t>
              </a:r>
            </a:p>
          </p:txBody>
        </p:sp>
        <p:sp>
          <p:nvSpPr>
            <p:cNvPr id="7" name="Oval 8"/>
            <p:cNvSpPr>
              <a:spLocks noChangeArrowheads="1"/>
            </p:cNvSpPr>
            <p:nvPr/>
          </p:nvSpPr>
          <p:spPr bwMode="auto">
            <a:xfrm>
              <a:off x="2265" y="2188"/>
              <a:ext cx="161"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hu-HU"/>
            </a:p>
          </p:txBody>
        </p:sp>
      </p:grpSp>
      <p:grpSp>
        <p:nvGrpSpPr>
          <p:cNvPr id="8" name="Group 68"/>
          <p:cNvGrpSpPr>
            <a:grpSpLocks/>
          </p:cNvGrpSpPr>
          <p:nvPr/>
        </p:nvGrpSpPr>
        <p:grpSpPr bwMode="auto">
          <a:xfrm>
            <a:off x="4376167" y="3516144"/>
            <a:ext cx="5437188" cy="857251"/>
            <a:chOff x="1094" y="2008"/>
            <a:chExt cx="3425" cy="540"/>
          </a:xfrm>
        </p:grpSpPr>
        <p:grpSp>
          <p:nvGrpSpPr>
            <p:cNvPr id="9" name="Group 10"/>
            <p:cNvGrpSpPr>
              <a:grpSpLocks/>
            </p:cNvGrpSpPr>
            <p:nvPr/>
          </p:nvGrpSpPr>
          <p:grpSpPr bwMode="auto">
            <a:xfrm>
              <a:off x="1094" y="2219"/>
              <a:ext cx="660" cy="329"/>
              <a:chOff x="1140" y="2654"/>
              <a:chExt cx="660" cy="329"/>
            </a:xfrm>
          </p:grpSpPr>
          <p:sp>
            <p:nvSpPr>
              <p:cNvPr id="20" name="Text Box 7"/>
              <p:cNvSpPr txBox="1">
                <a:spLocks noChangeArrowheads="1"/>
              </p:cNvSpPr>
              <p:nvPr/>
            </p:nvSpPr>
            <p:spPr bwMode="auto">
              <a:xfrm>
                <a:off x="1218" y="2674"/>
                <a:ext cx="46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Data1</a:t>
                </a:r>
              </a:p>
            </p:txBody>
          </p:sp>
          <p:sp>
            <p:nvSpPr>
              <p:cNvPr id="21" name="Oval 9"/>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grpSp>
          <p:nvGrpSpPr>
            <p:cNvPr id="10" name="Group 14"/>
            <p:cNvGrpSpPr>
              <a:grpSpLocks/>
            </p:cNvGrpSpPr>
            <p:nvPr/>
          </p:nvGrpSpPr>
          <p:grpSpPr bwMode="auto">
            <a:xfrm>
              <a:off x="3859" y="2219"/>
              <a:ext cx="660" cy="329"/>
              <a:chOff x="1140" y="2654"/>
              <a:chExt cx="660" cy="329"/>
            </a:xfrm>
          </p:grpSpPr>
          <p:sp>
            <p:nvSpPr>
              <p:cNvPr id="18" name="Text Box 15"/>
              <p:cNvSpPr txBox="1">
                <a:spLocks noChangeArrowheads="1"/>
              </p:cNvSpPr>
              <p:nvPr/>
            </p:nvSpPr>
            <p:spPr bwMode="auto">
              <a:xfrm>
                <a:off x="1218" y="2674"/>
                <a:ext cx="53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Data m</a:t>
                </a:r>
              </a:p>
            </p:txBody>
          </p:sp>
          <p:sp>
            <p:nvSpPr>
              <p:cNvPr id="19" name="Oval 16"/>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grpSp>
          <p:nvGrpSpPr>
            <p:cNvPr id="11" name="Group 17"/>
            <p:cNvGrpSpPr>
              <a:grpSpLocks/>
            </p:cNvGrpSpPr>
            <p:nvPr/>
          </p:nvGrpSpPr>
          <p:grpSpPr bwMode="auto">
            <a:xfrm>
              <a:off x="1973" y="2219"/>
              <a:ext cx="660" cy="329"/>
              <a:chOff x="1140" y="2654"/>
              <a:chExt cx="660" cy="329"/>
            </a:xfrm>
          </p:grpSpPr>
          <p:sp>
            <p:nvSpPr>
              <p:cNvPr id="16" name="Text Box 18"/>
              <p:cNvSpPr txBox="1">
                <a:spLocks noChangeArrowheads="1"/>
              </p:cNvSpPr>
              <p:nvPr/>
            </p:nvSpPr>
            <p:spPr bwMode="auto">
              <a:xfrm>
                <a:off x="1218" y="2674"/>
                <a:ext cx="46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Data2</a:t>
                </a:r>
              </a:p>
            </p:txBody>
          </p:sp>
          <p:sp>
            <p:nvSpPr>
              <p:cNvPr id="17" name="Oval 19"/>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sp>
          <p:nvSpPr>
            <p:cNvPr id="12" name="Text Box 21"/>
            <p:cNvSpPr txBox="1">
              <a:spLocks noChangeArrowheads="1"/>
            </p:cNvSpPr>
            <p:nvPr/>
          </p:nvSpPr>
          <p:spPr bwMode="auto">
            <a:xfrm>
              <a:off x="2692" y="2115"/>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sz="3200">
                  <a:sym typeface="Symbol" pitchFamily="18" charset="2"/>
                </a:rPr>
                <a:t>        </a:t>
              </a:r>
            </a:p>
          </p:txBody>
        </p:sp>
        <p:cxnSp>
          <p:nvCxnSpPr>
            <p:cNvPr id="13" name="AutoShape 26"/>
            <p:cNvCxnSpPr>
              <a:cxnSpLocks noChangeShapeType="1"/>
              <a:stCxn id="7" idx="3"/>
              <a:endCxn id="21" idx="7"/>
            </p:cNvCxnSpPr>
            <p:nvPr/>
          </p:nvCxnSpPr>
          <p:spPr bwMode="auto">
            <a:xfrm flipH="1">
              <a:off x="1657" y="2008"/>
              <a:ext cx="570" cy="25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27"/>
            <p:cNvCxnSpPr>
              <a:cxnSpLocks noChangeShapeType="1"/>
              <a:stCxn id="7" idx="4"/>
              <a:endCxn id="17" idx="7"/>
            </p:cNvCxnSpPr>
            <p:nvPr/>
          </p:nvCxnSpPr>
          <p:spPr bwMode="auto">
            <a:xfrm>
              <a:off x="2285" y="2056"/>
              <a:ext cx="252" cy="21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7" idx="5"/>
              <a:endCxn id="19" idx="1"/>
            </p:cNvCxnSpPr>
            <p:nvPr/>
          </p:nvCxnSpPr>
          <p:spPr bwMode="auto">
            <a:xfrm>
              <a:off x="2341" y="2008"/>
              <a:ext cx="1614" cy="25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69"/>
          <p:cNvGrpSpPr>
            <a:grpSpLocks/>
          </p:cNvGrpSpPr>
          <p:nvPr/>
        </p:nvGrpSpPr>
        <p:grpSpPr bwMode="auto">
          <a:xfrm>
            <a:off x="4341243" y="4373396"/>
            <a:ext cx="5457825" cy="858839"/>
            <a:chOff x="1072" y="2548"/>
            <a:chExt cx="3438" cy="541"/>
          </a:xfrm>
        </p:grpSpPr>
        <p:sp>
          <p:nvSpPr>
            <p:cNvPr id="23" name="Text Box 22"/>
            <p:cNvSpPr txBox="1">
              <a:spLocks noChangeArrowheads="1"/>
            </p:cNvSpPr>
            <p:nvPr/>
          </p:nvSpPr>
          <p:spPr bwMode="auto">
            <a:xfrm>
              <a:off x="1072" y="2805"/>
              <a:ext cx="643"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Learner1</a:t>
              </a:r>
            </a:p>
          </p:txBody>
        </p:sp>
        <p:sp>
          <p:nvSpPr>
            <p:cNvPr id="24" name="Text Box 23"/>
            <p:cNvSpPr txBox="1">
              <a:spLocks noChangeArrowheads="1"/>
            </p:cNvSpPr>
            <p:nvPr/>
          </p:nvSpPr>
          <p:spPr bwMode="auto">
            <a:xfrm>
              <a:off x="1952" y="2793"/>
              <a:ext cx="643"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Learner2</a:t>
              </a:r>
            </a:p>
          </p:txBody>
        </p:sp>
        <p:sp>
          <p:nvSpPr>
            <p:cNvPr id="25" name="Text Box 24"/>
            <p:cNvSpPr txBox="1">
              <a:spLocks noChangeArrowheads="1"/>
            </p:cNvSpPr>
            <p:nvPr/>
          </p:nvSpPr>
          <p:spPr bwMode="auto">
            <a:xfrm>
              <a:off x="3792" y="2774"/>
              <a:ext cx="718"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Learner m</a:t>
              </a:r>
            </a:p>
          </p:txBody>
        </p:sp>
        <p:cxnSp>
          <p:nvCxnSpPr>
            <p:cNvPr id="26" name="AutoShape 30"/>
            <p:cNvCxnSpPr>
              <a:cxnSpLocks noChangeShapeType="1"/>
              <a:stCxn id="21" idx="4"/>
              <a:endCxn id="23" idx="0"/>
            </p:cNvCxnSpPr>
            <p:nvPr/>
          </p:nvCxnSpPr>
          <p:spPr bwMode="auto">
            <a:xfrm flipH="1">
              <a:off x="1394" y="2548"/>
              <a:ext cx="30" cy="25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1"/>
            <p:cNvCxnSpPr>
              <a:cxnSpLocks noChangeShapeType="1"/>
              <a:stCxn id="17" idx="4"/>
              <a:endCxn id="24" idx="0"/>
            </p:cNvCxnSpPr>
            <p:nvPr/>
          </p:nvCxnSpPr>
          <p:spPr bwMode="auto">
            <a:xfrm flipH="1">
              <a:off x="2274" y="2548"/>
              <a:ext cx="29" cy="24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2"/>
            <p:cNvCxnSpPr>
              <a:cxnSpLocks noChangeShapeType="1"/>
              <a:stCxn id="19" idx="4"/>
              <a:endCxn id="25" idx="0"/>
            </p:cNvCxnSpPr>
            <p:nvPr/>
          </p:nvCxnSpPr>
          <p:spPr bwMode="auto">
            <a:xfrm flipH="1">
              <a:off x="4151" y="2548"/>
              <a:ext cx="38" cy="22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52"/>
            <p:cNvSpPr txBox="1">
              <a:spLocks noChangeArrowheads="1"/>
            </p:cNvSpPr>
            <p:nvPr/>
          </p:nvSpPr>
          <p:spPr bwMode="auto">
            <a:xfrm>
              <a:off x="2657" y="2719"/>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sz="3200">
                  <a:sym typeface="Symbol" pitchFamily="18" charset="2"/>
                </a:rPr>
                <a:t>        </a:t>
              </a:r>
            </a:p>
          </p:txBody>
        </p:sp>
      </p:grpSp>
      <p:grpSp>
        <p:nvGrpSpPr>
          <p:cNvPr id="30" name="Group 70"/>
          <p:cNvGrpSpPr>
            <a:grpSpLocks/>
          </p:cNvGrpSpPr>
          <p:nvPr/>
        </p:nvGrpSpPr>
        <p:grpSpPr bwMode="auto">
          <a:xfrm>
            <a:off x="4393630" y="5103644"/>
            <a:ext cx="5554662" cy="922339"/>
            <a:chOff x="1105" y="3008"/>
            <a:chExt cx="3499" cy="581"/>
          </a:xfrm>
        </p:grpSpPr>
        <p:grpSp>
          <p:nvGrpSpPr>
            <p:cNvPr id="31" name="Group 54"/>
            <p:cNvGrpSpPr>
              <a:grpSpLocks/>
            </p:cNvGrpSpPr>
            <p:nvPr/>
          </p:nvGrpSpPr>
          <p:grpSpPr bwMode="auto">
            <a:xfrm>
              <a:off x="1105" y="3260"/>
              <a:ext cx="660" cy="329"/>
              <a:chOff x="1105" y="3383"/>
              <a:chExt cx="660" cy="329"/>
            </a:xfrm>
          </p:grpSpPr>
          <p:sp>
            <p:nvSpPr>
              <p:cNvPr id="42" name="Text Box 34"/>
              <p:cNvSpPr txBox="1">
                <a:spLocks noChangeArrowheads="1"/>
              </p:cNvSpPr>
              <p:nvPr/>
            </p:nvSpPr>
            <p:spPr bwMode="auto">
              <a:xfrm>
                <a:off x="1144" y="3403"/>
                <a:ext cx="5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Model1</a:t>
                </a:r>
              </a:p>
            </p:txBody>
          </p:sp>
          <p:sp>
            <p:nvSpPr>
              <p:cNvPr id="43" name="Oval 35"/>
              <p:cNvSpPr>
                <a:spLocks noChangeArrowheads="1"/>
              </p:cNvSpPr>
              <p:nvPr/>
            </p:nvSpPr>
            <p:spPr bwMode="auto">
              <a:xfrm>
                <a:off x="110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grpSp>
          <p:nvGrpSpPr>
            <p:cNvPr id="32" name="Group 55"/>
            <p:cNvGrpSpPr>
              <a:grpSpLocks/>
            </p:cNvGrpSpPr>
            <p:nvPr/>
          </p:nvGrpSpPr>
          <p:grpSpPr bwMode="auto">
            <a:xfrm>
              <a:off x="1977" y="3260"/>
              <a:ext cx="660" cy="329"/>
              <a:chOff x="1977" y="3383"/>
              <a:chExt cx="660" cy="329"/>
            </a:xfrm>
          </p:grpSpPr>
          <p:sp>
            <p:nvSpPr>
              <p:cNvPr id="40" name="Text Box 44"/>
              <p:cNvSpPr txBox="1">
                <a:spLocks noChangeArrowheads="1"/>
              </p:cNvSpPr>
              <p:nvPr/>
            </p:nvSpPr>
            <p:spPr bwMode="auto">
              <a:xfrm>
                <a:off x="2016" y="3403"/>
                <a:ext cx="5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Model2</a:t>
                </a:r>
              </a:p>
            </p:txBody>
          </p:sp>
          <p:sp>
            <p:nvSpPr>
              <p:cNvPr id="41" name="Oval 45"/>
              <p:cNvSpPr>
                <a:spLocks noChangeArrowheads="1"/>
              </p:cNvSpPr>
              <p:nvPr/>
            </p:nvSpPr>
            <p:spPr bwMode="auto">
              <a:xfrm>
                <a:off x="1977"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grpSp>
          <p:nvGrpSpPr>
            <p:cNvPr id="33" name="Group 56"/>
            <p:cNvGrpSpPr>
              <a:grpSpLocks/>
            </p:cNvGrpSpPr>
            <p:nvPr/>
          </p:nvGrpSpPr>
          <p:grpSpPr bwMode="auto">
            <a:xfrm>
              <a:off x="3855" y="3260"/>
              <a:ext cx="749" cy="329"/>
              <a:chOff x="3855" y="3383"/>
              <a:chExt cx="660" cy="329"/>
            </a:xfrm>
          </p:grpSpPr>
          <p:sp>
            <p:nvSpPr>
              <p:cNvPr id="38" name="Text Box 47"/>
              <p:cNvSpPr txBox="1">
                <a:spLocks noChangeArrowheads="1"/>
              </p:cNvSpPr>
              <p:nvPr/>
            </p:nvSpPr>
            <p:spPr bwMode="auto">
              <a:xfrm>
                <a:off x="3894" y="3403"/>
                <a:ext cx="57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Model m</a:t>
                </a:r>
              </a:p>
            </p:txBody>
          </p:sp>
          <p:sp>
            <p:nvSpPr>
              <p:cNvPr id="39" name="Oval 48"/>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cxnSp>
          <p:nvCxnSpPr>
            <p:cNvPr id="34" name="AutoShape 49"/>
            <p:cNvCxnSpPr>
              <a:cxnSpLocks noChangeShapeType="1"/>
              <a:stCxn id="23" idx="2"/>
              <a:endCxn id="43" idx="0"/>
            </p:cNvCxnSpPr>
            <p:nvPr/>
          </p:nvCxnSpPr>
          <p:spPr bwMode="auto">
            <a:xfrm>
              <a:off x="1394" y="3039"/>
              <a:ext cx="41" cy="2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50"/>
            <p:cNvCxnSpPr>
              <a:cxnSpLocks noChangeShapeType="1"/>
              <a:stCxn id="24" idx="2"/>
              <a:endCxn id="41" idx="0"/>
            </p:cNvCxnSpPr>
            <p:nvPr/>
          </p:nvCxnSpPr>
          <p:spPr bwMode="auto">
            <a:xfrm>
              <a:off x="2274" y="3027"/>
              <a:ext cx="33" cy="23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51"/>
            <p:cNvCxnSpPr>
              <a:cxnSpLocks noChangeShapeType="1"/>
              <a:stCxn id="25" idx="2"/>
              <a:endCxn id="39" idx="0"/>
            </p:cNvCxnSpPr>
            <p:nvPr/>
          </p:nvCxnSpPr>
          <p:spPr bwMode="auto">
            <a:xfrm>
              <a:off x="4151" y="3008"/>
              <a:ext cx="79" cy="25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53"/>
            <p:cNvSpPr txBox="1">
              <a:spLocks noChangeArrowheads="1"/>
            </p:cNvSpPr>
            <p:nvPr/>
          </p:nvSpPr>
          <p:spPr bwMode="auto">
            <a:xfrm>
              <a:off x="2660" y="3169"/>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sz="3200">
                  <a:sym typeface="Symbol" pitchFamily="18" charset="2"/>
                </a:rPr>
                <a:t>        </a:t>
              </a:r>
            </a:p>
          </p:txBody>
        </p:sp>
      </p:grpSp>
      <p:grpSp>
        <p:nvGrpSpPr>
          <p:cNvPr id="44" name="Group 71"/>
          <p:cNvGrpSpPr>
            <a:grpSpLocks/>
          </p:cNvGrpSpPr>
          <p:nvPr/>
        </p:nvGrpSpPr>
        <p:grpSpPr bwMode="auto">
          <a:xfrm>
            <a:off x="4917507" y="6025983"/>
            <a:ext cx="4435477" cy="687388"/>
            <a:chOff x="1435" y="3589"/>
            <a:chExt cx="2794" cy="433"/>
          </a:xfrm>
        </p:grpSpPr>
        <p:sp>
          <p:nvSpPr>
            <p:cNvPr id="45" name="Text Box 57"/>
            <p:cNvSpPr txBox="1">
              <a:spLocks noChangeArrowheads="1"/>
            </p:cNvSpPr>
            <p:nvPr/>
          </p:nvSpPr>
          <p:spPr bwMode="auto">
            <a:xfrm>
              <a:off x="2016" y="3788"/>
              <a:ext cx="1112" cy="234"/>
            </a:xfrm>
            <a:prstGeom prst="rect">
              <a:avLst/>
            </a:prstGeom>
            <a:noFill/>
            <a:ln w="38100">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hu-HU"/>
                <a:t>Model Combiner</a:t>
              </a:r>
            </a:p>
          </p:txBody>
        </p:sp>
        <p:cxnSp>
          <p:nvCxnSpPr>
            <p:cNvPr id="46" name="AutoShape 59"/>
            <p:cNvCxnSpPr>
              <a:cxnSpLocks noChangeShapeType="1"/>
              <a:stCxn id="43" idx="4"/>
              <a:endCxn id="45" idx="0"/>
            </p:cNvCxnSpPr>
            <p:nvPr/>
          </p:nvCxnSpPr>
          <p:spPr bwMode="auto">
            <a:xfrm>
              <a:off x="1435" y="3589"/>
              <a:ext cx="1137"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60"/>
            <p:cNvCxnSpPr>
              <a:cxnSpLocks noChangeShapeType="1"/>
              <a:stCxn id="41" idx="4"/>
              <a:endCxn id="45" idx="0"/>
            </p:cNvCxnSpPr>
            <p:nvPr/>
          </p:nvCxnSpPr>
          <p:spPr bwMode="auto">
            <a:xfrm>
              <a:off x="2307" y="3589"/>
              <a:ext cx="265"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61"/>
            <p:cNvCxnSpPr>
              <a:cxnSpLocks noChangeShapeType="1"/>
              <a:stCxn id="39" idx="4"/>
              <a:endCxn id="45" idx="0"/>
            </p:cNvCxnSpPr>
            <p:nvPr/>
          </p:nvCxnSpPr>
          <p:spPr bwMode="auto">
            <a:xfrm flipH="1">
              <a:off x="2572" y="3589"/>
              <a:ext cx="1657"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72"/>
          <p:cNvGrpSpPr>
            <a:grpSpLocks/>
          </p:cNvGrpSpPr>
          <p:nvPr/>
        </p:nvGrpSpPr>
        <p:grpSpPr bwMode="auto">
          <a:xfrm>
            <a:off x="7605143" y="6291088"/>
            <a:ext cx="3027363" cy="522288"/>
            <a:chOff x="3128" y="3756"/>
            <a:chExt cx="1907" cy="329"/>
          </a:xfrm>
        </p:grpSpPr>
        <p:grpSp>
          <p:nvGrpSpPr>
            <p:cNvPr id="50" name="Group 64"/>
            <p:cNvGrpSpPr>
              <a:grpSpLocks/>
            </p:cNvGrpSpPr>
            <p:nvPr/>
          </p:nvGrpSpPr>
          <p:grpSpPr bwMode="auto">
            <a:xfrm>
              <a:off x="3830" y="3756"/>
              <a:ext cx="1205" cy="329"/>
              <a:chOff x="3855" y="3383"/>
              <a:chExt cx="660" cy="329"/>
            </a:xfrm>
          </p:grpSpPr>
          <p:sp>
            <p:nvSpPr>
              <p:cNvPr id="52" name="Text Box 65"/>
              <p:cNvSpPr txBox="1">
                <a:spLocks noChangeArrowheads="1"/>
              </p:cNvSpPr>
              <p:nvPr/>
            </p:nvSpPr>
            <p:spPr bwMode="auto">
              <a:xfrm>
                <a:off x="3894" y="3403"/>
                <a:ext cx="52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hu-HU"/>
                  <a:t> Final Model</a:t>
                </a:r>
              </a:p>
            </p:txBody>
          </p:sp>
          <p:sp>
            <p:nvSpPr>
              <p:cNvPr id="53" name="Oval 66"/>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hu-HU"/>
              </a:p>
            </p:txBody>
          </p:sp>
        </p:grpSp>
        <p:cxnSp>
          <p:nvCxnSpPr>
            <p:cNvPr id="51" name="AutoShape 67"/>
            <p:cNvCxnSpPr>
              <a:cxnSpLocks noChangeShapeType="1"/>
              <a:stCxn id="45" idx="3"/>
              <a:endCxn id="53" idx="2"/>
            </p:cNvCxnSpPr>
            <p:nvPr/>
          </p:nvCxnSpPr>
          <p:spPr bwMode="auto">
            <a:xfrm>
              <a:off x="3128" y="3905"/>
              <a:ext cx="702" cy="1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9866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Idea</a:t>
            </a:r>
          </a:p>
        </p:txBody>
      </p:sp>
      <p:sp>
        <p:nvSpPr>
          <p:cNvPr id="3" name="Tartalom helye 2"/>
          <p:cNvSpPr>
            <a:spLocks noGrp="1"/>
          </p:cNvSpPr>
          <p:nvPr>
            <p:ph idx="1"/>
          </p:nvPr>
        </p:nvSpPr>
        <p:spPr/>
        <p:txBody>
          <a:bodyPr>
            <a:normAutofit fontScale="92500" lnSpcReduction="10000"/>
          </a:bodyPr>
          <a:lstStyle/>
          <a:p>
            <a:r>
              <a:rPr lang="hu-HU" dirty="0" err="1"/>
              <a:t>Combining</a:t>
            </a:r>
            <a:r>
              <a:rPr lang="hu-HU" dirty="0"/>
              <a:t> </a:t>
            </a:r>
            <a:r>
              <a:rPr lang="hu-HU" dirty="0" err="1"/>
              <a:t>multiple</a:t>
            </a:r>
            <a:r>
              <a:rPr lang="hu-HU" dirty="0"/>
              <a:t> </a:t>
            </a:r>
            <a:r>
              <a:rPr lang="hu-HU" dirty="0" err="1"/>
              <a:t>independent</a:t>
            </a:r>
            <a:r>
              <a:rPr lang="hu-HU" dirty="0"/>
              <a:t> and </a:t>
            </a:r>
            <a:r>
              <a:rPr lang="hu-HU" dirty="0" err="1"/>
              <a:t>diverse</a:t>
            </a:r>
            <a:r>
              <a:rPr lang="hu-HU" dirty="0"/>
              <a:t> </a:t>
            </a:r>
            <a:r>
              <a:rPr lang="hu-HU" dirty="0" err="1"/>
              <a:t>decisions</a:t>
            </a:r>
            <a:endParaRPr lang="hu-HU" dirty="0"/>
          </a:p>
          <a:p>
            <a:pPr lvl="1"/>
            <a:r>
              <a:rPr lang="hu-HU" dirty="0" err="1"/>
              <a:t>Each</a:t>
            </a:r>
            <a:r>
              <a:rPr lang="hu-HU" dirty="0"/>
              <a:t> of </a:t>
            </a:r>
            <a:r>
              <a:rPr lang="hu-HU" dirty="0" err="1"/>
              <a:t>them</a:t>
            </a:r>
            <a:r>
              <a:rPr lang="hu-HU" dirty="0"/>
              <a:t> is </a:t>
            </a:r>
            <a:r>
              <a:rPr lang="hu-HU" dirty="0" err="1"/>
              <a:t>at</a:t>
            </a:r>
            <a:r>
              <a:rPr lang="hu-HU" dirty="0"/>
              <a:t> </a:t>
            </a:r>
            <a:r>
              <a:rPr lang="hu-HU" dirty="0" err="1"/>
              <a:t>least</a:t>
            </a:r>
            <a:r>
              <a:rPr lang="hu-HU" dirty="0"/>
              <a:t> more </a:t>
            </a:r>
            <a:r>
              <a:rPr lang="hu-HU" dirty="0" err="1"/>
              <a:t>accurace</a:t>
            </a:r>
            <a:r>
              <a:rPr lang="hu-HU" dirty="0"/>
              <a:t> </a:t>
            </a:r>
            <a:r>
              <a:rPr lang="hu-HU" dirty="0" err="1"/>
              <a:t>than</a:t>
            </a:r>
            <a:r>
              <a:rPr lang="hu-HU" dirty="0"/>
              <a:t> random </a:t>
            </a:r>
            <a:r>
              <a:rPr lang="hu-HU" dirty="0" err="1"/>
              <a:t>guessing</a:t>
            </a:r>
            <a:endParaRPr lang="hu-HU" dirty="0"/>
          </a:p>
          <a:p>
            <a:pPr lvl="1"/>
            <a:endParaRPr lang="hu-HU" dirty="0"/>
          </a:p>
          <a:p>
            <a:r>
              <a:rPr lang="hu-HU" dirty="0"/>
              <a:t>Random </a:t>
            </a:r>
            <a:r>
              <a:rPr lang="hu-HU" dirty="0" err="1"/>
              <a:t>errors</a:t>
            </a:r>
            <a:r>
              <a:rPr lang="hu-HU" dirty="0"/>
              <a:t> </a:t>
            </a:r>
            <a:r>
              <a:rPr lang="hu-HU" dirty="0" err="1"/>
              <a:t>cancel</a:t>
            </a:r>
            <a:r>
              <a:rPr lang="hu-HU" dirty="0"/>
              <a:t> </a:t>
            </a:r>
            <a:r>
              <a:rPr lang="hu-HU" dirty="0" err="1"/>
              <a:t>each</a:t>
            </a:r>
            <a:r>
              <a:rPr lang="hu-HU" dirty="0"/>
              <a:t> </a:t>
            </a:r>
            <a:r>
              <a:rPr lang="hu-HU" dirty="0" err="1"/>
              <a:t>other</a:t>
            </a:r>
            <a:r>
              <a:rPr lang="hu-HU" dirty="0"/>
              <a:t> out</a:t>
            </a:r>
          </a:p>
          <a:p>
            <a:pPr lvl="1"/>
            <a:r>
              <a:rPr lang="hu-HU" dirty="0" err="1"/>
              <a:t>Correct</a:t>
            </a:r>
            <a:r>
              <a:rPr lang="hu-HU" dirty="0"/>
              <a:t> </a:t>
            </a:r>
            <a:r>
              <a:rPr lang="hu-HU" dirty="0" err="1"/>
              <a:t>decisions</a:t>
            </a:r>
            <a:r>
              <a:rPr lang="hu-HU" dirty="0"/>
              <a:t> </a:t>
            </a:r>
            <a:r>
              <a:rPr lang="hu-HU" dirty="0" err="1"/>
              <a:t>are</a:t>
            </a:r>
            <a:r>
              <a:rPr lang="hu-HU" dirty="0"/>
              <a:t> </a:t>
            </a:r>
            <a:r>
              <a:rPr lang="hu-HU" dirty="0" err="1"/>
              <a:t>reinforced</a:t>
            </a:r>
            <a:endParaRPr lang="hu-HU" dirty="0"/>
          </a:p>
          <a:p>
            <a:endParaRPr lang="hu-HU" dirty="0"/>
          </a:p>
          <a:p>
            <a:r>
              <a:rPr lang="hu-HU" dirty="0"/>
              <a:t>Real life </a:t>
            </a:r>
            <a:r>
              <a:rPr lang="hu-HU" dirty="0" err="1"/>
              <a:t>examples</a:t>
            </a:r>
            <a:endParaRPr lang="hu-HU" dirty="0"/>
          </a:p>
          <a:p>
            <a:pPr lvl="1"/>
            <a:r>
              <a:rPr lang="hu-HU" dirty="0" err="1"/>
              <a:t>How</a:t>
            </a:r>
            <a:r>
              <a:rPr lang="hu-HU" dirty="0"/>
              <a:t> </a:t>
            </a:r>
            <a:r>
              <a:rPr lang="hu-HU" dirty="0" err="1"/>
              <a:t>many</a:t>
            </a:r>
            <a:r>
              <a:rPr lang="hu-HU" dirty="0"/>
              <a:t> </a:t>
            </a:r>
            <a:r>
              <a:rPr lang="hu-HU" dirty="0" err="1"/>
              <a:t>jelly</a:t>
            </a:r>
            <a:r>
              <a:rPr lang="hu-HU" dirty="0"/>
              <a:t> </a:t>
            </a:r>
            <a:r>
              <a:rPr lang="hu-HU" dirty="0" err="1"/>
              <a:t>beans</a:t>
            </a:r>
            <a:r>
              <a:rPr lang="hu-HU" dirty="0"/>
              <a:t> </a:t>
            </a:r>
            <a:r>
              <a:rPr lang="hu-HU" dirty="0" err="1"/>
              <a:t>in</a:t>
            </a:r>
            <a:r>
              <a:rPr lang="hu-HU" dirty="0"/>
              <a:t> </a:t>
            </a:r>
            <a:r>
              <a:rPr lang="hu-HU" dirty="0" err="1"/>
              <a:t>the</a:t>
            </a:r>
            <a:r>
              <a:rPr lang="hu-HU" dirty="0"/>
              <a:t> </a:t>
            </a:r>
            <a:r>
              <a:rPr lang="hu-HU" dirty="0" err="1"/>
              <a:t>jar</a:t>
            </a:r>
            <a:r>
              <a:rPr lang="hu-HU" dirty="0"/>
              <a:t>?</a:t>
            </a:r>
          </a:p>
          <a:p>
            <a:pPr lvl="2"/>
            <a:r>
              <a:rPr lang="hu-HU" dirty="0" err="1"/>
              <a:t>Individual</a:t>
            </a:r>
            <a:r>
              <a:rPr lang="hu-HU" dirty="0"/>
              <a:t> </a:t>
            </a:r>
            <a:r>
              <a:rPr lang="hu-HU" dirty="0" err="1"/>
              <a:t>guess</a:t>
            </a:r>
            <a:r>
              <a:rPr lang="hu-HU" dirty="0"/>
              <a:t> </a:t>
            </a:r>
            <a:r>
              <a:rPr lang="hu-HU" dirty="0" err="1"/>
              <a:t>vs</a:t>
            </a:r>
            <a:r>
              <a:rPr lang="hu-HU" dirty="0"/>
              <a:t> </a:t>
            </a:r>
            <a:r>
              <a:rPr lang="hu-HU" dirty="0" err="1"/>
              <a:t>group</a:t>
            </a:r>
            <a:r>
              <a:rPr lang="hu-HU" dirty="0"/>
              <a:t> </a:t>
            </a:r>
            <a:r>
              <a:rPr lang="hu-HU" dirty="0" err="1"/>
              <a:t>average</a:t>
            </a:r>
            <a:endParaRPr lang="hu-HU" dirty="0"/>
          </a:p>
          <a:p>
            <a:pPr lvl="1"/>
            <a:r>
              <a:rPr lang="hu-HU" dirty="0" err="1"/>
              <a:t>Who</a:t>
            </a:r>
            <a:r>
              <a:rPr lang="hu-HU" dirty="0"/>
              <a:t> </a:t>
            </a:r>
            <a:r>
              <a:rPr lang="hu-HU" dirty="0" err="1"/>
              <a:t>Wants</a:t>
            </a:r>
            <a:r>
              <a:rPr lang="hu-HU" dirty="0"/>
              <a:t> </a:t>
            </a:r>
            <a:r>
              <a:rPr lang="hu-HU" dirty="0" err="1"/>
              <a:t>to</a:t>
            </a:r>
            <a:r>
              <a:rPr lang="hu-HU" dirty="0"/>
              <a:t> be a </a:t>
            </a:r>
            <a:r>
              <a:rPr lang="hu-HU" dirty="0" err="1"/>
              <a:t>Millionaire</a:t>
            </a:r>
            <a:endParaRPr lang="hu-HU" dirty="0"/>
          </a:p>
          <a:p>
            <a:pPr lvl="2"/>
            <a:r>
              <a:rPr lang="hu-HU" dirty="0" err="1"/>
              <a:t>Expert</a:t>
            </a:r>
            <a:r>
              <a:rPr lang="hu-HU" dirty="0"/>
              <a:t> </a:t>
            </a:r>
            <a:r>
              <a:rPr lang="hu-HU" dirty="0" err="1"/>
              <a:t>friend</a:t>
            </a:r>
            <a:r>
              <a:rPr lang="hu-HU" dirty="0"/>
              <a:t> </a:t>
            </a:r>
            <a:r>
              <a:rPr lang="hu-HU" dirty="0" err="1"/>
              <a:t>vs</a:t>
            </a:r>
            <a:r>
              <a:rPr lang="hu-HU" dirty="0"/>
              <a:t> </a:t>
            </a:r>
            <a:r>
              <a:rPr lang="hu-HU" dirty="0" err="1"/>
              <a:t>audience</a:t>
            </a:r>
            <a:r>
              <a:rPr lang="hu-HU" dirty="0"/>
              <a:t> </a:t>
            </a:r>
            <a:r>
              <a:rPr lang="hu-HU" dirty="0" err="1"/>
              <a:t>vote</a:t>
            </a:r>
            <a:endParaRPr lang="hu-HU"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0" y="3789040"/>
            <a:ext cx="2857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004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Homogenous</a:t>
            </a:r>
            <a:r>
              <a:rPr lang="hu-HU" dirty="0"/>
              <a:t> </a:t>
            </a:r>
            <a:r>
              <a:rPr lang="hu-HU" dirty="0" err="1"/>
              <a:t>case</a:t>
            </a:r>
            <a:endParaRPr lang="hu-HU" dirty="0"/>
          </a:p>
        </p:txBody>
      </p:sp>
      <p:sp>
        <p:nvSpPr>
          <p:cNvPr id="3" name="Tartalom helye 2"/>
          <p:cNvSpPr>
            <a:spLocks noGrp="1"/>
          </p:cNvSpPr>
          <p:nvPr>
            <p:ph idx="1"/>
          </p:nvPr>
        </p:nvSpPr>
        <p:spPr/>
        <p:txBody>
          <a:bodyPr/>
          <a:lstStyle/>
          <a:p>
            <a:r>
              <a:rPr lang="hu-HU" dirty="0" err="1"/>
              <a:t>Single</a:t>
            </a:r>
            <a:r>
              <a:rPr lang="hu-HU" dirty="0"/>
              <a:t> </a:t>
            </a:r>
            <a:r>
              <a:rPr lang="hu-HU" dirty="0" err="1"/>
              <a:t>learning</a:t>
            </a:r>
            <a:r>
              <a:rPr lang="hu-HU" dirty="0"/>
              <a:t> </a:t>
            </a:r>
            <a:r>
              <a:rPr lang="hu-HU" dirty="0" err="1"/>
              <a:t>algorithm</a:t>
            </a:r>
            <a:r>
              <a:rPr lang="hu-HU" dirty="0"/>
              <a:t> </a:t>
            </a:r>
            <a:r>
              <a:rPr lang="hu-HU" dirty="0" err="1"/>
              <a:t>trained</a:t>
            </a:r>
            <a:r>
              <a:rPr lang="hu-HU" dirty="0"/>
              <a:t> </a:t>
            </a:r>
            <a:r>
              <a:rPr lang="hu-HU" dirty="0" err="1"/>
              <a:t>on</a:t>
            </a:r>
            <a:r>
              <a:rPr lang="hu-HU" dirty="0"/>
              <a:t> </a:t>
            </a:r>
            <a:r>
              <a:rPr lang="hu-HU" dirty="0" err="1"/>
              <a:t>multiple</a:t>
            </a:r>
            <a:r>
              <a:rPr lang="hu-HU" dirty="0"/>
              <a:t> </a:t>
            </a:r>
            <a:r>
              <a:rPr lang="hu-HU" dirty="0" err="1"/>
              <a:t>training</a:t>
            </a:r>
            <a:r>
              <a:rPr lang="hu-HU" dirty="0"/>
              <a:t> </a:t>
            </a:r>
            <a:r>
              <a:rPr lang="hu-HU" dirty="0" err="1"/>
              <a:t>data</a:t>
            </a:r>
            <a:endParaRPr lang="hu-HU" dirty="0"/>
          </a:p>
          <a:p>
            <a:pPr lvl="1"/>
            <a:r>
              <a:rPr lang="hu-HU" dirty="0"/>
              <a:t>Data1 ≠ Data2 ≠  … ≠  Data m</a:t>
            </a:r>
          </a:p>
          <a:p>
            <a:pPr lvl="1"/>
            <a:r>
              <a:rPr lang="hu-HU" dirty="0"/>
              <a:t>Learner1 = Learner2 = … = </a:t>
            </a:r>
            <a:r>
              <a:rPr lang="hu-HU" dirty="0" err="1"/>
              <a:t>Learner</a:t>
            </a:r>
            <a:r>
              <a:rPr lang="hu-HU" dirty="0"/>
              <a:t>_m</a:t>
            </a:r>
          </a:p>
          <a:p>
            <a:r>
              <a:rPr lang="hu-HU" dirty="0" err="1"/>
              <a:t>Different</a:t>
            </a:r>
            <a:r>
              <a:rPr lang="hu-HU" dirty="0"/>
              <a:t> </a:t>
            </a:r>
            <a:r>
              <a:rPr lang="hu-HU" dirty="0" err="1"/>
              <a:t>methods</a:t>
            </a:r>
            <a:r>
              <a:rPr lang="hu-HU" dirty="0"/>
              <a:t> </a:t>
            </a:r>
            <a:r>
              <a:rPr lang="hu-HU" dirty="0" err="1"/>
              <a:t>for</a:t>
            </a:r>
            <a:r>
              <a:rPr lang="hu-HU" dirty="0"/>
              <a:t> </a:t>
            </a:r>
            <a:r>
              <a:rPr lang="hu-HU" dirty="0" err="1"/>
              <a:t>changind</a:t>
            </a:r>
            <a:r>
              <a:rPr lang="hu-HU" dirty="0"/>
              <a:t> </a:t>
            </a:r>
            <a:r>
              <a:rPr lang="hu-HU" dirty="0" err="1"/>
              <a:t>training</a:t>
            </a:r>
            <a:r>
              <a:rPr lang="hu-HU" dirty="0"/>
              <a:t> </a:t>
            </a:r>
            <a:r>
              <a:rPr lang="hu-HU" dirty="0" err="1"/>
              <a:t>data</a:t>
            </a:r>
            <a:endParaRPr lang="hu-HU" dirty="0"/>
          </a:p>
          <a:p>
            <a:pPr lvl="1"/>
            <a:r>
              <a:rPr lang="hu-HU" dirty="0" err="1"/>
              <a:t>Bagging</a:t>
            </a:r>
            <a:r>
              <a:rPr lang="hu-HU" dirty="0"/>
              <a:t>: </a:t>
            </a:r>
            <a:r>
              <a:rPr lang="hu-HU" dirty="0" err="1"/>
              <a:t>Resample</a:t>
            </a:r>
            <a:r>
              <a:rPr lang="hu-HU" dirty="0"/>
              <a:t> </a:t>
            </a:r>
            <a:r>
              <a:rPr lang="hu-HU" dirty="0" err="1"/>
              <a:t>training</a:t>
            </a:r>
            <a:r>
              <a:rPr lang="hu-HU" dirty="0"/>
              <a:t> </a:t>
            </a:r>
            <a:r>
              <a:rPr lang="hu-HU" dirty="0" err="1"/>
              <a:t>data</a:t>
            </a:r>
            <a:r>
              <a:rPr lang="hu-HU" dirty="0"/>
              <a:t> - </a:t>
            </a:r>
            <a:r>
              <a:rPr lang="hu-HU" dirty="0" err="1"/>
              <a:t>replicates</a:t>
            </a:r>
            <a:endParaRPr lang="hu-HU" dirty="0"/>
          </a:p>
          <a:p>
            <a:pPr lvl="1"/>
            <a:r>
              <a:rPr lang="hu-HU" dirty="0" err="1"/>
              <a:t>Boosting</a:t>
            </a:r>
            <a:r>
              <a:rPr lang="hu-HU" dirty="0"/>
              <a:t>: </a:t>
            </a:r>
            <a:r>
              <a:rPr lang="hu-HU" dirty="0" err="1"/>
              <a:t>Reweight</a:t>
            </a:r>
            <a:r>
              <a:rPr lang="hu-HU" dirty="0"/>
              <a:t> </a:t>
            </a:r>
            <a:r>
              <a:rPr lang="hu-HU" dirty="0" err="1"/>
              <a:t>training</a:t>
            </a:r>
            <a:r>
              <a:rPr lang="hu-HU" dirty="0"/>
              <a:t> </a:t>
            </a:r>
            <a:r>
              <a:rPr lang="hu-HU" dirty="0" err="1"/>
              <a:t>data</a:t>
            </a:r>
            <a:endParaRPr lang="hu-HU" dirty="0"/>
          </a:p>
          <a:p>
            <a:pPr lvl="1"/>
            <a:r>
              <a:rPr lang="hu-HU" dirty="0" err="1"/>
              <a:t>Decorate</a:t>
            </a:r>
            <a:r>
              <a:rPr lang="hu-HU" dirty="0"/>
              <a:t>: Add </a:t>
            </a:r>
            <a:r>
              <a:rPr lang="hu-HU" dirty="0" err="1"/>
              <a:t>artificial</a:t>
            </a:r>
            <a:r>
              <a:rPr lang="hu-HU" dirty="0"/>
              <a:t> </a:t>
            </a:r>
            <a:r>
              <a:rPr lang="hu-HU" dirty="0" err="1"/>
              <a:t>training</a:t>
            </a:r>
            <a:r>
              <a:rPr lang="hu-HU" dirty="0"/>
              <a:t> </a:t>
            </a:r>
            <a:r>
              <a:rPr lang="hu-HU" dirty="0" err="1"/>
              <a:t>data</a:t>
            </a:r>
            <a:endParaRPr lang="hu-HU" dirty="0"/>
          </a:p>
        </p:txBody>
      </p:sp>
    </p:spTree>
    <p:extLst>
      <p:ext uri="{BB962C8B-B14F-4D97-AF65-F5344CB8AC3E}">
        <p14:creationId xmlns:p14="http://schemas.microsoft.com/office/powerpoint/2010/main" val="108504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Bagging</a:t>
            </a:r>
            <a:endParaRPr lang="hu-HU" dirty="0"/>
          </a:p>
        </p:txBody>
      </p:sp>
      <p:sp>
        <p:nvSpPr>
          <p:cNvPr id="3" name="Tartalom helye 2"/>
          <p:cNvSpPr>
            <a:spLocks noGrp="1"/>
          </p:cNvSpPr>
          <p:nvPr>
            <p:ph idx="1"/>
          </p:nvPr>
        </p:nvSpPr>
        <p:spPr/>
        <p:txBody>
          <a:bodyPr>
            <a:normAutofit fontScale="92500" lnSpcReduction="10000"/>
          </a:bodyPr>
          <a:lstStyle/>
          <a:p>
            <a:r>
              <a:rPr lang="hu-HU" dirty="0" err="1"/>
              <a:t>Ensembles</a:t>
            </a:r>
            <a:r>
              <a:rPr lang="hu-HU" dirty="0"/>
              <a:t> </a:t>
            </a:r>
            <a:r>
              <a:rPr lang="hu-HU" dirty="0" err="1"/>
              <a:t>by</a:t>
            </a:r>
            <a:r>
              <a:rPr lang="hu-HU" dirty="0"/>
              <a:t> </a:t>
            </a:r>
            <a:r>
              <a:rPr lang="hu-HU" dirty="0" err="1"/>
              <a:t>randomly</a:t>
            </a:r>
            <a:r>
              <a:rPr lang="hu-HU" dirty="0"/>
              <a:t> </a:t>
            </a:r>
            <a:r>
              <a:rPr lang="hu-HU" dirty="0" err="1"/>
              <a:t>resampling</a:t>
            </a:r>
            <a:r>
              <a:rPr lang="hu-HU" dirty="0"/>
              <a:t> </a:t>
            </a:r>
            <a:r>
              <a:rPr lang="hu-HU" dirty="0" err="1"/>
              <a:t>the</a:t>
            </a:r>
            <a:r>
              <a:rPr lang="hu-HU" dirty="0"/>
              <a:t> </a:t>
            </a:r>
            <a:r>
              <a:rPr lang="hu-HU" dirty="0" err="1"/>
              <a:t>training</a:t>
            </a:r>
            <a:r>
              <a:rPr lang="hu-HU" dirty="0"/>
              <a:t> </a:t>
            </a:r>
            <a:r>
              <a:rPr lang="hu-HU" dirty="0" err="1"/>
              <a:t>data</a:t>
            </a:r>
            <a:r>
              <a:rPr lang="hu-HU" dirty="0"/>
              <a:t> (</a:t>
            </a:r>
            <a:r>
              <a:rPr lang="hu-HU" dirty="0" err="1"/>
              <a:t>Brieman</a:t>
            </a:r>
            <a:r>
              <a:rPr lang="hu-HU" dirty="0"/>
              <a:t>, 1996)</a:t>
            </a:r>
          </a:p>
          <a:p>
            <a:endParaRPr lang="hu-HU" dirty="0"/>
          </a:p>
          <a:p>
            <a:r>
              <a:rPr lang="hu-HU" dirty="0" err="1"/>
              <a:t>Given</a:t>
            </a:r>
            <a:r>
              <a:rPr lang="hu-HU" dirty="0"/>
              <a:t> a </a:t>
            </a:r>
            <a:r>
              <a:rPr lang="hu-HU" dirty="0" err="1"/>
              <a:t>training</a:t>
            </a:r>
            <a:r>
              <a:rPr lang="hu-HU" dirty="0"/>
              <a:t> </a:t>
            </a:r>
            <a:r>
              <a:rPr lang="hu-HU" dirty="0" err="1"/>
              <a:t>set</a:t>
            </a:r>
            <a:r>
              <a:rPr lang="hu-HU" dirty="0"/>
              <a:t> of </a:t>
            </a:r>
            <a:r>
              <a:rPr lang="hu-HU" dirty="0" err="1"/>
              <a:t>size</a:t>
            </a:r>
            <a:r>
              <a:rPr lang="hu-HU" dirty="0"/>
              <a:t> n</a:t>
            </a:r>
          </a:p>
          <a:p>
            <a:pPr lvl="1"/>
            <a:r>
              <a:rPr lang="hu-HU" dirty="0" err="1"/>
              <a:t>Create</a:t>
            </a:r>
            <a:r>
              <a:rPr lang="hu-HU" dirty="0"/>
              <a:t> m </a:t>
            </a:r>
            <a:r>
              <a:rPr lang="hu-HU" dirty="0" err="1"/>
              <a:t>samples</a:t>
            </a:r>
            <a:r>
              <a:rPr lang="hu-HU" dirty="0"/>
              <a:t> of </a:t>
            </a:r>
            <a:r>
              <a:rPr lang="hu-HU" dirty="0" err="1"/>
              <a:t>size</a:t>
            </a:r>
            <a:r>
              <a:rPr lang="hu-HU" dirty="0"/>
              <a:t> n </a:t>
            </a:r>
            <a:r>
              <a:rPr lang="hu-HU" dirty="0" err="1"/>
              <a:t>by</a:t>
            </a:r>
            <a:r>
              <a:rPr lang="hu-HU" dirty="0"/>
              <a:t> </a:t>
            </a:r>
            <a:r>
              <a:rPr lang="hu-HU" dirty="0" err="1"/>
              <a:t>taking</a:t>
            </a:r>
            <a:r>
              <a:rPr lang="hu-HU" dirty="0"/>
              <a:t> </a:t>
            </a:r>
            <a:r>
              <a:rPr lang="hu-HU" dirty="0" err="1"/>
              <a:t>n</a:t>
            </a:r>
            <a:r>
              <a:rPr lang="hu-HU" dirty="0"/>
              <a:t> </a:t>
            </a:r>
            <a:r>
              <a:rPr lang="hu-HU" dirty="0" err="1"/>
              <a:t>examples</a:t>
            </a:r>
            <a:r>
              <a:rPr lang="hu-HU" dirty="0"/>
              <a:t> </a:t>
            </a:r>
            <a:r>
              <a:rPr lang="hu-HU" dirty="0" err="1"/>
              <a:t>from</a:t>
            </a:r>
            <a:r>
              <a:rPr lang="hu-HU" dirty="0"/>
              <a:t> </a:t>
            </a:r>
            <a:r>
              <a:rPr lang="hu-HU" dirty="0" err="1"/>
              <a:t>the</a:t>
            </a:r>
            <a:r>
              <a:rPr lang="hu-HU" dirty="0"/>
              <a:t> </a:t>
            </a:r>
            <a:r>
              <a:rPr lang="hu-HU" dirty="0" err="1"/>
              <a:t>original</a:t>
            </a:r>
            <a:r>
              <a:rPr lang="hu-HU" dirty="0"/>
              <a:t> </a:t>
            </a:r>
            <a:r>
              <a:rPr lang="hu-HU" dirty="0" err="1"/>
              <a:t>data</a:t>
            </a:r>
            <a:r>
              <a:rPr lang="hu-HU" dirty="0"/>
              <a:t> </a:t>
            </a:r>
            <a:r>
              <a:rPr lang="hu-HU" b="1" dirty="0" err="1">
                <a:solidFill>
                  <a:srgbClr val="FF0000"/>
                </a:solidFill>
              </a:rPr>
              <a:t>with</a:t>
            </a:r>
            <a:r>
              <a:rPr lang="hu-HU" b="1" dirty="0">
                <a:solidFill>
                  <a:srgbClr val="FF0000"/>
                </a:solidFill>
              </a:rPr>
              <a:t> </a:t>
            </a:r>
            <a:r>
              <a:rPr lang="hu-HU" b="1" dirty="0" err="1">
                <a:solidFill>
                  <a:srgbClr val="FF0000"/>
                </a:solidFill>
              </a:rPr>
              <a:t>replacement</a:t>
            </a:r>
            <a:endParaRPr lang="hu-HU" b="1" dirty="0">
              <a:solidFill>
                <a:srgbClr val="FF0000"/>
              </a:solidFill>
            </a:endParaRPr>
          </a:p>
          <a:p>
            <a:pPr lvl="1"/>
            <a:endParaRPr lang="hu-HU" b="1" dirty="0">
              <a:solidFill>
                <a:srgbClr val="FF0000"/>
              </a:solidFill>
            </a:endParaRPr>
          </a:p>
          <a:p>
            <a:r>
              <a:rPr lang="hu-HU" dirty="0" err="1"/>
              <a:t>Combine</a:t>
            </a:r>
            <a:r>
              <a:rPr lang="hu-HU" dirty="0"/>
              <a:t> </a:t>
            </a:r>
            <a:r>
              <a:rPr lang="hu-HU" dirty="0" err="1"/>
              <a:t>the</a:t>
            </a:r>
            <a:r>
              <a:rPr lang="hu-HU" dirty="0"/>
              <a:t> m </a:t>
            </a:r>
            <a:r>
              <a:rPr lang="hu-HU" dirty="0" err="1"/>
              <a:t>resulting</a:t>
            </a:r>
            <a:r>
              <a:rPr lang="hu-HU" dirty="0"/>
              <a:t> </a:t>
            </a:r>
            <a:r>
              <a:rPr lang="hu-HU" dirty="0" err="1"/>
              <a:t>models</a:t>
            </a:r>
            <a:r>
              <a:rPr lang="hu-HU" dirty="0"/>
              <a:t> </a:t>
            </a:r>
          </a:p>
          <a:p>
            <a:pPr lvl="1"/>
            <a:r>
              <a:rPr lang="hu-HU" dirty="0" err="1"/>
              <a:t>by</a:t>
            </a:r>
            <a:r>
              <a:rPr lang="hu-HU" dirty="0"/>
              <a:t> </a:t>
            </a:r>
            <a:r>
              <a:rPr lang="hu-HU" dirty="0" err="1"/>
              <a:t>majority</a:t>
            </a:r>
            <a:r>
              <a:rPr lang="hu-HU" dirty="0"/>
              <a:t> </a:t>
            </a:r>
            <a:r>
              <a:rPr lang="hu-HU" dirty="0" err="1"/>
              <a:t>vote</a:t>
            </a:r>
            <a:endParaRPr lang="hu-HU" dirty="0"/>
          </a:p>
          <a:p>
            <a:pPr lvl="1"/>
            <a:endParaRPr lang="hu-HU" dirty="0"/>
          </a:p>
          <a:p>
            <a:r>
              <a:rPr lang="hu-HU" dirty="0" err="1"/>
              <a:t>Decreases</a:t>
            </a:r>
            <a:r>
              <a:rPr lang="hu-HU" dirty="0"/>
              <a:t> </a:t>
            </a:r>
            <a:r>
              <a:rPr lang="hu-HU" dirty="0" err="1"/>
              <a:t>error</a:t>
            </a:r>
            <a:r>
              <a:rPr lang="hu-HU" dirty="0"/>
              <a:t> </a:t>
            </a:r>
            <a:r>
              <a:rPr lang="hu-HU" dirty="0" err="1"/>
              <a:t>by</a:t>
            </a:r>
            <a:r>
              <a:rPr lang="hu-HU" dirty="0"/>
              <a:t> </a:t>
            </a:r>
            <a:r>
              <a:rPr lang="hu-HU" dirty="0" err="1"/>
              <a:t>decresing</a:t>
            </a:r>
            <a:r>
              <a:rPr lang="hu-HU" dirty="0"/>
              <a:t> </a:t>
            </a:r>
            <a:r>
              <a:rPr lang="hu-HU" dirty="0" err="1"/>
              <a:t>the</a:t>
            </a:r>
            <a:r>
              <a:rPr lang="hu-HU" dirty="0"/>
              <a:t> </a:t>
            </a:r>
            <a:r>
              <a:rPr lang="hu-HU" dirty="0" err="1"/>
              <a:t>variance</a:t>
            </a:r>
            <a:r>
              <a:rPr lang="hu-HU" dirty="0"/>
              <a:t> </a:t>
            </a:r>
            <a:r>
              <a:rPr lang="hu-HU" dirty="0" err="1"/>
              <a:t>in</a:t>
            </a:r>
            <a:r>
              <a:rPr lang="hu-HU" dirty="0"/>
              <a:t> </a:t>
            </a:r>
            <a:r>
              <a:rPr lang="hu-HU" dirty="0" err="1"/>
              <a:t>the</a:t>
            </a:r>
            <a:r>
              <a:rPr lang="hu-HU" dirty="0"/>
              <a:t> </a:t>
            </a:r>
            <a:r>
              <a:rPr lang="hu-HU" dirty="0" err="1"/>
              <a:t>results</a:t>
            </a:r>
            <a:r>
              <a:rPr lang="hu-HU" dirty="0"/>
              <a:t> of </a:t>
            </a:r>
            <a:r>
              <a:rPr lang="hu-HU" dirty="0" err="1"/>
              <a:t>unstable</a:t>
            </a:r>
            <a:r>
              <a:rPr lang="hu-HU" dirty="0"/>
              <a:t> </a:t>
            </a:r>
            <a:r>
              <a:rPr lang="hu-HU" dirty="0" err="1"/>
              <a:t>learners</a:t>
            </a:r>
            <a:r>
              <a:rPr lang="hu-HU" dirty="0"/>
              <a:t> </a:t>
            </a:r>
            <a:r>
              <a:rPr lang="hu-HU" dirty="0" err="1"/>
              <a:t>like</a:t>
            </a:r>
            <a:r>
              <a:rPr lang="hu-HU" dirty="0"/>
              <a:t> </a:t>
            </a:r>
            <a:r>
              <a:rPr lang="hu-HU" dirty="0" err="1"/>
              <a:t>DTs</a:t>
            </a:r>
            <a:endParaRPr lang="hu-HU" dirty="0"/>
          </a:p>
          <a:p>
            <a:pPr marL="0" indent="0">
              <a:buNone/>
            </a:pPr>
            <a:endParaRPr lang="hu-HU" dirty="0"/>
          </a:p>
        </p:txBody>
      </p:sp>
    </p:spTree>
    <p:extLst>
      <p:ext uri="{BB962C8B-B14F-4D97-AF65-F5344CB8AC3E}">
        <p14:creationId xmlns:p14="http://schemas.microsoft.com/office/powerpoint/2010/main" val="2602677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hu-HU"/>
              <a:t>Bagging</a:t>
            </a:r>
          </a:p>
        </p:txBody>
      </p:sp>
      <p:sp>
        <p:nvSpPr>
          <p:cNvPr id="5123" name="Rectangle 3"/>
          <p:cNvSpPr>
            <a:spLocks noGrp="1" noChangeArrowheads="1"/>
          </p:cNvSpPr>
          <p:nvPr>
            <p:ph type="body" idx="1"/>
          </p:nvPr>
        </p:nvSpPr>
        <p:spPr/>
        <p:txBody>
          <a:bodyPr>
            <a:normAutofit fontScale="92500" lnSpcReduction="10000"/>
          </a:bodyPr>
          <a:lstStyle/>
          <a:p>
            <a:pPr>
              <a:lnSpc>
                <a:spcPct val="90000"/>
              </a:lnSpc>
            </a:pPr>
            <a:r>
              <a:rPr lang="en-US" altLang="hu-HU" sz="2400"/>
              <a:t>Sampling with replacement</a:t>
            </a:r>
          </a:p>
          <a:p>
            <a:pPr>
              <a:lnSpc>
                <a:spcPct val="90000"/>
              </a:lnSpc>
            </a:pPr>
            <a:endParaRPr lang="en-US" altLang="hu-HU" sz="2400"/>
          </a:p>
          <a:p>
            <a:pPr>
              <a:lnSpc>
                <a:spcPct val="90000"/>
              </a:lnSpc>
            </a:pPr>
            <a:endParaRPr lang="en-US" altLang="hu-HU" sz="2400"/>
          </a:p>
          <a:p>
            <a:pPr>
              <a:lnSpc>
                <a:spcPct val="90000"/>
              </a:lnSpc>
            </a:pPr>
            <a:endParaRPr lang="en-US" altLang="hu-HU" sz="2400"/>
          </a:p>
          <a:p>
            <a:pPr>
              <a:lnSpc>
                <a:spcPct val="90000"/>
              </a:lnSpc>
            </a:pPr>
            <a:endParaRPr lang="en-US" altLang="hu-HU" sz="2400"/>
          </a:p>
          <a:p>
            <a:pPr>
              <a:lnSpc>
                <a:spcPct val="90000"/>
              </a:lnSpc>
            </a:pPr>
            <a:r>
              <a:rPr lang="en-US" altLang="hu-HU" sz="2400"/>
              <a:t>Build a classifier on each bootstrap sample</a:t>
            </a:r>
          </a:p>
          <a:p>
            <a:pPr>
              <a:lnSpc>
                <a:spcPct val="90000"/>
              </a:lnSpc>
            </a:pPr>
            <a:r>
              <a:rPr lang="en-US" altLang="hu-HU" sz="2400"/>
              <a:t>Each example has probability 1/N being selected</a:t>
            </a:r>
          </a:p>
          <a:p>
            <a:pPr>
              <a:lnSpc>
                <a:spcPct val="90000"/>
              </a:lnSpc>
            </a:pPr>
            <a:r>
              <a:rPr lang="en-US" altLang="hu-HU" sz="2400"/>
              <a:t>For an example not being selected after N times, the probability is (1 – 1/N)</a:t>
            </a:r>
            <a:r>
              <a:rPr lang="en-US" altLang="hu-HU" sz="2400" baseline="30000"/>
              <a:t>N </a:t>
            </a:r>
            <a:r>
              <a:rPr lang="en-US" altLang="hu-HU" sz="2400"/>
              <a:t>(when N is large, it is close to 1/e)</a:t>
            </a:r>
          </a:p>
          <a:p>
            <a:pPr>
              <a:lnSpc>
                <a:spcPct val="90000"/>
              </a:lnSpc>
            </a:pPr>
            <a:r>
              <a:rPr lang="en-US" altLang="hu-HU" sz="2400"/>
              <a:t>For an example being selected after N times, the probability is 1 – 1/e = 0.632</a:t>
            </a:r>
          </a:p>
          <a:p>
            <a:pPr>
              <a:lnSpc>
                <a:spcPct val="90000"/>
              </a:lnSpc>
            </a:pPr>
            <a:r>
              <a:rPr lang="en-US" altLang="hu-HU" sz="2400"/>
              <a:t>A bootstrap sample contains 63% of the original data</a:t>
            </a:r>
          </a:p>
        </p:txBody>
      </p:sp>
      <p:pic>
        <p:nvPicPr>
          <p:cNvPr id="5124" name="Picture 4"/>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2362200" y="2271714"/>
            <a:ext cx="7239000" cy="852487"/>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44827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hu-HU"/>
              <a:t>Boosting</a:t>
            </a:r>
          </a:p>
        </p:txBody>
      </p:sp>
      <p:sp>
        <p:nvSpPr>
          <p:cNvPr id="6147" name="Rectangle 3"/>
          <p:cNvSpPr>
            <a:spLocks noGrp="1" noChangeArrowheads="1"/>
          </p:cNvSpPr>
          <p:nvPr>
            <p:ph type="body" idx="1"/>
          </p:nvPr>
        </p:nvSpPr>
        <p:spPr/>
        <p:txBody>
          <a:bodyPr/>
          <a:lstStyle/>
          <a:p>
            <a:r>
              <a:rPr lang="en-US" altLang="hu-HU" dirty="0"/>
              <a:t>An iterative procedure to adaptively change distribution of training data by focusing more on previously misclassified records</a:t>
            </a:r>
          </a:p>
          <a:p>
            <a:pPr lvl="1"/>
            <a:r>
              <a:rPr lang="en-US" altLang="hu-HU" dirty="0"/>
              <a:t>Initially, all N records are assigned equal weights</a:t>
            </a:r>
          </a:p>
          <a:p>
            <a:pPr lvl="1"/>
            <a:r>
              <a:rPr lang="en-US" altLang="hu-HU" dirty="0"/>
              <a:t>Unlike bagging, weights may change at the end of boosting round</a:t>
            </a:r>
            <a:endParaRPr lang="hu-HU" altLang="hu-HU" dirty="0"/>
          </a:p>
          <a:p>
            <a:pPr lvl="2"/>
            <a:r>
              <a:rPr lang="hu-HU" altLang="hu-HU" dirty="0"/>
              <a:t>The </a:t>
            </a:r>
            <a:r>
              <a:rPr lang="hu-HU" altLang="hu-HU" dirty="0" err="1"/>
              <a:t>weigth</a:t>
            </a:r>
            <a:r>
              <a:rPr lang="hu-HU" altLang="hu-HU" dirty="0"/>
              <a:t> of </a:t>
            </a:r>
            <a:r>
              <a:rPr lang="hu-HU" altLang="hu-HU" dirty="0" err="1"/>
              <a:t>wrongly</a:t>
            </a:r>
            <a:r>
              <a:rPr lang="hu-HU" altLang="hu-HU" dirty="0"/>
              <a:t> </a:t>
            </a:r>
            <a:r>
              <a:rPr lang="hu-HU" altLang="hu-HU" dirty="0" err="1"/>
              <a:t>classified</a:t>
            </a:r>
            <a:r>
              <a:rPr lang="hu-HU" altLang="hu-HU" dirty="0"/>
              <a:t> </a:t>
            </a:r>
            <a:r>
              <a:rPr lang="hu-HU" altLang="hu-HU" dirty="0" err="1"/>
              <a:t>samples</a:t>
            </a:r>
            <a:r>
              <a:rPr lang="hu-HU" altLang="hu-HU" dirty="0"/>
              <a:t> is </a:t>
            </a:r>
            <a:r>
              <a:rPr lang="hu-HU" altLang="hu-HU" dirty="0" err="1"/>
              <a:t>increased</a:t>
            </a:r>
            <a:endParaRPr lang="hu-HU" altLang="hu-HU" dirty="0"/>
          </a:p>
          <a:p>
            <a:pPr lvl="2"/>
            <a:r>
              <a:rPr lang="hu-HU" altLang="hu-HU" dirty="0" err="1"/>
              <a:t>While</a:t>
            </a:r>
            <a:r>
              <a:rPr lang="hu-HU" altLang="hu-HU" dirty="0"/>
              <a:t> </a:t>
            </a:r>
            <a:r>
              <a:rPr lang="hu-HU" altLang="hu-HU" dirty="0" err="1"/>
              <a:t>for</a:t>
            </a:r>
            <a:r>
              <a:rPr lang="hu-HU" altLang="hu-HU" dirty="0"/>
              <a:t> </a:t>
            </a:r>
            <a:r>
              <a:rPr lang="hu-HU" altLang="hu-HU" dirty="0" err="1"/>
              <a:t>the</a:t>
            </a:r>
            <a:r>
              <a:rPr lang="hu-HU" altLang="hu-HU" dirty="0"/>
              <a:t> </a:t>
            </a:r>
            <a:r>
              <a:rPr lang="hu-HU" altLang="hu-HU" dirty="0" err="1"/>
              <a:t>correctly</a:t>
            </a:r>
            <a:r>
              <a:rPr lang="hu-HU" altLang="hu-HU" dirty="0"/>
              <a:t> </a:t>
            </a:r>
            <a:r>
              <a:rPr lang="hu-HU" altLang="hu-HU" dirty="0" err="1"/>
              <a:t>classified</a:t>
            </a:r>
            <a:r>
              <a:rPr lang="hu-HU" altLang="hu-HU" dirty="0"/>
              <a:t> </a:t>
            </a:r>
            <a:r>
              <a:rPr lang="hu-HU" altLang="hu-HU" dirty="0" err="1"/>
              <a:t>samples</a:t>
            </a:r>
            <a:r>
              <a:rPr lang="hu-HU" altLang="hu-HU" dirty="0"/>
              <a:t> </a:t>
            </a:r>
            <a:r>
              <a:rPr lang="hu-HU" altLang="hu-HU" dirty="0" err="1"/>
              <a:t>it</a:t>
            </a:r>
            <a:r>
              <a:rPr lang="hu-HU" altLang="hu-HU" dirty="0"/>
              <a:t> is </a:t>
            </a:r>
            <a:r>
              <a:rPr lang="hu-HU" altLang="hu-HU" dirty="0" err="1"/>
              <a:t>decreased</a:t>
            </a:r>
            <a:endParaRPr lang="en-US" altLang="hu-HU" dirty="0"/>
          </a:p>
        </p:txBody>
      </p:sp>
    </p:spTree>
    <p:extLst>
      <p:ext uri="{BB962C8B-B14F-4D97-AF65-F5344CB8AC3E}">
        <p14:creationId xmlns:p14="http://schemas.microsoft.com/office/powerpoint/2010/main" val="368917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D0ADF53-FC66-4E10-B7D4-063A7DB824EA}"/>
              </a:ext>
            </a:extLst>
          </p:cNvPr>
          <p:cNvSpPr>
            <a:spLocks noGrp="1"/>
          </p:cNvSpPr>
          <p:nvPr>
            <p:ph type="title"/>
          </p:nvPr>
        </p:nvSpPr>
        <p:spPr/>
        <p:txBody>
          <a:bodyPr/>
          <a:lstStyle/>
          <a:p>
            <a:r>
              <a:rPr lang="hu-HU" dirty="0" err="1"/>
              <a:t>Further</a:t>
            </a:r>
            <a:r>
              <a:rPr lang="hu-HU" dirty="0"/>
              <a:t> </a:t>
            </a:r>
            <a:r>
              <a:rPr lang="hu-HU" dirty="0" err="1"/>
              <a:t>tools</a:t>
            </a:r>
            <a:endParaRPr lang="hu-HU" dirty="0"/>
          </a:p>
        </p:txBody>
      </p:sp>
      <p:sp>
        <p:nvSpPr>
          <p:cNvPr id="3" name="Tartalom helye 2">
            <a:extLst>
              <a:ext uri="{FF2B5EF4-FFF2-40B4-BE49-F238E27FC236}">
                <a16:creationId xmlns:a16="http://schemas.microsoft.com/office/drawing/2014/main" id="{AE19A352-C7CE-4EE6-8F00-907FE01712A9}"/>
              </a:ext>
            </a:extLst>
          </p:cNvPr>
          <p:cNvSpPr>
            <a:spLocks noGrp="1"/>
          </p:cNvSpPr>
          <p:nvPr>
            <p:ph idx="1"/>
          </p:nvPr>
        </p:nvSpPr>
        <p:spPr/>
        <p:txBody>
          <a:bodyPr/>
          <a:lstStyle/>
          <a:p>
            <a:r>
              <a:rPr lang="hu-HU" dirty="0" err="1"/>
              <a:t>Histograms</a:t>
            </a:r>
            <a:endParaRPr lang="hu-HU" dirty="0"/>
          </a:p>
          <a:p>
            <a:r>
              <a:rPr lang="hu-HU" dirty="0" err="1"/>
              <a:t>Box</a:t>
            </a:r>
            <a:r>
              <a:rPr lang="hu-HU" dirty="0"/>
              <a:t> and </a:t>
            </a:r>
            <a:r>
              <a:rPr lang="hu-HU" dirty="0" err="1"/>
              <a:t>violin</a:t>
            </a:r>
            <a:r>
              <a:rPr lang="hu-HU" dirty="0"/>
              <a:t> </a:t>
            </a:r>
            <a:r>
              <a:rPr lang="hu-HU" dirty="0" err="1"/>
              <a:t>plots</a:t>
            </a:r>
            <a:endParaRPr lang="hu-HU" dirty="0"/>
          </a:p>
          <a:p>
            <a:r>
              <a:rPr lang="hu-HU" dirty="0" err="1"/>
              <a:t>Frequency</a:t>
            </a:r>
            <a:r>
              <a:rPr lang="hu-HU" dirty="0"/>
              <a:t> </a:t>
            </a:r>
            <a:r>
              <a:rPr lang="hu-HU" dirty="0" err="1"/>
              <a:t>table</a:t>
            </a:r>
            <a:endParaRPr lang="hu-HU" dirty="0"/>
          </a:p>
          <a:p>
            <a:r>
              <a:rPr lang="hu-HU" dirty="0" err="1"/>
              <a:t>Pie</a:t>
            </a:r>
            <a:r>
              <a:rPr lang="hu-HU" dirty="0"/>
              <a:t> </a:t>
            </a:r>
            <a:r>
              <a:rPr lang="hu-HU" dirty="0" err="1"/>
              <a:t>plot</a:t>
            </a:r>
            <a:endParaRPr lang="hu-HU" dirty="0"/>
          </a:p>
          <a:p>
            <a:r>
              <a:rPr lang="hu-HU" dirty="0"/>
              <a:t>Bar </a:t>
            </a:r>
            <a:r>
              <a:rPr lang="hu-HU" dirty="0" err="1"/>
              <a:t>plot</a:t>
            </a:r>
            <a:endParaRPr lang="hu-HU" dirty="0"/>
          </a:p>
          <a:p>
            <a:r>
              <a:rPr lang="hu-HU" dirty="0" err="1"/>
              <a:t>Scatter</a:t>
            </a:r>
            <a:r>
              <a:rPr lang="hu-HU" dirty="0"/>
              <a:t> </a:t>
            </a:r>
            <a:r>
              <a:rPr lang="hu-HU" dirty="0" err="1"/>
              <a:t>plots</a:t>
            </a:r>
            <a:endParaRPr lang="hu-HU" dirty="0"/>
          </a:p>
          <a:p>
            <a:endParaRPr lang="hu-HU" dirty="0"/>
          </a:p>
        </p:txBody>
      </p:sp>
      <p:pic>
        <p:nvPicPr>
          <p:cNvPr id="7170" name="Picture 2" descr="_images/box_vio.png">
            <a:extLst>
              <a:ext uri="{FF2B5EF4-FFF2-40B4-BE49-F238E27FC236}">
                <a16:creationId xmlns:a16="http://schemas.microsoft.com/office/drawing/2014/main" id="{963E41D1-8D39-4C81-8D1D-D87FCA426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502" y="2330041"/>
            <a:ext cx="2707307" cy="10989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unequal.png">
            <a:extLst>
              <a:ext uri="{FF2B5EF4-FFF2-40B4-BE49-F238E27FC236}">
                <a16:creationId xmlns:a16="http://schemas.microsoft.com/office/drawing/2014/main" id="{178FE8BE-6494-47C9-9665-CC3C35F1F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03" y="1027906"/>
            <a:ext cx="1888270" cy="15006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_images/pie.png">
            <a:extLst>
              <a:ext uri="{FF2B5EF4-FFF2-40B4-BE49-F238E27FC236}">
                <a16:creationId xmlns:a16="http://schemas.microsoft.com/office/drawing/2014/main" id="{6D55B11C-9A24-48D5-AA3C-141E2B560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120" y="3176079"/>
            <a:ext cx="1905382" cy="150061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_images/stacked.png">
            <a:extLst>
              <a:ext uri="{FF2B5EF4-FFF2-40B4-BE49-F238E27FC236}">
                <a16:creationId xmlns:a16="http://schemas.microsoft.com/office/drawing/2014/main" id="{0217AFB6-7CA8-4578-936F-4171447EE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9693" y="3890802"/>
            <a:ext cx="2300758" cy="18053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_images/pairplot.png">
            <a:extLst>
              <a:ext uri="{FF2B5EF4-FFF2-40B4-BE49-F238E27FC236}">
                <a16:creationId xmlns:a16="http://schemas.microsoft.com/office/drawing/2014/main" id="{978C3BE5-1E2A-4B91-A7DD-6C9ED4A5CD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064" y="3615169"/>
            <a:ext cx="3407011" cy="305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30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hu-HU"/>
              <a:t>Boosting</a:t>
            </a:r>
          </a:p>
        </p:txBody>
      </p:sp>
      <p:sp>
        <p:nvSpPr>
          <p:cNvPr id="7171" name="Rectangle 3"/>
          <p:cNvSpPr>
            <a:spLocks noGrp="1" noChangeArrowheads="1"/>
          </p:cNvSpPr>
          <p:nvPr>
            <p:ph type="body" idx="1"/>
          </p:nvPr>
        </p:nvSpPr>
        <p:spPr>
          <a:xfrm>
            <a:off x="1981200" y="1412777"/>
            <a:ext cx="8229600" cy="4713387"/>
          </a:xfrm>
        </p:spPr>
        <p:txBody>
          <a:bodyPr/>
          <a:lstStyle/>
          <a:p>
            <a:r>
              <a:rPr lang="en-US" altLang="hu-HU" dirty="0"/>
              <a:t>Records that are wrongly classified will have their weights increased</a:t>
            </a:r>
          </a:p>
          <a:p>
            <a:r>
              <a:rPr lang="en-US" altLang="hu-HU" dirty="0"/>
              <a:t>Records that are classified correctly will have their weights decreased</a:t>
            </a:r>
          </a:p>
        </p:txBody>
      </p:sp>
      <p:pic>
        <p:nvPicPr>
          <p:cNvPr id="7172" name="Picture 4"/>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057400" y="3594100"/>
            <a:ext cx="8077200" cy="9525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7173" name="Oval 5"/>
          <p:cNvSpPr>
            <a:spLocks noChangeArrowheads="1"/>
          </p:cNvSpPr>
          <p:nvPr/>
        </p:nvSpPr>
        <p:spPr bwMode="auto">
          <a:xfrm>
            <a:off x="4267200" y="4279900"/>
            <a:ext cx="304800" cy="304800"/>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4" name="Oval 6"/>
          <p:cNvSpPr>
            <a:spLocks noChangeArrowheads="1"/>
          </p:cNvSpPr>
          <p:nvPr/>
        </p:nvSpPr>
        <p:spPr bwMode="auto">
          <a:xfrm>
            <a:off x="4876800" y="4279900"/>
            <a:ext cx="304800" cy="304800"/>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5" name="Oval 7"/>
          <p:cNvSpPr>
            <a:spLocks noChangeArrowheads="1"/>
          </p:cNvSpPr>
          <p:nvPr/>
        </p:nvSpPr>
        <p:spPr bwMode="auto">
          <a:xfrm>
            <a:off x="6629400" y="4279900"/>
            <a:ext cx="304800" cy="304800"/>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6" name="Oval 8"/>
          <p:cNvSpPr>
            <a:spLocks noChangeArrowheads="1"/>
          </p:cNvSpPr>
          <p:nvPr/>
        </p:nvSpPr>
        <p:spPr bwMode="auto">
          <a:xfrm>
            <a:off x="7848600" y="4279900"/>
            <a:ext cx="304800" cy="304800"/>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7" name="Oval 9"/>
          <p:cNvSpPr>
            <a:spLocks noChangeArrowheads="1"/>
          </p:cNvSpPr>
          <p:nvPr/>
        </p:nvSpPr>
        <p:spPr bwMode="auto">
          <a:xfrm>
            <a:off x="9677400" y="4279900"/>
            <a:ext cx="304800" cy="304800"/>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8" name="Text Box 10"/>
          <p:cNvSpPr txBox="1">
            <a:spLocks noChangeArrowheads="1"/>
          </p:cNvSpPr>
          <p:nvPr/>
        </p:nvSpPr>
        <p:spPr bwMode="auto">
          <a:xfrm>
            <a:off x="4953000" y="4813300"/>
            <a:ext cx="5029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hu-HU"/>
              <a:t> Example 4 is hard to classify</a:t>
            </a:r>
          </a:p>
          <a:p>
            <a:pPr>
              <a:spcBef>
                <a:spcPct val="50000"/>
              </a:spcBef>
              <a:buFontTx/>
              <a:buChar char="•"/>
            </a:pPr>
            <a:r>
              <a:rPr lang="en-US" altLang="hu-HU"/>
              <a:t> Its weight is increased, therefore it is more likely to be chosen again in subsequent rounds</a:t>
            </a:r>
          </a:p>
        </p:txBody>
      </p:sp>
    </p:spTree>
    <p:extLst>
      <p:ext uri="{BB962C8B-B14F-4D97-AF65-F5344CB8AC3E}">
        <p14:creationId xmlns:p14="http://schemas.microsoft.com/office/powerpoint/2010/main" val="3282505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hu-HU"/>
              <a:t>Example: AdaBoost</a:t>
            </a:r>
          </a:p>
        </p:txBody>
      </p:sp>
      <p:sp>
        <p:nvSpPr>
          <p:cNvPr id="8195" name="Rectangle 3"/>
          <p:cNvSpPr>
            <a:spLocks noGrp="1" noChangeArrowheads="1"/>
          </p:cNvSpPr>
          <p:nvPr>
            <p:ph type="body" sz="half" idx="1"/>
          </p:nvPr>
        </p:nvSpPr>
        <p:spPr>
          <a:xfrm>
            <a:off x="1935164" y="1143000"/>
            <a:ext cx="4770437" cy="5181600"/>
          </a:xfrm>
        </p:spPr>
        <p:txBody>
          <a:bodyPr/>
          <a:lstStyle/>
          <a:p>
            <a:r>
              <a:rPr lang="en-US" altLang="hu-HU" sz="2400" dirty="0"/>
              <a:t>Base classifiers: C</a:t>
            </a:r>
            <a:r>
              <a:rPr lang="en-US" altLang="hu-HU" sz="2400" baseline="-25000" dirty="0"/>
              <a:t>1</a:t>
            </a:r>
            <a:r>
              <a:rPr lang="en-US" altLang="hu-HU" sz="2400" dirty="0"/>
              <a:t>, C</a:t>
            </a:r>
            <a:r>
              <a:rPr lang="en-US" altLang="hu-HU" sz="2400" baseline="-25000" dirty="0"/>
              <a:t>2</a:t>
            </a:r>
            <a:r>
              <a:rPr lang="en-US" altLang="hu-HU" sz="2400" dirty="0"/>
              <a:t>, …, C</a:t>
            </a:r>
            <a:r>
              <a:rPr lang="en-US" altLang="hu-HU" sz="2400" baseline="-25000" dirty="0"/>
              <a:t>T</a:t>
            </a:r>
          </a:p>
          <a:p>
            <a:pPr lvl="4"/>
            <a:endParaRPr lang="en-US" altLang="hu-HU" dirty="0"/>
          </a:p>
          <a:p>
            <a:r>
              <a:rPr lang="en-US" altLang="hu-HU" sz="2400" dirty="0"/>
              <a:t>Error rate:</a:t>
            </a:r>
          </a:p>
          <a:p>
            <a:endParaRPr lang="en-US" altLang="hu-HU" sz="2400" dirty="0"/>
          </a:p>
          <a:p>
            <a:endParaRPr lang="en-US" altLang="hu-HU" sz="2400" dirty="0"/>
          </a:p>
          <a:p>
            <a:endParaRPr lang="en-US" altLang="hu-HU" sz="2400" dirty="0"/>
          </a:p>
          <a:p>
            <a:pPr lvl="4"/>
            <a:endParaRPr lang="en-US" altLang="hu-HU" dirty="0"/>
          </a:p>
          <a:p>
            <a:r>
              <a:rPr lang="en-US" altLang="hu-HU" sz="2400" dirty="0"/>
              <a:t>Importance of a classifier: </a:t>
            </a:r>
          </a:p>
          <a:p>
            <a:pPr lvl="4"/>
            <a:endParaRPr lang="en-US" altLang="hu-HU" dirty="0"/>
          </a:p>
        </p:txBody>
      </p:sp>
      <p:graphicFrame>
        <p:nvGraphicFramePr>
          <p:cNvPr id="8196" name="Object 4"/>
          <p:cNvGraphicFramePr>
            <a:graphicFrameLocks noGrp="1" noChangeAspect="1"/>
          </p:cNvGraphicFramePr>
          <p:nvPr>
            <p:ph sz="half" idx="4294967295"/>
          </p:nvPr>
        </p:nvGraphicFramePr>
        <p:xfrm>
          <a:off x="2209800" y="2668589"/>
          <a:ext cx="3962400" cy="1049337"/>
        </p:xfrm>
        <a:graphic>
          <a:graphicData uri="http://schemas.openxmlformats.org/presentationml/2006/ole">
            <mc:AlternateContent xmlns:mc="http://schemas.openxmlformats.org/markup-compatibility/2006">
              <mc:Choice xmlns:v="urn:schemas-microsoft-com:vml" Requires="v">
                <p:oleObj spid="_x0000_s1038" name="Equation" r:id="rId3" imgW="1676160" imgH="444240" progId="Equation.3">
                  <p:embed/>
                </p:oleObj>
              </mc:Choice>
              <mc:Fallback>
                <p:oleObj name="Equation" r:id="rId3" imgW="1676160" imgH="444240" progId="Equation.3">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68589"/>
                        <a:ext cx="3962400"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extLst/>
          </p:nvPr>
        </p:nvGraphicFramePr>
        <p:xfrm>
          <a:off x="2743201" y="4725145"/>
          <a:ext cx="2492375" cy="1141413"/>
        </p:xfrm>
        <a:graphic>
          <a:graphicData uri="http://schemas.openxmlformats.org/presentationml/2006/ole">
            <mc:AlternateContent xmlns:mc="http://schemas.openxmlformats.org/markup-compatibility/2006">
              <mc:Choice xmlns:v="urn:schemas-microsoft-com:vml" Requires="v">
                <p:oleObj spid="_x0000_s1039" name="Equation" r:id="rId5" imgW="1054080" imgH="482400" progId="Equation.3">
                  <p:embed/>
                </p:oleObj>
              </mc:Choice>
              <mc:Fallback>
                <p:oleObj name="Equation" r:id="rId5" imgW="1054080" imgH="482400" progId="Equation.3">
                  <p:embed/>
                  <p:pic>
                    <p:nvPicPr>
                      <p:cNvPr id="81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1" y="4725145"/>
                        <a:ext cx="249237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8" name="Picture 6"/>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r="6688"/>
          <a:stretch>
            <a:fillRect/>
          </a:stretch>
        </p:blipFill>
        <p:spPr>
          <a:xfrm>
            <a:off x="6324600" y="2514601"/>
            <a:ext cx="4191000" cy="36417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286874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hu-HU"/>
              <a:t>Example: AdaBoost</a:t>
            </a:r>
          </a:p>
        </p:txBody>
      </p:sp>
      <p:sp>
        <p:nvSpPr>
          <p:cNvPr id="9219" name="Rectangle 3"/>
          <p:cNvSpPr>
            <a:spLocks noGrp="1" noChangeArrowheads="1"/>
          </p:cNvSpPr>
          <p:nvPr>
            <p:ph type="body" idx="1"/>
          </p:nvPr>
        </p:nvSpPr>
        <p:spPr/>
        <p:txBody>
          <a:bodyPr>
            <a:normAutofit/>
          </a:bodyPr>
          <a:lstStyle/>
          <a:p>
            <a:r>
              <a:rPr lang="en-US" altLang="hu-HU" dirty="0"/>
              <a:t>Weight update:</a:t>
            </a:r>
          </a:p>
          <a:p>
            <a:endParaRPr lang="en-US" altLang="hu-HU" dirty="0"/>
          </a:p>
          <a:p>
            <a:endParaRPr lang="en-US" altLang="hu-HU" dirty="0"/>
          </a:p>
          <a:p>
            <a:endParaRPr lang="en-US" altLang="hu-HU" dirty="0"/>
          </a:p>
          <a:p>
            <a:pPr lvl="4"/>
            <a:endParaRPr lang="en-US" altLang="hu-HU" dirty="0"/>
          </a:p>
          <a:p>
            <a:r>
              <a:rPr lang="en-US" altLang="hu-HU" dirty="0"/>
              <a:t>Classification:</a:t>
            </a:r>
          </a:p>
        </p:txBody>
      </p:sp>
      <p:graphicFrame>
        <p:nvGraphicFramePr>
          <p:cNvPr id="9220" name="Object 4"/>
          <p:cNvGraphicFramePr>
            <a:graphicFrameLocks noGrp="1" noChangeAspect="1"/>
          </p:cNvGraphicFramePr>
          <p:nvPr>
            <p:ph sz="half" idx="4294967295"/>
            <p:extLst/>
          </p:nvPr>
        </p:nvGraphicFramePr>
        <p:xfrm>
          <a:off x="3071664" y="2060849"/>
          <a:ext cx="5257800" cy="1800225"/>
        </p:xfrm>
        <a:graphic>
          <a:graphicData uri="http://schemas.openxmlformats.org/presentationml/2006/ole">
            <mc:AlternateContent xmlns:mc="http://schemas.openxmlformats.org/markup-compatibility/2006">
              <mc:Choice xmlns:v="urn:schemas-microsoft-com:vml" Requires="v">
                <p:oleObj spid="_x0000_s2062" name="Equation" r:id="rId3" imgW="2298600" imgH="787320" progId="Equation.3">
                  <p:embed/>
                </p:oleObj>
              </mc:Choice>
              <mc:Fallback>
                <p:oleObj name="Equation" r:id="rId3" imgW="2298600" imgH="787320" progId="Equation.3">
                  <p:embed/>
                  <p:pic>
                    <p:nvPicPr>
                      <p:cNvPr id="92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664" y="2060849"/>
                        <a:ext cx="5257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
          <p:cNvGraphicFramePr>
            <a:graphicFrameLocks noGrp="1" noChangeAspect="1"/>
          </p:cNvGraphicFramePr>
          <p:nvPr>
            <p:ph sz="half" idx="4294967295"/>
            <p:extLst/>
          </p:nvPr>
        </p:nvGraphicFramePr>
        <p:xfrm>
          <a:off x="4007768" y="4941169"/>
          <a:ext cx="5791200" cy="1165225"/>
        </p:xfrm>
        <a:graphic>
          <a:graphicData uri="http://schemas.openxmlformats.org/presentationml/2006/ole">
            <mc:AlternateContent xmlns:mc="http://schemas.openxmlformats.org/markup-compatibility/2006">
              <mc:Choice xmlns:v="urn:schemas-microsoft-com:vml" Requires="v">
                <p:oleObj spid="_x0000_s2063" name="Equation" r:id="rId5" imgW="2209680" imgH="444240" progId="Equation.3">
                  <p:embed/>
                </p:oleObj>
              </mc:Choice>
              <mc:Fallback>
                <p:oleObj name="Equation" r:id="rId5" imgW="2209680" imgH="444240" progId="Equation.3">
                  <p:embed/>
                  <p:pic>
                    <p:nvPicPr>
                      <p:cNvPr id="92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768" y="4941169"/>
                        <a:ext cx="57912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1480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AdaBoost</a:t>
            </a:r>
            <a:r>
              <a:rPr lang="hu-HU" dirty="0"/>
              <a:t> </a:t>
            </a:r>
            <a:r>
              <a:rPr lang="hu-HU" dirty="0" err="1"/>
              <a:t>example</a:t>
            </a:r>
            <a:endParaRPr lang="hu-H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1657350"/>
            <a:ext cx="65341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340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AdaBoost</a:t>
            </a:r>
            <a:r>
              <a:rPr lang="hu-HU" dirty="0"/>
              <a:t> </a:t>
            </a:r>
            <a:r>
              <a:rPr lang="hu-HU" dirty="0" err="1"/>
              <a:t>example</a:t>
            </a:r>
            <a:endParaRPr lang="hu-H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4" y="1495425"/>
            <a:ext cx="665797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834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AdaBoost</a:t>
            </a:r>
            <a:r>
              <a:rPr lang="hu-HU" dirty="0"/>
              <a:t> </a:t>
            </a:r>
            <a:r>
              <a:rPr lang="hu-HU" dirty="0" err="1"/>
              <a:t>example</a:t>
            </a:r>
            <a:endParaRPr lang="hu-HU" dirty="0"/>
          </a:p>
        </p:txBody>
      </p:sp>
      <p:sp>
        <p:nvSpPr>
          <p:cNvPr id="3" name="Tartalom helye 2"/>
          <p:cNvSpPr>
            <a:spLocks noGrp="1"/>
          </p:cNvSpPr>
          <p:nvPr>
            <p:ph idx="1"/>
          </p:nvPr>
        </p:nvSpPr>
        <p:spPr>
          <a:xfrm>
            <a:off x="1981200" y="1600201"/>
            <a:ext cx="8229600" cy="1252736"/>
          </a:xfrm>
        </p:spPr>
        <p:txBody>
          <a:bodyPr/>
          <a:lstStyle/>
          <a:p>
            <a:r>
              <a:rPr lang="hu-HU" dirty="0" err="1"/>
              <a:t>Compute</a:t>
            </a:r>
            <a:r>
              <a:rPr lang="hu-HU" dirty="0"/>
              <a:t> </a:t>
            </a:r>
            <a:r>
              <a:rPr lang="hu-HU" dirty="0" err="1"/>
              <a:t>the</a:t>
            </a:r>
            <a:r>
              <a:rPr lang="hu-HU" dirty="0"/>
              <a:t> </a:t>
            </a:r>
            <a:r>
              <a:rPr lang="hu-HU" dirty="0" err="1"/>
              <a:t>two</a:t>
            </a:r>
            <a:r>
              <a:rPr lang="hu-HU" dirty="0"/>
              <a:t> </a:t>
            </a:r>
            <a:r>
              <a:rPr lang="hu-HU" dirty="0" err="1"/>
              <a:t>values</a:t>
            </a:r>
            <a:r>
              <a:rPr lang="hu-HU" dirty="0"/>
              <a:t> and </a:t>
            </a:r>
            <a:r>
              <a:rPr lang="hu-HU" dirty="0" err="1"/>
              <a:t>the</a:t>
            </a:r>
            <a:r>
              <a:rPr lang="hu-HU" dirty="0"/>
              <a:t> </a:t>
            </a:r>
            <a:r>
              <a:rPr lang="hu-HU" dirty="0" err="1"/>
              <a:t>weight</a:t>
            </a:r>
            <a:r>
              <a:rPr lang="hu-HU" dirty="0"/>
              <a:t> of </a:t>
            </a:r>
            <a:r>
              <a:rPr lang="hu-HU" dirty="0" err="1"/>
              <a:t>the</a:t>
            </a:r>
            <a:r>
              <a:rPr lang="hu-HU" dirty="0"/>
              <a:t> </a:t>
            </a:r>
            <a:r>
              <a:rPr lang="hu-HU" dirty="0" err="1"/>
              <a:t>instances</a:t>
            </a:r>
            <a:r>
              <a:rPr lang="hu-HU" dirty="0"/>
              <a:t> </a:t>
            </a:r>
            <a:r>
              <a:rPr lang="hu-HU" dirty="0" err="1"/>
              <a:t>in</a:t>
            </a:r>
            <a:r>
              <a:rPr lang="hu-HU" dirty="0"/>
              <a:t> </a:t>
            </a:r>
            <a:r>
              <a:rPr lang="hu-HU" dirty="0" err="1"/>
              <a:t>Round</a:t>
            </a:r>
            <a:r>
              <a:rPr lang="hu-HU" dirty="0"/>
              <a:t> 2</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852936"/>
            <a:ext cx="66865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084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AdaBoost</a:t>
            </a:r>
            <a:r>
              <a:rPr lang="hu-HU" dirty="0"/>
              <a:t> </a:t>
            </a:r>
            <a:r>
              <a:rPr lang="hu-HU" dirty="0" err="1"/>
              <a:t>example</a:t>
            </a:r>
            <a:endParaRPr lang="hu-H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1538289"/>
            <a:ext cx="62103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168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AdaBoost</a:t>
            </a:r>
            <a:r>
              <a:rPr lang="hu-HU" dirty="0"/>
              <a:t> </a:t>
            </a:r>
            <a:r>
              <a:rPr lang="hu-HU" dirty="0" err="1"/>
              <a:t>example</a:t>
            </a:r>
            <a:endParaRPr lang="hu-HU"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9" y="1404939"/>
            <a:ext cx="66389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60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752600" y="3657600"/>
          <a:ext cx="8763000" cy="1644650"/>
        </p:xfrm>
        <a:graphic>
          <a:graphicData uri="http://schemas.openxmlformats.org/presentationml/2006/ole">
            <mc:AlternateContent xmlns:mc="http://schemas.openxmlformats.org/markup-compatibility/2006">
              <mc:Choice xmlns:v="urn:schemas-microsoft-com:vml" Requires="v">
                <p:oleObj spid="_x0000_s3086" name="Visio" r:id="rId3" imgW="6986829" imgH="1311120" progId="Visio.Drawing.6">
                  <p:embed/>
                </p:oleObj>
              </mc:Choice>
              <mc:Fallback>
                <p:oleObj name="Visio" r:id="rId3" imgW="6986829" imgH="1311120" progId="Visio.Drawing.6">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657600"/>
                        <a:ext cx="87630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3"/>
          <p:cNvSpPr>
            <a:spLocks noGrp="1" noChangeArrowheads="1"/>
          </p:cNvSpPr>
          <p:nvPr>
            <p:ph type="title"/>
          </p:nvPr>
        </p:nvSpPr>
        <p:spPr/>
        <p:txBody>
          <a:bodyPr/>
          <a:lstStyle/>
          <a:p>
            <a:r>
              <a:rPr lang="en-US" altLang="hu-HU"/>
              <a:t>Illustrating AdaBoost</a:t>
            </a:r>
          </a:p>
        </p:txBody>
      </p:sp>
      <p:grpSp>
        <p:nvGrpSpPr>
          <p:cNvPr id="10244" name="Group 4"/>
          <p:cNvGrpSpPr>
            <a:grpSpLocks/>
          </p:cNvGrpSpPr>
          <p:nvPr/>
        </p:nvGrpSpPr>
        <p:grpSpPr bwMode="auto">
          <a:xfrm>
            <a:off x="3352800" y="1295400"/>
            <a:ext cx="6781800" cy="1752600"/>
            <a:chOff x="1152" y="816"/>
            <a:chExt cx="4272" cy="1104"/>
          </a:xfrm>
        </p:grpSpPr>
        <p:grpSp>
          <p:nvGrpSpPr>
            <p:cNvPr id="10245" name="Group 5"/>
            <p:cNvGrpSpPr>
              <a:grpSpLocks/>
            </p:cNvGrpSpPr>
            <p:nvPr/>
          </p:nvGrpSpPr>
          <p:grpSpPr bwMode="auto">
            <a:xfrm>
              <a:off x="1152" y="1584"/>
              <a:ext cx="2784" cy="336"/>
              <a:chOff x="1152" y="1584"/>
              <a:chExt cx="2784" cy="336"/>
            </a:xfrm>
          </p:grpSpPr>
          <p:sp>
            <p:nvSpPr>
              <p:cNvPr id="10246" name="Rectangle 6"/>
              <p:cNvSpPr>
                <a:spLocks noChangeArrowheads="1"/>
              </p:cNvSpPr>
              <p:nvPr/>
            </p:nvSpPr>
            <p:spPr bwMode="auto">
              <a:xfrm>
                <a:off x="1152"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47" name="Rectangle 7"/>
              <p:cNvSpPr>
                <a:spLocks noChangeArrowheads="1"/>
              </p:cNvSpPr>
              <p:nvPr/>
            </p:nvSpPr>
            <p:spPr bwMode="auto">
              <a:xfrm>
                <a:off x="1632"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48" name="Rectangle 8"/>
              <p:cNvSpPr>
                <a:spLocks noChangeArrowheads="1"/>
              </p:cNvSpPr>
              <p:nvPr/>
            </p:nvSpPr>
            <p:spPr bwMode="auto">
              <a:xfrm>
                <a:off x="2352"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49" name="Rectangle 9"/>
              <p:cNvSpPr>
                <a:spLocks noChangeArrowheads="1"/>
              </p:cNvSpPr>
              <p:nvPr/>
            </p:nvSpPr>
            <p:spPr bwMode="auto">
              <a:xfrm>
                <a:off x="2592"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50" name="Rectangle 10"/>
              <p:cNvSpPr>
                <a:spLocks noChangeArrowheads="1"/>
              </p:cNvSpPr>
              <p:nvPr/>
            </p:nvSpPr>
            <p:spPr bwMode="auto">
              <a:xfrm>
                <a:off x="3072"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51" name="Rectangle 11"/>
              <p:cNvSpPr>
                <a:spLocks noChangeArrowheads="1"/>
              </p:cNvSpPr>
              <p:nvPr/>
            </p:nvSpPr>
            <p:spPr bwMode="auto">
              <a:xfrm>
                <a:off x="3696" y="1584"/>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10252" name="Line 12"/>
            <p:cNvSpPr>
              <a:spLocks noChangeShapeType="1"/>
            </p:cNvSpPr>
            <p:nvPr/>
          </p:nvSpPr>
          <p:spPr bwMode="auto">
            <a:xfrm flipV="1">
              <a:off x="3936" y="1152"/>
              <a:ext cx="480"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0253" name="Text Box 13"/>
            <p:cNvSpPr txBox="1">
              <a:spLocks noChangeArrowheads="1"/>
            </p:cNvSpPr>
            <p:nvPr/>
          </p:nvSpPr>
          <p:spPr bwMode="auto">
            <a:xfrm>
              <a:off x="4464" y="816"/>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u-HU"/>
                <a:t>Data points for training</a:t>
              </a:r>
            </a:p>
          </p:txBody>
        </p:sp>
      </p:grpSp>
      <p:grpSp>
        <p:nvGrpSpPr>
          <p:cNvPr id="10254" name="Group 14"/>
          <p:cNvGrpSpPr>
            <a:grpSpLocks/>
          </p:cNvGrpSpPr>
          <p:nvPr/>
        </p:nvGrpSpPr>
        <p:grpSpPr bwMode="auto">
          <a:xfrm>
            <a:off x="1828800" y="1295400"/>
            <a:ext cx="6781800" cy="1752600"/>
            <a:chOff x="192" y="816"/>
            <a:chExt cx="4272" cy="1104"/>
          </a:xfrm>
        </p:grpSpPr>
        <p:sp>
          <p:nvSpPr>
            <p:cNvPr id="10255" name="AutoShape 15"/>
            <p:cNvSpPr>
              <a:spLocks/>
            </p:cNvSpPr>
            <p:nvPr/>
          </p:nvSpPr>
          <p:spPr bwMode="auto">
            <a:xfrm rot="16200000">
              <a:off x="2520" y="-15"/>
              <a:ext cx="240" cy="2496"/>
            </a:xfrm>
            <a:prstGeom prst="rightBrace">
              <a:avLst>
                <a:gd name="adj1" fmla="val 8666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56" name="Text Box 16"/>
            <p:cNvSpPr txBox="1">
              <a:spLocks noChangeArrowheads="1"/>
            </p:cNvSpPr>
            <p:nvPr/>
          </p:nvSpPr>
          <p:spPr bwMode="auto">
            <a:xfrm>
              <a:off x="1488" y="816"/>
              <a:ext cx="24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u-HU"/>
                <a:t>Initial weights for each data point</a:t>
              </a:r>
            </a:p>
          </p:txBody>
        </p:sp>
        <p:graphicFrame>
          <p:nvGraphicFramePr>
            <p:cNvPr id="10257" name="Object 17"/>
            <p:cNvGraphicFramePr>
              <a:graphicFrameLocks noChangeAspect="1"/>
            </p:cNvGraphicFramePr>
            <p:nvPr/>
          </p:nvGraphicFramePr>
          <p:xfrm>
            <a:off x="192" y="1373"/>
            <a:ext cx="4272" cy="547"/>
          </p:xfrm>
          <a:graphic>
            <a:graphicData uri="http://schemas.openxmlformats.org/presentationml/2006/ole">
              <mc:AlternateContent xmlns:mc="http://schemas.openxmlformats.org/markup-compatibility/2006">
                <mc:Choice xmlns:v="urn:schemas-microsoft-com:vml" Requires="v">
                  <p:oleObj spid="_x0000_s3087" name="Visio" r:id="rId5" imgW="5441391" imgH="704436" progId="Visio.Drawing.6">
                    <p:embed/>
                  </p:oleObj>
                </mc:Choice>
                <mc:Fallback>
                  <p:oleObj name="Visio" r:id="rId5" imgW="5441391" imgH="704436" progId="Visio.Drawing.6">
                    <p:embed/>
                    <p:pic>
                      <p:nvPicPr>
                        <p:cNvPr id="10257"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373"/>
                          <a:ext cx="4272" cy="547"/>
                        </a:xfrm>
                        <a:prstGeom prst="rect">
                          <a:avLst/>
                        </a:prstGeom>
                      </p:spPr>
                    </p:pic>
                  </p:oleObj>
                </mc:Fallback>
              </mc:AlternateContent>
            </a:graphicData>
          </a:graphic>
        </p:graphicFrame>
      </p:grpSp>
      <p:grpSp>
        <p:nvGrpSpPr>
          <p:cNvPr id="10258" name="Group 18"/>
          <p:cNvGrpSpPr>
            <a:grpSpLocks/>
          </p:cNvGrpSpPr>
          <p:nvPr/>
        </p:nvGrpSpPr>
        <p:grpSpPr bwMode="auto">
          <a:xfrm>
            <a:off x="3733800" y="2057400"/>
            <a:ext cx="5486400" cy="2895600"/>
            <a:chOff x="1392" y="1296"/>
            <a:chExt cx="3456" cy="1824"/>
          </a:xfrm>
        </p:grpSpPr>
        <p:grpSp>
          <p:nvGrpSpPr>
            <p:cNvPr id="10259" name="Group 19"/>
            <p:cNvGrpSpPr>
              <a:grpSpLocks/>
            </p:cNvGrpSpPr>
            <p:nvPr/>
          </p:nvGrpSpPr>
          <p:grpSpPr bwMode="auto">
            <a:xfrm>
              <a:off x="1392" y="2784"/>
              <a:ext cx="2544" cy="336"/>
              <a:chOff x="1392" y="2496"/>
              <a:chExt cx="2544" cy="336"/>
            </a:xfrm>
          </p:grpSpPr>
          <p:sp>
            <p:nvSpPr>
              <p:cNvPr id="10260" name="Rectangle 20"/>
              <p:cNvSpPr>
                <a:spLocks noChangeArrowheads="1"/>
              </p:cNvSpPr>
              <p:nvPr/>
            </p:nvSpPr>
            <p:spPr bwMode="auto">
              <a:xfrm>
                <a:off x="3456"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61" name="Rectangle 21"/>
              <p:cNvSpPr>
                <a:spLocks noChangeArrowheads="1"/>
              </p:cNvSpPr>
              <p:nvPr/>
            </p:nvSpPr>
            <p:spPr bwMode="auto">
              <a:xfrm>
                <a:off x="3696"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62" name="Rectangle 22"/>
              <p:cNvSpPr>
                <a:spLocks noChangeArrowheads="1"/>
              </p:cNvSpPr>
              <p:nvPr/>
            </p:nvSpPr>
            <p:spPr bwMode="auto">
              <a:xfrm>
                <a:off x="2592"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63" name="Rectangle 23"/>
              <p:cNvSpPr>
                <a:spLocks noChangeArrowheads="1"/>
              </p:cNvSpPr>
              <p:nvPr/>
            </p:nvSpPr>
            <p:spPr bwMode="auto">
              <a:xfrm>
                <a:off x="3072"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64" name="Rectangle 24"/>
              <p:cNvSpPr>
                <a:spLocks noChangeArrowheads="1"/>
              </p:cNvSpPr>
              <p:nvPr/>
            </p:nvSpPr>
            <p:spPr bwMode="auto">
              <a:xfrm>
                <a:off x="2112"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265" name="Rectangle 25"/>
              <p:cNvSpPr>
                <a:spLocks noChangeArrowheads="1"/>
              </p:cNvSpPr>
              <p:nvPr/>
            </p:nvSpPr>
            <p:spPr bwMode="auto">
              <a:xfrm>
                <a:off x="1392" y="2496"/>
                <a:ext cx="240" cy="336"/>
              </a:xfrm>
              <a:prstGeom prst="rect">
                <a:avLst/>
              </a:prstGeom>
              <a:noFill/>
              <a:ln w="3175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10266" name="Line 26"/>
            <p:cNvSpPr>
              <a:spLocks noChangeShapeType="1"/>
            </p:cNvSpPr>
            <p:nvPr/>
          </p:nvSpPr>
          <p:spPr bwMode="auto">
            <a:xfrm flipV="1">
              <a:off x="3936" y="1296"/>
              <a:ext cx="912" cy="1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spTree>
    <p:extLst>
      <p:ext uri="{BB962C8B-B14F-4D97-AF65-F5344CB8AC3E}">
        <p14:creationId xmlns:p14="http://schemas.microsoft.com/office/powerpoint/2010/main" val="2038747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2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hu-HU"/>
              <a:t>Illustrating AdaBoost</a:t>
            </a:r>
          </a:p>
        </p:txBody>
      </p:sp>
      <p:graphicFrame>
        <p:nvGraphicFramePr>
          <p:cNvPr id="11267" name="Object 3"/>
          <p:cNvGraphicFramePr>
            <a:graphicFrameLocks noGrp="1" noChangeAspect="1"/>
          </p:cNvGraphicFramePr>
          <p:nvPr>
            <p:ph idx="1"/>
          </p:nvPr>
        </p:nvGraphicFramePr>
        <p:xfrm>
          <a:off x="2590800" y="1066800"/>
          <a:ext cx="6961188" cy="5181600"/>
        </p:xfrm>
        <a:graphic>
          <a:graphicData uri="http://schemas.openxmlformats.org/presentationml/2006/ole">
            <mc:AlternateContent xmlns:mc="http://schemas.openxmlformats.org/markup-compatibility/2006">
              <mc:Choice xmlns:v="urn:schemas-microsoft-com:vml" Requires="v">
                <p:oleObj spid="_x0000_s4104" name="Visio" r:id="rId3" imgW="7014921" imgH="5220826" progId="Visio.Drawing.6">
                  <p:embed/>
                </p:oleObj>
              </mc:Choice>
              <mc:Fallback>
                <p:oleObj name="Visio" r:id="rId3" imgW="7014921" imgH="5220826" progId="Visio.Drawing.6">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066800"/>
                        <a:ext cx="69611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ChangeArrowheads="1"/>
          </p:cNvSpPr>
          <p:nvPr/>
        </p:nvSpPr>
        <p:spPr bwMode="auto">
          <a:xfrm>
            <a:off x="41148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69" name="Rectangle 5"/>
          <p:cNvSpPr>
            <a:spLocks noChangeArrowheads="1"/>
          </p:cNvSpPr>
          <p:nvPr/>
        </p:nvSpPr>
        <p:spPr bwMode="auto">
          <a:xfrm>
            <a:off x="56388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0" name="Rectangle 6"/>
          <p:cNvSpPr>
            <a:spLocks noChangeArrowheads="1"/>
          </p:cNvSpPr>
          <p:nvPr/>
        </p:nvSpPr>
        <p:spPr bwMode="auto">
          <a:xfrm>
            <a:off x="67056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1" name="Rectangle 7"/>
          <p:cNvSpPr>
            <a:spLocks noChangeArrowheads="1"/>
          </p:cNvSpPr>
          <p:nvPr/>
        </p:nvSpPr>
        <p:spPr bwMode="auto">
          <a:xfrm>
            <a:off x="62484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2" name="Rectangle 8"/>
          <p:cNvSpPr>
            <a:spLocks noChangeArrowheads="1"/>
          </p:cNvSpPr>
          <p:nvPr/>
        </p:nvSpPr>
        <p:spPr bwMode="auto">
          <a:xfrm>
            <a:off x="70104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3" name="Rectangle 9"/>
          <p:cNvSpPr>
            <a:spLocks noChangeArrowheads="1"/>
          </p:cNvSpPr>
          <p:nvPr/>
        </p:nvSpPr>
        <p:spPr bwMode="auto">
          <a:xfrm>
            <a:off x="5029200" y="16002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4" name="Rectangle 10"/>
          <p:cNvSpPr>
            <a:spLocks noChangeArrowheads="1"/>
          </p:cNvSpPr>
          <p:nvPr/>
        </p:nvSpPr>
        <p:spPr bwMode="auto">
          <a:xfrm>
            <a:off x="38100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5" name="Rectangle 11"/>
          <p:cNvSpPr>
            <a:spLocks noChangeArrowheads="1"/>
          </p:cNvSpPr>
          <p:nvPr/>
        </p:nvSpPr>
        <p:spPr bwMode="auto">
          <a:xfrm>
            <a:off x="41148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6" name="Rectangle 12"/>
          <p:cNvSpPr>
            <a:spLocks noChangeArrowheads="1"/>
          </p:cNvSpPr>
          <p:nvPr/>
        </p:nvSpPr>
        <p:spPr bwMode="auto">
          <a:xfrm>
            <a:off x="44196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7" name="Rectangle 13"/>
          <p:cNvSpPr>
            <a:spLocks noChangeArrowheads="1"/>
          </p:cNvSpPr>
          <p:nvPr/>
        </p:nvSpPr>
        <p:spPr bwMode="auto">
          <a:xfrm>
            <a:off x="67056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8" name="Rectangle 14"/>
          <p:cNvSpPr>
            <a:spLocks noChangeArrowheads="1"/>
          </p:cNvSpPr>
          <p:nvPr/>
        </p:nvSpPr>
        <p:spPr bwMode="auto">
          <a:xfrm>
            <a:off x="70104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279" name="Rectangle 15"/>
          <p:cNvSpPr>
            <a:spLocks noChangeArrowheads="1"/>
          </p:cNvSpPr>
          <p:nvPr/>
        </p:nvSpPr>
        <p:spPr bwMode="auto">
          <a:xfrm>
            <a:off x="5638800" y="2971800"/>
            <a:ext cx="304800" cy="3810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Tree>
    <p:extLst>
      <p:ext uri="{BB962C8B-B14F-4D97-AF65-F5344CB8AC3E}">
        <p14:creationId xmlns:p14="http://schemas.microsoft.com/office/powerpoint/2010/main" val="57207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434" y="4077073"/>
            <a:ext cx="31337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a:bodyPr>
          <a:lstStyle/>
          <a:p>
            <a:r>
              <a:rPr lang="hu-HU" dirty="0" err="1"/>
              <a:t>Supervised</a:t>
            </a:r>
            <a:r>
              <a:rPr lang="hu-HU" dirty="0"/>
              <a:t> VS </a:t>
            </a:r>
            <a:r>
              <a:rPr lang="hu-HU" dirty="0" err="1"/>
              <a:t>Unsupervised</a:t>
            </a:r>
            <a:r>
              <a:rPr lang="hu-HU" dirty="0"/>
              <a:t> </a:t>
            </a:r>
            <a:r>
              <a:rPr lang="hu-HU" dirty="0" err="1"/>
              <a:t>learning</a:t>
            </a:r>
            <a:endParaRPr lang="hu-HU" dirty="0"/>
          </a:p>
        </p:txBody>
      </p:sp>
      <p:sp>
        <p:nvSpPr>
          <p:cNvPr id="3" name="Tartalom helye 2"/>
          <p:cNvSpPr>
            <a:spLocks noGrp="1"/>
          </p:cNvSpPr>
          <p:nvPr>
            <p:ph idx="1"/>
          </p:nvPr>
        </p:nvSpPr>
        <p:spPr>
          <a:xfrm>
            <a:off x="1981200" y="1268760"/>
            <a:ext cx="5987008" cy="5257800"/>
          </a:xfrm>
        </p:spPr>
        <p:txBody>
          <a:bodyPr>
            <a:normAutofit fontScale="85000" lnSpcReduction="20000"/>
          </a:bodyPr>
          <a:lstStyle/>
          <a:p>
            <a:r>
              <a:rPr lang="en-US" b="1" dirty="0">
                <a:solidFill>
                  <a:srgbClr val="FF0000"/>
                </a:solidFill>
              </a:rPr>
              <a:t>Supervised learning</a:t>
            </a:r>
            <a:r>
              <a:rPr lang="en-US" dirty="0"/>
              <a:t>: classification is seen as supervised learning from examples. </a:t>
            </a:r>
          </a:p>
          <a:p>
            <a:pPr lvl="1"/>
            <a:r>
              <a:rPr lang="en-US" dirty="0"/>
              <a:t>Supervision: The data (observations, measurements, etc.) are labeled with pre-defined classes. It is like that a “teacher” gives the classes (supervision). </a:t>
            </a:r>
          </a:p>
          <a:p>
            <a:pPr lvl="1"/>
            <a:r>
              <a:rPr lang="en-US" dirty="0"/>
              <a:t>Test data are classified into these classes too. </a:t>
            </a:r>
            <a:endParaRPr lang="hu-HU" dirty="0"/>
          </a:p>
          <a:p>
            <a:pPr lvl="1"/>
            <a:r>
              <a:rPr lang="hu-HU" dirty="0" err="1"/>
              <a:t>Predic</a:t>
            </a:r>
            <a:r>
              <a:rPr lang="hu-HU" dirty="0"/>
              <a:t> </a:t>
            </a:r>
            <a:r>
              <a:rPr lang="hu-HU" dirty="0" err="1"/>
              <a:t>class</a:t>
            </a:r>
            <a:r>
              <a:rPr lang="hu-HU" dirty="0"/>
              <a:t> </a:t>
            </a:r>
            <a:r>
              <a:rPr lang="hu-HU" dirty="0" err="1"/>
              <a:t>or</a:t>
            </a:r>
            <a:r>
              <a:rPr lang="hu-HU" dirty="0"/>
              <a:t> </a:t>
            </a:r>
            <a:r>
              <a:rPr lang="hu-HU" dirty="0" err="1"/>
              <a:t>value</a:t>
            </a:r>
            <a:r>
              <a:rPr lang="hu-HU" dirty="0"/>
              <a:t> </a:t>
            </a:r>
            <a:r>
              <a:rPr lang="hu-HU" dirty="0" err="1"/>
              <a:t>label</a:t>
            </a:r>
            <a:endParaRPr lang="hu-HU" dirty="0"/>
          </a:p>
          <a:p>
            <a:pPr lvl="2"/>
            <a:r>
              <a:rPr lang="hu-HU" dirty="0" err="1"/>
              <a:t>E.g</a:t>
            </a:r>
            <a:r>
              <a:rPr lang="hu-HU" dirty="0"/>
              <a:t>. </a:t>
            </a:r>
            <a:r>
              <a:rPr lang="hu-HU" dirty="0" err="1"/>
              <a:t>naive</a:t>
            </a:r>
            <a:r>
              <a:rPr lang="hu-HU" dirty="0"/>
              <a:t> </a:t>
            </a:r>
            <a:r>
              <a:rPr lang="hu-HU" dirty="0" err="1"/>
              <a:t>bayes</a:t>
            </a:r>
            <a:r>
              <a:rPr lang="hu-HU" dirty="0"/>
              <a:t>, </a:t>
            </a:r>
            <a:r>
              <a:rPr lang="hu-HU" dirty="0" err="1"/>
              <a:t>Decision</a:t>
            </a:r>
            <a:r>
              <a:rPr lang="hu-HU" dirty="0"/>
              <a:t> </a:t>
            </a:r>
            <a:r>
              <a:rPr lang="hu-HU" dirty="0" err="1"/>
              <a:t>Trees</a:t>
            </a:r>
            <a:r>
              <a:rPr lang="hu-HU" dirty="0"/>
              <a:t>, SVM, </a:t>
            </a:r>
            <a:r>
              <a:rPr lang="hu-HU" dirty="0" err="1"/>
              <a:t>neural</a:t>
            </a:r>
            <a:r>
              <a:rPr lang="hu-HU" dirty="0"/>
              <a:t> </a:t>
            </a:r>
            <a:r>
              <a:rPr lang="hu-HU" dirty="0" err="1"/>
              <a:t>networks</a:t>
            </a:r>
            <a:endParaRPr lang="hu-HU" dirty="0"/>
          </a:p>
          <a:p>
            <a:pPr lvl="1"/>
            <a:endParaRPr lang="en-US" dirty="0"/>
          </a:p>
          <a:p>
            <a:r>
              <a:rPr lang="en-US" b="1" dirty="0">
                <a:solidFill>
                  <a:srgbClr val="FF0000"/>
                </a:solidFill>
              </a:rPr>
              <a:t>Unsupervised learning</a:t>
            </a:r>
            <a:r>
              <a:rPr lang="en-US" dirty="0"/>
              <a:t> (clustering)</a:t>
            </a:r>
          </a:p>
          <a:p>
            <a:pPr lvl="1"/>
            <a:r>
              <a:rPr lang="en-US" dirty="0"/>
              <a:t>Class labels of the data are unknown</a:t>
            </a:r>
          </a:p>
          <a:p>
            <a:pPr lvl="1"/>
            <a:r>
              <a:rPr lang="en-US" dirty="0"/>
              <a:t>Given a set of data, the task is to establish the existence of classes or clusters in the data</a:t>
            </a:r>
            <a:endParaRPr lang="hu-HU" dirty="0"/>
          </a:p>
          <a:p>
            <a:pPr lvl="1"/>
            <a:r>
              <a:rPr lang="hu-HU" dirty="0" err="1"/>
              <a:t>Determine</a:t>
            </a:r>
            <a:r>
              <a:rPr lang="hu-HU" dirty="0"/>
              <a:t> </a:t>
            </a:r>
            <a:r>
              <a:rPr lang="hu-HU" dirty="0" err="1"/>
              <a:t>data</a:t>
            </a:r>
            <a:r>
              <a:rPr lang="hu-HU" dirty="0"/>
              <a:t> </a:t>
            </a:r>
            <a:r>
              <a:rPr lang="hu-HU" dirty="0" err="1"/>
              <a:t>patterns</a:t>
            </a:r>
            <a:endParaRPr lang="hu-HU" dirty="0"/>
          </a:p>
          <a:p>
            <a:pPr lvl="1"/>
            <a:r>
              <a:rPr lang="hu-HU" dirty="0" err="1"/>
              <a:t>Self-guided</a:t>
            </a:r>
            <a:r>
              <a:rPr lang="hu-HU" dirty="0"/>
              <a:t> </a:t>
            </a:r>
            <a:r>
              <a:rPr lang="hu-HU" dirty="0" err="1"/>
              <a:t>learning</a:t>
            </a:r>
            <a:endParaRPr lang="hu-HU" dirty="0"/>
          </a:p>
          <a:p>
            <a:pPr lvl="2"/>
            <a:r>
              <a:rPr lang="hu-HU" dirty="0" err="1"/>
              <a:t>E.g</a:t>
            </a:r>
            <a:r>
              <a:rPr lang="hu-HU" dirty="0"/>
              <a:t>. </a:t>
            </a:r>
            <a:r>
              <a:rPr lang="hu-HU" dirty="0" err="1"/>
              <a:t>k-means</a:t>
            </a:r>
            <a:r>
              <a:rPr lang="hu-HU" dirty="0"/>
              <a:t>, </a:t>
            </a:r>
            <a:r>
              <a:rPr lang="hu-HU" dirty="0" err="1"/>
              <a:t>genetic</a:t>
            </a:r>
            <a:r>
              <a:rPr lang="hu-HU" dirty="0"/>
              <a:t> </a:t>
            </a:r>
            <a:r>
              <a:rPr lang="hu-HU" dirty="0" err="1"/>
              <a:t>algs</a:t>
            </a:r>
            <a:r>
              <a:rPr lang="hu-HU" dirty="0"/>
              <a:t>., </a:t>
            </a:r>
            <a:r>
              <a:rPr lang="hu-HU" dirty="0" err="1"/>
              <a:t>clustering</a:t>
            </a:r>
            <a:r>
              <a:rPr lang="hu-HU" dirty="0"/>
              <a:t>…</a:t>
            </a:r>
            <a:endParaRPr lang="en-US" dirty="0"/>
          </a:p>
          <a:p>
            <a:endParaRPr lang="hu-H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185" y="1412776"/>
            <a:ext cx="25622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054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GradientBoostingTree</a:t>
            </a:r>
            <a:endParaRPr lang="hu-HU" dirty="0"/>
          </a:p>
        </p:txBody>
      </p:sp>
      <p:sp>
        <p:nvSpPr>
          <p:cNvPr id="3" name="Tartalom helye 2"/>
          <p:cNvSpPr>
            <a:spLocks noGrp="1"/>
          </p:cNvSpPr>
          <p:nvPr>
            <p:ph idx="1"/>
          </p:nvPr>
        </p:nvSpPr>
        <p:spPr/>
        <p:txBody>
          <a:bodyPr/>
          <a:lstStyle/>
          <a:p>
            <a:r>
              <a:rPr lang="hu-HU" dirty="0"/>
              <a:t>The idea is </a:t>
            </a:r>
            <a:r>
              <a:rPr lang="hu-HU" dirty="0" err="1"/>
              <a:t>similar</a:t>
            </a:r>
            <a:r>
              <a:rPr lang="hu-HU" dirty="0"/>
              <a:t> </a:t>
            </a:r>
            <a:r>
              <a:rPr lang="hu-HU" dirty="0" err="1"/>
              <a:t>to</a:t>
            </a:r>
            <a:r>
              <a:rPr lang="hu-HU" dirty="0"/>
              <a:t> </a:t>
            </a:r>
            <a:r>
              <a:rPr lang="hu-HU" dirty="0" err="1"/>
              <a:t>AdaBoost</a:t>
            </a:r>
            <a:r>
              <a:rPr lang="hu-HU" dirty="0"/>
              <a:t>…</a:t>
            </a:r>
          </a:p>
        </p:txBody>
      </p:sp>
      <p:pic>
        <p:nvPicPr>
          <p:cNvPr id="11266" name="Picture 2" descr="http://databricks.com/wp-content/uploads/2015/01/Ensembl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2708920"/>
            <a:ext cx="35433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215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Category</a:t>
            </a:r>
            <a:r>
              <a:rPr lang="hu-HU" dirty="0"/>
              <a:t> </a:t>
            </a:r>
            <a:r>
              <a:rPr lang="hu-HU" dirty="0" err="1"/>
              <a:t>variables</a:t>
            </a:r>
            <a:endParaRPr lang="hu-HU" dirty="0"/>
          </a:p>
        </p:txBody>
      </p:sp>
      <p:sp>
        <p:nvSpPr>
          <p:cNvPr id="3" name="Tartalom helye 2"/>
          <p:cNvSpPr>
            <a:spLocks noGrp="1"/>
          </p:cNvSpPr>
          <p:nvPr>
            <p:ph idx="1"/>
          </p:nvPr>
        </p:nvSpPr>
        <p:spPr/>
        <p:txBody>
          <a:bodyPr>
            <a:normAutofit fontScale="77500" lnSpcReduction="20000"/>
          </a:bodyPr>
          <a:lstStyle/>
          <a:p>
            <a:r>
              <a:rPr lang="hu-HU" dirty="0" err="1"/>
              <a:t>Binary</a:t>
            </a:r>
            <a:r>
              <a:rPr lang="hu-HU" dirty="0"/>
              <a:t> </a:t>
            </a:r>
            <a:r>
              <a:rPr lang="hu-HU" dirty="0" err="1"/>
              <a:t>features</a:t>
            </a:r>
            <a:endParaRPr lang="hu-HU" dirty="0"/>
          </a:p>
          <a:p>
            <a:pPr lvl="1"/>
            <a:r>
              <a:rPr lang="hu-HU" dirty="0" err="1"/>
              <a:t>Convert</a:t>
            </a:r>
            <a:r>
              <a:rPr lang="hu-HU" dirty="0"/>
              <a:t> </a:t>
            </a:r>
            <a:r>
              <a:rPr lang="hu-HU" dirty="0" err="1"/>
              <a:t>to</a:t>
            </a:r>
            <a:r>
              <a:rPr lang="hu-HU" dirty="0"/>
              <a:t> 0/1 </a:t>
            </a:r>
            <a:r>
              <a:rPr lang="hu-HU" dirty="0" err="1"/>
              <a:t>or</a:t>
            </a:r>
            <a:r>
              <a:rPr lang="hu-HU" dirty="0"/>
              <a:t> -1/1</a:t>
            </a:r>
          </a:p>
          <a:p>
            <a:pPr lvl="1"/>
            <a:r>
              <a:rPr lang="hu-HU" dirty="0" err="1"/>
              <a:t>For</a:t>
            </a:r>
            <a:r>
              <a:rPr lang="hu-HU" dirty="0"/>
              <a:t> </a:t>
            </a:r>
            <a:r>
              <a:rPr lang="hu-HU" dirty="0" err="1"/>
              <a:t>missing</a:t>
            </a:r>
            <a:r>
              <a:rPr lang="hu-HU" dirty="0"/>
              <a:t> </a:t>
            </a:r>
            <a:r>
              <a:rPr lang="hu-HU" dirty="0" err="1"/>
              <a:t>values</a:t>
            </a:r>
            <a:r>
              <a:rPr lang="hu-HU" dirty="0"/>
              <a:t> </a:t>
            </a:r>
            <a:r>
              <a:rPr lang="hu-HU" dirty="0" err="1"/>
              <a:t>you</a:t>
            </a:r>
            <a:r>
              <a:rPr lang="hu-HU" dirty="0"/>
              <a:t> </a:t>
            </a:r>
            <a:r>
              <a:rPr lang="hu-HU" dirty="0" err="1"/>
              <a:t>can</a:t>
            </a:r>
            <a:r>
              <a:rPr lang="hu-HU" dirty="0"/>
              <a:t> </a:t>
            </a:r>
            <a:r>
              <a:rPr lang="hu-HU" dirty="0" err="1"/>
              <a:t>use</a:t>
            </a:r>
            <a:r>
              <a:rPr lang="hu-HU" dirty="0"/>
              <a:t> 0.5 </a:t>
            </a:r>
            <a:r>
              <a:rPr lang="hu-HU" dirty="0" err="1"/>
              <a:t>or</a:t>
            </a:r>
            <a:r>
              <a:rPr lang="hu-HU" dirty="0"/>
              <a:t> 0 </a:t>
            </a:r>
            <a:r>
              <a:rPr lang="hu-HU" dirty="0" err="1"/>
              <a:t>resp</a:t>
            </a:r>
            <a:r>
              <a:rPr lang="hu-HU" dirty="0"/>
              <a:t>.</a:t>
            </a:r>
          </a:p>
          <a:p>
            <a:pPr lvl="1"/>
            <a:endParaRPr lang="hu-HU" dirty="0"/>
          </a:p>
          <a:p>
            <a:r>
              <a:rPr lang="hu-HU" dirty="0" err="1"/>
              <a:t>Nominal</a:t>
            </a:r>
            <a:r>
              <a:rPr lang="hu-HU" dirty="0"/>
              <a:t> </a:t>
            </a:r>
            <a:r>
              <a:rPr lang="hu-HU" dirty="0" err="1"/>
              <a:t>features</a:t>
            </a:r>
            <a:r>
              <a:rPr lang="hu-HU" dirty="0"/>
              <a:t> </a:t>
            </a:r>
            <a:r>
              <a:rPr lang="hu-HU" dirty="0" err="1"/>
              <a:t>have</a:t>
            </a:r>
            <a:r>
              <a:rPr lang="hu-HU" dirty="0"/>
              <a:t> </a:t>
            </a:r>
            <a:r>
              <a:rPr lang="hu-HU" dirty="0" err="1"/>
              <a:t>multiple</a:t>
            </a:r>
            <a:r>
              <a:rPr lang="hu-HU" dirty="0"/>
              <a:t> </a:t>
            </a:r>
            <a:r>
              <a:rPr lang="hu-HU" dirty="0" err="1"/>
              <a:t>values</a:t>
            </a:r>
            <a:r>
              <a:rPr lang="hu-HU" dirty="0"/>
              <a:t> </a:t>
            </a:r>
          </a:p>
          <a:p>
            <a:pPr lvl="1"/>
            <a:r>
              <a:rPr lang="hu-HU" dirty="0" err="1"/>
              <a:t>like</a:t>
            </a:r>
            <a:r>
              <a:rPr lang="hu-HU" dirty="0"/>
              <a:t> INNER_CITY/RURAL/SUBURBAN/TOWN</a:t>
            </a:r>
          </a:p>
          <a:p>
            <a:pPr lvl="1"/>
            <a:r>
              <a:rPr lang="hu-HU" dirty="0" err="1"/>
              <a:t>Convert</a:t>
            </a:r>
            <a:r>
              <a:rPr lang="hu-HU" dirty="0"/>
              <a:t> </a:t>
            </a:r>
            <a:r>
              <a:rPr lang="hu-HU" dirty="0" err="1"/>
              <a:t>them</a:t>
            </a:r>
            <a:r>
              <a:rPr lang="hu-HU" dirty="0"/>
              <a:t> </a:t>
            </a:r>
            <a:r>
              <a:rPr lang="hu-HU" dirty="0" err="1"/>
              <a:t>to</a:t>
            </a:r>
            <a:r>
              <a:rPr lang="hu-HU" dirty="0"/>
              <a:t> </a:t>
            </a:r>
            <a:r>
              <a:rPr lang="hu-HU" dirty="0" err="1"/>
              <a:t>multiple</a:t>
            </a:r>
            <a:r>
              <a:rPr lang="hu-HU" dirty="0"/>
              <a:t> </a:t>
            </a:r>
            <a:r>
              <a:rPr lang="hu-HU" dirty="0" err="1"/>
              <a:t>binary</a:t>
            </a:r>
            <a:r>
              <a:rPr lang="hu-HU" dirty="0"/>
              <a:t> </a:t>
            </a:r>
            <a:r>
              <a:rPr lang="hu-HU" dirty="0" err="1"/>
              <a:t>feature</a:t>
            </a:r>
            <a:endParaRPr lang="hu-HU" dirty="0"/>
          </a:p>
          <a:p>
            <a:pPr lvl="2"/>
            <a:r>
              <a:rPr lang="hu-HU" dirty="0"/>
              <a:t>New </a:t>
            </a:r>
            <a:r>
              <a:rPr lang="hu-HU" dirty="0" err="1"/>
              <a:t>column</a:t>
            </a:r>
            <a:r>
              <a:rPr lang="hu-HU" dirty="0"/>
              <a:t> </a:t>
            </a:r>
            <a:r>
              <a:rPr lang="hu-HU" dirty="0" err="1"/>
              <a:t>for</a:t>
            </a:r>
            <a:r>
              <a:rPr lang="hu-HU" dirty="0"/>
              <a:t> </a:t>
            </a:r>
            <a:r>
              <a:rPr lang="hu-HU" dirty="0" err="1"/>
              <a:t>each</a:t>
            </a:r>
            <a:r>
              <a:rPr lang="hu-HU" dirty="0"/>
              <a:t> </a:t>
            </a:r>
            <a:r>
              <a:rPr lang="hu-HU" dirty="0" err="1"/>
              <a:t>value</a:t>
            </a:r>
            <a:endParaRPr lang="hu-HU" dirty="0"/>
          </a:p>
          <a:p>
            <a:pPr lvl="1"/>
            <a:r>
              <a:rPr lang="hu-HU" dirty="0" err="1"/>
              <a:t>For</a:t>
            </a:r>
            <a:r>
              <a:rPr lang="hu-HU" dirty="0"/>
              <a:t> </a:t>
            </a:r>
            <a:r>
              <a:rPr lang="hu-HU" dirty="0" err="1"/>
              <a:t>missing</a:t>
            </a:r>
            <a:r>
              <a:rPr lang="hu-HU" dirty="0"/>
              <a:t> </a:t>
            </a:r>
            <a:r>
              <a:rPr lang="hu-HU" dirty="0" err="1"/>
              <a:t>values</a:t>
            </a:r>
            <a:r>
              <a:rPr lang="hu-HU" dirty="0"/>
              <a:t> </a:t>
            </a:r>
            <a:r>
              <a:rPr lang="hu-HU" dirty="0" err="1"/>
              <a:t>introduce</a:t>
            </a:r>
            <a:r>
              <a:rPr lang="hu-HU" dirty="0"/>
              <a:t> a </a:t>
            </a:r>
            <a:r>
              <a:rPr lang="hu-HU" dirty="0" err="1"/>
              <a:t>new</a:t>
            </a:r>
            <a:r>
              <a:rPr lang="hu-HU" dirty="0"/>
              <a:t> </a:t>
            </a:r>
            <a:r>
              <a:rPr lang="hu-HU" dirty="0" err="1"/>
              <a:t>binary</a:t>
            </a:r>
            <a:r>
              <a:rPr lang="hu-HU" dirty="0"/>
              <a:t> </a:t>
            </a:r>
            <a:r>
              <a:rPr lang="hu-HU" dirty="0" err="1"/>
              <a:t>column</a:t>
            </a:r>
            <a:r>
              <a:rPr lang="hu-HU" dirty="0"/>
              <a:t> </a:t>
            </a:r>
            <a:r>
              <a:rPr lang="hu-HU" dirty="0" err="1"/>
              <a:t>for</a:t>
            </a:r>
            <a:r>
              <a:rPr lang="hu-HU" dirty="0"/>
              <a:t> </a:t>
            </a:r>
            <a:r>
              <a:rPr lang="hu-HU" dirty="0" err="1"/>
              <a:t>this</a:t>
            </a:r>
            <a:r>
              <a:rPr lang="hu-HU" dirty="0"/>
              <a:t> </a:t>
            </a:r>
            <a:r>
              <a:rPr lang="hu-HU" dirty="0" err="1"/>
              <a:t>special</a:t>
            </a:r>
            <a:r>
              <a:rPr lang="hu-HU" dirty="0"/>
              <a:t> </a:t>
            </a:r>
            <a:r>
              <a:rPr lang="hu-HU" dirty="0" err="1"/>
              <a:t>value</a:t>
            </a:r>
            <a:endParaRPr lang="hu-HU" dirty="0"/>
          </a:p>
          <a:p>
            <a:pPr lvl="2"/>
            <a:endParaRPr lang="hu-HU" dirty="0"/>
          </a:p>
          <a:p>
            <a:r>
              <a:rPr lang="hu-HU" dirty="0" err="1"/>
              <a:t>Ordinal</a:t>
            </a:r>
            <a:r>
              <a:rPr lang="hu-HU" dirty="0"/>
              <a:t> </a:t>
            </a:r>
            <a:r>
              <a:rPr lang="hu-HU" dirty="0" err="1"/>
              <a:t>features</a:t>
            </a:r>
            <a:r>
              <a:rPr lang="hu-HU" dirty="0"/>
              <a:t> </a:t>
            </a:r>
            <a:r>
              <a:rPr lang="hu-HU" dirty="0" err="1"/>
              <a:t>also</a:t>
            </a:r>
            <a:r>
              <a:rPr lang="hu-HU" dirty="0"/>
              <a:t> </a:t>
            </a:r>
            <a:r>
              <a:rPr lang="hu-HU" dirty="0" err="1"/>
              <a:t>have</a:t>
            </a:r>
            <a:r>
              <a:rPr lang="hu-HU" dirty="0"/>
              <a:t> </a:t>
            </a:r>
            <a:r>
              <a:rPr lang="hu-HU" dirty="0" err="1"/>
              <a:t>multiple</a:t>
            </a:r>
            <a:r>
              <a:rPr lang="hu-HU" dirty="0"/>
              <a:t> </a:t>
            </a:r>
            <a:r>
              <a:rPr lang="hu-HU" dirty="0" err="1"/>
              <a:t>values</a:t>
            </a:r>
            <a:endParaRPr lang="hu-HU" dirty="0"/>
          </a:p>
          <a:p>
            <a:pPr lvl="1"/>
            <a:r>
              <a:rPr lang="hu-HU" dirty="0" err="1"/>
              <a:t>Like</a:t>
            </a:r>
            <a:r>
              <a:rPr lang="hu-HU" dirty="0"/>
              <a:t> </a:t>
            </a:r>
            <a:r>
              <a:rPr lang="hu-HU" dirty="0" err="1"/>
              <a:t>small</a:t>
            </a:r>
            <a:r>
              <a:rPr lang="hu-HU" dirty="0"/>
              <a:t>, </a:t>
            </a:r>
            <a:r>
              <a:rPr lang="hu-HU" dirty="0" err="1"/>
              <a:t>medium</a:t>
            </a:r>
            <a:r>
              <a:rPr lang="hu-HU" dirty="0"/>
              <a:t>, </a:t>
            </a:r>
            <a:r>
              <a:rPr lang="hu-HU" dirty="0" err="1"/>
              <a:t>large</a:t>
            </a:r>
            <a:endParaRPr lang="hu-HU" dirty="0"/>
          </a:p>
          <a:p>
            <a:pPr lvl="1"/>
            <a:r>
              <a:rPr lang="hu-HU" dirty="0" err="1"/>
              <a:t>There</a:t>
            </a:r>
            <a:r>
              <a:rPr lang="hu-HU" dirty="0"/>
              <a:t> </a:t>
            </a:r>
            <a:r>
              <a:rPr lang="hu-HU" dirty="0" err="1"/>
              <a:t>are</a:t>
            </a:r>
            <a:r>
              <a:rPr lang="hu-HU" dirty="0"/>
              <a:t> </a:t>
            </a:r>
            <a:r>
              <a:rPr lang="hu-HU" dirty="0" err="1"/>
              <a:t>ordering</a:t>
            </a:r>
            <a:r>
              <a:rPr lang="hu-HU" dirty="0"/>
              <a:t>, </a:t>
            </a:r>
            <a:r>
              <a:rPr lang="hu-HU" dirty="0" err="1"/>
              <a:t>so</a:t>
            </a:r>
            <a:r>
              <a:rPr lang="hu-HU" dirty="0"/>
              <a:t> </a:t>
            </a:r>
            <a:r>
              <a:rPr lang="hu-HU" dirty="0" err="1"/>
              <a:t>they</a:t>
            </a:r>
            <a:r>
              <a:rPr lang="hu-HU" dirty="0"/>
              <a:t> </a:t>
            </a:r>
            <a:r>
              <a:rPr lang="hu-HU" dirty="0" err="1"/>
              <a:t>can</a:t>
            </a:r>
            <a:r>
              <a:rPr lang="hu-HU" dirty="0"/>
              <a:t> be </a:t>
            </a:r>
            <a:r>
              <a:rPr lang="hu-HU" dirty="0" err="1"/>
              <a:t>converted</a:t>
            </a:r>
            <a:r>
              <a:rPr lang="hu-HU" dirty="0"/>
              <a:t> </a:t>
            </a:r>
            <a:r>
              <a:rPr lang="hu-HU" dirty="0" err="1"/>
              <a:t>to</a:t>
            </a:r>
            <a:r>
              <a:rPr lang="hu-HU" dirty="0"/>
              <a:t> </a:t>
            </a:r>
            <a:r>
              <a:rPr lang="hu-HU" dirty="0" err="1"/>
              <a:t>integers</a:t>
            </a:r>
            <a:endParaRPr lang="hu-HU" dirty="0"/>
          </a:p>
          <a:p>
            <a:pPr lvl="2"/>
            <a:r>
              <a:rPr lang="hu-HU" dirty="0" err="1"/>
              <a:t>Small</a:t>
            </a:r>
            <a:r>
              <a:rPr lang="hu-HU" dirty="0"/>
              <a:t>=0, </a:t>
            </a:r>
            <a:r>
              <a:rPr lang="hu-HU" dirty="0" err="1"/>
              <a:t>medium</a:t>
            </a:r>
            <a:r>
              <a:rPr lang="hu-HU" dirty="0"/>
              <a:t>=1, </a:t>
            </a:r>
            <a:r>
              <a:rPr lang="hu-HU" dirty="0" err="1"/>
              <a:t>large</a:t>
            </a:r>
            <a:r>
              <a:rPr lang="hu-HU" dirty="0"/>
              <a:t>=2</a:t>
            </a:r>
          </a:p>
          <a:p>
            <a:pPr lvl="1"/>
            <a:r>
              <a:rPr lang="hu-HU" dirty="0" err="1"/>
              <a:t>For</a:t>
            </a:r>
            <a:r>
              <a:rPr lang="hu-HU" dirty="0"/>
              <a:t> </a:t>
            </a:r>
            <a:r>
              <a:rPr lang="hu-HU" dirty="0" err="1"/>
              <a:t>missing</a:t>
            </a:r>
            <a:r>
              <a:rPr lang="hu-HU" dirty="0"/>
              <a:t> </a:t>
            </a:r>
            <a:r>
              <a:rPr lang="hu-HU" dirty="0" err="1"/>
              <a:t>values</a:t>
            </a:r>
            <a:r>
              <a:rPr lang="hu-HU" dirty="0"/>
              <a:t> </a:t>
            </a:r>
            <a:r>
              <a:rPr lang="hu-HU" dirty="0" err="1"/>
              <a:t>introduce</a:t>
            </a:r>
            <a:r>
              <a:rPr lang="hu-HU" dirty="0"/>
              <a:t> an </a:t>
            </a:r>
            <a:r>
              <a:rPr lang="hu-HU" dirty="0" err="1"/>
              <a:t>extremal</a:t>
            </a:r>
            <a:r>
              <a:rPr lang="hu-HU" dirty="0"/>
              <a:t> </a:t>
            </a:r>
            <a:r>
              <a:rPr lang="hu-HU" dirty="0" err="1"/>
              <a:t>value</a:t>
            </a:r>
            <a:r>
              <a:rPr lang="hu-HU" dirty="0"/>
              <a:t> </a:t>
            </a:r>
            <a:r>
              <a:rPr lang="hu-HU" dirty="0" err="1"/>
              <a:t>or</a:t>
            </a:r>
            <a:r>
              <a:rPr lang="hu-HU" dirty="0"/>
              <a:t> </a:t>
            </a:r>
            <a:r>
              <a:rPr lang="hu-HU" dirty="0" err="1"/>
              <a:t>introduce</a:t>
            </a:r>
            <a:r>
              <a:rPr lang="hu-HU" dirty="0"/>
              <a:t> a </a:t>
            </a:r>
            <a:r>
              <a:rPr lang="hu-HU" dirty="0" err="1"/>
              <a:t>new</a:t>
            </a:r>
            <a:r>
              <a:rPr lang="hu-HU" dirty="0"/>
              <a:t> </a:t>
            </a:r>
            <a:r>
              <a:rPr lang="hu-HU" dirty="0" err="1"/>
              <a:t>column</a:t>
            </a:r>
            <a:r>
              <a:rPr lang="hu-HU" dirty="0"/>
              <a:t> </a:t>
            </a:r>
            <a:r>
              <a:rPr lang="hu-HU" dirty="0" err="1"/>
              <a:t>similarly</a:t>
            </a:r>
            <a:r>
              <a:rPr lang="hu-HU" dirty="0"/>
              <a:t> </a:t>
            </a:r>
            <a:r>
              <a:rPr lang="hu-HU" dirty="0" err="1"/>
              <a:t>to</a:t>
            </a:r>
            <a:r>
              <a:rPr lang="hu-HU" dirty="0"/>
              <a:t> </a:t>
            </a:r>
            <a:r>
              <a:rPr lang="hu-HU" dirty="0" err="1"/>
              <a:t>the</a:t>
            </a:r>
            <a:r>
              <a:rPr lang="hu-HU" dirty="0"/>
              <a:t> </a:t>
            </a:r>
            <a:r>
              <a:rPr lang="hu-HU" dirty="0" err="1"/>
              <a:t>nominal</a:t>
            </a:r>
            <a:r>
              <a:rPr lang="hu-HU" dirty="0"/>
              <a:t> </a:t>
            </a:r>
            <a:r>
              <a:rPr lang="hu-HU" dirty="0" err="1"/>
              <a:t>case</a:t>
            </a:r>
            <a:endParaRPr lang="hu-HU" dirty="0"/>
          </a:p>
          <a:p>
            <a:pPr marL="0" indent="0">
              <a:buNone/>
            </a:pPr>
            <a:endParaRPr lang="hu-HU" dirty="0"/>
          </a:p>
          <a:p>
            <a:endParaRPr lang="hu-HU" dirty="0"/>
          </a:p>
        </p:txBody>
      </p:sp>
    </p:spTree>
    <p:extLst>
      <p:ext uri="{BB962C8B-B14F-4D97-AF65-F5344CB8AC3E}">
        <p14:creationId xmlns:p14="http://schemas.microsoft.com/office/powerpoint/2010/main" val="2255994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Scaling</a:t>
            </a:r>
            <a:endParaRPr lang="hu-HU" dirty="0"/>
          </a:p>
        </p:txBody>
      </p:sp>
      <p:sp>
        <p:nvSpPr>
          <p:cNvPr id="3" name="Tartalom helye 2"/>
          <p:cNvSpPr>
            <a:spLocks noGrp="1"/>
          </p:cNvSpPr>
          <p:nvPr>
            <p:ph idx="1"/>
          </p:nvPr>
        </p:nvSpPr>
        <p:spPr/>
        <p:txBody>
          <a:bodyPr/>
          <a:lstStyle/>
          <a:p>
            <a:endParaRPr lang="hu-HU" dirty="0"/>
          </a:p>
          <a:p>
            <a:r>
              <a:rPr lang="hu-HU" dirty="0" err="1"/>
              <a:t>Sometimes</a:t>
            </a:r>
            <a:r>
              <a:rPr lang="hu-HU" dirty="0"/>
              <a:t> </a:t>
            </a:r>
            <a:r>
              <a:rPr lang="hu-HU" dirty="0" err="1"/>
              <a:t>we</a:t>
            </a:r>
            <a:r>
              <a:rPr lang="hu-HU" dirty="0"/>
              <a:t> </a:t>
            </a:r>
            <a:r>
              <a:rPr lang="hu-HU" dirty="0" err="1"/>
              <a:t>have</a:t>
            </a:r>
            <a:r>
              <a:rPr lang="hu-HU" dirty="0"/>
              <a:t> </a:t>
            </a:r>
            <a:r>
              <a:rPr lang="hu-HU" dirty="0" err="1"/>
              <a:t>to</a:t>
            </a:r>
            <a:r>
              <a:rPr lang="hu-HU" dirty="0"/>
              <a:t> </a:t>
            </a:r>
            <a:r>
              <a:rPr lang="hu-HU" dirty="0" err="1"/>
              <a:t>rescale</a:t>
            </a:r>
            <a:r>
              <a:rPr lang="hu-HU" dirty="0"/>
              <a:t> a </a:t>
            </a:r>
            <a:r>
              <a:rPr lang="hu-HU" dirty="0" err="1"/>
              <a:t>feature</a:t>
            </a:r>
            <a:endParaRPr lang="hu-HU" dirty="0"/>
          </a:p>
          <a:p>
            <a:endParaRPr lang="hu-HU" dirty="0"/>
          </a:p>
          <a:p>
            <a:r>
              <a:rPr lang="hu-HU" dirty="0" err="1"/>
              <a:t>or</a:t>
            </a:r>
            <a:r>
              <a:rPr lang="hu-HU" dirty="0"/>
              <a:t> </a:t>
            </a:r>
            <a:r>
              <a:rPr lang="hu-HU" dirty="0" err="1"/>
              <a:t>normalize</a:t>
            </a:r>
            <a:r>
              <a:rPr lang="hu-HU" dirty="0"/>
              <a:t> </a:t>
            </a:r>
            <a:r>
              <a:rPr lang="hu-HU" dirty="0" err="1"/>
              <a:t>it</a:t>
            </a:r>
            <a:endParaRPr lang="hu-HU" dirty="0"/>
          </a:p>
          <a:p>
            <a:pPr lvl="1"/>
            <a:r>
              <a:rPr lang="hu-HU" dirty="0" err="1"/>
              <a:t>Some</a:t>
            </a:r>
            <a:r>
              <a:rPr lang="hu-HU" dirty="0"/>
              <a:t> </a:t>
            </a:r>
            <a:r>
              <a:rPr lang="hu-HU" dirty="0" err="1"/>
              <a:t>algs</a:t>
            </a:r>
            <a:r>
              <a:rPr lang="hu-HU" dirty="0"/>
              <a:t>. </a:t>
            </a:r>
            <a:r>
              <a:rPr lang="hu-HU" dirty="0" err="1"/>
              <a:t>require</a:t>
            </a:r>
            <a:r>
              <a:rPr lang="hu-HU" dirty="0"/>
              <a:t> </a:t>
            </a:r>
            <a:r>
              <a:rPr lang="hu-HU" dirty="0" err="1"/>
              <a:t>variables</a:t>
            </a:r>
            <a:r>
              <a:rPr lang="hu-HU" dirty="0"/>
              <a:t> </a:t>
            </a:r>
            <a:r>
              <a:rPr lang="hu-HU" dirty="0" err="1"/>
              <a:t>with</a:t>
            </a:r>
            <a:r>
              <a:rPr lang="hu-HU" dirty="0"/>
              <a:t> </a:t>
            </a:r>
            <a:r>
              <a:rPr lang="hu-HU" dirty="0" err="1"/>
              <a:t>values</a:t>
            </a:r>
            <a:r>
              <a:rPr lang="hu-HU" dirty="0"/>
              <a:t> </a:t>
            </a:r>
            <a:r>
              <a:rPr lang="hu-HU" dirty="0" err="1"/>
              <a:t>between</a:t>
            </a:r>
            <a:r>
              <a:rPr lang="hu-HU" dirty="0"/>
              <a:t> 0 and 1</a:t>
            </a:r>
          </a:p>
        </p:txBody>
      </p:sp>
    </p:spTree>
    <p:extLst>
      <p:ext uri="{BB962C8B-B14F-4D97-AF65-F5344CB8AC3E}">
        <p14:creationId xmlns:p14="http://schemas.microsoft.com/office/powerpoint/2010/main" val="3963118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550D3F3-D520-4C10-A230-95EC72D02271}"/>
              </a:ext>
            </a:extLst>
          </p:cNvPr>
          <p:cNvSpPr>
            <a:spLocks noGrp="1"/>
          </p:cNvSpPr>
          <p:nvPr>
            <p:ph type="title"/>
          </p:nvPr>
        </p:nvSpPr>
        <p:spPr/>
        <p:txBody>
          <a:bodyPr/>
          <a:lstStyle/>
          <a:p>
            <a:r>
              <a:rPr lang="hu-HU" dirty="0" err="1"/>
              <a:t>Regression</a:t>
            </a:r>
            <a:endParaRPr lang="hu-HU" dirty="0"/>
          </a:p>
        </p:txBody>
      </p:sp>
      <p:sp>
        <p:nvSpPr>
          <p:cNvPr id="3" name="Tartalom helye 2">
            <a:extLst>
              <a:ext uri="{FF2B5EF4-FFF2-40B4-BE49-F238E27FC236}">
                <a16:creationId xmlns:a16="http://schemas.microsoft.com/office/drawing/2014/main" id="{7981FF63-5B85-47F0-96AF-5022F8EEFBB8}"/>
              </a:ext>
            </a:extLst>
          </p:cNvPr>
          <p:cNvSpPr>
            <a:spLocks noGrp="1"/>
          </p:cNvSpPr>
          <p:nvPr>
            <p:ph idx="1"/>
          </p:nvPr>
        </p:nvSpPr>
        <p:spPr/>
        <p:txBody>
          <a:bodyPr>
            <a:normAutofit lnSpcReduction="10000"/>
          </a:bodyPr>
          <a:lstStyle/>
          <a:p>
            <a:r>
              <a:rPr lang="en-US" dirty="0"/>
              <a:t>estimating the </a:t>
            </a:r>
            <a:r>
              <a:rPr lang="en-US" b="1" dirty="0"/>
              <a:t>relationships</a:t>
            </a:r>
            <a:r>
              <a:rPr lang="en-US" dirty="0"/>
              <a:t> between a </a:t>
            </a:r>
            <a:r>
              <a:rPr lang="en-US" b="1" dirty="0"/>
              <a:t>dependent</a:t>
            </a:r>
            <a:r>
              <a:rPr lang="en-US" dirty="0"/>
              <a:t> variable (often called the 'outcome variable') and one or more </a:t>
            </a:r>
            <a:r>
              <a:rPr lang="en-US" b="1" dirty="0"/>
              <a:t>independent</a:t>
            </a:r>
            <a:r>
              <a:rPr lang="en-US" dirty="0"/>
              <a:t> variables often called 'predictors', 'covariates', or 'features’)</a:t>
            </a:r>
            <a:endParaRPr lang="hu-HU" dirty="0"/>
          </a:p>
          <a:p>
            <a:r>
              <a:rPr lang="hu-HU" dirty="0" err="1"/>
              <a:t>Linear</a:t>
            </a:r>
            <a:r>
              <a:rPr lang="hu-HU" dirty="0"/>
              <a:t> </a:t>
            </a:r>
            <a:r>
              <a:rPr lang="hu-HU" dirty="0" err="1"/>
              <a:t>regression</a:t>
            </a:r>
            <a:endParaRPr lang="hu-HU" dirty="0"/>
          </a:p>
          <a:p>
            <a:r>
              <a:rPr lang="hu-HU" dirty="0"/>
              <a:t>General </a:t>
            </a:r>
            <a:r>
              <a:rPr lang="hu-HU" dirty="0" err="1"/>
              <a:t>linear</a:t>
            </a:r>
            <a:r>
              <a:rPr lang="hu-HU" dirty="0"/>
              <a:t> </a:t>
            </a:r>
            <a:r>
              <a:rPr lang="hu-HU" dirty="0" err="1"/>
              <a:t>model</a:t>
            </a:r>
            <a:endParaRPr lang="hu-HU" dirty="0"/>
          </a:p>
          <a:p>
            <a:r>
              <a:rPr lang="hu-HU" dirty="0"/>
              <a:t>Non-</a:t>
            </a:r>
            <a:r>
              <a:rPr lang="hu-HU" dirty="0" err="1"/>
              <a:t>linear</a:t>
            </a:r>
            <a:r>
              <a:rPr lang="hu-HU" dirty="0"/>
              <a:t> </a:t>
            </a:r>
            <a:r>
              <a:rPr lang="hu-HU" dirty="0" err="1"/>
              <a:t>regression</a:t>
            </a:r>
            <a:endParaRPr lang="hu-HU" dirty="0"/>
          </a:p>
          <a:p>
            <a:endParaRPr lang="hu-HU" dirty="0"/>
          </a:p>
          <a:p>
            <a:r>
              <a:rPr lang="hu-HU" dirty="0"/>
              <a:t>More </a:t>
            </a:r>
            <a:r>
              <a:rPr lang="hu-HU" dirty="0" err="1"/>
              <a:t>at</a:t>
            </a:r>
            <a:r>
              <a:rPr lang="hu-HU" dirty="0"/>
              <a:t> </a:t>
            </a:r>
            <a:r>
              <a:rPr lang="hu-HU" dirty="0">
                <a:hlinkClick r:id="rId2"/>
              </a:rPr>
              <a:t>https://runawayhorse001.github.io/LearningApacheSpark/regression.html</a:t>
            </a:r>
            <a:endParaRPr lang="hu-HU" dirty="0"/>
          </a:p>
          <a:p>
            <a:endParaRPr lang="hu-HU" dirty="0"/>
          </a:p>
        </p:txBody>
      </p:sp>
    </p:spTree>
    <p:extLst>
      <p:ext uri="{BB962C8B-B14F-4D97-AF65-F5344CB8AC3E}">
        <p14:creationId xmlns:p14="http://schemas.microsoft.com/office/powerpoint/2010/main" val="2648738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Unsupervised</a:t>
            </a:r>
            <a:r>
              <a:rPr lang="hu-HU" dirty="0"/>
              <a:t> </a:t>
            </a:r>
            <a:r>
              <a:rPr lang="hu-HU" dirty="0" err="1"/>
              <a:t>learning</a:t>
            </a:r>
            <a:endParaRPr lang="hu-HU" dirty="0"/>
          </a:p>
        </p:txBody>
      </p:sp>
      <p:sp>
        <p:nvSpPr>
          <p:cNvPr id="3" name="Tartalom helye 2"/>
          <p:cNvSpPr>
            <a:spLocks noGrp="1"/>
          </p:cNvSpPr>
          <p:nvPr>
            <p:ph idx="1"/>
          </p:nvPr>
        </p:nvSpPr>
        <p:spPr>
          <a:xfrm>
            <a:off x="1991544" y="1662937"/>
            <a:ext cx="8229600" cy="4525963"/>
          </a:xfrm>
        </p:spPr>
        <p:txBody>
          <a:bodyPr/>
          <a:lstStyle/>
          <a:p>
            <a:r>
              <a:rPr lang="hu-HU" dirty="0"/>
              <a:t>No </a:t>
            </a:r>
            <a:r>
              <a:rPr lang="hu-HU" dirty="0" err="1"/>
              <a:t>training</a:t>
            </a:r>
            <a:r>
              <a:rPr lang="hu-HU" dirty="0"/>
              <a:t> </a:t>
            </a:r>
            <a:r>
              <a:rPr lang="hu-HU" dirty="0" err="1"/>
              <a:t>data</a:t>
            </a:r>
            <a:endParaRPr lang="hu-HU" dirty="0"/>
          </a:p>
          <a:p>
            <a:pPr lvl="1"/>
            <a:r>
              <a:rPr lang="hu-HU" dirty="0" err="1"/>
              <a:t>Learning</a:t>
            </a:r>
            <a:r>
              <a:rPr lang="hu-HU" dirty="0"/>
              <a:t> </a:t>
            </a:r>
            <a:r>
              <a:rPr lang="hu-HU" dirty="0" err="1"/>
              <a:t>insights</a:t>
            </a:r>
            <a:r>
              <a:rPr lang="hu-HU" dirty="0"/>
              <a:t> and </a:t>
            </a:r>
            <a:r>
              <a:rPr lang="hu-HU" dirty="0" err="1"/>
              <a:t>structure</a:t>
            </a:r>
            <a:r>
              <a:rPr lang="hu-HU" dirty="0"/>
              <a:t> </a:t>
            </a:r>
            <a:r>
              <a:rPr lang="hu-HU" dirty="0" err="1"/>
              <a:t>from</a:t>
            </a:r>
            <a:r>
              <a:rPr lang="hu-HU" dirty="0"/>
              <a:t> </a:t>
            </a:r>
            <a:r>
              <a:rPr lang="hu-HU" dirty="0" err="1"/>
              <a:t>the</a:t>
            </a:r>
            <a:r>
              <a:rPr lang="hu-HU" dirty="0"/>
              <a:t> </a:t>
            </a:r>
            <a:r>
              <a:rPr lang="hu-HU" dirty="0" err="1"/>
              <a:t>data</a:t>
            </a:r>
            <a:r>
              <a:rPr lang="hu-HU" dirty="0"/>
              <a:t> </a:t>
            </a:r>
            <a:r>
              <a:rPr lang="hu-HU" dirty="0" err="1"/>
              <a:t>itself</a:t>
            </a:r>
            <a:endParaRPr lang="hu-HU" dirty="0"/>
          </a:p>
          <a:p>
            <a:endParaRPr lang="hu-HU" dirty="0"/>
          </a:p>
          <a:p>
            <a:endParaRPr lang="hu-HU" dirty="0"/>
          </a:p>
        </p:txBody>
      </p:sp>
      <p:cxnSp>
        <p:nvCxnSpPr>
          <p:cNvPr id="5" name="Egyenes összekötő nyíllal 4"/>
          <p:cNvCxnSpPr/>
          <p:nvPr/>
        </p:nvCxnSpPr>
        <p:spPr>
          <a:xfrm flipV="1">
            <a:off x="2207568" y="2924944"/>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a:off x="2207568" y="5877272"/>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Csoportba foglalás 8"/>
          <p:cNvGrpSpPr/>
          <p:nvPr/>
        </p:nvGrpSpPr>
        <p:grpSpPr>
          <a:xfrm>
            <a:off x="2703240" y="3216736"/>
            <a:ext cx="144016" cy="184666"/>
            <a:chOff x="2123728" y="2389530"/>
            <a:chExt cx="144016" cy="184666"/>
          </a:xfrm>
        </p:grpSpPr>
        <p:cxnSp>
          <p:nvCxnSpPr>
            <p:cNvPr id="10" name="Egyenes összekötő 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gyenes összekötő 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Csoportba foglalás 11"/>
          <p:cNvGrpSpPr/>
          <p:nvPr/>
        </p:nvGrpSpPr>
        <p:grpSpPr>
          <a:xfrm>
            <a:off x="2855640" y="3369136"/>
            <a:ext cx="144016" cy="184666"/>
            <a:chOff x="2123728" y="2389530"/>
            <a:chExt cx="144016" cy="184666"/>
          </a:xfrm>
        </p:grpSpPr>
        <p:cxnSp>
          <p:nvCxnSpPr>
            <p:cNvPr id="13" name="Egyenes összekötő 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Csoportba foglalás 14"/>
          <p:cNvGrpSpPr/>
          <p:nvPr/>
        </p:nvGrpSpPr>
        <p:grpSpPr>
          <a:xfrm>
            <a:off x="3008040" y="3521536"/>
            <a:ext cx="144016" cy="184666"/>
            <a:chOff x="2123728" y="2389530"/>
            <a:chExt cx="144016" cy="184666"/>
          </a:xfrm>
        </p:grpSpPr>
        <p:cxnSp>
          <p:nvCxnSpPr>
            <p:cNvPr id="16" name="Egyenes összekötő 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gyenes összekötő 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Csoportba foglalás 17"/>
          <p:cNvGrpSpPr/>
          <p:nvPr/>
        </p:nvGrpSpPr>
        <p:grpSpPr>
          <a:xfrm>
            <a:off x="3160440" y="3673936"/>
            <a:ext cx="144016" cy="184666"/>
            <a:chOff x="2123728" y="2389530"/>
            <a:chExt cx="144016" cy="184666"/>
          </a:xfrm>
        </p:grpSpPr>
        <p:cxnSp>
          <p:nvCxnSpPr>
            <p:cNvPr id="19" name="Egyenes összekötő 1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Egyenes összekötő 1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Csoportba foglalás 20"/>
          <p:cNvGrpSpPr/>
          <p:nvPr/>
        </p:nvGrpSpPr>
        <p:grpSpPr>
          <a:xfrm>
            <a:off x="3071589" y="3251786"/>
            <a:ext cx="144016" cy="184666"/>
            <a:chOff x="2123728" y="2389530"/>
            <a:chExt cx="144016" cy="184666"/>
          </a:xfrm>
        </p:grpSpPr>
        <p:cxnSp>
          <p:nvCxnSpPr>
            <p:cNvPr id="22" name="Egyenes összekötő 2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gyenes összekötő 2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Csoportba foglalás 23"/>
          <p:cNvGrpSpPr/>
          <p:nvPr/>
        </p:nvGrpSpPr>
        <p:grpSpPr>
          <a:xfrm>
            <a:off x="3223989" y="3404186"/>
            <a:ext cx="144016" cy="184666"/>
            <a:chOff x="2123728" y="2389530"/>
            <a:chExt cx="144016" cy="184666"/>
          </a:xfrm>
        </p:grpSpPr>
        <p:cxnSp>
          <p:nvCxnSpPr>
            <p:cNvPr id="25" name="Egyenes összekötő 2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Csoportba foglalás 26"/>
          <p:cNvGrpSpPr/>
          <p:nvPr/>
        </p:nvGrpSpPr>
        <p:grpSpPr>
          <a:xfrm>
            <a:off x="2694856" y="3588852"/>
            <a:ext cx="144016" cy="184666"/>
            <a:chOff x="2123728" y="2389530"/>
            <a:chExt cx="144016" cy="184666"/>
          </a:xfrm>
        </p:grpSpPr>
        <p:cxnSp>
          <p:nvCxnSpPr>
            <p:cNvPr id="28" name="Egyenes összekötő 2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 name="Csoportba foglalás 29"/>
          <p:cNvGrpSpPr/>
          <p:nvPr/>
        </p:nvGrpSpPr>
        <p:grpSpPr>
          <a:xfrm>
            <a:off x="2847256" y="3741252"/>
            <a:ext cx="144016" cy="184666"/>
            <a:chOff x="2123728" y="2389530"/>
            <a:chExt cx="144016" cy="184666"/>
          </a:xfrm>
        </p:grpSpPr>
        <p:cxnSp>
          <p:nvCxnSpPr>
            <p:cNvPr id="31" name="Egyenes összekötő 3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Egyenes összekötő 3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Csoportba foglalás 32"/>
          <p:cNvGrpSpPr/>
          <p:nvPr/>
        </p:nvGrpSpPr>
        <p:grpSpPr>
          <a:xfrm>
            <a:off x="4450533" y="5054706"/>
            <a:ext cx="144016" cy="184666"/>
            <a:chOff x="2123728" y="2389530"/>
            <a:chExt cx="144016" cy="184666"/>
          </a:xfrm>
        </p:grpSpPr>
        <p:cxnSp>
          <p:nvCxnSpPr>
            <p:cNvPr id="34" name="Egyenes összekötő 3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Egyenes összekötő 3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Csoportba foglalás 35"/>
          <p:cNvGrpSpPr/>
          <p:nvPr/>
        </p:nvGrpSpPr>
        <p:grpSpPr>
          <a:xfrm>
            <a:off x="4602933" y="5207106"/>
            <a:ext cx="144016" cy="184666"/>
            <a:chOff x="2123728" y="2389530"/>
            <a:chExt cx="144016" cy="184666"/>
          </a:xfrm>
        </p:grpSpPr>
        <p:cxnSp>
          <p:nvCxnSpPr>
            <p:cNvPr id="37" name="Egyenes összekötő 3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Egyenes összekötő 3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Csoportba foglalás 38"/>
          <p:cNvGrpSpPr/>
          <p:nvPr/>
        </p:nvGrpSpPr>
        <p:grpSpPr>
          <a:xfrm>
            <a:off x="4450533" y="4790525"/>
            <a:ext cx="144016" cy="184666"/>
            <a:chOff x="2123728" y="2389530"/>
            <a:chExt cx="144016" cy="184666"/>
          </a:xfrm>
        </p:grpSpPr>
        <p:cxnSp>
          <p:nvCxnSpPr>
            <p:cNvPr id="40" name="Egyenes összekötő 3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Egyenes összekötő 4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Csoportba foglalás 41"/>
          <p:cNvGrpSpPr/>
          <p:nvPr/>
        </p:nvGrpSpPr>
        <p:grpSpPr>
          <a:xfrm>
            <a:off x="4602933" y="4942925"/>
            <a:ext cx="144016" cy="184666"/>
            <a:chOff x="2123728" y="2389530"/>
            <a:chExt cx="144016" cy="184666"/>
          </a:xfrm>
        </p:grpSpPr>
        <p:cxnSp>
          <p:nvCxnSpPr>
            <p:cNvPr id="43" name="Egyenes összekötő 4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Egyenes összekötő 4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Csoportba foglalás 44"/>
          <p:cNvGrpSpPr/>
          <p:nvPr/>
        </p:nvGrpSpPr>
        <p:grpSpPr>
          <a:xfrm>
            <a:off x="4727848" y="4815481"/>
            <a:ext cx="144016" cy="184666"/>
            <a:chOff x="2123728" y="2389530"/>
            <a:chExt cx="144016" cy="184666"/>
          </a:xfrm>
        </p:grpSpPr>
        <p:cxnSp>
          <p:nvCxnSpPr>
            <p:cNvPr id="46" name="Egyenes összekötő 4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Egyenes összekötő 4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Csoportba foglalás 47"/>
          <p:cNvGrpSpPr/>
          <p:nvPr/>
        </p:nvGrpSpPr>
        <p:grpSpPr>
          <a:xfrm>
            <a:off x="4880248" y="4967881"/>
            <a:ext cx="144016" cy="184666"/>
            <a:chOff x="2123728" y="2389530"/>
            <a:chExt cx="144016" cy="184666"/>
          </a:xfrm>
        </p:grpSpPr>
        <p:cxnSp>
          <p:nvCxnSpPr>
            <p:cNvPr id="49" name="Egyenes összekötő 4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Egyenes összekötő 4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Egyenes összekötő nyíllal 51"/>
          <p:cNvCxnSpPr/>
          <p:nvPr/>
        </p:nvCxnSpPr>
        <p:spPr>
          <a:xfrm flipV="1">
            <a:off x="6888088" y="2924944"/>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gyenes összekötő nyíllal 52"/>
          <p:cNvCxnSpPr/>
          <p:nvPr/>
        </p:nvCxnSpPr>
        <p:spPr>
          <a:xfrm>
            <a:off x="6888088" y="5877272"/>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4" name="Csoportba foglalás 53"/>
          <p:cNvGrpSpPr/>
          <p:nvPr/>
        </p:nvGrpSpPr>
        <p:grpSpPr>
          <a:xfrm>
            <a:off x="7104112" y="3817689"/>
            <a:ext cx="144016" cy="184666"/>
            <a:chOff x="2123728" y="2389530"/>
            <a:chExt cx="144016" cy="184666"/>
          </a:xfrm>
        </p:grpSpPr>
        <p:cxnSp>
          <p:nvCxnSpPr>
            <p:cNvPr id="55" name="Egyenes összekötő 5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Egyenes összekötő 5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7" name="Csoportba foglalás 56"/>
          <p:cNvGrpSpPr/>
          <p:nvPr/>
        </p:nvGrpSpPr>
        <p:grpSpPr>
          <a:xfrm>
            <a:off x="7256512" y="4036422"/>
            <a:ext cx="144016" cy="184666"/>
            <a:chOff x="2123728" y="2389530"/>
            <a:chExt cx="144016" cy="184666"/>
          </a:xfrm>
        </p:grpSpPr>
        <p:cxnSp>
          <p:nvCxnSpPr>
            <p:cNvPr id="58" name="Egyenes összekötő 5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gyenes összekötő 5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Csoportba foglalás 59"/>
          <p:cNvGrpSpPr/>
          <p:nvPr/>
        </p:nvGrpSpPr>
        <p:grpSpPr>
          <a:xfrm>
            <a:off x="7408912" y="4197206"/>
            <a:ext cx="144016" cy="184666"/>
            <a:chOff x="2123728" y="2389530"/>
            <a:chExt cx="144016" cy="184666"/>
          </a:xfrm>
        </p:grpSpPr>
        <p:cxnSp>
          <p:nvCxnSpPr>
            <p:cNvPr id="61" name="Egyenes összekötő 6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Egyenes összekötő 6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3" name="Csoportba foglalás 62"/>
          <p:cNvGrpSpPr/>
          <p:nvPr/>
        </p:nvGrpSpPr>
        <p:grpSpPr>
          <a:xfrm>
            <a:off x="7552928" y="4321805"/>
            <a:ext cx="144016" cy="184666"/>
            <a:chOff x="2123728" y="2389530"/>
            <a:chExt cx="144016" cy="184666"/>
          </a:xfrm>
        </p:grpSpPr>
        <p:cxnSp>
          <p:nvCxnSpPr>
            <p:cNvPr id="64" name="Egyenes összekötő 6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Egyenes összekötő 6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Csoportba foglalás 65"/>
          <p:cNvGrpSpPr/>
          <p:nvPr/>
        </p:nvGrpSpPr>
        <p:grpSpPr>
          <a:xfrm>
            <a:off x="7713712" y="4427289"/>
            <a:ext cx="144016" cy="184666"/>
            <a:chOff x="2123728" y="2389530"/>
            <a:chExt cx="144016" cy="184666"/>
          </a:xfrm>
        </p:grpSpPr>
        <p:cxnSp>
          <p:nvCxnSpPr>
            <p:cNvPr id="67" name="Egyenes összekötő 6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gyenes összekötő 6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Csoportba foglalás 68"/>
          <p:cNvGrpSpPr/>
          <p:nvPr/>
        </p:nvGrpSpPr>
        <p:grpSpPr>
          <a:xfrm>
            <a:off x="7866112" y="4437112"/>
            <a:ext cx="144016" cy="184666"/>
            <a:chOff x="2123728" y="2389530"/>
            <a:chExt cx="144016" cy="184666"/>
          </a:xfrm>
        </p:grpSpPr>
        <p:cxnSp>
          <p:nvCxnSpPr>
            <p:cNvPr id="70" name="Egyenes összekötő 6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Egyenes összekötő 7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Csoportba foglalás 71"/>
          <p:cNvGrpSpPr/>
          <p:nvPr/>
        </p:nvGrpSpPr>
        <p:grpSpPr>
          <a:xfrm>
            <a:off x="8018512" y="4396462"/>
            <a:ext cx="144016" cy="184666"/>
            <a:chOff x="2123728" y="2389530"/>
            <a:chExt cx="144016" cy="184666"/>
          </a:xfrm>
        </p:grpSpPr>
        <p:cxnSp>
          <p:nvCxnSpPr>
            <p:cNvPr id="73" name="Egyenes összekötő 7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Egyenes összekötő 7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Csoportba foglalás 74"/>
          <p:cNvGrpSpPr/>
          <p:nvPr/>
        </p:nvGrpSpPr>
        <p:grpSpPr>
          <a:xfrm>
            <a:off x="8170912" y="4077072"/>
            <a:ext cx="144016" cy="184666"/>
            <a:chOff x="2123728" y="2389530"/>
            <a:chExt cx="144016" cy="184666"/>
          </a:xfrm>
        </p:grpSpPr>
        <p:cxnSp>
          <p:nvCxnSpPr>
            <p:cNvPr id="76" name="Egyenes összekötő 7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gyenes összekötő 7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8" name="Csoportba foglalás 77"/>
          <p:cNvGrpSpPr/>
          <p:nvPr/>
        </p:nvGrpSpPr>
        <p:grpSpPr>
          <a:xfrm>
            <a:off x="8323312" y="4005064"/>
            <a:ext cx="144016" cy="184666"/>
            <a:chOff x="2123728" y="2389530"/>
            <a:chExt cx="144016" cy="184666"/>
          </a:xfrm>
        </p:grpSpPr>
        <p:cxnSp>
          <p:nvCxnSpPr>
            <p:cNvPr id="79" name="Egyenes összekötő 7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Egyenes összekötő 7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1" name="Csoportba foglalás 80"/>
          <p:cNvGrpSpPr/>
          <p:nvPr/>
        </p:nvGrpSpPr>
        <p:grpSpPr>
          <a:xfrm>
            <a:off x="8475712" y="4077072"/>
            <a:ext cx="144016" cy="184666"/>
            <a:chOff x="2123728" y="2389530"/>
            <a:chExt cx="144016" cy="184666"/>
          </a:xfrm>
        </p:grpSpPr>
        <p:cxnSp>
          <p:nvCxnSpPr>
            <p:cNvPr id="82" name="Egyenes összekötő 8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Egyenes összekötő 8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4" name="Csoportba foglalás 83"/>
          <p:cNvGrpSpPr/>
          <p:nvPr/>
        </p:nvGrpSpPr>
        <p:grpSpPr>
          <a:xfrm>
            <a:off x="8628112" y="4149080"/>
            <a:ext cx="144016" cy="184666"/>
            <a:chOff x="2123728" y="2389530"/>
            <a:chExt cx="144016" cy="184666"/>
          </a:xfrm>
        </p:grpSpPr>
        <p:cxnSp>
          <p:nvCxnSpPr>
            <p:cNvPr id="85" name="Egyenes összekötő 8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Egyenes összekötő 8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7" name="Csoportba foglalás 86"/>
          <p:cNvGrpSpPr/>
          <p:nvPr/>
        </p:nvGrpSpPr>
        <p:grpSpPr>
          <a:xfrm>
            <a:off x="8780512" y="4324454"/>
            <a:ext cx="144016" cy="184666"/>
            <a:chOff x="2123728" y="2389530"/>
            <a:chExt cx="144016" cy="184666"/>
          </a:xfrm>
        </p:grpSpPr>
        <p:cxnSp>
          <p:nvCxnSpPr>
            <p:cNvPr id="88" name="Egyenes összekötő 8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Egyenes összekötő 8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0" name="Csoportba foglalás 89"/>
          <p:cNvGrpSpPr/>
          <p:nvPr/>
        </p:nvGrpSpPr>
        <p:grpSpPr>
          <a:xfrm>
            <a:off x="8932912" y="4534272"/>
            <a:ext cx="144016" cy="184666"/>
            <a:chOff x="2123728" y="2389530"/>
            <a:chExt cx="144016" cy="184666"/>
          </a:xfrm>
        </p:grpSpPr>
        <p:cxnSp>
          <p:nvCxnSpPr>
            <p:cNvPr id="91" name="Egyenes összekötő 9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Egyenes összekötő 9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3" name="Csoportba foglalás 92"/>
          <p:cNvGrpSpPr/>
          <p:nvPr/>
        </p:nvGrpSpPr>
        <p:grpSpPr>
          <a:xfrm>
            <a:off x="9076928" y="4416787"/>
            <a:ext cx="144016" cy="184666"/>
            <a:chOff x="2123728" y="2389530"/>
            <a:chExt cx="144016" cy="184666"/>
          </a:xfrm>
        </p:grpSpPr>
        <p:cxnSp>
          <p:nvCxnSpPr>
            <p:cNvPr id="94" name="Egyenes összekötő 9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Egyenes összekötő 9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8" name="Csoportba foglalás 107"/>
          <p:cNvGrpSpPr/>
          <p:nvPr/>
        </p:nvGrpSpPr>
        <p:grpSpPr>
          <a:xfrm>
            <a:off x="8112224" y="4252446"/>
            <a:ext cx="144016" cy="184666"/>
            <a:chOff x="2123728" y="2389530"/>
            <a:chExt cx="144016" cy="184666"/>
          </a:xfrm>
        </p:grpSpPr>
        <p:cxnSp>
          <p:nvCxnSpPr>
            <p:cNvPr id="109" name="Egyenes összekötő 10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Egyenes összekötő 10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053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Unsupervised</a:t>
            </a:r>
            <a:r>
              <a:rPr lang="hu-HU" dirty="0"/>
              <a:t> </a:t>
            </a:r>
            <a:r>
              <a:rPr lang="hu-HU" dirty="0" err="1"/>
              <a:t>learning</a:t>
            </a:r>
            <a:endParaRPr lang="hu-HU" dirty="0"/>
          </a:p>
        </p:txBody>
      </p:sp>
      <p:sp>
        <p:nvSpPr>
          <p:cNvPr id="3" name="Tartalom helye 2"/>
          <p:cNvSpPr>
            <a:spLocks noGrp="1"/>
          </p:cNvSpPr>
          <p:nvPr>
            <p:ph idx="1"/>
          </p:nvPr>
        </p:nvSpPr>
        <p:spPr>
          <a:xfrm>
            <a:off x="1991544" y="1662937"/>
            <a:ext cx="8229600" cy="4525963"/>
          </a:xfrm>
        </p:spPr>
        <p:txBody>
          <a:bodyPr/>
          <a:lstStyle/>
          <a:p>
            <a:r>
              <a:rPr lang="hu-HU" dirty="0"/>
              <a:t>No </a:t>
            </a:r>
            <a:r>
              <a:rPr lang="hu-HU" dirty="0" err="1"/>
              <a:t>training</a:t>
            </a:r>
            <a:r>
              <a:rPr lang="hu-HU" dirty="0"/>
              <a:t> </a:t>
            </a:r>
            <a:r>
              <a:rPr lang="hu-HU" dirty="0" err="1"/>
              <a:t>data</a:t>
            </a:r>
            <a:endParaRPr lang="hu-HU" dirty="0"/>
          </a:p>
          <a:p>
            <a:pPr lvl="1"/>
            <a:r>
              <a:rPr lang="hu-HU" dirty="0" err="1"/>
              <a:t>Learning</a:t>
            </a:r>
            <a:r>
              <a:rPr lang="hu-HU" dirty="0"/>
              <a:t> </a:t>
            </a:r>
            <a:r>
              <a:rPr lang="hu-HU" dirty="0" err="1"/>
              <a:t>insights</a:t>
            </a:r>
            <a:r>
              <a:rPr lang="hu-HU" dirty="0"/>
              <a:t> and </a:t>
            </a:r>
            <a:r>
              <a:rPr lang="hu-HU" dirty="0" err="1"/>
              <a:t>structure</a:t>
            </a:r>
            <a:r>
              <a:rPr lang="hu-HU" dirty="0"/>
              <a:t> </a:t>
            </a:r>
            <a:r>
              <a:rPr lang="hu-HU" dirty="0" err="1"/>
              <a:t>from</a:t>
            </a:r>
            <a:r>
              <a:rPr lang="hu-HU" dirty="0"/>
              <a:t> </a:t>
            </a:r>
            <a:r>
              <a:rPr lang="hu-HU" dirty="0" err="1"/>
              <a:t>the</a:t>
            </a:r>
            <a:r>
              <a:rPr lang="hu-HU" dirty="0"/>
              <a:t> </a:t>
            </a:r>
            <a:r>
              <a:rPr lang="hu-HU" dirty="0" err="1"/>
              <a:t>data</a:t>
            </a:r>
            <a:r>
              <a:rPr lang="hu-HU" dirty="0"/>
              <a:t> </a:t>
            </a:r>
            <a:r>
              <a:rPr lang="hu-HU" dirty="0" err="1"/>
              <a:t>itself</a:t>
            </a:r>
            <a:endParaRPr lang="hu-HU" dirty="0"/>
          </a:p>
          <a:p>
            <a:endParaRPr lang="hu-HU" dirty="0"/>
          </a:p>
          <a:p>
            <a:endParaRPr lang="hu-HU" dirty="0"/>
          </a:p>
        </p:txBody>
      </p:sp>
      <p:cxnSp>
        <p:nvCxnSpPr>
          <p:cNvPr id="5" name="Egyenes összekötő nyíllal 4"/>
          <p:cNvCxnSpPr/>
          <p:nvPr/>
        </p:nvCxnSpPr>
        <p:spPr>
          <a:xfrm flipV="1">
            <a:off x="2207568" y="2924944"/>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a:off x="2207568" y="5877272"/>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Csoportba foglalás 8"/>
          <p:cNvGrpSpPr/>
          <p:nvPr/>
        </p:nvGrpSpPr>
        <p:grpSpPr>
          <a:xfrm>
            <a:off x="2703240" y="3216736"/>
            <a:ext cx="144016" cy="184666"/>
            <a:chOff x="2123728" y="2389530"/>
            <a:chExt cx="144016" cy="184666"/>
          </a:xfrm>
        </p:grpSpPr>
        <p:cxnSp>
          <p:nvCxnSpPr>
            <p:cNvPr id="10" name="Egyenes összekötő 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gyenes összekötő 1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Csoportba foglalás 11"/>
          <p:cNvGrpSpPr/>
          <p:nvPr/>
        </p:nvGrpSpPr>
        <p:grpSpPr>
          <a:xfrm>
            <a:off x="2855640" y="3369136"/>
            <a:ext cx="144016" cy="184666"/>
            <a:chOff x="2123728" y="2389530"/>
            <a:chExt cx="144016" cy="184666"/>
          </a:xfrm>
        </p:grpSpPr>
        <p:cxnSp>
          <p:nvCxnSpPr>
            <p:cNvPr id="13" name="Egyenes összekötő 1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Csoportba foglalás 14"/>
          <p:cNvGrpSpPr/>
          <p:nvPr/>
        </p:nvGrpSpPr>
        <p:grpSpPr>
          <a:xfrm>
            <a:off x="3008040" y="3521536"/>
            <a:ext cx="144016" cy="184666"/>
            <a:chOff x="2123728" y="2389530"/>
            <a:chExt cx="144016" cy="184666"/>
          </a:xfrm>
        </p:grpSpPr>
        <p:cxnSp>
          <p:nvCxnSpPr>
            <p:cNvPr id="16" name="Egyenes összekötő 1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gyenes összekötő 1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Csoportba foglalás 17"/>
          <p:cNvGrpSpPr/>
          <p:nvPr/>
        </p:nvGrpSpPr>
        <p:grpSpPr>
          <a:xfrm>
            <a:off x="3160440" y="3673936"/>
            <a:ext cx="144016" cy="184666"/>
            <a:chOff x="2123728" y="2389530"/>
            <a:chExt cx="144016" cy="184666"/>
          </a:xfrm>
        </p:grpSpPr>
        <p:cxnSp>
          <p:nvCxnSpPr>
            <p:cNvPr id="19" name="Egyenes összekötő 1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Egyenes összekötő 1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Csoportba foglalás 20"/>
          <p:cNvGrpSpPr/>
          <p:nvPr/>
        </p:nvGrpSpPr>
        <p:grpSpPr>
          <a:xfrm>
            <a:off x="3071589" y="3251786"/>
            <a:ext cx="144016" cy="184666"/>
            <a:chOff x="2123728" y="2389530"/>
            <a:chExt cx="144016" cy="184666"/>
          </a:xfrm>
        </p:grpSpPr>
        <p:cxnSp>
          <p:nvCxnSpPr>
            <p:cNvPr id="22" name="Egyenes összekötő 2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gyenes összekötő 2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Csoportba foglalás 23"/>
          <p:cNvGrpSpPr/>
          <p:nvPr/>
        </p:nvGrpSpPr>
        <p:grpSpPr>
          <a:xfrm>
            <a:off x="3223989" y="3404186"/>
            <a:ext cx="144016" cy="184666"/>
            <a:chOff x="2123728" y="2389530"/>
            <a:chExt cx="144016" cy="184666"/>
          </a:xfrm>
        </p:grpSpPr>
        <p:cxnSp>
          <p:nvCxnSpPr>
            <p:cNvPr id="25" name="Egyenes összekötő 2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Csoportba foglalás 26"/>
          <p:cNvGrpSpPr/>
          <p:nvPr/>
        </p:nvGrpSpPr>
        <p:grpSpPr>
          <a:xfrm>
            <a:off x="2694856" y="3588852"/>
            <a:ext cx="144016" cy="184666"/>
            <a:chOff x="2123728" y="2389530"/>
            <a:chExt cx="144016" cy="184666"/>
          </a:xfrm>
        </p:grpSpPr>
        <p:cxnSp>
          <p:nvCxnSpPr>
            <p:cNvPr id="28" name="Egyenes összekötő 2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 name="Csoportba foglalás 29"/>
          <p:cNvGrpSpPr/>
          <p:nvPr/>
        </p:nvGrpSpPr>
        <p:grpSpPr>
          <a:xfrm>
            <a:off x="2847256" y="3741252"/>
            <a:ext cx="144016" cy="184666"/>
            <a:chOff x="2123728" y="2389530"/>
            <a:chExt cx="144016" cy="184666"/>
          </a:xfrm>
        </p:grpSpPr>
        <p:cxnSp>
          <p:nvCxnSpPr>
            <p:cNvPr id="31" name="Egyenes összekötő 3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Egyenes összekötő 3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Csoportba foglalás 32"/>
          <p:cNvGrpSpPr/>
          <p:nvPr/>
        </p:nvGrpSpPr>
        <p:grpSpPr>
          <a:xfrm>
            <a:off x="4450533" y="5054706"/>
            <a:ext cx="144016" cy="184666"/>
            <a:chOff x="2123728" y="2389530"/>
            <a:chExt cx="144016" cy="184666"/>
          </a:xfrm>
        </p:grpSpPr>
        <p:cxnSp>
          <p:nvCxnSpPr>
            <p:cNvPr id="34" name="Egyenes összekötő 3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Egyenes összekötő 3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Csoportba foglalás 35"/>
          <p:cNvGrpSpPr/>
          <p:nvPr/>
        </p:nvGrpSpPr>
        <p:grpSpPr>
          <a:xfrm>
            <a:off x="4602933" y="5207106"/>
            <a:ext cx="144016" cy="184666"/>
            <a:chOff x="2123728" y="2389530"/>
            <a:chExt cx="144016" cy="184666"/>
          </a:xfrm>
        </p:grpSpPr>
        <p:cxnSp>
          <p:nvCxnSpPr>
            <p:cNvPr id="37" name="Egyenes összekötő 3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Egyenes összekötő 3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Csoportba foglalás 38"/>
          <p:cNvGrpSpPr/>
          <p:nvPr/>
        </p:nvGrpSpPr>
        <p:grpSpPr>
          <a:xfrm>
            <a:off x="4450533" y="4790525"/>
            <a:ext cx="144016" cy="184666"/>
            <a:chOff x="2123728" y="2389530"/>
            <a:chExt cx="144016" cy="184666"/>
          </a:xfrm>
        </p:grpSpPr>
        <p:cxnSp>
          <p:nvCxnSpPr>
            <p:cNvPr id="40" name="Egyenes összekötő 3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Egyenes összekötő 4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Csoportba foglalás 41"/>
          <p:cNvGrpSpPr/>
          <p:nvPr/>
        </p:nvGrpSpPr>
        <p:grpSpPr>
          <a:xfrm>
            <a:off x="4602933" y="4942925"/>
            <a:ext cx="144016" cy="184666"/>
            <a:chOff x="2123728" y="2389530"/>
            <a:chExt cx="144016" cy="184666"/>
          </a:xfrm>
        </p:grpSpPr>
        <p:cxnSp>
          <p:nvCxnSpPr>
            <p:cNvPr id="43" name="Egyenes összekötő 4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Egyenes összekötő 4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Csoportba foglalás 44"/>
          <p:cNvGrpSpPr/>
          <p:nvPr/>
        </p:nvGrpSpPr>
        <p:grpSpPr>
          <a:xfrm>
            <a:off x="4727848" y="4815481"/>
            <a:ext cx="144016" cy="184666"/>
            <a:chOff x="2123728" y="2389530"/>
            <a:chExt cx="144016" cy="184666"/>
          </a:xfrm>
        </p:grpSpPr>
        <p:cxnSp>
          <p:nvCxnSpPr>
            <p:cNvPr id="46" name="Egyenes összekötő 4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Egyenes összekötő 4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Csoportba foglalás 47"/>
          <p:cNvGrpSpPr/>
          <p:nvPr/>
        </p:nvGrpSpPr>
        <p:grpSpPr>
          <a:xfrm>
            <a:off x="4880248" y="4967881"/>
            <a:ext cx="144016" cy="184666"/>
            <a:chOff x="2123728" y="2389530"/>
            <a:chExt cx="144016" cy="184666"/>
          </a:xfrm>
        </p:grpSpPr>
        <p:cxnSp>
          <p:nvCxnSpPr>
            <p:cNvPr id="49" name="Egyenes összekötő 4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Egyenes összekötő 4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Egyenes összekötő nyíllal 51"/>
          <p:cNvCxnSpPr/>
          <p:nvPr/>
        </p:nvCxnSpPr>
        <p:spPr>
          <a:xfrm flipV="1">
            <a:off x="6888088" y="2924944"/>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gyenes összekötő nyíllal 52"/>
          <p:cNvCxnSpPr/>
          <p:nvPr/>
        </p:nvCxnSpPr>
        <p:spPr>
          <a:xfrm>
            <a:off x="6888088" y="5877272"/>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4" name="Csoportba foglalás 53"/>
          <p:cNvGrpSpPr/>
          <p:nvPr/>
        </p:nvGrpSpPr>
        <p:grpSpPr>
          <a:xfrm>
            <a:off x="7104112" y="3817689"/>
            <a:ext cx="144016" cy="184666"/>
            <a:chOff x="2123728" y="2389530"/>
            <a:chExt cx="144016" cy="184666"/>
          </a:xfrm>
        </p:grpSpPr>
        <p:cxnSp>
          <p:nvCxnSpPr>
            <p:cNvPr id="55" name="Egyenes összekötő 5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Egyenes összekötő 5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7" name="Csoportba foglalás 56"/>
          <p:cNvGrpSpPr/>
          <p:nvPr/>
        </p:nvGrpSpPr>
        <p:grpSpPr>
          <a:xfrm>
            <a:off x="7256512" y="4036422"/>
            <a:ext cx="144016" cy="184666"/>
            <a:chOff x="2123728" y="2389530"/>
            <a:chExt cx="144016" cy="184666"/>
          </a:xfrm>
        </p:grpSpPr>
        <p:cxnSp>
          <p:nvCxnSpPr>
            <p:cNvPr id="58" name="Egyenes összekötő 5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gyenes összekötő 5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Csoportba foglalás 59"/>
          <p:cNvGrpSpPr/>
          <p:nvPr/>
        </p:nvGrpSpPr>
        <p:grpSpPr>
          <a:xfrm>
            <a:off x="7408912" y="4197206"/>
            <a:ext cx="144016" cy="184666"/>
            <a:chOff x="2123728" y="2389530"/>
            <a:chExt cx="144016" cy="184666"/>
          </a:xfrm>
        </p:grpSpPr>
        <p:cxnSp>
          <p:nvCxnSpPr>
            <p:cNvPr id="61" name="Egyenes összekötő 6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Egyenes összekötő 6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3" name="Csoportba foglalás 62"/>
          <p:cNvGrpSpPr/>
          <p:nvPr/>
        </p:nvGrpSpPr>
        <p:grpSpPr>
          <a:xfrm>
            <a:off x="7552928" y="4321805"/>
            <a:ext cx="144016" cy="184666"/>
            <a:chOff x="2123728" y="2389530"/>
            <a:chExt cx="144016" cy="184666"/>
          </a:xfrm>
        </p:grpSpPr>
        <p:cxnSp>
          <p:nvCxnSpPr>
            <p:cNvPr id="64" name="Egyenes összekötő 6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Egyenes összekötő 6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Csoportba foglalás 65"/>
          <p:cNvGrpSpPr/>
          <p:nvPr/>
        </p:nvGrpSpPr>
        <p:grpSpPr>
          <a:xfrm>
            <a:off x="7713712" y="4427289"/>
            <a:ext cx="144016" cy="184666"/>
            <a:chOff x="2123728" y="2389530"/>
            <a:chExt cx="144016" cy="184666"/>
          </a:xfrm>
        </p:grpSpPr>
        <p:cxnSp>
          <p:nvCxnSpPr>
            <p:cNvPr id="67" name="Egyenes összekötő 66"/>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gyenes összekötő 67"/>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Csoportba foglalás 68"/>
          <p:cNvGrpSpPr/>
          <p:nvPr/>
        </p:nvGrpSpPr>
        <p:grpSpPr>
          <a:xfrm>
            <a:off x="7866112" y="4437112"/>
            <a:ext cx="144016" cy="184666"/>
            <a:chOff x="2123728" y="2389530"/>
            <a:chExt cx="144016" cy="184666"/>
          </a:xfrm>
        </p:grpSpPr>
        <p:cxnSp>
          <p:nvCxnSpPr>
            <p:cNvPr id="70" name="Egyenes összekötő 69"/>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Egyenes összekötő 70"/>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Csoportba foglalás 71"/>
          <p:cNvGrpSpPr/>
          <p:nvPr/>
        </p:nvGrpSpPr>
        <p:grpSpPr>
          <a:xfrm>
            <a:off x="8018512" y="4396462"/>
            <a:ext cx="144016" cy="184666"/>
            <a:chOff x="2123728" y="2389530"/>
            <a:chExt cx="144016" cy="184666"/>
          </a:xfrm>
        </p:grpSpPr>
        <p:cxnSp>
          <p:nvCxnSpPr>
            <p:cNvPr id="73" name="Egyenes összekötő 72"/>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Egyenes összekötő 73"/>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Csoportba foglalás 74"/>
          <p:cNvGrpSpPr/>
          <p:nvPr/>
        </p:nvGrpSpPr>
        <p:grpSpPr>
          <a:xfrm>
            <a:off x="8170912" y="4077072"/>
            <a:ext cx="144016" cy="184666"/>
            <a:chOff x="2123728" y="2389530"/>
            <a:chExt cx="144016" cy="184666"/>
          </a:xfrm>
        </p:grpSpPr>
        <p:cxnSp>
          <p:nvCxnSpPr>
            <p:cNvPr id="76" name="Egyenes összekötő 75"/>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gyenes összekötő 76"/>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8" name="Csoportba foglalás 77"/>
          <p:cNvGrpSpPr/>
          <p:nvPr/>
        </p:nvGrpSpPr>
        <p:grpSpPr>
          <a:xfrm>
            <a:off x="8323312" y="4005064"/>
            <a:ext cx="144016" cy="184666"/>
            <a:chOff x="2123728" y="2389530"/>
            <a:chExt cx="144016" cy="184666"/>
          </a:xfrm>
        </p:grpSpPr>
        <p:cxnSp>
          <p:nvCxnSpPr>
            <p:cNvPr id="79" name="Egyenes összekötő 7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Egyenes összekötő 7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1" name="Csoportba foglalás 80"/>
          <p:cNvGrpSpPr/>
          <p:nvPr/>
        </p:nvGrpSpPr>
        <p:grpSpPr>
          <a:xfrm>
            <a:off x="8475712" y="4077072"/>
            <a:ext cx="144016" cy="184666"/>
            <a:chOff x="2123728" y="2389530"/>
            <a:chExt cx="144016" cy="184666"/>
          </a:xfrm>
        </p:grpSpPr>
        <p:cxnSp>
          <p:nvCxnSpPr>
            <p:cNvPr id="82" name="Egyenes összekötő 81"/>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Egyenes összekötő 82"/>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4" name="Csoportba foglalás 83"/>
          <p:cNvGrpSpPr/>
          <p:nvPr/>
        </p:nvGrpSpPr>
        <p:grpSpPr>
          <a:xfrm>
            <a:off x="8628112" y="4149080"/>
            <a:ext cx="144016" cy="184666"/>
            <a:chOff x="2123728" y="2389530"/>
            <a:chExt cx="144016" cy="184666"/>
          </a:xfrm>
        </p:grpSpPr>
        <p:cxnSp>
          <p:nvCxnSpPr>
            <p:cNvPr id="85" name="Egyenes összekötő 84"/>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Egyenes összekötő 85"/>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7" name="Csoportba foglalás 86"/>
          <p:cNvGrpSpPr/>
          <p:nvPr/>
        </p:nvGrpSpPr>
        <p:grpSpPr>
          <a:xfrm>
            <a:off x="8780512" y="4324454"/>
            <a:ext cx="144016" cy="184666"/>
            <a:chOff x="2123728" y="2389530"/>
            <a:chExt cx="144016" cy="184666"/>
          </a:xfrm>
        </p:grpSpPr>
        <p:cxnSp>
          <p:nvCxnSpPr>
            <p:cNvPr id="88" name="Egyenes összekötő 87"/>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Egyenes összekötő 88"/>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0" name="Csoportba foglalás 89"/>
          <p:cNvGrpSpPr/>
          <p:nvPr/>
        </p:nvGrpSpPr>
        <p:grpSpPr>
          <a:xfrm>
            <a:off x="8932912" y="4534272"/>
            <a:ext cx="144016" cy="184666"/>
            <a:chOff x="2123728" y="2389530"/>
            <a:chExt cx="144016" cy="184666"/>
          </a:xfrm>
        </p:grpSpPr>
        <p:cxnSp>
          <p:nvCxnSpPr>
            <p:cNvPr id="91" name="Egyenes összekötő 90"/>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Egyenes összekötő 91"/>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3" name="Csoportba foglalás 92"/>
          <p:cNvGrpSpPr/>
          <p:nvPr/>
        </p:nvGrpSpPr>
        <p:grpSpPr>
          <a:xfrm>
            <a:off x="9076928" y="4416787"/>
            <a:ext cx="144016" cy="184666"/>
            <a:chOff x="2123728" y="2389530"/>
            <a:chExt cx="144016" cy="184666"/>
          </a:xfrm>
        </p:grpSpPr>
        <p:cxnSp>
          <p:nvCxnSpPr>
            <p:cNvPr id="94" name="Egyenes összekötő 93"/>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Egyenes összekötő 94"/>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8" name="Csoportba foglalás 107"/>
          <p:cNvGrpSpPr/>
          <p:nvPr/>
        </p:nvGrpSpPr>
        <p:grpSpPr>
          <a:xfrm>
            <a:off x="8112224" y="4252446"/>
            <a:ext cx="144016" cy="184666"/>
            <a:chOff x="2123728" y="2389530"/>
            <a:chExt cx="144016" cy="184666"/>
          </a:xfrm>
        </p:grpSpPr>
        <p:cxnSp>
          <p:nvCxnSpPr>
            <p:cNvPr id="109" name="Egyenes összekötő 108"/>
            <p:cNvCxnSpPr/>
            <p:nvPr/>
          </p:nvCxnSpPr>
          <p:spPr>
            <a:xfrm>
              <a:off x="2195736" y="2389530"/>
              <a:ext cx="0" cy="184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Egyenes összekötő 109"/>
            <p:cNvCxnSpPr/>
            <p:nvPr/>
          </p:nvCxnSpPr>
          <p:spPr>
            <a:xfrm>
              <a:off x="2123728" y="2481863"/>
              <a:ext cx="1440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Ellipszis 3"/>
          <p:cNvSpPr/>
          <p:nvPr/>
        </p:nvSpPr>
        <p:spPr>
          <a:xfrm>
            <a:off x="2567608" y="3068961"/>
            <a:ext cx="1008112" cy="10597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6" name="Ellipszis 95"/>
          <p:cNvSpPr/>
          <p:nvPr/>
        </p:nvSpPr>
        <p:spPr>
          <a:xfrm>
            <a:off x="4242893" y="4509121"/>
            <a:ext cx="1008112" cy="10597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Szövegdoboz 5"/>
          <p:cNvSpPr txBox="1"/>
          <p:nvPr/>
        </p:nvSpPr>
        <p:spPr>
          <a:xfrm rot="19265626">
            <a:off x="2001260" y="4151041"/>
            <a:ext cx="3816424" cy="461665"/>
          </a:xfrm>
          <a:prstGeom prst="rect">
            <a:avLst/>
          </a:prstGeom>
          <a:noFill/>
        </p:spPr>
        <p:txBody>
          <a:bodyPr wrap="square" rtlCol="0">
            <a:spAutoFit/>
          </a:bodyPr>
          <a:lstStyle/>
          <a:p>
            <a:pPr algn="ctr"/>
            <a:r>
              <a:rPr lang="hu-HU" sz="2400" b="1" dirty="0" err="1"/>
              <a:t>Clustering</a:t>
            </a:r>
            <a:endParaRPr lang="hu-HU" sz="2400" b="1" dirty="0"/>
          </a:p>
        </p:txBody>
      </p:sp>
      <p:sp>
        <p:nvSpPr>
          <p:cNvPr id="8" name="Szabadkézi sokszög 7"/>
          <p:cNvSpPr/>
          <p:nvPr/>
        </p:nvSpPr>
        <p:spPr>
          <a:xfrm>
            <a:off x="7100552" y="3786389"/>
            <a:ext cx="2086378" cy="840394"/>
          </a:xfrm>
          <a:custGeom>
            <a:avLst/>
            <a:gdLst>
              <a:gd name="connsiteX0" fmla="*/ 0 w 2086378"/>
              <a:gd name="connsiteY0" fmla="*/ 0 h 840394"/>
              <a:gd name="connsiteX1" fmla="*/ 257578 w 2086378"/>
              <a:gd name="connsiteY1" fmla="*/ 386366 h 840394"/>
              <a:gd name="connsiteX2" fmla="*/ 553792 w 2086378"/>
              <a:gd name="connsiteY2" fmla="*/ 656822 h 840394"/>
              <a:gd name="connsiteX3" fmla="*/ 798490 w 2086378"/>
              <a:gd name="connsiteY3" fmla="*/ 734096 h 840394"/>
              <a:gd name="connsiteX4" fmla="*/ 1043189 w 2086378"/>
              <a:gd name="connsiteY4" fmla="*/ 708338 h 840394"/>
              <a:gd name="connsiteX5" fmla="*/ 1171978 w 2086378"/>
              <a:gd name="connsiteY5" fmla="*/ 373487 h 840394"/>
              <a:gd name="connsiteX6" fmla="*/ 1339403 w 2086378"/>
              <a:gd name="connsiteY6" fmla="*/ 296214 h 840394"/>
              <a:gd name="connsiteX7" fmla="*/ 1712890 w 2086378"/>
              <a:gd name="connsiteY7" fmla="*/ 553791 h 840394"/>
              <a:gd name="connsiteX8" fmla="*/ 1854558 w 2086378"/>
              <a:gd name="connsiteY8" fmla="*/ 837126 h 840394"/>
              <a:gd name="connsiteX9" fmla="*/ 2086378 w 2086378"/>
              <a:gd name="connsiteY9" fmla="*/ 682580 h 84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378" h="840394">
                <a:moveTo>
                  <a:pt x="0" y="0"/>
                </a:moveTo>
                <a:cubicBezTo>
                  <a:pt x="82639" y="138448"/>
                  <a:pt x="165279" y="276896"/>
                  <a:pt x="257578" y="386366"/>
                </a:cubicBezTo>
                <a:cubicBezTo>
                  <a:pt x="349877" y="495836"/>
                  <a:pt x="463640" y="598867"/>
                  <a:pt x="553792" y="656822"/>
                </a:cubicBezTo>
                <a:cubicBezTo>
                  <a:pt x="643944" y="714777"/>
                  <a:pt x="716924" y="725510"/>
                  <a:pt x="798490" y="734096"/>
                </a:cubicBezTo>
                <a:cubicBezTo>
                  <a:pt x="880056" y="742682"/>
                  <a:pt x="980941" y="768439"/>
                  <a:pt x="1043189" y="708338"/>
                </a:cubicBezTo>
                <a:cubicBezTo>
                  <a:pt x="1105437" y="648237"/>
                  <a:pt x="1122609" y="442174"/>
                  <a:pt x="1171978" y="373487"/>
                </a:cubicBezTo>
                <a:cubicBezTo>
                  <a:pt x="1221347" y="304800"/>
                  <a:pt x="1249251" y="266163"/>
                  <a:pt x="1339403" y="296214"/>
                </a:cubicBezTo>
                <a:cubicBezTo>
                  <a:pt x="1429555" y="326265"/>
                  <a:pt x="1627031" y="463639"/>
                  <a:pt x="1712890" y="553791"/>
                </a:cubicBezTo>
                <a:cubicBezTo>
                  <a:pt x="1798749" y="643943"/>
                  <a:pt x="1792310" y="815661"/>
                  <a:pt x="1854558" y="837126"/>
                </a:cubicBezTo>
                <a:cubicBezTo>
                  <a:pt x="1916806" y="858591"/>
                  <a:pt x="2001592" y="770585"/>
                  <a:pt x="2086378" y="6825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9" name="Szövegdoboz 98"/>
          <p:cNvSpPr txBox="1"/>
          <p:nvPr/>
        </p:nvSpPr>
        <p:spPr>
          <a:xfrm rot="20105986">
            <a:off x="7050204" y="4884178"/>
            <a:ext cx="3816424" cy="461665"/>
          </a:xfrm>
          <a:prstGeom prst="rect">
            <a:avLst/>
          </a:prstGeom>
          <a:noFill/>
        </p:spPr>
        <p:txBody>
          <a:bodyPr wrap="square" rtlCol="0">
            <a:spAutoFit/>
          </a:bodyPr>
          <a:lstStyle/>
          <a:p>
            <a:pPr algn="ctr"/>
            <a:r>
              <a:rPr lang="hu-HU" sz="2400" b="1" dirty="0" err="1"/>
              <a:t>Dimension</a:t>
            </a:r>
            <a:r>
              <a:rPr lang="hu-HU" sz="2400" b="1" dirty="0"/>
              <a:t> </a:t>
            </a:r>
            <a:r>
              <a:rPr lang="hu-HU" sz="2400" b="1" dirty="0" err="1"/>
              <a:t>reduction</a:t>
            </a:r>
            <a:endParaRPr lang="hu-HU" sz="2400" b="1" dirty="0"/>
          </a:p>
        </p:txBody>
      </p:sp>
    </p:spTree>
    <p:extLst>
      <p:ext uri="{BB962C8B-B14F-4D97-AF65-F5344CB8AC3E}">
        <p14:creationId xmlns:p14="http://schemas.microsoft.com/office/powerpoint/2010/main" val="3481981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hu-HU"/>
              <a:t>What is Clustering?</a:t>
            </a:r>
          </a:p>
        </p:txBody>
      </p:sp>
      <p:sp>
        <p:nvSpPr>
          <p:cNvPr id="18435" name="Content Placeholder 2"/>
          <p:cNvSpPr>
            <a:spLocks noGrp="1"/>
          </p:cNvSpPr>
          <p:nvPr>
            <p:ph idx="1"/>
          </p:nvPr>
        </p:nvSpPr>
        <p:spPr/>
        <p:txBody>
          <a:bodyPr/>
          <a:lstStyle/>
          <a:p>
            <a:pPr eaLnBrk="1" hangingPunct="1"/>
            <a:r>
              <a:rPr lang="en-US" altLang="hu-HU" sz="2400"/>
              <a:t>Attach label to each observation or data points in a set</a:t>
            </a:r>
          </a:p>
          <a:p>
            <a:pPr eaLnBrk="1" hangingPunct="1"/>
            <a:r>
              <a:rPr lang="en-US" altLang="hu-HU" sz="2400"/>
              <a:t>You can say this </a:t>
            </a:r>
            <a:r>
              <a:rPr lang="en-US" altLang="hu-HU" sz="2400">
                <a:solidFill>
                  <a:srgbClr val="FF0000"/>
                </a:solidFill>
              </a:rPr>
              <a:t>“unsupervised classification”</a:t>
            </a:r>
          </a:p>
          <a:p>
            <a:pPr eaLnBrk="1" hangingPunct="1"/>
            <a:r>
              <a:rPr lang="en-US" altLang="hu-HU" sz="2400"/>
              <a:t>Clustering is alternatively called as “grouping”</a:t>
            </a:r>
          </a:p>
          <a:p>
            <a:pPr eaLnBrk="1" hangingPunct="1"/>
            <a:r>
              <a:rPr lang="en-US" altLang="hu-HU" sz="2400"/>
              <a:t>Intuitively, if you would want to assign same label to a data points that are </a:t>
            </a:r>
            <a:r>
              <a:rPr lang="en-US" altLang="hu-HU" sz="2400">
                <a:solidFill>
                  <a:srgbClr val="FF0000"/>
                </a:solidFill>
              </a:rPr>
              <a:t>“close”</a:t>
            </a:r>
            <a:r>
              <a:rPr lang="en-US" altLang="hu-HU" sz="2400"/>
              <a:t> to each other</a:t>
            </a:r>
          </a:p>
          <a:p>
            <a:pPr eaLnBrk="1" hangingPunct="1"/>
            <a:r>
              <a:rPr lang="en-US" altLang="hu-HU" sz="2400"/>
              <a:t>Thus, clustering algorithms rely on a distance metric between data points</a:t>
            </a:r>
          </a:p>
          <a:p>
            <a:pPr eaLnBrk="1" hangingPunct="1"/>
            <a:r>
              <a:rPr lang="en-US" altLang="hu-HU" sz="2400"/>
              <a:t>Sometimes, it is said that the for clustering, the </a:t>
            </a:r>
            <a:r>
              <a:rPr lang="en-US" altLang="hu-HU" sz="2400">
                <a:solidFill>
                  <a:srgbClr val="0070C0"/>
                </a:solidFill>
              </a:rPr>
              <a:t>distance metric is more important than the clustering algorithm</a:t>
            </a:r>
          </a:p>
        </p:txBody>
      </p:sp>
    </p:spTree>
    <p:extLst>
      <p:ext uri="{BB962C8B-B14F-4D97-AF65-F5344CB8AC3E}">
        <p14:creationId xmlns:p14="http://schemas.microsoft.com/office/powerpoint/2010/main" val="55047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524000" y="152400"/>
            <a:ext cx="9144000" cy="533400"/>
          </a:xfrm>
        </p:spPr>
        <p:txBody>
          <a:bodyPr>
            <a:normAutofit fontScale="90000"/>
          </a:bodyPr>
          <a:lstStyle/>
          <a:p>
            <a:pPr eaLnBrk="1" hangingPunct="1"/>
            <a:r>
              <a:rPr lang="en-US" altLang="hu-HU" sz="4000"/>
              <a:t>Distances: Quantitative Variables</a:t>
            </a:r>
          </a:p>
        </p:txBody>
      </p:sp>
      <p:pic>
        <p:nvPicPr>
          <p:cNvPr id="10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975" y="1066801"/>
            <a:ext cx="49720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6" y="4181476"/>
            <a:ext cx="44481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257800"/>
            <a:ext cx="51435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8"/>
          <p:cNvSpPr txBox="1">
            <a:spLocks noChangeArrowheads="1"/>
          </p:cNvSpPr>
          <p:nvPr/>
        </p:nvSpPr>
        <p:spPr bwMode="auto">
          <a:xfrm rot="16200000">
            <a:off x="1551782" y="3248819"/>
            <a:ext cx="1838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t>Some examples</a:t>
            </a:r>
          </a:p>
        </p:txBody>
      </p:sp>
      <p:graphicFrame>
        <p:nvGraphicFramePr>
          <p:cNvPr id="1026" name="Object 6"/>
          <p:cNvGraphicFramePr>
            <a:graphicFrameLocks noChangeAspect="1"/>
          </p:cNvGraphicFramePr>
          <p:nvPr/>
        </p:nvGraphicFramePr>
        <p:xfrm>
          <a:off x="9067800" y="1981200"/>
          <a:ext cx="1428750" cy="381000"/>
        </p:xfrm>
        <a:graphic>
          <a:graphicData uri="http://schemas.openxmlformats.org/presentationml/2006/ole">
            <mc:AlternateContent xmlns:mc="http://schemas.openxmlformats.org/markup-compatibility/2006">
              <mc:Choice xmlns:v="urn:schemas-microsoft-com:vml" Requires="v">
                <p:oleObj spid="_x0000_s8200" name="Equation" r:id="rId6" imgW="952200" imgH="253800" progId="Equation.3">
                  <p:embed/>
                </p:oleObj>
              </mc:Choice>
              <mc:Fallback>
                <p:oleObj name="Equation" r:id="rId6" imgW="952200" imgH="253800" progId="Equation.3">
                  <p:embed/>
                  <p:pic>
                    <p:nvPicPr>
                      <p:cNvPr id="102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7800" y="1981200"/>
                        <a:ext cx="1428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Box 11"/>
          <p:cNvSpPr txBox="1">
            <a:spLocks noChangeArrowheads="1"/>
          </p:cNvSpPr>
          <p:nvPr/>
        </p:nvSpPr>
        <p:spPr bwMode="auto">
          <a:xfrm>
            <a:off x="9144001" y="1600200"/>
            <a:ext cx="1300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t>Data point:</a:t>
            </a:r>
          </a:p>
        </p:txBody>
      </p:sp>
    </p:spTree>
    <p:extLst>
      <p:ext uri="{BB962C8B-B14F-4D97-AF65-F5344CB8AC3E}">
        <p14:creationId xmlns:p14="http://schemas.microsoft.com/office/powerpoint/2010/main" val="244579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1752600" y="274638"/>
            <a:ext cx="8763000" cy="1143000"/>
          </a:xfrm>
        </p:spPr>
        <p:txBody>
          <a:bodyPr>
            <a:normAutofit fontScale="90000"/>
          </a:bodyPr>
          <a:lstStyle/>
          <a:p>
            <a:pPr eaLnBrk="1" hangingPunct="1"/>
            <a:r>
              <a:rPr lang="en-US" altLang="hu-HU" sz="4000"/>
              <a:t>Distances: Ordinal and Categorical Variables</a:t>
            </a:r>
          </a:p>
        </p:txBody>
      </p:sp>
      <p:sp>
        <p:nvSpPr>
          <p:cNvPr id="2052" name="Content Placeholder 2"/>
          <p:cNvSpPr>
            <a:spLocks noGrp="1"/>
          </p:cNvSpPr>
          <p:nvPr>
            <p:ph idx="1"/>
          </p:nvPr>
        </p:nvSpPr>
        <p:spPr>
          <a:xfrm>
            <a:off x="1981200" y="2362201"/>
            <a:ext cx="8458200" cy="3763963"/>
          </a:xfrm>
        </p:spPr>
        <p:txBody>
          <a:bodyPr/>
          <a:lstStyle/>
          <a:p>
            <a:pPr eaLnBrk="1" hangingPunct="1"/>
            <a:r>
              <a:rPr lang="en-US" altLang="hu-HU" sz="2400"/>
              <a:t>Ordinal variables can be forced to lie within (0, 1) and then a quantitative metric can be applied:</a:t>
            </a:r>
          </a:p>
          <a:p>
            <a:pPr eaLnBrk="1" hangingPunct="1"/>
            <a:endParaRPr lang="en-US" altLang="hu-HU" sz="2400"/>
          </a:p>
          <a:p>
            <a:pPr eaLnBrk="1" hangingPunct="1"/>
            <a:endParaRPr lang="en-US" altLang="hu-HU" sz="2400"/>
          </a:p>
          <a:p>
            <a:pPr eaLnBrk="1" hangingPunct="1"/>
            <a:endParaRPr lang="en-US" altLang="hu-HU" sz="2400"/>
          </a:p>
          <a:p>
            <a:pPr eaLnBrk="1" hangingPunct="1"/>
            <a:r>
              <a:rPr lang="en-US" altLang="hu-HU" sz="2400"/>
              <a:t>For categorical variables, distances </a:t>
            </a:r>
            <a:r>
              <a:rPr lang="en-US" altLang="hu-HU" sz="2400">
                <a:solidFill>
                  <a:srgbClr val="FF0000"/>
                </a:solidFill>
              </a:rPr>
              <a:t>must be specified</a:t>
            </a:r>
            <a:r>
              <a:rPr lang="en-US" altLang="hu-HU" sz="2400"/>
              <a:t> by user between each pair of categories.</a:t>
            </a:r>
          </a:p>
        </p:txBody>
      </p:sp>
      <p:graphicFrame>
        <p:nvGraphicFramePr>
          <p:cNvPr id="2050" name="Object 2"/>
          <p:cNvGraphicFramePr>
            <a:graphicFrameLocks noChangeAspect="1"/>
          </p:cNvGraphicFramePr>
          <p:nvPr/>
        </p:nvGraphicFramePr>
        <p:xfrm>
          <a:off x="4953000" y="3429000"/>
          <a:ext cx="2819400" cy="787400"/>
        </p:xfrm>
        <a:graphic>
          <a:graphicData uri="http://schemas.openxmlformats.org/presentationml/2006/ole">
            <mc:AlternateContent xmlns:mc="http://schemas.openxmlformats.org/markup-compatibility/2006">
              <mc:Choice xmlns:v="urn:schemas-microsoft-com:vml" Requires="v">
                <p:oleObj spid="_x0000_s9224" name="Equation" r:id="rId3" imgW="1409400" imgH="393480" progId="Equation.3">
                  <p:embed/>
                </p:oleObj>
              </mc:Choice>
              <mc:Fallback>
                <p:oleObj name="Equation" r:id="rId3" imgW="1409400" imgH="39348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429000"/>
                        <a:ext cx="2819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2850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1981200" y="152401"/>
            <a:ext cx="8229600" cy="792163"/>
          </a:xfrm>
        </p:spPr>
        <p:txBody>
          <a:bodyPr/>
          <a:lstStyle/>
          <a:p>
            <a:pPr eaLnBrk="1" hangingPunct="1"/>
            <a:r>
              <a:rPr lang="en-US" altLang="hu-HU"/>
              <a:t>Combining Distances</a:t>
            </a:r>
          </a:p>
        </p:txBody>
      </p:sp>
      <p:sp>
        <p:nvSpPr>
          <p:cNvPr id="3076" name="Content Placeholder 2"/>
          <p:cNvSpPr>
            <a:spLocks noGrp="1"/>
          </p:cNvSpPr>
          <p:nvPr>
            <p:ph idx="1"/>
          </p:nvPr>
        </p:nvSpPr>
        <p:spPr>
          <a:xfrm>
            <a:off x="1905000" y="1600201"/>
            <a:ext cx="8229600" cy="4525963"/>
          </a:xfrm>
        </p:spPr>
        <p:txBody>
          <a:bodyPr/>
          <a:lstStyle/>
          <a:p>
            <a:pPr eaLnBrk="1" hangingPunct="1"/>
            <a:r>
              <a:rPr lang="en-US" altLang="hu-HU"/>
              <a:t>Often weighted sum is used:</a:t>
            </a:r>
          </a:p>
        </p:txBody>
      </p:sp>
      <p:graphicFrame>
        <p:nvGraphicFramePr>
          <p:cNvPr id="3074" name="Object 2"/>
          <p:cNvGraphicFramePr>
            <a:graphicFrameLocks noChangeAspect="1"/>
          </p:cNvGraphicFramePr>
          <p:nvPr/>
        </p:nvGraphicFramePr>
        <p:xfrm>
          <a:off x="3276600" y="3048000"/>
          <a:ext cx="4789488" cy="762000"/>
        </p:xfrm>
        <a:graphic>
          <a:graphicData uri="http://schemas.openxmlformats.org/presentationml/2006/ole">
            <mc:AlternateContent xmlns:mc="http://schemas.openxmlformats.org/markup-compatibility/2006">
              <mc:Choice xmlns:v="urn:schemas-microsoft-com:vml" Requires="v">
                <p:oleObj spid="_x0000_s10248" name="Equation" r:id="rId3" imgW="2793960" imgH="444240" progId="Equation.3">
                  <p:embed/>
                </p:oleObj>
              </mc:Choice>
              <mc:Fallback>
                <p:oleObj name="Equation" r:id="rId3" imgW="2793960" imgH="44424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48000"/>
                        <a:ext cx="47894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571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Supervised</a:t>
            </a:r>
            <a:r>
              <a:rPr lang="hu-HU" dirty="0"/>
              <a:t> </a:t>
            </a:r>
            <a:r>
              <a:rPr lang="hu-HU" dirty="0" err="1"/>
              <a:t>learning</a:t>
            </a:r>
            <a:endParaRPr lang="hu-HU" dirty="0"/>
          </a:p>
        </p:txBody>
      </p:sp>
      <p:sp>
        <p:nvSpPr>
          <p:cNvPr id="3" name="Tartalom helye 2"/>
          <p:cNvSpPr>
            <a:spLocks noGrp="1"/>
          </p:cNvSpPr>
          <p:nvPr>
            <p:ph idx="1"/>
          </p:nvPr>
        </p:nvSpPr>
        <p:spPr/>
        <p:txBody>
          <a:bodyPr>
            <a:normAutofit lnSpcReduction="10000"/>
          </a:bodyPr>
          <a:lstStyle/>
          <a:p>
            <a:r>
              <a:rPr lang="en-US" dirty="0"/>
              <a:t>Like human learning from past experiences.</a:t>
            </a:r>
          </a:p>
          <a:p>
            <a:r>
              <a:rPr lang="en-US" dirty="0"/>
              <a:t>A computer does not have “experiences”.</a:t>
            </a:r>
          </a:p>
          <a:p>
            <a:r>
              <a:rPr lang="en-US" dirty="0"/>
              <a:t>A computer system learns from data, which represent some “past experiences” of an application domain. </a:t>
            </a:r>
            <a:endParaRPr lang="hu-HU" dirty="0"/>
          </a:p>
          <a:p>
            <a:endParaRPr lang="en-US" dirty="0"/>
          </a:p>
          <a:p>
            <a:r>
              <a:rPr lang="en-US" dirty="0"/>
              <a:t>Our focus: </a:t>
            </a:r>
            <a:r>
              <a:rPr lang="en-US" dirty="0">
                <a:solidFill>
                  <a:srgbClr val="FF0000"/>
                </a:solidFill>
              </a:rPr>
              <a:t>learn a target function that can be used to predict the values of a discrete class attribute, e.g., approve or not-approved, and high-risk or low risk.</a:t>
            </a:r>
            <a:r>
              <a:rPr lang="en-US" dirty="0"/>
              <a:t> </a:t>
            </a:r>
          </a:p>
          <a:p>
            <a:r>
              <a:rPr lang="en-US" dirty="0"/>
              <a:t>The task is commonly called: </a:t>
            </a:r>
            <a:endParaRPr lang="hu-HU" dirty="0"/>
          </a:p>
          <a:p>
            <a:pPr lvl="1"/>
            <a:r>
              <a:rPr lang="en-US" dirty="0">
                <a:solidFill>
                  <a:srgbClr val="FF0000"/>
                </a:solidFill>
              </a:rPr>
              <a:t>Supervised learning, classification, or inductive learning.</a:t>
            </a:r>
            <a:endParaRPr lang="hu-HU" dirty="0">
              <a:solidFill>
                <a:srgbClr val="FF0000"/>
              </a:solidFill>
            </a:endParaRPr>
          </a:p>
        </p:txBody>
      </p:sp>
    </p:spTree>
    <p:extLst>
      <p:ext uri="{BB962C8B-B14F-4D97-AF65-F5344CB8AC3E}">
        <p14:creationId xmlns:p14="http://schemas.microsoft.com/office/powerpoint/2010/main" val="1810822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81200" y="274638"/>
            <a:ext cx="8229600" cy="868362"/>
          </a:xfrm>
        </p:spPr>
        <p:txBody>
          <a:bodyPr/>
          <a:lstStyle/>
          <a:p>
            <a:r>
              <a:rPr lang="en-US" altLang="hu-HU"/>
              <a:t>Combinatorial Approach</a:t>
            </a:r>
          </a:p>
        </p:txBody>
      </p:sp>
      <p:sp>
        <p:nvSpPr>
          <p:cNvPr id="19459" name="Content Placeholder 2"/>
          <p:cNvSpPr>
            <a:spLocks noGrp="1"/>
          </p:cNvSpPr>
          <p:nvPr>
            <p:ph idx="1"/>
          </p:nvPr>
        </p:nvSpPr>
        <p:spPr/>
        <p:txBody>
          <a:bodyPr/>
          <a:lstStyle/>
          <a:p>
            <a:r>
              <a:rPr lang="en-US" altLang="hu-HU" sz="2400"/>
              <a:t>In how many ways can we assign </a:t>
            </a:r>
            <a:r>
              <a:rPr lang="en-US" altLang="hu-HU" sz="2400" i="1"/>
              <a:t>K</a:t>
            </a:r>
            <a:r>
              <a:rPr lang="en-US" altLang="hu-HU" sz="2400"/>
              <a:t> labels to </a:t>
            </a:r>
            <a:r>
              <a:rPr lang="en-US" altLang="hu-HU" sz="2400" i="1"/>
              <a:t>N</a:t>
            </a:r>
            <a:r>
              <a:rPr lang="en-US" altLang="hu-HU" sz="2400"/>
              <a:t> observations?</a:t>
            </a:r>
          </a:p>
          <a:p>
            <a:endParaRPr lang="en-US" altLang="hu-HU" sz="2400"/>
          </a:p>
          <a:p>
            <a:r>
              <a:rPr lang="en-US" altLang="hu-HU" sz="2400"/>
              <a:t>For each such possibility, we can compute a cost. Pick up the assignment with best cost.</a:t>
            </a:r>
          </a:p>
          <a:p>
            <a:endParaRPr lang="en-US" altLang="hu-HU" sz="2400"/>
          </a:p>
          <a:p>
            <a:r>
              <a:rPr lang="en-US" altLang="hu-HU" sz="2400"/>
              <a:t>Formidable number of possible assignments:</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0"/>
            <a:ext cx="472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1" y="5791200"/>
            <a:ext cx="48863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814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hu-HU" i="1"/>
              <a:t>K</a:t>
            </a:r>
            <a:r>
              <a:rPr lang="en-US" altLang="hu-HU"/>
              <a:t>-means Overview</a:t>
            </a:r>
          </a:p>
        </p:txBody>
      </p:sp>
      <p:sp>
        <p:nvSpPr>
          <p:cNvPr id="20483" name="Rectangle 3"/>
          <p:cNvSpPr>
            <a:spLocks noGrp="1" noChangeArrowheads="1"/>
          </p:cNvSpPr>
          <p:nvPr>
            <p:ph type="body" idx="1"/>
          </p:nvPr>
        </p:nvSpPr>
        <p:spPr>
          <a:xfrm>
            <a:off x="1981200" y="1676400"/>
            <a:ext cx="8382000" cy="4191000"/>
          </a:xfrm>
        </p:spPr>
        <p:txBody>
          <a:bodyPr/>
          <a:lstStyle/>
          <a:p>
            <a:pPr eaLnBrk="1" hangingPunct="1"/>
            <a:r>
              <a:rPr lang="en-US" altLang="hu-HU" sz="2400"/>
              <a:t>An unsupervised clustering algorithm</a:t>
            </a:r>
          </a:p>
          <a:p>
            <a:pPr eaLnBrk="1" hangingPunct="1"/>
            <a:r>
              <a:rPr lang="en-US" altLang="hu-HU" sz="2400"/>
              <a:t>“</a:t>
            </a:r>
            <a:r>
              <a:rPr lang="en-US" altLang="hu-HU" sz="2400" i="1"/>
              <a:t>K</a:t>
            </a:r>
            <a:r>
              <a:rPr lang="en-US" altLang="hu-HU" sz="2400"/>
              <a:t>” stands for number of clusters, it is typically a user input to the algorithm; some criteria can be used to automatically estimate </a:t>
            </a:r>
            <a:r>
              <a:rPr lang="en-US" altLang="hu-HU" sz="2400" i="1"/>
              <a:t>K</a:t>
            </a:r>
          </a:p>
          <a:p>
            <a:pPr eaLnBrk="1" hangingPunct="1"/>
            <a:r>
              <a:rPr lang="en-US" altLang="hu-HU" sz="2400"/>
              <a:t>It is an approximation to an NP-hard combinatorial optimization problem</a:t>
            </a:r>
          </a:p>
          <a:p>
            <a:pPr eaLnBrk="1" hangingPunct="1"/>
            <a:r>
              <a:rPr lang="en-US" altLang="hu-HU" sz="2400" i="1"/>
              <a:t>K</a:t>
            </a:r>
            <a:r>
              <a:rPr lang="en-US" altLang="hu-HU" sz="2400"/>
              <a:t>-means algorithm is iterative in nature</a:t>
            </a:r>
          </a:p>
          <a:p>
            <a:pPr eaLnBrk="1" hangingPunct="1"/>
            <a:r>
              <a:rPr lang="en-US" altLang="hu-HU" sz="2400"/>
              <a:t>It converges, however only a local minimum is obtained</a:t>
            </a:r>
          </a:p>
          <a:p>
            <a:pPr eaLnBrk="1" hangingPunct="1"/>
            <a:r>
              <a:rPr lang="en-US" altLang="hu-HU" sz="2400"/>
              <a:t>Works only for numerical data</a:t>
            </a:r>
          </a:p>
          <a:p>
            <a:pPr eaLnBrk="1" hangingPunct="1"/>
            <a:r>
              <a:rPr lang="en-US" altLang="hu-HU" sz="2400"/>
              <a:t>Easy to implement</a:t>
            </a:r>
          </a:p>
        </p:txBody>
      </p:sp>
      <p:sp>
        <p:nvSpPr>
          <p:cNvPr id="2" name="Szövegdoboz 1"/>
          <p:cNvSpPr txBox="1"/>
          <p:nvPr/>
        </p:nvSpPr>
        <p:spPr>
          <a:xfrm>
            <a:off x="2711624" y="6021288"/>
            <a:ext cx="6624736" cy="923330"/>
          </a:xfrm>
          <a:prstGeom prst="rect">
            <a:avLst/>
          </a:prstGeom>
          <a:noFill/>
        </p:spPr>
        <p:txBody>
          <a:bodyPr wrap="square" rtlCol="0">
            <a:spAutoFit/>
          </a:bodyPr>
          <a:lstStyle/>
          <a:p>
            <a:r>
              <a:rPr lang="hu-HU" dirty="0" err="1"/>
              <a:t>K-Means</a:t>
            </a:r>
            <a:r>
              <a:rPr lang="hu-HU" dirty="0"/>
              <a:t> </a:t>
            </a:r>
            <a:r>
              <a:rPr lang="hu-HU" dirty="0" err="1"/>
              <a:t>example</a:t>
            </a:r>
            <a:r>
              <a:rPr lang="hu-HU" dirty="0"/>
              <a:t>: </a:t>
            </a:r>
          </a:p>
          <a:p>
            <a:r>
              <a:rPr lang="hu-HU" dirty="0">
                <a:hlinkClick r:id="rId2"/>
              </a:rPr>
              <a:t>http://www.naftaliharris.com/blog/visualizing-k-means-clustering/</a:t>
            </a:r>
            <a:endParaRPr lang="hu-HU" dirty="0"/>
          </a:p>
          <a:p>
            <a:endParaRPr lang="hu-HU" dirty="0"/>
          </a:p>
        </p:txBody>
      </p:sp>
    </p:spTree>
    <p:extLst>
      <p:ext uri="{BB962C8B-B14F-4D97-AF65-F5344CB8AC3E}">
        <p14:creationId xmlns:p14="http://schemas.microsoft.com/office/powerpoint/2010/main" val="736933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981200" y="1"/>
            <a:ext cx="8229600" cy="792163"/>
          </a:xfrm>
        </p:spPr>
        <p:txBody>
          <a:bodyPr/>
          <a:lstStyle/>
          <a:p>
            <a:pPr eaLnBrk="1" hangingPunct="1"/>
            <a:r>
              <a:rPr lang="en-US" altLang="hu-HU" i="1"/>
              <a:t>K</a:t>
            </a:r>
            <a:r>
              <a:rPr lang="en-US" altLang="hu-HU"/>
              <a:t>-means: Setup</a:t>
            </a:r>
          </a:p>
        </p:txBody>
      </p:sp>
      <p:sp>
        <p:nvSpPr>
          <p:cNvPr id="4100" name="Rectangle 3"/>
          <p:cNvSpPr>
            <a:spLocks noGrp="1" noChangeArrowheads="1"/>
          </p:cNvSpPr>
          <p:nvPr>
            <p:ph type="body" sz="half" idx="1"/>
          </p:nvPr>
        </p:nvSpPr>
        <p:spPr>
          <a:xfrm>
            <a:off x="1981200" y="1447800"/>
            <a:ext cx="7924800" cy="2895600"/>
          </a:xfrm>
        </p:spPr>
        <p:txBody>
          <a:bodyPr>
            <a:normAutofit fontScale="92500" lnSpcReduction="20000"/>
          </a:bodyPr>
          <a:lstStyle/>
          <a:p>
            <a:pPr eaLnBrk="1" hangingPunct="1">
              <a:lnSpc>
                <a:spcPct val="90000"/>
              </a:lnSpc>
            </a:pPr>
            <a:r>
              <a:rPr lang="en-US" altLang="hu-HU" sz="1800" i="1"/>
              <a:t>x</a:t>
            </a:r>
            <a:r>
              <a:rPr lang="en-US" altLang="hu-HU" sz="1800" baseline="-25000"/>
              <a:t>1</a:t>
            </a:r>
            <a:r>
              <a:rPr lang="en-US" altLang="hu-HU" sz="1800"/>
              <a:t>,…, </a:t>
            </a:r>
            <a:r>
              <a:rPr lang="en-US" altLang="hu-HU" sz="1800" i="1"/>
              <a:t>x</a:t>
            </a:r>
            <a:r>
              <a:rPr lang="en-US" altLang="hu-HU" sz="1800" i="1" baseline="-25000"/>
              <a:t>N</a:t>
            </a:r>
            <a:r>
              <a:rPr lang="en-US" altLang="hu-HU" sz="1800"/>
              <a:t> are data points or vectors of observations</a:t>
            </a:r>
          </a:p>
          <a:p>
            <a:pPr eaLnBrk="1" hangingPunct="1">
              <a:lnSpc>
                <a:spcPct val="90000"/>
              </a:lnSpc>
            </a:pPr>
            <a:endParaRPr lang="en-US" altLang="hu-HU" sz="1800"/>
          </a:p>
          <a:p>
            <a:pPr eaLnBrk="1" hangingPunct="1">
              <a:lnSpc>
                <a:spcPct val="90000"/>
              </a:lnSpc>
            </a:pPr>
            <a:r>
              <a:rPr lang="en-US" altLang="hu-HU" sz="1800"/>
              <a:t>Each observation (vector </a:t>
            </a:r>
            <a:r>
              <a:rPr lang="en-US" altLang="hu-HU" sz="1800" i="1"/>
              <a:t>x</a:t>
            </a:r>
            <a:r>
              <a:rPr lang="en-US" altLang="hu-HU" sz="1800" i="1" baseline="-25000"/>
              <a:t>i</a:t>
            </a:r>
            <a:r>
              <a:rPr lang="en-US" altLang="hu-HU" sz="1800"/>
              <a:t>) will be assigned to one and only one cluster</a:t>
            </a:r>
          </a:p>
          <a:p>
            <a:pPr eaLnBrk="1" hangingPunct="1">
              <a:lnSpc>
                <a:spcPct val="90000"/>
              </a:lnSpc>
            </a:pPr>
            <a:endParaRPr lang="en-US" altLang="hu-HU" sz="1800"/>
          </a:p>
          <a:p>
            <a:pPr eaLnBrk="1" hangingPunct="1">
              <a:lnSpc>
                <a:spcPct val="90000"/>
              </a:lnSpc>
            </a:pPr>
            <a:r>
              <a:rPr lang="en-US" altLang="hu-HU" sz="1800" i="1"/>
              <a:t>C</a:t>
            </a:r>
            <a:r>
              <a:rPr lang="en-US" altLang="hu-HU" sz="1800"/>
              <a:t>(</a:t>
            </a:r>
            <a:r>
              <a:rPr lang="en-US" altLang="hu-HU" sz="1800" i="1"/>
              <a:t>i</a:t>
            </a:r>
            <a:r>
              <a:rPr lang="en-US" altLang="hu-HU" sz="1800"/>
              <a:t>) denotes cluster number for the </a:t>
            </a:r>
            <a:r>
              <a:rPr lang="en-US" altLang="hu-HU" sz="1800" i="1"/>
              <a:t>i</a:t>
            </a:r>
            <a:r>
              <a:rPr lang="en-US" altLang="hu-HU" sz="1800" baseline="30000"/>
              <a:t>th</a:t>
            </a:r>
            <a:r>
              <a:rPr lang="en-US" altLang="hu-HU" sz="1800"/>
              <a:t> observation</a:t>
            </a:r>
          </a:p>
          <a:p>
            <a:pPr eaLnBrk="1" hangingPunct="1">
              <a:lnSpc>
                <a:spcPct val="90000"/>
              </a:lnSpc>
            </a:pPr>
            <a:endParaRPr lang="en-US" altLang="hu-HU" sz="1800"/>
          </a:p>
          <a:p>
            <a:pPr eaLnBrk="1" hangingPunct="1">
              <a:lnSpc>
                <a:spcPct val="90000"/>
              </a:lnSpc>
            </a:pPr>
            <a:r>
              <a:rPr lang="en-US" altLang="hu-HU" sz="1800"/>
              <a:t>Dissimilarity measure: Euclidean distance metric</a:t>
            </a:r>
          </a:p>
          <a:p>
            <a:pPr eaLnBrk="1" hangingPunct="1">
              <a:lnSpc>
                <a:spcPct val="90000"/>
              </a:lnSpc>
            </a:pPr>
            <a:endParaRPr lang="en-US" altLang="hu-HU" sz="1800"/>
          </a:p>
          <a:p>
            <a:pPr eaLnBrk="1" hangingPunct="1">
              <a:lnSpc>
                <a:spcPct val="90000"/>
              </a:lnSpc>
            </a:pPr>
            <a:r>
              <a:rPr lang="en-US" altLang="hu-HU" sz="1800" i="1"/>
              <a:t>K</a:t>
            </a:r>
            <a:r>
              <a:rPr lang="en-US" altLang="hu-HU" sz="1800"/>
              <a:t>-means minimizes within-cluster point scatter:</a:t>
            </a:r>
          </a:p>
          <a:p>
            <a:pPr eaLnBrk="1" hangingPunct="1">
              <a:lnSpc>
                <a:spcPct val="90000"/>
              </a:lnSpc>
            </a:pPr>
            <a:endParaRPr lang="en-US" altLang="hu-HU" sz="1800"/>
          </a:p>
        </p:txBody>
      </p:sp>
      <p:graphicFrame>
        <p:nvGraphicFramePr>
          <p:cNvPr id="4098" name="Object 4"/>
          <p:cNvGraphicFramePr>
            <a:graphicFrameLocks noGrp="1" noChangeAspect="1"/>
          </p:cNvGraphicFramePr>
          <p:nvPr>
            <p:ph sz="quarter" idx="2"/>
          </p:nvPr>
        </p:nvGraphicFramePr>
        <p:xfrm>
          <a:off x="4267200" y="4325939"/>
          <a:ext cx="3886200" cy="528637"/>
        </p:xfrm>
        <a:graphic>
          <a:graphicData uri="http://schemas.openxmlformats.org/presentationml/2006/ole">
            <mc:AlternateContent xmlns:mc="http://schemas.openxmlformats.org/markup-compatibility/2006">
              <mc:Choice xmlns:v="urn:schemas-microsoft-com:vml" Requires="v">
                <p:oleObj spid="_x0000_s11272" name="Equation" r:id="rId3" imgW="3263760" imgH="444240" progId="Equation.3">
                  <p:embed/>
                </p:oleObj>
              </mc:Choice>
              <mc:Fallback>
                <p:oleObj name="Equation" r:id="rId3" imgW="3263760" imgH="44424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325939"/>
                        <a:ext cx="388620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6"/>
          <p:cNvSpPr txBox="1">
            <a:spLocks noChangeArrowheads="1"/>
          </p:cNvSpPr>
          <p:nvPr/>
        </p:nvSpPr>
        <p:spPr bwMode="auto">
          <a:xfrm>
            <a:off x="2057400" y="4800600"/>
            <a:ext cx="4768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t>where</a:t>
            </a:r>
          </a:p>
          <a:p>
            <a:pPr eaLnBrk="1" hangingPunct="1"/>
            <a:r>
              <a:rPr lang="en-US" altLang="hu-HU"/>
              <a:t>     </a:t>
            </a:r>
          </a:p>
          <a:p>
            <a:pPr eaLnBrk="1" hangingPunct="1"/>
            <a:r>
              <a:rPr lang="en-US" altLang="hu-HU" i="1"/>
              <a:t>m</a:t>
            </a:r>
            <a:r>
              <a:rPr lang="en-US" altLang="hu-HU" i="1" baseline="-25000"/>
              <a:t>k</a:t>
            </a:r>
            <a:r>
              <a:rPr lang="en-US" altLang="hu-HU"/>
              <a:t> is the mean vector of the </a:t>
            </a:r>
            <a:r>
              <a:rPr lang="en-US" altLang="hu-HU" i="1"/>
              <a:t>k</a:t>
            </a:r>
            <a:r>
              <a:rPr lang="en-US" altLang="hu-HU" baseline="30000"/>
              <a:t>th</a:t>
            </a:r>
            <a:r>
              <a:rPr lang="en-US" altLang="hu-HU"/>
              <a:t> cluster</a:t>
            </a:r>
          </a:p>
          <a:p>
            <a:pPr eaLnBrk="1" hangingPunct="1"/>
            <a:endParaRPr lang="en-US" altLang="hu-HU"/>
          </a:p>
          <a:p>
            <a:pPr eaLnBrk="1" hangingPunct="1"/>
            <a:r>
              <a:rPr lang="en-US" altLang="hu-HU" i="1"/>
              <a:t>N</a:t>
            </a:r>
            <a:r>
              <a:rPr lang="en-US" altLang="hu-HU" i="1" baseline="-25000"/>
              <a:t>k</a:t>
            </a:r>
            <a:r>
              <a:rPr lang="en-US" altLang="hu-HU"/>
              <a:t> is the number of observations in </a:t>
            </a:r>
            <a:r>
              <a:rPr lang="en-US" altLang="hu-HU" i="1"/>
              <a:t>k</a:t>
            </a:r>
            <a:r>
              <a:rPr lang="en-US" altLang="hu-HU" baseline="30000"/>
              <a:t>th</a:t>
            </a:r>
            <a:r>
              <a:rPr lang="en-US" altLang="hu-HU"/>
              <a:t> cluster</a:t>
            </a:r>
          </a:p>
          <a:p>
            <a:pPr eaLnBrk="1" hangingPunct="1"/>
            <a:r>
              <a:rPr lang="en-US" altLang="hu-HU"/>
              <a:t> </a:t>
            </a:r>
          </a:p>
        </p:txBody>
      </p:sp>
    </p:spTree>
    <p:extLst>
      <p:ext uri="{BB962C8B-B14F-4D97-AF65-F5344CB8AC3E}">
        <p14:creationId xmlns:p14="http://schemas.microsoft.com/office/powerpoint/2010/main" val="157155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5"/>
          <p:cNvSpPr>
            <a:spLocks noGrp="1"/>
          </p:cNvSpPr>
          <p:nvPr>
            <p:ph type="title"/>
          </p:nvPr>
        </p:nvSpPr>
        <p:spPr>
          <a:xfrm>
            <a:off x="1828800" y="76201"/>
            <a:ext cx="8534400" cy="868363"/>
          </a:xfrm>
        </p:spPr>
        <p:txBody>
          <a:bodyPr/>
          <a:lstStyle/>
          <a:p>
            <a:pPr eaLnBrk="1" hangingPunct="1"/>
            <a:r>
              <a:rPr lang="en-US" altLang="hu-HU" sz="4000"/>
              <a:t>Within and Between Cluster Criteria</a:t>
            </a:r>
          </a:p>
        </p:txBody>
      </p:sp>
      <p:graphicFrame>
        <p:nvGraphicFramePr>
          <p:cNvPr id="5122" name="Object 2"/>
          <p:cNvGraphicFramePr>
            <a:graphicFrameLocks noChangeAspect="1"/>
          </p:cNvGraphicFramePr>
          <p:nvPr/>
        </p:nvGraphicFramePr>
        <p:xfrm>
          <a:off x="4724401" y="3276600"/>
          <a:ext cx="3159125" cy="814388"/>
        </p:xfrm>
        <a:graphic>
          <a:graphicData uri="http://schemas.openxmlformats.org/presentationml/2006/ole">
            <mc:AlternateContent xmlns:mc="http://schemas.openxmlformats.org/markup-compatibility/2006">
              <mc:Choice xmlns:v="urn:schemas-microsoft-com:vml" Requires="v">
                <p:oleObj spid="_x0000_s12326" name="Equation" r:id="rId3" imgW="2654280" imgH="685800" progId="Equation.3">
                  <p:embed/>
                </p:oleObj>
              </mc:Choice>
              <mc:Fallback>
                <p:oleObj name="Equation" r:id="rId3" imgW="2654280" imgH="6858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3276600"/>
                        <a:ext cx="3159125"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Box 7"/>
          <p:cNvSpPr txBox="1">
            <a:spLocks noChangeArrowheads="1"/>
          </p:cNvSpPr>
          <p:nvPr/>
        </p:nvSpPr>
        <p:spPr bwMode="auto">
          <a:xfrm>
            <a:off x="2895601" y="1295400"/>
            <a:ext cx="606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t>Let’s consider total point scatter for a set of </a:t>
            </a:r>
            <a:r>
              <a:rPr lang="en-US" altLang="hu-HU" i="1"/>
              <a:t>N</a:t>
            </a:r>
            <a:r>
              <a:rPr lang="en-US" altLang="hu-HU"/>
              <a:t> data points:</a:t>
            </a:r>
          </a:p>
        </p:txBody>
      </p:sp>
      <p:graphicFrame>
        <p:nvGraphicFramePr>
          <p:cNvPr id="5123" name="Object 3"/>
          <p:cNvGraphicFramePr>
            <a:graphicFrameLocks noChangeAspect="1"/>
          </p:cNvGraphicFramePr>
          <p:nvPr/>
        </p:nvGraphicFramePr>
        <p:xfrm>
          <a:off x="4476751" y="2057400"/>
          <a:ext cx="1541463" cy="528638"/>
        </p:xfrm>
        <a:graphic>
          <a:graphicData uri="http://schemas.openxmlformats.org/presentationml/2006/ole">
            <mc:AlternateContent xmlns:mc="http://schemas.openxmlformats.org/markup-compatibility/2006">
              <mc:Choice xmlns:v="urn:schemas-microsoft-com:vml" Requires="v">
                <p:oleObj spid="_x0000_s12327" name="Equation" r:id="rId5" imgW="1295280" imgH="444240" progId="Equation.3">
                  <p:embed/>
                </p:oleObj>
              </mc:Choice>
              <mc:Fallback>
                <p:oleObj name="Equation" r:id="rId5" imgW="1295280" imgH="44424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1" y="2057400"/>
                        <a:ext cx="154146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Oval 9"/>
          <p:cNvSpPr/>
          <p:nvPr/>
        </p:nvSpPr>
        <p:spPr>
          <a:xfrm>
            <a:off x="5334000" y="2133600"/>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Arrow Connector 13"/>
          <p:cNvCxnSpPr/>
          <p:nvPr/>
        </p:nvCxnSpPr>
        <p:spPr>
          <a:xfrm rot="10800000">
            <a:off x="6096000" y="23622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32" name="TextBox 14"/>
          <p:cNvSpPr txBox="1">
            <a:spLocks noChangeArrowheads="1"/>
          </p:cNvSpPr>
          <p:nvPr/>
        </p:nvSpPr>
        <p:spPr bwMode="auto">
          <a:xfrm>
            <a:off x="7010400" y="2438400"/>
            <a:ext cx="279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Distance between two points</a:t>
            </a:r>
          </a:p>
        </p:txBody>
      </p:sp>
      <p:sp>
        <p:nvSpPr>
          <p:cNvPr id="5133" name="TextBox 16"/>
          <p:cNvSpPr txBox="1">
            <a:spLocks noChangeArrowheads="1"/>
          </p:cNvSpPr>
          <p:nvPr/>
        </p:nvSpPr>
        <p:spPr bwMode="auto">
          <a:xfrm>
            <a:off x="2286000" y="2743200"/>
            <a:ext cx="247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i="1"/>
              <a:t>T</a:t>
            </a:r>
            <a:r>
              <a:rPr lang="en-US" altLang="hu-HU"/>
              <a:t> can be re-written as:</a:t>
            </a:r>
          </a:p>
        </p:txBody>
      </p:sp>
      <p:sp>
        <p:nvSpPr>
          <p:cNvPr id="5134" name="TextBox 17"/>
          <p:cNvSpPr txBox="1">
            <a:spLocks noChangeArrowheads="1"/>
          </p:cNvSpPr>
          <p:nvPr/>
        </p:nvSpPr>
        <p:spPr bwMode="auto">
          <a:xfrm>
            <a:off x="2582864" y="4538664"/>
            <a:ext cx="846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Where,</a:t>
            </a:r>
          </a:p>
        </p:txBody>
      </p:sp>
      <p:graphicFrame>
        <p:nvGraphicFramePr>
          <p:cNvPr id="5124" name="Object 4"/>
          <p:cNvGraphicFramePr>
            <a:graphicFrameLocks noChangeAspect="1"/>
          </p:cNvGraphicFramePr>
          <p:nvPr/>
        </p:nvGraphicFramePr>
        <p:xfrm>
          <a:off x="3657600" y="4495800"/>
          <a:ext cx="2268538" cy="528638"/>
        </p:xfrm>
        <a:graphic>
          <a:graphicData uri="http://schemas.openxmlformats.org/presentationml/2006/ole">
            <mc:AlternateContent xmlns:mc="http://schemas.openxmlformats.org/markup-compatibility/2006">
              <mc:Choice xmlns:v="urn:schemas-microsoft-com:vml" Requires="v">
                <p:oleObj spid="_x0000_s12328" name="Equation" r:id="rId7" imgW="1904760" imgH="444240" progId="Equation.3">
                  <p:embed/>
                </p:oleObj>
              </mc:Choice>
              <mc:Fallback>
                <p:oleObj name="Equation" r:id="rId7" imgW="1904760" imgH="444240" progId="Equation.3">
                  <p:embed/>
                  <p:pic>
                    <p:nvPicPr>
                      <p:cNvPr id="51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495800"/>
                        <a:ext cx="22685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3657600" y="5181600"/>
          <a:ext cx="2222500" cy="528638"/>
        </p:xfrm>
        <a:graphic>
          <a:graphicData uri="http://schemas.openxmlformats.org/presentationml/2006/ole">
            <mc:AlternateContent xmlns:mc="http://schemas.openxmlformats.org/markup-compatibility/2006">
              <mc:Choice xmlns:v="urn:schemas-microsoft-com:vml" Requires="v">
                <p:oleObj spid="_x0000_s12329" name="Equation" r:id="rId9" imgW="1866600" imgH="444240" progId="Equation.3">
                  <p:embed/>
                </p:oleObj>
              </mc:Choice>
              <mc:Fallback>
                <p:oleObj name="Equation" r:id="rId9" imgW="1866600" imgH="444240" progId="Equation.3">
                  <p:embed/>
                  <p:pic>
                    <p:nvPicPr>
                      <p:cNvPr id="512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5181600"/>
                        <a:ext cx="22225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2" name="Straight Connector 21"/>
          <p:cNvCxnSpPr/>
          <p:nvPr/>
        </p:nvCxnSpPr>
        <p:spPr>
          <a:xfrm rot="5400000">
            <a:off x="5676901" y="5219701"/>
            <a:ext cx="1752600" cy="31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36" name="TextBox 22"/>
          <p:cNvSpPr txBox="1">
            <a:spLocks noChangeArrowheads="1"/>
          </p:cNvSpPr>
          <p:nvPr/>
        </p:nvSpPr>
        <p:spPr bwMode="auto">
          <a:xfrm>
            <a:off x="6781800" y="4191000"/>
            <a:ext cx="3651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If </a:t>
            </a:r>
            <a:r>
              <a:rPr lang="en-US" altLang="hu-HU" sz="1600" i="1"/>
              <a:t>d</a:t>
            </a:r>
            <a:r>
              <a:rPr lang="en-US" altLang="hu-HU" sz="1600"/>
              <a:t> is square Euclidean distance, then</a:t>
            </a:r>
          </a:p>
        </p:txBody>
      </p:sp>
      <p:graphicFrame>
        <p:nvGraphicFramePr>
          <p:cNvPr id="5126" name="Object 6"/>
          <p:cNvGraphicFramePr>
            <a:graphicFrameLocks noChangeAspect="1"/>
          </p:cNvGraphicFramePr>
          <p:nvPr/>
        </p:nvGraphicFramePr>
        <p:xfrm>
          <a:off x="7515225" y="4648200"/>
          <a:ext cx="2057400" cy="528638"/>
        </p:xfrm>
        <a:graphic>
          <a:graphicData uri="http://schemas.openxmlformats.org/presentationml/2006/ole">
            <mc:AlternateContent xmlns:mc="http://schemas.openxmlformats.org/markup-compatibility/2006">
              <mc:Choice xmlns:v="urn:schemas-microsoft-com:vml" Requires="v">
                <p:oleObj spid="_x0000_s12330" name="Equation" r:id="rId11" imgW="1726920" imgH="444240" progId="Equation.3">
                  <p:embed/>
                </p:oleObj>
              </mc:Choice>
              <mc:Fallback>
                <p:oleObj name="Equation" r:id="rId11" imgW="1726920" imgH="444240" progId="Equation.3">
                  <p:embed/>
                  <p:pic>
                    <p:nvPicPr>
                      <p:cNvPr id="512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15225" y="4648200"/>
                        <a:ext cx="20574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7" name="TextBox 24"/>
          <p:cNvSpPr txBox="1">
            <a:spLocks noChangeArrowheads="1"/>
          </p:cNvSpPr>
          <p:nvPr/>
        </p:nvSpPr>
        <p:spPr bwMode="auto">
          <a:xfrm>
            <a:off x="6781801" y="5376864"/>
            <a:ext cx="5254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and</a:t>
            </a:r>
          </a:p>
        </p:txBody>
      </p:sp>
      <p:graphicFrame>
        <p:nvGraphicFramePr>
          <p:cNvPr id="5127" name="Object 7"/>
          <p:cNvGraphicFramePr>
            <a:graphicFrameLocks noChangeAspect="1"/>
          </p:cNvGraphicFramePr>
          <p:nvPr/>
        </p:nvGraphicFramePr>
        <p:xfrm>
          <a:off x="7373938" y="5314950"/>
          <a:ext cx="1725612" cy="514350"/>
        </p:xfrm>
        <a:graphic>
          <a:graphicData uri="http://schemas.openxmlformats.org/presentationml/2006/ole">
            <mc:AlternateContent xmlns:mc="http://schemas.openxmlformats.org/markup-compatibility/2006">
              <mc:Choice xmlns:v="urn:schemas-microsoft-com:vml" Requires="v">
                <p:oleObj spid="_x0000_s12331" name="Equation" r:id="rId13" imgW="1447560" imgH="431640" progId="Equation.3">
                  <p:embed/>
                </p:oleObj>
              </mc:Choice>
              <mc:Fallback>
                <p:oleObj name="Equation" r:id="rId13" imgW="1447560" imgH="431640" progId="Equation.3">
                  <p:embed/>
                  <p:pic>
                    <p:nvPicPr>
                      <p:cNvPr id="512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73938" y="5314950"/>
                        <a:ext cx="17256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8" name="TextBox 26"/>
          <p:cNvSpPr txBox="1">
            <a:spLocks noChangeArrowheads="1"/>
          </p:cNvSpPr>
          <p:nvPr/>
        </p:nvSpPr>
        <p:spPr bwMode="auto">
          <a:xfrm>
            <a:off x="1752600" y="5029200"/>
            <a:ext cx="147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Within cluster </a:t>
            </a:r>
          </a:p>
          <a:p>
            <a:pPr eaLnBrk="1" hangingPunct="1"/>
            <a:r>
              <a:rPr lang="en-US" altLang="hu-HU" sz="1600"/>
              <a:t>scatter</a:t>
            </a:r>
          </a:p>
        </p:txBody>
      </p:sp>
      <p:sp>
        <p:nvSpPr>
          <p:cNvPr id="5139" name="TextBox 27"/>
          <p:cNvSpPr txBox="1">
            <a:spLocks noChangeArrowheads="1"/>
          </p:cNvSpPr>
          <p:nvPr/>
        </p:nvSpPr>
        <p:spPr bwMode="auto">
          <a:xfrm>
            <a:off x="3048000" y="5943600"/>
            <a:ext cx="170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600"/>
              <a:t>Between cluster </a:t>
            </a:r>
          </a:p>
          <a:p>
            <a:pPr eaLnBrk="1" hangingPunct="1"/>
            <a:r>
              <a:rPr lang="en-US" altLang="hu-HU" sz="1600"/>
              <a:t>scatter</a:t>
            </a:r>
          </a:p>
        </p:txBody>
      </p:sp>
      <p:cxnSp>
        <p:nvCxnSpPr>
          <p:cNvPr id="30" name="Straight Arrow Connector 29"/>
          <p:cNvCxnSpPr/>
          <p:nvPr/>
        </p:nvCxnSpPr>
        <p:spPr>
          <a:xfrm flipV="1">
            <a:off x="3200400" y="4876800"/>
            <a:ext cx="457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3429000" y="5715000"/>
            <a:ext cx="457200" cy="152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42" name="TextBox 33"/>
          <p:cNvSpPr txBox="1">
            <a:spLocks noChangeArrowheads="1"/>
          </p:cNvSpPr>
          <p:nvPr/>
        </p:nvSpPr>
        <p:spPr bwMode="auto">
          <a:xfrm>
            <a:off x="4800601" y="6324600"/>
            <a:ext cx="5237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solidFill>
                  <a:srgbClr val="FF0000"/>
                </a:solidFill>
              </a:rPr>
              <a:t>Minimizing </a:t>
            </a:r>
            <a:r>
              <a:rPr lang="en-US" altLang="hu-HU" i="1">
                <a:solidFill>
                  <a:srgbClr val="FF0000"/>
                </a:solidFill>
              </a:rPr>
              <a:t>W</a:t>
            </a:r>
            <a:r>
              <a:rPr lang="en-US" altLang="hu-HU">
                <a:solidFill>
                  <a:srgbClr val="FF0000"/>
                </a:solidFill>
              </a:rPr>
              <a:t>(</a:t>
            </a:r>
            <a:r>
              <a:rPr lang="en-US" altLang="hu-HU" i="1">
                <a:solidFill>
                  <a:srgbClr val="FF0000"/>
                </a:solidFill>
              </a:rPr>
              <a:t>C</a:t>
            </a:r>
            <a:r>
              <a:rPr lang="en-US" altLang="hu-HU">
                <a:solidFill>
                  <a:srgbClr val="FF0000"/>
                </a:solidFill>
              </a:rPr>
              <a:t>) is equivalent to maximizing </a:t>
            </a:r>
            <a:r>
              <a:rPr lang="en-US" altLang="hu-HU" i="1">
                <a:solidFill>
                  <a:srgbClr val="FF0000"/>
                </a:solidFill>
              </a:rPr>
              <a:t>B</a:t>
            </a:r>
            <a:r>
              <a:rPr lang="en-US" altLang="hu-HU">
                <a:solidFill>
                  <a:srgbClr val="FF0000"/>
                </a:solidFill>
              </a:rPr>
              <a:t>(</a:t>
            </a:r>
            <a:r>
              <a:rPr lang="en-US" altLang="hu-HU" i="1">
                <a:solidFill>
                  <a:srgbClr val="FF0000"/>
                </a:solidFill>
              </a:rPr>
              <a:t>C</a:t>
            </a:r>
            <a:r>
              <a:rPr lang="en-US" altLang="hu-HU">
                <a:solidFill>
                  <a:srgbClr val="FF0000"/>
                </a:solidFill>
              </a:rPr>
              <a:t>)</a:t>
            </a:r>
          </a:p>
        </p:txBody>
      </p:sp>
      <p:cxnSp>
        <p:nvCxnSpPr>
          <p:cNvPr id="36" name="Straight Arrow Connector 35"/>
          <p:cNvCxnSpPr/>
          <p:nvPr/>
        </p:nvCxnSpPr>
        <p:spPr>
          <a:xfrm rot="16200000" flipV="1">
            <a:off x="8753475" y="5753100"/>
            <a:ext cx="381000" cy="152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44" name="TextBox 36"/>
          <p:cNvSpPr txBox="1">
            <a:spLocks noChangeArrowheads="1"/>
          </p:cNvSpPr>
          <p:nvPr/>
        </p:nvSpPr>
        <p:spPr bwMode="auto">
          <a:xfrm>
            <a:off x="8878889" y="5867401"/>
            <a:ext cx="1177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400"/>
              <a:t>Grand mean</a:t>
            </a:r>
          </a:p>
        </p:txBody>
      </p:sp>
      <p:sp>
        <p:nvSpPr>
          <p:cNvPr id="5145" name="TextBox 42"/>
          <p:cNvSpPr txBox="1">
            <a:spLocks noChangeArrowheads="1"/>
          </p:cNvSpPr>
          <p:nvPr/>
        </p:nvSpPr>
        <p:spPr bwMode="auto">
          <a:xfrm>
            <a:off x="9677400" y="5410201"/>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sz="1400">
                <a:solidFill>
                  <a:srgbClr val="FF0000"/>
                </a:solidFill>
              </a:rPr>
              <a:t>Ex.</a:t>
            </a:r>
          </a:p>
        </p:txBody>
      </p:sp>
    </p:spTree>
    <p:extLst>
      <p:ext uri="{BB962C8B-B14F-4D97-AF65-F5344CB8AC3E}">
        <p14:creationId xmlns:p14="http://schemas.microsoft.com/office/powerpoint/2010/main" val="2157876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hu-HU" i="1"/>
              <a:t>K</a:t>
            </a:r>
            <a:r>
              <a:rPr lang="en-US" altLang="hu-HU"/>
              <a:t>-means Algorithm</a:t>
            </a:r>
          </a:p>
        </p:txBody>
      </p:sp>
      <p:sp>
        <p:nvSpPr>
          <p:cNvPr id="6149" name="Rectangle 3"/>
          <p:cNvSpPr>
            <a:spLocks noGrp="1" noChangeArrowheads="1"/>
          </p:cNvSpPr>
          <p:nvPr>
            <p:ph type="body" sz="half" idx="1"/>
          </p:nvPr>
        </p:nvSpPr>
        <p:spPr>
          <a:xfrm>
            <a:off x="1981200" y="1600201"/>
            <a:ext cx="8001000" cy="4525963"/>
          </a:xfrm>
        </p:spPr>
        <p:txBody>
          <a:bodyPr/>
          <a:lstStyle/>
          <a:p>
            <a:pPr eaLnBrk="1" hangingPunct="1"/>
            <a:r>
              <a:rPr lang="en-US" altLang="hu-HU" sz="2400"/>
              <a:t>For a given cluster assignment </a:t>
            </a:r>
            <a:r>
              <a:rPr lang="en-US" altLang="hu-HU" sz="2400" i="1"/>
              <a:t>C </a:t>
            </a:r>
            <a:r>
              <a:rPr lang="en-US" altLang="hu-HU" sz="2400"/>
              <a:t>of the data points, compute the cluster means </a:t>
            </a:r>
            <a:r>
              <a:rPr lang="en-US" altLang="hu-HU" sz="2400" i="1"/>
              <a:t>m</a:t>
            </a:r>
            <a:r>
              <a:rPr lang="en-US" altLang="hu-HU" sz="2400" i="1" baseline="-25000"/>
              <a:t>k</a:t>
            </a:r>
            <a:r>
              <a:rPr lang="en-US" altLang="hu-HU" sz="2400"/>
              <a:t>:</a:t>
            </a:r>
          </a:p>
          <a:p>
            <a:pPr eaLnBrk="1" hangingPunct="1"/>
            <a:endParaRPr lang="en-US" altLang="hu-HU" sz="2400"/>
          </a:p>
          <a:p>
            <a:pPr eaLnBrk="1" hangingPunct="1"/>
            <a:endParaRPr lang="en-US" altLang="hu-HU" sz="2400"/>
          </a:p>
          <a:p>
            <a:pPr eaLnBrk="1" hangingPunct="1"/>
            <a:endParaRPr lang="en-US" altLang="hu-HU" sz="2400"/>
          </a:p>
          <a:p>
            <a:pPr eaLnBrk="1" hangingPunct="1"/>
            <a:r>
              <a:rPr lang="en-US" altLang="hu-HU" sz="2400"/>
              <a:t>For a current set of cluster means, assign each observation as:</a:t>
            </a:r>
          </a:p>
          <a:p>
            <a:pPr eaLnBrk="1" hangingPunct="1"/>
            <a:endParaRPr lang="en-US" altLang="hu-HU" sz="2400"/>
          </a:p>
          <a:p>
            <a:pPr eaLnBrk="1" hangingPunct="1"/>
            <a:endParaRPr lang="en-US" altLang="hu-HU" sz="2400"/>
          </a:p>
          <a:p>
            <a:pPr eaLnBrk="1" hangingPunct="1"/>
            <a:r>
              <a:rPr lang="en-US" altLang="hu-HU" sz="2400"/>
              <a:t>Iterate above two steps until convergence</a:t>
            </a:r>
            <a:endParaRPr lang="en-US" altLang="hu-HU" sz="2400" i="1"/>
          </a:p>
        </p:txBody>
      </p:sp>
      <p:graphicFrame>
        <p:nvGraphicFramePr>
          <p:cNvPr id="6146" name="Object 4"/>
          <p:cNvGraphicFramePr>
            <a:graphicFrameLocks noGrp="1" noChangeAspect="1"/>
          </p:cNvGraphicFramePr>
          <p:nvPr>
            <p:ph sz="quarter" idx="2"/>
          </p:nvPr>
        </p:nvGraphicFramePr>
        <p:xfrm>
          <a:off x="4495800" y="2590800"/>
          <a:ext cx="2743200" cy="1003300"/>
        </p:xfrm>
        <a:graphic>
          <a:graphicData uri="http://schemas.openxmlformats.org/presentationml/2006/ole">
            <mc:AlternateContent xmlns:mc="http://schemas.openxmlformats.org/markup-compatibility/2006">
              <mc:Choice xmlns:v="urn:schemas-microsoft-com:vml" Requires="v">
                <p:oleObj spid="_x0000_s13326" name="Equation" r:id="rId3" imgW="1562040" imgH="571320" progId="Equation.3">
                  <p:embed/>
                </p:oleObj>
              </mc:Choice>
              <mc:Fallback>
                <p:oleObj name="Equation" r:id="rId3" imgW="1562040" imgH="571320"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590800"/>
                        <a:ext cx="2743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6"/>
          <p:cNvGraphicFramePr>
            <a:graphicFrameLocks noGrp="1" noChangeAspect="1"/>
          </p:cNvGraphicFramePr>
          <p:nvPr>
            <p:ph sz="quarter" idx="3"/>
          </p:nvPr>
        </p:nvGraphicFramePr>
        <p:xfrm>
          <a:off x="4343400" y="4572001"/>
          <a:ext cx="3962400" cy="663575"/>
        </p:xfrm>
        <a:graphic>
          <a:graphicData uri="http://schemas.openxmlformats.org/presentationml/2006/ole">
            <mc:AlternateContent xmlns:mc="http://schemas.openxmlformats.org/markup-compatibility/2006">
              <mc:Choice xmlns:v="urn:schemas-microsoft-com:vml" Requires="v">
                <p:oleObj spid="_x0000_s13327" name="Equation" r:id="rId5" imgW="2197080" imgH="368280" progId="Equation.3">
                  <p:embed/>
                </p:oleObj>
              </mc:Choice>
              <mc:Fallback>
                <p:oleObj name="Equation" r:id="rId5" imgW="2197080" imgH="368280" progId="Equation.3">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4572001"/>
                        <a:ext cx="39624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9300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81200" y="228600"/>
            <a:ext cx="8229600" cy="762000"/>
          </a:xfrm>
        </p:spPr>
        <p:txBody>
          <a:bodyPr/>
          <a:lstStyle/>
          <a:p>
            <a:r>
              <a:rPr lang="en-US" altLang="hu-HU"/>
              <a:t>K-means clustering example</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1521098"/>
            <a:ext cx="5300663"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zövegdoboz 1"/>
          <p:cNvSpPr txBox="1"/>
          <p:nvPr/>
        </p:nvSpPr>
        <p:spPr>
          <a:xfrm>
            <a:off x="1775520" y="980729"/>
            <a:ext cx="8640960" cy="646331"/>
          </a:xfrm>
          <a:prstGeom prst="rect">
            <a:avLst/>
          </a:prstGeom>
          <a:noFill/>
        </p:spPr>
        <p:txBody>
          <a:bodyPr wrap="square" rtlCol="0">
            <a:spAutoFit/>
          </a:bodyPr>
          <a:lstStyle/>
          <a:p>
            <a:pPr algn="ctr"/>
            <a:r>
              <a:rPr lang="hu-HU" dirty="0"/>
              <a:t>Online </a:t>
            </a:r>
            <a:r>
              <a:rPr lang="hu-HU" dirty="0" err="1"/>
              <a:t>visualization</a:t>
            </a:r>
            <a:r>
              <a:rPr lang="hu-HU" dirty="0"/>
              <a:t>: </a:t>
            </a:r>
            <a:r>
              <a:rPr lang="hu-HU" dirty="0">
                <a:hlinkClick r:id="rId3"/>
              </a:rPr>
              <a:t>http://www.naftaliharris.com/blog/visualizing-k-means-clustering/</a:t>
            </a:r>
            <a:endParaRPr lang="hu-HU" dirty="0"/>
          </a:p>
          <a:p>
            <a:pPr algn="ctr"/>
            <a:endParaRPr lang="hu-HU" dirty="0"/>
          </a:p>
        </p:txBody>
      </p:sp>
    </p:spTree>
    <p:extLst>
      <p:ext uri="{BB962C8B-B14F-4D97-AF65-F5344CB8AC3E}">
        <p14:creationId xmlns:p14="http://schemas.microsoft.com/office/powerpoint/2010/main" val="2003307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274638"/>
            <a:ext cx="8229600" cy="639762"/>
          </a:xfrm>
        </p:spPr>
        <p:txBody>
          <a:bodyPr>
            <a:normAutofit fontScale="90000"/>
          </a:bodyPr>
          <a:lstStyle/>
          <a:p>
            <a:pPr eaLnBrk="1" hangingPunct="1"/>
            <a:r>
              <a:rPr lang="en-US" altLang="hu-HU" sz="4000" i="1"/>
              <a:t>K</a:t>
            </a:r>
            <a:r>
              <a:rPr lang="en-US" altLang="hu-HU" sz="4000"/>
              <a:t>-means Image Segmentation</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l="19054" t="6953" r="16447" b="10466"/>
          <a:stretch>
            <a:fillRect/>
          </a:stretch>
        </p:blipFill>
        <p:spPr bwMode="auto">
          <a:xfrm>
            <a:off x="3124200" y="1524000"/>
            <a:ext cx="2819400"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a:off x="3810000" y="4267201"/>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hu-HU"/>
              <a:t>An image (</a:t>
            </a:r>
            <a:r>
              <a:rPr lang="en-US" altLang="hu-HU" i="1"/>
              <a:t>I</a:t>
            </a:r>
            <a:r>
              <a:rPr lang="en-US" altLang="hu-HU"/>
              <a:t>)</a:t>
            </a:r>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l="20345" t="6953" r="16447" b="10466"/>
          <a:stretch>
            <a:fillRect/>
          </a:stretch>
        </p:blipFill>
        <p:spPr bwMode="auto">
          <a:xfrm>
            <a:off x="6400800" y="1524000"/>
            <a:ext cx="27432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p:cNvSpPr txBox="1">
            <a:spLocks noChangeArrowheads="1"/>
          </p:cNvSpPr>
          <p:nvPr/>
        </p:nvSpPr>
        <p:spPr bwMode="auto">
          <a:xfrm>
            <a:off x="6191250" y="4267200"/>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hu-HU"/>
              <a:t>Three-cluster image (</a:t>
            </a:r>
            <a:r>
              <a:rPr lang="en-US" altLang="hu-HU" i="1"/>
              <a:t>J</a:t>
            </a:r>
            <a:r>
              <a:rPr lang="en-US" altLang="hu-HU"/>
              <a:t>) on </a:t>
            </a:r>
          </a:p>
          <a:p>
            <a:pPr algn="ctr" eaLnBrk="1" hangingPunct="1"/>
            <a:r>
              <a:rPr lang="en-US" altLang="hu-HU"/>
              <a:t>gray values of </a:t>
            </a:r>
            <a:r>
              <a:rPr lang="en-US" altLang="hu-HU" i="1"/>
              <a:t>I</a:t>
            </a:r>
          </a:p>
        </p:txBody>
      </p:sp>
    </p:spTree>
    <p:extLst>
      <p:ext uri="{BB962C8B-B14F-4D97-AF65-F5344CB8AC3E}">
        <p14:creationId xmlns:p14="http://schemas.microsoft.com/office/powerpoint/2010/main" val="4287901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hu-HU" i="1"/>
              <a:t>K</a:t>
            </a:r>
            <a:r>
              <a:rPr lang="en-US" altLang="hu-HU"/>
              <a:t>-means: summary</a:t>
            </a:r>
          </a:p>
        </p:txBody>
      </p:sp>
      <p:sp>
        <p:nvSpPr>
          <p:cNvPr id="23555" name="Rectangle 3"/>
          <p:cNvSpPr>
            <a:spLocks noGrp="1" noChangeArrowheads="1"/>
          </p:cNvSpPr>
          <p:nvPr>
            <p:ph type="body" idx="1"/>
          </p:nvPr>
        </p:nvSpPr>
        <p:spPr/>
        <p:txBody>
          <a:bodyPr>
            <a:normAutofit lnSpcReduction="10000"/>
          </a:bodyPr>
          <a:lstStyle/>
          <a:p>
            <a:pPr eaLnBrk="1" hangingPunct="1">
              <a:lnSpc>
                <a:spcPct val="90000"/>
              </a:lnSpc>
            </a:pPr>
            <a:r>
              <a:rPr lang="en-US" altLang="hu-HU" sz="2400"/>
              <a:t>Algorithmically, very simple to implement</a:t>
            </a:r>
          </a:p>
          <a:p>
            <a:pPr eaLnBrk="1" hangingPunct="1">
              <a:lnSpc>
                <a:spcPct val="90000"/>
              </a:lnSpc>
            </a:pPr>
            <a:endParaRPr lang="en-US" altLang="hu-HU" sz="2400"/>
          </a:p>
          <a:p>
            <a:pPr eaLnBrk="1" hangingPunct="1">
              <a:lnSpc>
                <a:spcPct val="90000"/>
              </a:lnSpc>
            </a:pPr>
            <a:r>
              <a:rPr lang="en-US" altLang="hu-HU" sz="2400" i="1"/>
              <a:t>K</a:t>
            </a:r>
            <a:r>
              <a:rPr lang="en-US" altLang="hu-HU" sz="2400"/>
              <a:t>-means converges, but it finds a local minimum of the cost function</a:t>
            </a:r>
          </a:p>
          <a:p>
            <a:pPr eaLnBrk="1" hangingPunct="1">
              <a:lnSpc>
                <a:spcPct val="90000"/>
              </a:lnSpc>
            </a:pPr>
            <a:endParaRPr lang="en-US" altLang="hu-HU" sz="2400"/>
          </a:p>
          <a:p>
            <a:pPr eaLnBrk="1" hangingPunct="1">
              <a:lnSpc>
                <a:spcPct val="90000"/>
              </a:lnSpc>
            </a:pPr>
            <a:r>
              <a:rPr lang="en-US" altLang="hu-HU" sz="2400"/>
              <a:t>Works only for numerical observations </a:t>
            </a:r>
          </a:p>
          <a:p>
            <a:pPr eaLnBrk="1" hangingPunct="1">
              <a:lnSpc>
                <a:spcPct val="90000"/>
              </a:lnSpc>
            </a:pPr>
            <a:endParaRPr lang="en-US" altLang="hu-HU" sz="2400"/>
          </a:p>
          <a:p>
            <a:pPr eaLnBrk="1" hangingPunct="1">
              <a:lnSpc>
                <a:spcPct val="90000"/>
              </a:lnSpc>
            </a:pPr>
            <a:r>
              <a:rPr lang="en-US" altLang="hu-HU" sz="2400" i="1"/>
              <a:t>K</a:t>
            </a:r>
            <a:r>
              <a:rPr lang="en-US" altLang="hu-HU" sz="2400"/>
              <a:t> is a user input; alternatively BIC (Bayesian information criterion) or MDL (minimum description length) can be used to estimate </a:t>
            </a:r>
            <a:r>
              <a:rPr lang="en-US" altLang="hu-HU" sz="2400" i="1"/>
              <a:t>K</a:t>
            </a:r>
          </a:p>
          <a:p>
            <a:pPr eaLnBrk="1" hangingPunct="1">
              <a:lnSpc>
                <a:spcPct val="90000"/>
              </a:lnSpc>
            </a:pPr>
            <a:endParaRPr lang="en-US" altLang="hu-HU" sz="2400"/>
          </a:p>
          <a:p>
            <a:pPr eaLnBrk="1" hangingPunct="1">
              <a:lnSpc>
                <a:spcPct val="90000"/>
              </a:lnSpc>
            </a:pPr>
            <a:r>
              <a:rPr lang="en-US" altLang="hu-HU" sz="2400"/>
              <a:t>Outliers can considerable trouble to </a:t>
            </a:r>
            <a:r>
              <a:rPr lang="en-US" altLang="hu-HU" sz="2400" i="1"/>
              <a:t>K</a:t>
            </a:r>
            <a:r>
              <a:rPr lang="en-US" altLang="hu-HU" sz="2400"/>
              <a:t>-means</a:t>
            </a:r>
          </a:p>
        </p:txBody>
      </p:sp>
    </p:spTree>
    <p:extLst>
      <p:ext uri="{BB962C8B-B14F-4D97-AF65-F5344CB8AC3E}">
        <p14:creationId xmlns:p14="http://schemas.microsoft.com/office/powerpoint/2010/main" val="11138647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References</a:t>
            </a:r>
            <a:endParaRPr lang="hu-HU" dirty="0"/>
          </a:p>
        </p:txBody>
      </p:sp>
      <p:sp>
        <p:nvSpPr>
          <p:cNvPr id="3" name="Tartalom helye 2"/>
          <p:cNvSpPr>
            <a:spLocks noGrp="1"/>
          </p:cNvSpPr>
          <p:nvPr>
            <p:ph idx="1"/>
          </p:nvPr>
        </p:nvSpPr>
        <p:spPr/>
        <p:txBody>
          <a:bodyPr/>
          <a:lstStyle/>
          <a:p>
            <a:r>
              <a:rPr lang="hu-HU" dirty="0" err="1"/>
              <a:t>Udacity</a:t>
            </a:r>
            <a:r>
              <a:rPr lang="hu-HU" dirty="0"/>
              <a:t> </a:t>
            </a:r>
            <a:r>
              <a:rPr lang="hu-HU" dirty="0" err="1"/>
              <a:t>Intro</a:t>
            </a:r>
            <a:r>
              <a:rPr lang="hu-HU" dirty="0"/>
              <a:t> </a:t>
            </a:r>
            <a:r>
              <a:rPr lang="hu-HU" dirty="0" err="1"/>
              <a:t>to</a:t>
            </a:r>
            <a:r>
              <a:rPr lang="hu-HU" dirty="0"/>
              <a:t> </a:t>
            </a:r>
            <a:r>
              <a:rPr lang="hu-HU" dirty="0" err="1"/>
              <a:t>Machine</a:t>
            </a:r>
            <a:r>
              <a:rPr lang="hu-HU" dirty="0"/>
              <a:t> </a:t>
            </a:r>
            <a:r>
              <a:rPr lang="hu-HU" dirty="0" err="1"/>
              <a:t>Learning</a:t>
            </a:r>
            <a:endParaRPr lang="hu-HU" dirty="0"/>
          </a:p>
          <a:p>
            <a:pPr lvl="1"/>
            <a:r>
              <a:rPr lang="hu-HU" dirty="0">
                <a:hlinkClick r:id="rId2"/>
              </a:rPr>
              <a:t>https://www.udacity.com/courses/ud120</a:t>
            </a:r>
            <a:endParaRPr lang="hu-HU" dirty="0"/>
          </a:p>
          <a:p>
            <a:r>
              <a:rPr lang="hu-HU" dirty="0"/>
              <a:t> </a:t>
            </a:r>
            <a:r>
              <a:rPr lang="hu-HU" dirty="0" err="1"/>
              <a:t>Talk</a:t>
            </a:r>
            <a:r>
              <a:rPr lang="hu-HU" dirty="0"/>
              <a:t> </a:t>
            </a:r>
            <a:r>
              <a:rPr lang="hu-HU" dirty="0" err="1"/>
              <a:t>on</a:t>
            </a:r>
            <a:r>
              <a:rPr lang="hu-HU" dirty="0"/>
              <a:t> </a:t>
            </a:r>
            <a:r>
              <a:rPr lang="hu-HU" dirty="0" err="1"/>
              <a:t>Supervised</a:t>
            </a:r>
            <a:r>
              <a:rPr lang="hu-HU" dirty="0"/>
              <a:t> </a:t>
            </a:r>
            <a:r>
              <a:rPr lang="hu-HU" dirty="0" err="1"/>
              <a:t>learning</a:t>
            </a:r>
            <a:r>
              <a:rPr lang="hu-HU" dirty="0"/>
              <a:t> </a:t>
            </a:r>
          </a:p>
          <a:p>
            <a:pPr lvl="1"/>
            <a:r>
              <a:rPr lang="hu-HU" dirty="0" err="1"/>
              <a:t>by</a:t>
            </a:r>
            <a:r>
              <a:rPr lang="hu-HU" dirty="0"/>
              <a:t> </a:t>
            </a:r>
            <a:r>
              <a:rPr lang="hu-HU" dirty="0" err="1"/>
              <a:t>Tonmoy</a:t>
            </a:r>
            <a:r>
              <a:rPr lang="hu-HU" dirty="0"/>
              <a:t> </a:t>
            </a:r>
            <a:r>
              <a:rPr lang="hu-HU" dirty="0" err="1"/>
              <a:t>Bhagawati</a:t>
            </a:r>
            <a:endParaRPr lang="hu-HU" dirty="0"/>
          </a:p>
          <a:p>
            <a:r>
              <a:rPr lang="hu-HU" dirty="0" err="1"/>
              <a:t>Book</a:t>
            </a:r>
            <a:r>
              <a:rPr lang="hu-HU" dirty="0"/>
              <a:t> </a:t>
            </a:r>
          </a:p>
          <a:p>
            <a:pPr lvl="1"/>
            <a:r>
              <a:rPr lang="hu-HU" dirty="0">
                <a:hlinkClick r:id="rId3"/>
              </a:rPr>
              <a:t>https://runawayhorse001.github.io/LearningApacheSpark</a:t>
            </a:r>
            <a:endParaRPr lang="hu-HU" dirty="0"/>
          </a:p>
          <a:p>
            <a:endParaRPr lang="hu-HU" dirty="0"/>
          </a:p>
        </p:txBody>
      </p:sp>
    </p:spTree>
    <p:extLst>
      <p:ext uri="{BB962C8B-B14F-4D97-AF65-F5344CB8AC3E}">
        <p14:creationId xmlns:p14="http://schemas.microsoft.com/office/powerpoint/2010/main" val="798208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CBFBC4-B700-42E4-85AB-384667B385F3}"/>
              </a:ext>
            </a:extLst>
          </p:cNvPr>
          <p:cNvSpPr>
            <a:spLocks noGrp="1"/>
          </p:cNvSpPr>
          <p:nvPr>
            <p:ph type="title"/>
          </p:nvPr>
        </p:nvSpPr>
        <p:spPr/>
        <p:txBody>
          <a:bodyPr/>
          <a:lstStyle/>
          <a:p>
            <a:r>
              <a:rPr lang="hu-HU" dirty="0"/>
              <a:t>Gyakorlat – </a:t>
            </a:r>
            <a:r>
              <a:rPr lang="hu-HU" dirty="0" err="1"/>
              <a:t>Live</a:t>
            </a:r>
            <a:r>
              <a:rPr lang="hu-HU" dirty="0"/>
              <a:t> </a:t>
            </a:r>
            <a:r>
              <a:rPr lang="hu-HU" dirty="0" err="1"/>
              <a:t>coding</a:t>
            </a:r>
            <a:br>
              <a:rPr lang="hu-HU" dirty="0"/>
            </a:br>
            <a:r>
              <a:rPr lang="hu-HU" dirty="0"/>
              <a:t>				Titanic </a:t>
            </a:r>
            <a:r>
              <a:rPr lang="hu-HU" dirty="0" err="1"/>
              <a:t>classification</a:t>
            </a:r>
            <a:r>
              <a:rPr lang="hu-HU" dirty="0"/>
              <a:t> </a:t>
            </a:r>
            <a:r>
              <a:rPr lang="hu-HU" dirty="0" err="1"/>
              <a:t>example</a:t>
            </a:r>
            <a:endParaRPr lang="hu-HU" dirty="0"/>
          </a:p>
        </p:txBody>
      </p:sp>
      <p:pic>
        <p:nvPicPr>
          <p:cNvPr id="15362" name="Picture 2" descr="Image result for titanic images">
            <a:extLst>
              <a:ext uri="{FF2B5EF4-FFF2-40B4-BE49-F238E27FC236}">
                <a16:creationId xmlns:a16="http://schemas.microsoft.com/office/drawing/2014/main" id="{7E466F77-CEC0-4002-98E4-6A6A40189D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8390" y="2962729"/>
            <a:ext cx="5295219" cy="3530146"/>
          </a:xfrm>
          <a:prstGeom prst="rect">
            <a:avLst/>
          </a:prstGeom>
          <a:noFill/>
          <a:extLst>
            <a:ext uri="{909E8E84-426E-40DD-AFC4-6F175D3DCCD1}">
              <a14:hiddenFill xmlns:a14="http://schemas.microsoft.com/office/drawing/2010/main">
                <a:solidFill>
                  <a:srgbClr val="FFFFFF"/>
                </a:solidFill>
              </a14:hiddenFill>
            </a:ext>
          </a:extLst>
        </p:spPr>
      </p:pic>
      <p:sp>
        <p:nvSpPr>
          <p:cNvPr id="4" name="Szövegdoboz 3">
            <a:extLst>
              <a:ext uri="{FF2B5EF4-FFF2-40B4-BE49-F238E27FC236}">
                <a16:creationId xmlns:a16="http://schemas.microsoft.com/office/drawing/2014/main" id="{D0795652-3B7D-4DD8-A7DA-88B274D9F727}"/>
              </a:ext>
            </a:extLst>
          </p:cNvPr>
          <p:cNvSpPr txBox="1"/>
          <p:nvPr/>
        </p:nvSpPr>
        <p:spPr>
          <a:xfrm>
            <a:off x="731520" y="1898469"/>
            <a:ext cx="8847909" cy="646331"/>
          </a:xfrm>
          <a:prstGeom prst="rect">
            <a:avLst/>
          </a:prstGeom>
          <a:noFill/>
        </p:spPr>
        <p:txBody>
          <a:bodyPr wrap="square" rtlCol="0">
            <a:spAutoFit/>
          </a:bodyPr>
          <a:lstStyle/>
          <a:p>
            <a:r>
              <a:rPr lang="hu-HU" dirty="0"/>
              <a:t>Data </a:t>
            </a:r>
            <a:r>
              <a:rPr lang="hu-HU" dirty="0" err="1"/>
              <a:t>set</a:t>
            </a:r>
            <a:r>
              <a:rPr lang="hu-HU" dirty="0"/>
              <a:t>:</a:t>
            </a:r>
          </a:p>
          <a:p>
            <a:r>
              <a:rPr lang="hu-HU" dirty="0"/>
              <a:t>	</a:t>
            </a:r>
            <a:r>
              <a:rPr lang="hu-HU" dirty="0">
                <a:hlinkClick r:id="rId3"/>
              </a:rPr>
              <a:t>https://github.com/slaki/Spark-with-Python/blob/master/Data/titanic.csv</a:t>
            </a:r>
            <a:endParaRPr lang="hu-HU" dirty="0"/>
          </a:p>
        </p:txBody>
      </p:sp>
    </p:spTree>
    <p:extLst>
      <p:ext uri="{BB962C8B-B14F-4D97-AF65-F5344CB8AC3E}">
        <p14:creationId xmlns:p14="http://schemas.microsoft.com/office/powerpoint/2010/main" val="347368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Quiz</a:t>
            </a:r>
            <a:r>
              <a:rPr lang="hu-HU" dirty="0"/>
              <a:t>: </a:t>
            </a:r>
            <a:r>
              <a:rPr lang="hu-HU" dirty="0" err="1"/>
              <a:t>Supervised</a:t>
            </a:r>
            <a:r>
              <a:rPr lang="hu-HU" dirty="0"/>
              <a:t> </a:t>
            </a:r>
            <a:r>
              <a:rPr lang="hu-HU" dirty="0" err="1"/>
              <a:t>learning</a:t>
            </a:r>
            <a:endParaRPr lang="hu-HU" dirty="0"/>
          </a:p>
        </p:txBody>
      </p:sp>
      <p:sp>
        <p:nvSpPr>
          <p:cNvPr id="3" name="Tartalom helye 2"/>
          <p:cNvSpPr>
            <a:spLocks noGrp="1"/>
          </p:cNvSpPr>
          <p:nvPr>
            <p:ph idx="1"/>
          </p:nvPr>
        </p:nvSpPr>
        <p:spPr>
          <a:xfrm>
            <a:off x="3071664" y="1600201"/>
            <a:ext cx="7128792" cy="4525963"/>
          </a:xfrm>
        </p:spPr>
        <p:txBody>
          <a:bodyPr>
            <a:normAutofit fontScale="92500" lnSpcReduction="20000"/>
          </a:bodyPr>
          <a:lstStyle/>
          <a:p>
            <a:r>
              <a:rPr lang="hu-HU" dirty="0" err="1"/>
              <a:t>From</a:t>
            </a:r>
            <a:r>
              <a:rPr lang="hu-HU" dirty="0"/>
              <a:t> an album of </a:t>
            </a:r>
            <a:r>
              <a:rPr lang="hu-HU" dirty="0" err="1"/>
              <a:t>tagged</a:t>
            </a:r>
            <a:r>
              <a:rPr lang="hu-HU" dirty="0"/>
              <a:t> </a:t>
            </a:r>
            <a:r>
              <a:rPr lang="hu-HU" dirty="0" err="1"/>
              <a:t>photos</a:t>
            </a:r>
            <a:r>
              <a:rPr lang="hu-HU" dirty="0"/>
              <a:t>, </a:t>
            </a:r>
            <a:r>
              <a:rPr lang="hu-HU" dirty="0" err="1"/>
              <a:t>recognize</a:t>
            </a:r>
            <a:r>
              <a:rPr lang="hu-HU" dirty="0"/>
              <a:t> </a:t>
            </a:r>
            <a:r>
              <a:rPr lang="hu-HU" dirty="0" err="1"/>
              <a:t>someone</a:t>
            </a:r>
            <a:r>
              <a:rPr lang="hu-HU" dirty="0"/>
              <a:t> </a:t>
            </a:r>
            <a:r>
              <a:rPr lang="hu-HU" dirty="0" err="1"/>
              <a:t>in</a:t>
            </a:r>
            <a:r>
              <a:rPr lang="hu-HU" dirty="0"/>
              <a:t> a </a:t>
            </a:r>
            <a:r>
              <a:rPr lang="hu-HU" dirty="0" err="1"/>
              <a:t>picture</a:t>
            </a:r>
            <a:endParaRPr lang="hu-HU" dirty="0"/>
          </a:p>
          <a:p>
            <a:endParaRPr lang="hu-HU" dirty="0"/>
          </a:p>
          <a:p>
            <a:r>
              <a:rPr lang="hu-HU" dirty="0" err="1"/>
              <a:t>Analyze</a:t>
            </a:r>
            <a:r>
              <a:rPr lang="hu-HU" dirty="0"/>
              <a:t> bank </a:t>
            </a:r>
            <a:r>
              <a:rPr lang="hu-HU" dirty="0" err="1"/>
              <a:t>data</a:t>
            </a:r>
            <a:r>
              <a:rPr lang="hu-HU" dirty="0"/>
              <a:t> </a:t>
            </a:r>
            <a:r>
              <a:rPr lang="hu-HU" dirty="0" err="1"/>
              <a:t>for</a:t>
            </a:r>
            <a:r>
              <a:rPr lang="hu-HU" dirty="0"/>
              <a:t> </a:t>
            </a:r>
            <a:r>
              <a:rPr lang="hu-HU" dirty="0" err="1"/>
              <a:t>weird</a:t>
            </a:r>
            <a:r>
              <a:rPr lang="hu-HU" dirty="0"/>
              <a:t> </a:t>
            </a:r>
            <a:r>
              <a:rPr lang="hu-HU" dirty="0" err="1"/>
              <a:t>transactions</a:t>
            </a:r>
            <a:r>
              <a:rPr lang="hu-HU" dirty="0"/>
              <a:t>, and </a:t>
            </a:r>
            <a:r>
              <a:rPr lang="hu-HU" dirty="0" err="1"/>
              <a:t>flag</a:t>
            </a:r>
            <a:r>
              <a:rPr lang="hu-HU" dirty="0"/>
              <a:t> </a:t>
            </a:r>
            <a:r>
              <a:rPr lang="hu-HU" dirty="0" err="1"/>
              <a:t>those</a:t>
            </a:r>
            <a:r>
              <a:rPr lang="hu-HU" dirty="0"/>
              <a:t> </a:t>
            </a:r>
            <a:r>
              <a:rPr lang="hu-HU" dirty="0" err="1"/>
              <a:t>for</a:t>
            </a:r>
            <a:r>
              <a:rPr lang="hu-HU" dirty="0"/>
              <a:t> </a:t>
            </a:r>
            <a:r>
              <a:rPr lang="hu-HU" dirty="0" err="1"/>
              <a:t>fraud</a:t>
            </a:r>
            <a:endParaRPr lang="hu-HU" dirty="0"/>
          </a:p>
          <a:p>
            <a:endParaRPr lang="hu-HU" dirty="0"/>
          </a:p>
          <a:p>
            <a:r>
              <a:rPr lang="hu-HU" dirty="0" err="1"/>
              <a:t>Given</a:t>
            </a:r>
            <a:r>
              <a:rPr lang="hu-HU" dirty="0"/>
              <a:t> </a:t>
            </a:r>
            <a:r>
              <a:rPr lang="hu-HU" dirty="0" err="1"/>
              <a:t>someone</a:t>
            </a:r>
            <a:r>
              <a:rPr lang="hu-HU" dirty="0"/>
              <a:t>’s </a:t>
            </a:r>
            <a:r>
              <a:rPr lang="hu-HU" dirty="0" err="1"/>
              <a:t>music</a:t>
            </a:r>
            <a:r>
              <a:rPr lang="hu-HU" dirty="0"/>
              <a:t> </a:t>
            </a:r>
            <a:r>
              <a:rPr lang="hu-HU" dirty="0" err="1"/>
              <a:t>choices</a:t>
            </a:r>
            <a:r>
              <a:rPr lang="hu-HU" dirty="0"/>
              <a:t>, and a </a:t>
            </a:r>
            <a:r>
              <a:rPr lang="hu-HU" dirty="0" err="1"/>
              <a:t>bunch</a:t>
            </a:r>
            <a:r>
              <a:rPr lang="hu-HU" dirty="0"/>
              <a:t> of </a:t>
            </a:r>
            <a:r>
              <a:rPr lang="hu-HU" dirty="0" err="1"/>
              <a:t>features</a:t>
            </a:r>
            <a:r>
              <a:rPr lang="hu-HU" dirty="0"/>
              <a:t> </a:t>
            </a:r>
            <a:r>
              <a:rPr lang="hu-HU" dirty="0" err="1"/>
              <a:t>of</a:t>
            </a:r>
            <a:r>
              <a:rPr lang="hu-HU" dirty="0"/>
              <a:t> </a:t>
            </a:r>
            <a:r>
              <a:rPr lang="hu-HU" dirty="0" err="1"/>
              <a:t>that</a:t>
            </a:r>
            <a:r>
              <a:rPr lang="hu-HU" dirty="0"/>
              <a:t> </a:t>
            </a:r>
            <a:r>
              <a:rPr lang="hu-HU" dirty="0" err="1"/>
              <a:t>music</a:t>
            </a:r>
            <a:r>
              <a:rPr lang="hu-HU" dirty="0"/>
              <a:t> (</a:t>
            </a:r>
            <a:r>
              <a:rPr lang="hu-HU" dirty="0" err="1"/>
              <a:t>tempo</a:t>
            </a:r>
            <a:r>
              <a:rPr lang="hu-HU" dirty="0"/>
              <a:t>, </a:t>
            </a:r>
            <a:r>
              <a:rPr lang="hu-HU" dirty="0" err="1"/>
              <a:t>genre</a:t>
            </a:r>
            <a:r>
              <a:rPr lang="hu-HU" dirty="0"/>
              <a:t>, etc.) </a:t>
            </a:r>
            <a:r>
              <a:rPr lang="hu-HU" dirty="0" err="1"/>
              <a:t>recommend</a:t>
            </a:r>
            <a:r>
              <a:rPr lang="hu-HU" dirty="0"/>
              <a:t> a </a:t>
            </a:r>
            <a:r>
              <a:rPr lang="hu-HU" dirty="0" err="1"/>
              <a:t>new</a:t>
            </a:r>
            <a:r>
              <a:rPr lang="hu-HU" dirty="0"/>
              <a:t> song</a:t>
            </a:r>
          </a:p>
          <a:p>
            <a:endParaRPr lang="hu-HU" dirty="0"/>
          </a:p>
          <a:p>
            <a:r>
              <a:rPr lang="hu-HU" dirty="0" err="1"/>
              <a:t>Cluster</a:t>
            </a:r>
            <a:r>
              <a:rPr lang="hu-HU" dirty="0"/>
              <a:t> </a:t>
            </a:r>
            <a:r>
              <a:rPr lang="hu-HU" dirty="0" err="1"/>
              <a:t>students</a:t>
            </a:r>
            <a:r>
              <a:rPr lang="hu-HU" dirty="0"/>
              <a:t> </a:t>
            </a:r>
            <a:r>
              <a:rPr lang="hu-HU" dirty="0" err="1"/>
              <a:t>into</a:t>
            </a:r>
            <a:r>
              <a:rPr lang="hu-HU" dirty="0"/>
              <a:t> </a:t>
            </a:r>
            <a:r>
              <a:rPr lang="hu-HU" dirty="0" err="1"/>
              <a:t>types</a:t>
            </a:r>
            <a:r>
              <a:rPr lang="hu-HU" dirty="0"/>
              <a:t> </a:t>
            </a:r>
            <a:r>
              <a:rPr lang="hu-HU" dirty="0" err="1"/>
              <a:t>based</a:t>
            </a:r>
            <a:r>
              <a:rPr lang="hu-HU" dirty="0"/>
              <a:t> </a:t>
            </a:r>
            <a:r>
              <a:rPr lang="hu-HU" dirty="0" err="1"/>
              <a:t>on</a:t>
            </a:r>
            <a:r>
              <a:rPr lang="hu-HU" dirty="0"/>
              <a:t> </a:t>
            </a:r>
            <a:r>
              <a:rPr lang="hu-HU" dirty="0" err="1"/>
              <a:t>learning</a:t>
            </a:r>
            <a:r>
              <a:rPr lang="hu-HU" dirty="0"/>
              <a:t> </a:t>
            </a:r>
            <a:r>
              <a:rPr lang="hu-HU" dirty="0" err="1"/>
              <a:t>styles</a:t>
            </a:r>
            <a:endParaRPr lang="hu-H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59516"/>
            <a:ext cx="1511152" cy="8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Image result for bank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602" y="2708920"/>
            <a:ext cx="1495550"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Image result for musi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933057"/>
            <a:ext cx="1667445" cy="74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Image result for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2530" y="4797152"/>
            <a:ext cx="1564029"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71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FC4CFA-3646-49F2-A47B-5A44C50AD1F4}"/>
              </a:ext>
            </a:extLst>
          </p:cNvPr>
          <p:cNvSpPr>
            <a:spLocks noGrp="1"/>
          </p:cNvSpPr>
          <p:nvPr>
            <p:ph type="title"/>
          </p:nvPr>
        </p:nvSpPr>
        <p:spPr/>
        <p:txBody>
          <a:bodyPr/>
          <a:lstStyle/>
          <a:p>
            <a:r>
              <a:rPr lang="hu-HU" dirty="0"/>
              <a:t>Gyakorlat – </a:t>
            </a:r>
            <a:r>
              <a:rPr lang="hu-HU" dirty="0" err="1"/>
              <a:t>Live</a:t>
            </a:r>
            <a:r>
              <a:rPr lang="hu-HU" dirty="0"/>
              <a:t> </a:t>
            </a:r>
            <a:r>
              <a:rPr lang="hu-HU" dirty="0" err="1"/>
              <a:t>coding</a:t>
            </a:r>
            <a:br>
              <a:rPr lang="hu-HU" dirty="0"/>
            </a:br>
            <a:r>
              <a:rPr lang="hu-HU" dirty="0"/>
              <a:t>				Titanic </a:t>
            </a:r>
            <a:r>
              <a:rPr lang="hu-HU" dirty="0" err="1"/>
              <a:t>classification</a:t>
            </a:r>
            <a:r>
              <a:rPr lang="hu-HU" dirty="0"/>
              <a:t> </a:t>
            </a:r>
            <a:r>
              <a:rPr lang="hu-HU" dirty="0" err="1"/>
              <a:t>example</a:t>
            </a:r>
            <a:endParaRPr lang="hu-HU" dirty="0"/>
          </a:p>
        </p:txBody>
      </p:sp>
      <p:sp>
        <p:nvSpPr>
          <p:cNvPr id="3" name="Tartalom helye 2">
            <a:extLst>
              <a:ext uri="{FF2B5EF4-FFF2-40B4-BE49-F238E27FC236}">
                <a16:creationId xmlns:a16="http://schemas.microsoft.com/office/drawing/2014/main" id="{6368043B-7DA5-4D57-9D8A-E2DA107297A9}"/>
              </a:ext>
            </a:extLst>
          </p:cNvPr>
          <p:cNvSpPr>
            <a:spLocks noGrp="1"/>
          </p:cNvSpPr>
          <p:nvPr>
            <p:ph idx="1"/>
          </p:nvPr>
        </p:nvSpPr>
        <p:spPr/>
        <p:txBody>
          <a:bodyPr>
            <a:normAutofit fontScale="55000" lnSpcReduction="20000"/>
          </a:bodyPr>
          <a:lstStyle/>
          <a:p>
            <a:r>
              <a:rPr lang="hu-HU" dirty="0" err="1"/>
              <a:t>Reference</a:t>
            </a:r>
            <a:r>
              <a:rPr lang="hu-HU" dirty="0"/>
              <a:t>: </a:t>
            </a:r>
            <a:r>
              <a:rPr lang="hu-HU" u="sng" dirty="0">
                <a:hlinkClick r:id="rId2"/>
              </a:rPr>
              <a:t>https://www.kaggle.com/c/titanic</a:t>
            </a:r>
            <a:endParaRPr lang="hu-HU" dirty="0"/>
          </a:p>
          <a:p>
            <a:r>
              <a:rPr lang="hu-HU" b="1" dirty="0"/>
              <a:t>VARIABLE DESCRIPTIONS:</a:t>
            </a:r>
          </a:p>
          <a:p>
            <a:r>
              <a:rPr lang="hu-HU" dirty="0" err="1"/>
              <a:t>survival</a:t>
            </a:r>
            <a:r>
              <a:rPr lang="hu-HU" dirty="0"/>
              <a:t> </a:t>
            </a:r>
            <a:r>
              <a:rPr lang="hu-HU" dirty="0" err="1"/>
              <a:t>Survival</a:t>
            </a:r>
            <a:endParaRPr lang="hu-HU" dirty="0"/>
          </a:p>
          <a:p>
            <a:pPr lvl="1"/>
            <a:r>
              <a:rPr lang="hu-HU" dirty="0"/>
              <a:t>(0 = No; 1 = </a:t>
            </a:r>
            <a:r>
              <a:rPr lang="hu-HU" dirty="0" err="1"/>
              <a:t>Yes</a:t>
            </a:r>
            <a:r>
              <a:rPr lang="hu-HU" dirty="0"/>
              <a:t>)</a:t>
            </a:r>
          </a:p>
          <a:p>
            <a:r>
              <a:rPr lang="hu-HU" dirty="0" err="1"/>
              <a:t>pclass</a:t>
            </a:r>
            <a:r>
              <a:rPr lang="hu-HU" dirty="0"/>
              <a:t> </a:t>
            </a:r>
            <a:r>
              <a:rPr lang="hu-HU" dirty="0" err="1"/>
              <a:t>Passenger</a:t>
            </a:r>
            <a:r>
              <a:rPr lang="hu-HU" dirty="0"/>
              <a:t> </a:t>
            </a:r>
            <a:r>
              <a:rPr lang="hu-HU" dirty="0" err="1"/>
              <a:t>Class</a:t>
            </a:r>
            <a:endParaRPr lang="hu-HU" dirty="0"/>
          </a:p>
          <a:p>
            <a:pPr lvl="1"/>
            <a:r>
              <a:rPr lang="hu-HU" dirty="0"/>
              <a:t>(1 = 1st; 2 = 2nd; 3 = 3rd)</a:t>
            </a:r>
          </a:p>
          <a:p>
            <a:r>
              <a:rPr lang="hu-HU" dirty="0" err="1"/>
              <a:t>name</a:t>
            </a:r>
            <a:r>
              <a:rPr lang="hu-HU" dirty="0"/>
              <a:t> </a:t>
            </a:r>
            <a:r>
              <a:rPr lang="hu-HU" dirty="0" err="1"/>
              <a:t>Name</a:t>
            </a:r>
            <a:endParaRPr lang="hu-HU" dirty="0"/>
          </a:p>
          <a:p>
            <a:r>
              <a:rPr lang="hu-HU" dirty="0"/>
              <a:t>sex </a:t>
            </a:r>
            <a:r>
              <a:rPr lang="hu-HU" dirty="0" err="1"/>
              <a:t>Sex</a:t>
            </a:r>
            <a:endParaRPr lang="hu-HU" dirty="0"/>
          </a:p>
          <a:p>
            <a:r>
              <a:rPr lang="hu-HU" dirty="0" err="1"/>
              <a:t>age</a:t>
            </a:r>
            <a:r>
              <a:rPr lang="hu-HU" dirty="0"/>
              <a:t> </a:t>
            </a:r>
            <a:r>
              <a:rPr lang="hu-HU" dirty="0" err="1"/>
              <a:t>Age</a:t>
            </a:r>
            <a:endParaRPr lang="hu-HU" dirty="0"/>
          </a:p>
          <a:p>
            <a:r>
              <a:rPr lang="hu-HU" dirty="0" err="1"/>
              <a:t>sibsp</a:t>
            </a:r>
            <a:r>
              <a:rPr lang="hu-HU" dirty="0"/>
              <a:t> </a:t>
            </a:r>
            <a:r>
              <a:rPr lang="hu-HU" dirty="0" err="1"/>
              <a:t>Number</a:t>
            </a:r>
            <a:r>
              <a:rPr lang="hu-HU" dirty="0"/>
              <a:t> of </a:t>
            </a:r>
            <a:r>
              <a:rPr lang="hu-HU" dirty="0" err="1"/>
              <a:t>Siblings</a:t>
            </a:r>
            <a:r>
              <a:rPr lang="hu-HU" dirty="0"/>
              <a:t>/</a:t>
            </a:r>
            <a:r>
              <a:rPr lang="hu-HU" dirty="0" err="1"/>
              <a:t>Spouses</a:t>
            </a:r>
            <a:r>
              <a:rPr lang="hu-HU" dirty="0"/>
              <a:t> </a:t>
            </a:r>
            <a:r>
              <a:rPr lang="hu-HU" dirty="0" err="1"/>
              <a:t>Aboard</a:t>
            </a:r>
            <a:endParaRPr lang="hu-HU" dirty="0"/>
          </a:p>
          <a:p>
            <a:r>
              <a:rPr lang="hu-HU" dirty="0" err="1"/>
              <a:t>parch</a:t>
            </a:r>
            <a:r>
              <a:rPr lang="hu-HU" dirty="0"/>
              <a:t> </a:t>
            </a:r>
            <a:r>
              <a:rPr lang="hu-HU" dirty="0" err="1"/>
              <a:t>Number</a:t>
            </a:r>
            <a:r>
              <a:rPr lang="hu-HU" dirty="0"/>
              <a:t> of </a:t>
            </a:r>
            <a:r>
              <a:rPr lang="hu-HU" dirty="0" err="1"/>
              <a:t>Parents</a:t>
            </a:r>
            <a:r>
              <a:rPr lang="hu-HU" dirty="0"/>
              <a:t>/</a:t>
            </a:r>
            <a:r>
              <a:rPr lang="hu-HU" dirty="0" err="1"/>
              <a:t>Children</a:t>
            </a:r>
            <a:r>
              <a:rPr lang="hu-HU" dirty="0"/>
              <a:t> </a:t>
            </a:r>
            <a:r>
              <a:rPr lang="hu-HU" dirty="0" err="1"/>
              <a:t>Aboard</a:t>
            </a:r>
            <a:endParaRPr lang="hu-HU" dirty="0"/>
          </a:p>
          <a:p>
            <a:r>
              <a:rPr lang="hu-HU" dirty="0" err="1"/>
              <a:t>ticket</a:t>
            </a:r>
            <a:r>
              <a:rPr lang="hu-HU" dirty="0"/>
              <a:t> </a:t>
            </a:r>
            <a:r>
              <a:rPr lang="hu-HU" dirty="0" err="1"/>
              <a:t>Ticket</a:t>
            </a:r>
            <a:r>
              <a:rPr lang="hu-HU" dirty="0"/>
              <a:t> </a:t>
            </a:r>
            <a:r>
              <a:rPr lang="hu-HU" dirty="0" err="1"/>
              <a:t>Number</a:t>
            </a:r>
            <a:endParaRPr lang="hu-HU" dirty="0"/>
          </a:p>
          <a:p>
            <a:r>
              <a:rPr lang="hu-HU" dirty="0" err="1"/>
              <a:t>fare</a:t>
            </a:r>
            <a:r>
              <a:rPr lang="hu-HU" dirty="0"/>
              <a:t> </a:t>
            </a:r>
            <a:r>
              <a:rPr lang="hu-HU" dirty="0" err="1"/>
              <a:t>Passenger</a:t>
            </a:r>
            <a:r>
              <a:rPr lang="hu-HU" dirty="0"/>
              <a:t> </a:t>
            </a:r>
            <a:r>
              <a:rPr lang="hu-HU" dirty="0" err="1"/>
              <a:t>Fare</a:t>
            </a:r>
            <a:endParaRPr lang="hu-HU" dirty="0"/>
          </a:p>
          <a:p>
            <a:r>
              <a:rPr lang="hu-HU" dirty="0" err="1"/>
              <a:t>cabin</a:t>
            </a:r>
            <a:r>
              <a:rPr lang="hu-HU" dirty="0"/>
              <a:t> </a:t>
            </a:r>
            <a:r>
              <a:rPr lang="hu-HU" dirty="0" err="1"/>
              <a:t>Cabin</a:t>
            </a:r>
            <a:endParaRPr lang="hu-HU" dirty="0"/>
          </a:p>
          <a:p>
            <a:r>
              <a:rPr lang="hu-HU" dirty="0" err="1"/>
              <a:t>embarked</a:t>
            </a:r>
            <a:r>
              <a:rPr lang="hu-HU" dirty="0"/>
              <a:t> Port of </a:t>
            </a:r>
            <a:r>
              <a:rPr lang="hu-HU" dirty="0" err="1"/>
              <a:t>Embarkation</a:t>
            </a:r>
            <a:endParaRPr lang="hu-HU" dirty="0"/>
          </a:p>
          <a:p>
            <a:pPr lvl="1"/>
            <a:r>
              <a:rPr lang="hu-HU" dirty="0"/>
              <a:t>(C = </a:t>
            </a:r>
            <a:r>
              <a:rPr lang="hu-HU" dirty="0" err="1"/>
              <a:t>Cherbourg</a:t>
            </a:r>
            <a:r>
              <a:rPr lang="hu-HU" dirty="0"/>
              <a:t>; Q = </a:t>
            </a:r>
            <a:r>
              <a:rPr lang="hu-HU" dirty="0" err="1"/>
              <a:t>Queenstown</a:t>
            </a:r>
            <a:r>
              <a:rPr lang="hu-HU" dirty="0"/>
              <a:t>; S = Southampton)</a:t>
            </a:r>
          </a:p>
          <a:p>
            <a:pPr marL="0" indent="0">
              <a:buNone/>
            </a:pPr>
            <a:endParaRPr lang="hu-HU" dirty="0"/>
          </a:p>
        </p:txBody>
      </p:sp>
    </p:spTree>
    <p:extLst>
      <p:ext uri="{BB962C8B-B14F-4D97-AF65-F5344CB8AC3E}">
        <p14:creationId xmlns:p14="http://schemas.microsoft.com/office/powerpoint/2010/main" val="1361734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8B9A46-FA59-4A92-9B9B-A31B3A87B59C}"/>
              </a:ext>
            </a:extLst>
          </p:cNvPr>
          <p:cNvSpPr>
            <a:spLocks noGrp="1"/>
          </p:cNvSpPr>
          <p:nvPr>
            <p:ph type="title"/>
          </p:nvPr>
        </p:nvSpPr>
        <p:spPr/>
        <p:txBody>
          <a:bodyPr/>
          <a:lstStyle/>
          <a:p>
            <a:r>
              <a:rPr lang="hu-HU" dirty="0"/>
              <a:t>Gyakorlat – </a:t>
            </a:r>
            <a:r>
              <a:rPr lang="hu-HU" dirty="0" err="1"/>
              <a:t>Live</a:t>
            </a:r>
            <a:r>
              <a:rPr lang="hu-HU" dirty="0"/>
              <a:t> </a:t>
            </a:r>
            <a:r>
              <a:rPr lang="hu-HU" dirty="0" err="1"/>
              <a:t>coding</a:t>
            </a:r>
            <a:br>
              <a:rPr lang="hu-HU" dirty="0"/>
            </a:br>
            <a:r>
              <a:rPr lang="hu-HU" dirty="0"/>
              <a:t>				Titanic </a:t>
            </a:r>
            <a:r>
              <a:rPr lang="hu-HU" dirty="0" err="1"/>
              <a:t>classification</a:t>
            </a:r>
            <a:r>
              <a:rPr lang="hu-HU" dirty="0"/>
              <a:t> </a:t>
            </a:r>
            <a:r>
              <a:rPr lang="hu-HU" dirty="0" err="1"/>
              <a:t>example</a:t>
            </a:r>
            <a:endParaRPr lang="hu-HU" dirty="0"/>
          </a:p>
        </p:txBody>
      </p:sp>
      <p:sp>
        <p:nvSpPr>
          <p:cNvPr id="3" name="Tartalom helye 2">
            <a:extLst>
              <a:ext uri="{FF2B5EF4-FFF2-40B4-BE49-F238E27FC236}">
                <a16:creationId xmlns:a16="http://schemas.microsoft.com/office/drawing/2014/main" id="{1DF56239-DEA3-45A9-9E1C-9A7628B8C3A9}"/>
              </a:ext>
            </a:extLst>
          </p:cNvPr>
          <p:cNvSpPr>
            <a:spLocks noGrp="1"/>
          </p:cNvSpPr>
          <p:nvPr>
            <p:ph idx="1"/>
          </p:nvPr>
        </p:nvSpPr>
        <p:spPr/>
        <p:txBody>
          <a:bodyPr>
            <a:normAutofit fontScale="70000" lnSpcReduction="20000"/>
          </a:bodyPr>
          <a:lstStyle/>
          <a:p>
            <a:r>
              <a:rPr lang="en-US" b="1" dirty="0"/>
              <a:t>SPECIAL NOTES:</a:t>
            </a:r>
          </a:p>
          <a:p>
            <a:r>
              <a:rPr lang="en-US" dirty="0" err="1"/>
              <a:t>Pclass</a:t>
            </a:r>
            <a:r>
              <a:rPr lang="en-US" dirty="0"/>
              <a:t> is a proxy for socio-economic status (SES)</a:t>
            </a:r>
          </a:p>
          <a:p>
            <a:pPr lvl="1"/>
            <a:r>
              <a:rPr lang="en-US" dirty="0"/>
              <a:t>1st ~ Upper; 2nd ~ Middle; 3rd ~ Lower</a:t>
            </a:r>
          </a:p>
          <a:p>
            <a:r>
              <a:rPr lang="en-US" dirty="0"/>
              <a:t>Age is in Years; Fractional if Age less than One (1) *If the Age is Estimated, it is in the form xx.5</a:t>
            </a:r>
          </a:p>
          <a:p>
            <a:r>
              <a:rPr lang="en-US" dirty="0"/>
              <a:t>With respect to the family relation variables (i.e. </a:t>
            </a:r>
            <a:r>
              <a:rPr lang="en-US" dirty="0" err="1"/>
              <a:t>sibsp</a:t>
            </a:r>
            <a:r>
              <a:rPr lang="en-US" dirty="0"/>
              <a:t> and parch) some relations were ignored. The following are the definitions used for </a:t>
            </a:r>
            <a:r>
              <a:rPr lang="en-US" dirty="0" err="1"/>
              <a:t>sibsp</a:t>
            </a:r>
            <a:r>
              <a:rPr lang="en-US" dirty="0"/>
              <a:t> and parch.</a:t>
            </a:r>
          </a:p>
          <a:p>
            <a:r>
              <a:rPr lang="en-US" dirty="0"/>
              <a:t>Sibling: Brother, Sister, Stepbrother, or Stepsister of Passenger Aboard Titanic</a:t>
            </a:r>
          </a:p>
          <a:p>
            <a:r>
              <a:rPr lang="en-US" dirty="0"/>
              <a:t>Spouse: Husband or Wife of Passenger Aboard Titanic (Mistresses and </a:t>
            </a:r>
            <a:r>
              <a:rPr lang="en-US" dirty="0" err="1"/>
              <a:t>Fiances</a:t>
            </a:r>
            <a:r>
              <a:rPr lang="en-US" dirty="0"/>
              <a:t> Ignored)</a:t>
            </a:r>
          </a:p>
          <a:p>
            <a:r>
              <a:rPr lang="en-US" dirty="0"/>
              <a:t>Parent: Mother or Father of Passenger Aboard Titanic</a:t>
            </a:r>
          </a:p>
          <a:p>
            <a:r>
              <a:rPr lang="en-US" dirty="0"/>
              <a:t>Child: Son, Daughter, Stepson, or Stepdaughter of Passenger Aboard Titanic</a:t>
            </a:r>
          </a:p>
          <a:p>
            <a:r>
              <a:rPr lang="en-US" dirty="0"/>
              <a:t>Other family relatives excluded from this study include cousins, nephews/nieces, aunts/uncles, and in-laws. Some children travelled only with a nanny, therefore parch=0 for them. As well, some travelled with very close friends or neighbors in a village, however, the definitions do not support such relations.</a:t>
            </a:r>
          </a:p>
          <a:p>
            <a:pPr marL="0" indent="0">
              <a:buNone/>
            </a:pPr>
            <a:endParaRPr lang="hu-HU" dirty="0"/>
          </a:p>
        </p:txBody>
      </p:sp>
    </p:spTree>
    <p:extLst>
      <p:ext uri="{BB962C8B-B14F-4D97-AF65-F5344CB8AC3E}">
        <p14:creationId xmlns:p14="http://schemas.microsoft.com/office/powerpoint/2010/main" val="74303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F7B7B7-D3AA-436F-9B27-376E2E98EEF9}"/>
              </a:ext>
            </a:extLst>
          </p:cNvPr>
          <p:cNvSpPr>
            <a:spLocks noGrp="1"/>
          </p:cNvSpPr>
          <p:nvPr>
            <p:ph type="title"/>
          </p:nvPr>
        </p:nvSpPr>
        <p:spPr/>
        <p:txBody>
          <a:bodyPr/>
          <a:lstStyle/>
          <a:p>
            <a:r>
              <a:rPr lang="hu-HU" dirty="0"/>
              <a:t>Gyakorlat – Önálló feladat</a:t>
            </a:r>
            <a:br>
              <a:rPr lang="hu-HU" dirty="0"/>
            </a:br>
            <a:r>
              <a:rPr lang="hu-HU" dirty="0"/>
              <a:t>				</a:t>
            </a:r>
            <a:r>
              <a:rPr lang="hu-HU" dirty="0" err="1"/>
              <a:t>Scania</a:t>
            </a:r>
            <a:r>
              <a:rPr lang="hu-HU" dirty="0"/>
              <a:t> </a:t>
            </a:r>
            <a:r>
              <a:rPr lang="hu-HU" dirty="0" err="1"/>
              <a:t>Truck</a:t>
            </a:r>
            <a:r>
              <a:rPr lang="hu-HU" dirty="0"/>
              <a:t> </a:t>
            </a:r>
          </a:p>
        </p:txBody>
      </p:sp>
      <p:sp>
        <p:nvSpPr>
          <p:cNvPr id="3" name="Tartalom helye 2">
            <a:extLst>
              <a:ext uri="{FF2B5EF4-FFF2-40B4-BE49-F238E27FC236}">
                <a16:creationId xmlns:a16="http://schemas.microsoft.com/office/drawing/2014/main" id="{2286520E-2BBB-43E5-A4F4-9CC01CCF2889}"/>
              </a:ext>
            </a:extLst>
          </p:cNvPr>
          <p:cNvSpPr>
            <a:spLocks noGrp="1"/>
          </p:cNvSpPr>
          <p:nvPr>
            <p:ph idx="1"/>
          </p:nvPr>
        </p:nvSpPr>
        <p:spPr/>
        <p:txBody>
          <a:bodyPr>
            <a:normAutofit fontScale="92500" lnSpcReduction="20000"/>
          </a:bodyPr>
          <a:lstStyle/>
          <a:p>
            <a:r>
              <a:rPr lang="hu-HU" dirty="0" err="1"/>
              <a:t>Failure</a:t>
            </a:r>
            <a:r>
              <a:rPr lang="hu-HU" dirty="0"/>
              <a:t> </a:t>
            </a:r>
            <a:r>
              <a:rPr lang="hu-HU" dirty="0" err="1"/>
              <a:t>detection</a:t>
            </a:r>
            <a:r>
              <a:rPr lang="hu-HU" dirty="0"/>
              <a:t> of </a:t>
            </a:r>
            <a:r>
              <a:rPr lang="hu-HU" dirty="0" err="1"/>
              <a:t>the</a:t>
            </a:r>
            <a:r>
              <a:rPr lang="hu-HU" dirty="0"/>
              <a:t> Air </a:t>
            </a:r>
            <a:r>
              <a:rPr lang="hu-HU" dirty="0" err="1"/>
              <a:t>Pressure</a:t>
            </a:r>
            <a:r>
              <a:rPr lang="hu-HU" dirty="0"/>
              <a:t> System (APS)</a:t>
            </a:r>
          </a:p>
          <a:p>
            <a:pPr lvl="1" algn="just"/>
            <a:r>
              <a:rPr lang="hu-HU" dirty="0"/>
              <a:t>„</a:t>
            </a:r>
            <a:r>
              <a:rPr lang="en-US" dirty="0"/>
              <a:t>The dataset consists of data collected from heavy Scania trucks in everyday usage. The system in focus is the Air Pressure system (APS) which generates pressurized air that are utilized in various functions in a truck, such as braking and gear changes. The </a:t>
            </a:r>
            <a:r>
              <a:rPr lang="en-US" dirty="0" err="1"/>
              <a:t>datasets’</a:t>
            </a:r>
            <a:r>
              <a:rPr lang="en-US" dirty="0"/>
              <a:t> positive class corresponds to component failures for a specific component of the APS system. The negative class corresponds to trucks with failures for components not related to the APS system. The data consists of a subset of all available data and has been selected by experts from SCANIA.</a:t>
            </a:r>
            <a:r>
              <a:rPr lang="hu-HU" dirty="0"/>
              <a:t>”</a:t>
            </a:r>
          </a:p>
          <a:p>
            <a:endParaRPr lang="hu-HU" dirty="0"/>
          </a:p>
          <a:p>
            <a:r>
              <a:rPr lang="hu-HU" dirty="0"/>
              <a:t>Data </a:t>
            </a:r>
            <a:r>
              <a:rPr lang="hu-HU" dirty="0" err="1"/>
              <a:t>set</a:t>
            </a:r>
            <a:r>
              <a:rPr lang="hu-HU" dirty="0"/>
              <a:t>: </a:t>
            </a:r>
          </a:p>
          <a:p>
            <a:pPr lvl="1"/>
            <a:r>
              <a:rPr lang="hu-HU" dirty="0">
                <a:hlinkClick r:id="rId2"/>
              </a:rPr>
              <a:t>http://archive.ics.uci.edu/ml/datasets/APS+Failure+at+Scania+Trucks</a:t>
            </a:r>
            <a:endParaRPr lang="hu-HU" dirty="0"/>
          </a:p>
          <a:p>
            <a:endParaRPr lang="hu-HU" dirty="0"/>
          </a:p>
          <a:p>
            <a:r>
              <a:rPr lang="hu-HU" dirty="0" err="1"/>
              <a:t>Challange</a:t>
            </a:r>
            <a:r>
              <a:rPr lang="hu-HU" dirty="0"/>
              <a:t> and </a:t>
            </a:r>
            <a:r>
              <a:rPr lang="hu-HU" dirty="0" err="1"/>
              <a:t>data</a:t>
            </a:r>
            <a:r>
              <a:rPr lang="hu-HU" dirty="0"/>
              <a:t> </a:t>
            </a:r>
            <a:r>
              <a:rPr lang="hu-HU" dirty="0" err="1"/>
              <a:t>set</a:t>
            </a:r>
            <a:r>
              <a:rPr lang="hu-HU" dirty="0"/>
              <a:t>: </a:t>
            </a:r>
          </a:p>
          <a:p>
            <a:pPr lvl="1"/>
            <a:r>
              <a:rPr lang="hu-HU" dirty="0">
                <a:hlinkClick r:id="rId3"/>
              </a:rPr>
              <a:t>https://people.dsv.su.se/~isak-kar/IDA2016Challenge.txt</a:t>
            </a:r>
            <a:endParaRPr lang="hu-HU" dirty="0"/>
          </a:p>
          <a:p>
            <a:endParaRPr lang="hu-HU" dirty="0"/>
          </a:p>
        </p:txBody>
      </p:sp>
      <p:pic>
        <p:nvPicPr>
          <p:cNvPr id="14338" name="Picture 2" descr="https://cassiophong.files.wordpress.com/2017/05/scania.jpg?w=820&amp;h=312&amp;crop=1">
            <a:extLst>
              <a:ext uri="{FF2B5EF4-FFF2-40B4-BE49-F238E27FC236}">
                <a16:creationId xmlns:a16="http://schemas.microsoft.com/office/drawing/2014/main" id="{B7780FE1-27AD-4689-8726-514CA7EE7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1291" y="-18278"/>
            <a:ext cx="4580709" cy="174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44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Further</a:t>
            </a:r>
            <a:r>
              <a:rPr lang="hu-HU" dirty="0"/>
              <a:t> </a:t>
            </a:r>
            <a:r>
              <a:rPr lang="hu-HU" dirty="0" err="1"/>
              <a:t>examples</a:t>
            </a:r>
            <a:r>
              <a:rPr lang="hu-HU" dirty="0"/>
              <a:t> - 1</a:t>
            </a:r>
          </a:p>
        </p:txBody>
      </p:sp>
      <p:sp>
        <p:nvSpPr>
          <p:cNvPr id="3" name="Tartalom helye 2"/>
          <p:cNvSpPr>
            <a:spLocks noGrp="1"/>
          </p:cNvSpPr>
          <p:nvPr>
            <p:ph idx="1"/>
          </p:nvPr>
        </p:nvSpPr>
        <p:spPr>
          <a:xfrm>
            <a:off x="3935760" y="1600200"/>
            <a:ext cx="6275040" cy="4925144"/>
          </a:xfrm>
        </p:spPr>
        <p:txBody>
          <a:bodyPr>
            <a:normAutofit fontScale="85000" lnSpcReduction="20000"/>
          </a:bodyPr>
          <a:lstStyle/>
          <a:p>
            <a:pPr algn="just"/>
            <a:r>
              <a:rPr lang="en-US" dirty="0"/>
              <a:t>An emergency room in a hospital measures 17 variables of newly admitted patients.</a:t>
            </a:r>
            <a:endParaRPr lang="hu-HU" dirty="0"/>
          </a:p>
          <a:p>
            <a:pPr lvl="1" algn="just"/>
            <a:r>
              <a:rPr lang="en-US" dirty="0"/>
              <a:t>blood pressure</a:t>
            </a:r>
            <a:endParaRPr lang="hu-HU" dirty="0"/>
          </a:p>
          <a:p>
            <a:pPr lvl="1" algn="just"/>
            <a:r>
              <a:rPr lang="hu-HU" dirty="0"/>
              <a:t>a</a:t>
            </a:r>
            <a:r>
              <a:rPr lang="en-US" dirty="0" err="1"/>
              <a:t>ge</a:t>
            </a:r>
            <a:endParaRPr lang="hu-HU" dirty="0"/>
          </a:p>
          <a:p>
            <a:pPr lvl="1" algn="just"/>
            <a:r>
              <a:rPr lang="hu-HU" dirty="0" err="1"/>
              <a:t>e</a:t>
            </a:r>
            <a:r>
              <a:rPr lang="en-US" dirty="0" err="1"/>
              <a:t>tc</a:t>
            </a:r>
            <a:r>
              <a:rPr lang="hu-HU" dirty="0"/>
              <a:t>.</a:t>
            </a:r>
          </a:p>
          <a:p>
            <a:pPr algn="just"/>
            <a:endParaRPr lang="en-US" dirty="0"/>
          </a:p>
          <a:p>
            <a:pPr algn="just"/>
            <a:r>
              <a:rPr lang="en-US" dirty="0"/>
              <a:t>A decision is needed: </a:t>
            </a:r>
            <a:r>
              <a:rPr lang="en-US" b="1" dirty="0">
                <a:solidFill>
                  <a:srgbClr val="FF0000"/>
                </a:solidFill>
              </a:rPr>
              <a:t>whether to put a new patient in an intensive-care unit</a:t>
            </a:r>
            <a:r>
              <a:rPr lang="en-US" dirty="0"/>
              <a:t>. </a:t>
            </a:r>
            <a:endParaRPr lang="hu-HU" dirty="0"/>
          </a:p>
          <a:p>
            <a:pPr algn="just"/>
            <a:endParaRPr lang="en-US" dirty="0"/>
          </a:p>
          <a:p>
            <a:pPr algn="just"/>
            <a:r>
              <a:rPr lang="en-US" dirty="0"/>
              <a:t>Due to the high cost of ICU, those patients who may survive less than a month are given higher priority. </a:t>
            </a:r>
            <a:endParaRPr lang="hu-HU" dirty="0"/>
          </a:p>
          <a:p>
            <a:pPr algn="just"/>
            <a:endParaRPr lang="en-US" dirty="0"/>
          </a:p>
          <a:p>
            <a:pPr algn="just"/>
            <a:r>
              <a:rPr lang="en-US" dirty="0"/>
              <a:t>Problem: </a:t>
            </a:r>
            <a:r>
              <a:rPr lang="en-US" b="1" dirty="0">
                <a:solidFill>
                  <a:srgbClr val="FF0000"/>
                </a:solidFill>
              </a:rPr>
              <a:t>to predict high-risk patients and discriminate them from low-risk patients</a:t>
            </a:r>
            <a:r>
              <a:rPr lang="en-US" dirty="0"/>
              <a:t>. </a:t>
            </a:r>
          </a:p>
          <a:p>
            <a:pPr algn="just"/>
            <a:endParaRPr lang="hu-HU"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751" y="2996953"/>
            <a:ext cx="2267744" cy="2171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86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Further</a:t>
            </a:r>
            <a:r>
              <a:rPr lang="hu-HU" dirty="0"/>
              <a:t> </a:t>
            </a:r>
            <a:r>
              <a:rPr lang="hu-HU" dirty="0" err="1"/>
              <a:t>examples</a:t>
            </a:r>
            <a:r>
              <a:rPr lang="hu-HU" dirty="0"/>
              <a:t> - 2</a:t>
            </a:r>
          </a:p>
        </p:txBody>
      </p:sp>
      <p:sp>
        <p:nvSpPr>
          <p:cNvPr id="3" name="Tartalom helye 2"/>
          <p:cNvSpPr>
            <a:spLocks noGrp="1"/>
          </p:cNvSpPr>
          <p:nvPr>
            <p:ph idx="1"/>
          </p:nvPr>
        </p:nvSpPr>
        <p:spPr>
          <a:xfrm>
            <a:off x="3715508" y="1600200"/>
            <a:ext cx="6495293" cy="4925144"/>
          </a:xfrm>
        </p:spPr>
        <p:txBody>
          <a:bodyPr>
            <a:normAutofit fontScale="92500" lnSpcReduction="10000"/>
          </a:bodyPr>
          <a:lstStyle/>
          <a:p>
            <a:pPr algn="just"/>
            <a:r>
              <a:rPr lang="en-US" dirty="0"/>
              <a:t>A credit card company receives thousands of applications for new cards. Each application contains information about an applicant, </a:t>
            </a:r>
          </a:p>
          <a:p>
            <a:pPr lvl="1"/>
            <a:r>
              <a:rPr lang="en-US" dirty="0"/>
              <a:t>age </a:t>
            </a:r>
          </a:p>
          <a:p>
            <a:pPr lvl="1"/>
            <a:r>
              <a:rPr lang="en-US" dirty="0"/>
              <a:t>Marital status</a:t>
            </a:r>
          </a:p>
          <a:p>
            <a:pPr lvl="1"/>
            <a:r>
              <a:rPr lang="en-US" dirty="0"/>
              <a:t>annual salary</a:t>
            </a:r>
          </a:p>
          <a:p>
            <a:pPr lvl="1"/>
            <a:r>
              <a:rPr lang="en-US" dirty="0"/>
              <a:t>outstanding debts</a:t>
            </a:r>
          </a:p>
          <a:p>
            <a:pPr lvl="1"/>
            <a:r>
              <a:rPr lang="en-US" dirty="0"/>
              <a:t>Credit rating</a:t>
            </a:r>
          </a:p>
          <a:p>
            <a:pPr lvl="1"/>
            <a:r>
              <a:rPr lang="en-US" dirty="0"/>
              <a:t>etc. </a:t>
            </a:r>
            <a:endParaRPr lang="hu-HU" dirty="0"/>
          </a:p>
          <a:p>
            <a:pPr lvl="1"/>
            <a:endParaRPr lang="en-US" dirty="0"/>
          </a:p>
          <a:p>
            <a:pPr algn="just"/>
            <a:r>
              <a:rPr lang="en-US" dirty="0"/>
              <a:t>Problem: </a:t>
            </a:r>
            <a:r>
              <a:rPr lang="en-US" b="1" dirty="0">
                <a:solidFill>
                  <a:srgbClr val="FF0000"/>
                </a:solidFill>
              </a:rPr>
              <a:t>to decide whether an application should approved, or to classify applications into two categories, approved and not approved. </a:t>
            </a:r>
          </a:p>
          <a:p>
            <a:endParaRPr lang="hu-HU" dirty="0"/>
          </a:p>
        </p:txBody>
      </p:sp>
      <p:pic>
        <p:nvPicPr>
          <p:cNvPr id="4" name="Picture 4" descr="Image result for bank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12157" y="2675956"/>
            <a:ext cx="4594522" cy="221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2723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2970</Words>
  <Application>Microsoft Office PowerPoint</Application>
  <PresentationFormat>Szélesvásznú</PresentationFormat>
  <Paragraphs>698</Paragraphs>
  <Slides>72</Slides>
  <Notes>5</Notes>
  <HiddenSlides>2</HiddenSlides>
  <MMClips>0</MMClips>
  <ScaleCrop>false</ScaleCrop>
  <HeadingPairs>
    <vt:vector size="8" baseType="variant">
      <vt:variant>
        <vt:lpstr>Használt betűtípusok</vt:lpstr>
      </vt:variant>
      <vt:variant>
        <vt:i4>5</vt:i4>
      </vt:variant>
      <vt:variant>
        <vt:lpstr>Téma</vt:lpstr>
      </vt:variant>
      <vt:variant>
        <vt:i4>1</vt:i4>
      </vt:variant>
      <vt:variant>
        <vt:lpstr>Beágyazott OLE kiszolgálók</vt:lpstr>
      </vt:variant>
      <vt:variant>
        <vt:i4>2</vt:i4>
      </vt:variant>
      <vt:variant>
        <vt:lpstr>Diacímek</vt:lpstr>
      </vt:variant>
      <vt:variant>
        <vt:i4>72</vt:i4>
      </vt:variant>
    </vt:vector>
  </HeadingPairs>
  <TitlesOfParts>
    <vt:vector size="80" baseType="lpstr">
      <vt:lpstr>Arial</vt:lpstr>
      <vt:lpstr>Calibri</vt:lpstr>
      <vt:lpstr>Calibri Light</vt:lpstr>
      <vt:lpstr>Cambria Math</vt:lpstr>
      <vt:lpstr>SFMono-Regular</vt:lpstr>
      <vt:lpstr>Office-téma</vt:lpstr>
      <vt:lpstr>Equation</vt:lpstr>
      <vt:lpstr>Visio</vt:lpstr>
      <vt:lpstr>Haladó BigData</vt:lpstr>
      <vt:lpstr>Data exploration https://github.com/slaki/Spark-with-Python/blob/master/data_exploration.html</vt:lpstr>
      <vt:lpstr>Sometime the statistics can be misleading</vt:lpstr>
      <vt:lpstr>Further tools</vt:lpstr>
      <vt:lpstr>Supervised VS Unsupervised learning</vt:lpstr>
      <vt:lpstr>Supervised learning</vt:lpstr>
      <vt:lpstr>Quiz: Supervised learning</vt:lpstr>
      <vt:lpstr>Further examples - 1</vt:lpstr>
      <vt:lpstr>Further examples - 2</vt:lpstr>
      <vt:lpstr>Data &amp; Classification task</vt:lpstr>
      <vt:lpstr>Features &amp; labels</vt:lpstr>
      <vt:lpstr>Scatter plot</vt:lpstr>
      <vt:lpstr>Scatter plot</vt:lpstr>
      <vt:lpstr>Classification From scatter plot to decision surface</vt:lpstr>
      <vt:lpstr>Classification From scatter plot to decision surface</vt:lpstr>
      <vt:lpstr>Classification Non-linearly separable data</vt:lpstr>
      <vt:lpstr>Classification Decision Trees</vt:lpstr>
      <vt:lpstr>Classification Decision Trees</vt:lpstr>
      <vt:lpstr>Classification Decision Trees</vt:lpstr>
      <vt:lpstr>Classification Decision Trees</vt:lpstr>
      <vt:lpstr>Classification Decision Trees</vt:lpstr>
      <vt:lpstr>Classification Decision Trees</vt:lpstr>
      <vt:lpstr>Decision tree building</vt:lpstr>
      <vt:lpstr>Entropy in nutshell</vt:lpstr>
      <vt:lpstr>Information gain</vt:lpstr>
      <vt:lpstr>Information gain</vt:lpstr>
      <vt:lpstr>Information gain</vt:lpstr>
      <vt:lpstr>Information gain</vt:lpstr>
      <vt:lpstr>Data</vt:lpstr>
      <vt:lpstr>Learning from data</vt:lpstr>
      <vt:lpstr>Two phases</vt:lpstr>
      <vt:lpstr>Evaluation of classification methods</vt:lpstr>
      <vt:lpstr>Further metrics</vt:lpstr>
      <vt:lpstr>The ensemble concept</vt:lpstr>
      <vt:lpstr>Idea</vt:lpstr>
      <vt:lpstr>Homogenous case</vt:lpstr>
      <vt:lpstr>Bagging</vt:lpstr>
      <vt:lpstr>Bagging</vt:lpstr>
      <vt:lpstr>Boosting</vt:lpstr>
      <vt:lpstr>Boosting</vt:lpstr>
      <vt:lpstr>Example: AdaBoost</vt:lpstr>
      <vt:lpstr>Example: AdaBoost</vt:lpstr>
      <vt:lpstr>AdaBoost example</vt:lpstr>
      <vt:lpstr>AdaBoost example</vt:lpstr>
      <vt:lpstr>AdaBoost example</vt:lpstr>
      <vt:lpstr>AdaBoost example</vt:lpstr>
      <vt:lpstr>AdaBoost example</vt:lpstr>
      <vt:lpstr>Illustrating AdaBoost</vt:lpstr>
      <vt:lpstr>Illustrating AdaBoost</vt:lpstr>
      <vt:lpstr>GradientBoostingTree</vt:lpstr>
      <vt:lpstr>Category variables</vt:lpstr>
      <vt:lpstr>Scaling</vt:lpstr>
      <vt:lpstr>Regression</vt:lpstr>
      <vt:lpstr>Unsupervised learning</vt:lpstr>
      <vt:lpstr>Unsupervised learning</vt:lpstr>
      <vt:lpstr>What is Clustering?</vt:lpstr>
      <vt:lpstr>Distances: Quantitative Variables</vt:lpstr>
      <vt:lpstr>Distances: Ordinal and Categorical Variables</vt:lpstr>
      <vt:lpstr>Combining Distances</vt:lpstr>
      <vt:lpstr>Combinatorial Approach</vt:lpstr>
      <vt:lpstr>K-means Overview</vt:lpstr>
      <vt:lpstr>K-means: Setup</vt:lpstr>
      <vt:lpstr>Within and Between Cluster Criteria</vt:lpstr>
      <vt:lpstr>K-means Algorithm</vt:lpstr>
      <vt:lpstr>K-means clustering example</vt:lpstr>
      <vt:lpstr>K-means Image Segmentation</vt:lpstr>
      <vt:lpstr>K-means: summary</vt:lpstr>
      <vt:lpstr>References</vt:lpstr>
      <vt:lpstr>Gyakorlat – Live coding     Titanic classification example</vt:lpstr>
      <vt:lpstr>Gyakorlat – Live coding     Titanic classification example</vt:lpstr>
      <vt:lpstr>Gyakorlat – Live coding     Titanic classification example</vt:lpstr>
      <vt:lpstr>Gyakorlat – Önálló feladat     Scania Truck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Haladó BigData</dc:title>
  <dc:creator>LAKI Sandor</dc:creator>
  <cp:lastModifiedBy>LAKI Sandor</cp:lastModifiedBy>
  <cp:revision>12</cp:revision>
  <dcterms:created xsi:type="dcterms:W3CDTF">2019-10-07T12:04:09Z</dcterms:created>
  <dcterms:modified xsi:type="dcterms:W3CDTF">2019-10-08T13:54:23Z</dcterms:modified>
</cp:coreProperties>
</file>