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2" r:id="rId14"/>
    <p:sldId id="273" r:id="rId15"/>
    <p:sldId id="274" r:id="rId16"/>
    <p:sldId id="275" r:id="rId17"/>
    <p:sldId id="276" r:id="rId18"/>
    <p:sldId id="277" r:id="rId19"/>
    <p:sldId id="270" r:id="rId20"/>
    <p:sldId id="283" r:id="rId21"/>
    <p:sldId id="278" r:id="rId22"/>
    <p:sldId id="285" r:id="rId23"/>
    <p:sldId id="281" r:id="rId24"/>
    <p:sldId id="280" r:id="rId25"/>
    <p:sldId id="282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7CC8B-51DC-426B-9119-787536707B7C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A5EA7-581D-4116-BD93-B184D3B24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871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 algn="l">
              <a:buFontTx/>
              <a:buChar char="-"/>
            </a:pPr>
            <a:r>
              <a:rPr lang="en-GB" dirty="0"/>
              <a:t>How does similarity matrix &gt; hierarchical clustering prioritise core genome better than pangenome phylogeny?</a:t>
            </a:r>
          </a:p>
          <a:p>
            <a:pPr marL="1257300" lvl="2" indent="-342900" algn="l">
              <a:buFontTx/>
              <a:buChar char="-"/>
            </a:pPr>
            <a:r>
              <a:rPr lang="en-GB" dirty="0">
                <a:solidFill>
                  <a:srgbClr val="FF0000"/>
                </a:solidFill>
              </a:rPr>
              <a:t>If all genes are considered when calculating pairwise plasmid similarity score, don’t you have the same problem that you are controlling for coincident accessory genes twice?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A5EA7-581D-4116-BD93-B184D3B249B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202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Heamap</a:t>
            </a:r>
            <a:r>
              <a:rPr lang="en-GB" dirty="0"/>
              <a:t>- 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A5EA7-581D-4116-BD93-B184D3B249B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404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66EF-8F8B-439F-BCA1-21B66FBBA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23028-7DB6-4903-B9C7-A8E06F4D1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8473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862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F72F-8D63-4800-9A8D-35211CAB5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F-plasmid manuscript interim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5F3D9-3C67-493F-9707-7DB8F915F0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794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ADCBC7-CEA1-47E8-A92F-AB5EECC32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9929"/>
            <a:ext cx="6257925" cy="60570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F1F72F-8D63-4800-9A8D-35211CAB5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86" y="179388"/>
            <a:ext cx="11926701" cy="763587"/>
          </a:xfrm>
        </p:spPr>
        <p:txBody>
          <a:bodyPr/>
          <a:lstStyle/>
          <a:p>
            <a:pPr algn="l"/>
            <a:r>
              <a:rPr lang="en-GB" dirty="0"/>
              <a:t>Results: Pangenome Phylogeny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7315E59-C46F-4BD7-BD05-A6282BE09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9808" y="1118034"/>
            <a:ext cx="3567392" cy="881095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GB" sz="1400" dirty="0"/>
              <a:t>Mostly well mixed/closely related</a:t>
            </a:r>
          </a:p>
          <a:p>
            <a:pPr marL="342900" indent="-342900" algn="l">
              <a:buFontTx/>
              <a:buChar char="-"/>
            </a:pPr>
            <a:r>
              <a:rPr lang="en-GB" sz="1400" dirty="0"/>
              <a:t>except for 2-3 very distant isolated plasmids</a:t>
            </a:r>
            <a:endParaRPr lang="en-GB" sz="1000" dirty="0">
              <a:solidFill>
                <a:srgbClr val="FF0000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GB" sz="1400" dirty="0"/>
              <a:t>Core gene alignment tree on right</a:t>
            </a:r>
          </a:p>
          <a:p>
            <a:pPr marL="800100" lvl="1" indent="-342900" algn="l">
              <a:buFontTx/>
              <a:buChar char="-"/>
            </a:pPr>
            <a:endParaRPr lang="en-GB" sz="1400" dirty="0"/>
          </a:p>
          <a:p>
            <a:pPr marL="342900" indent="-342900" algn="l">
              <a:buFontTx/>
              <a:buChar char="-"/>
            </a:pPr>
            <a:endParaRPr lang="en-GB" sz="1800" dirty="0"/>
          </a:p>
          <a:p>
            <a:pPr marL="342900" indent="-342900" algn="l">
              <a:buFontTx/>
              <a:buChar char="-"/>
            </a:pPr>
            <a:endParaRPr lang="en-GB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5C4B0C-2256-4CCB-8D9B-2954FB16AA18}"/>
              </a:ext>
            </a:extLst>
          </p:cNvPr>
          <p:cNvSpPr txBox="1">
            <a:spLocks/>
          </p:cNvSpPr>
          <p:nvPr/>
        </p:nvSpPr>
        <p:spPr>
          <a:xfrm>
            <a:off x="9936539" y="372798"/>
            <a:ext cx="2088775" cy="301159"/>
          </a:xfrm>
          <a:prstGeom prst="rect">
            <a:avLst/>
          </a:prstGeom>
          <a:solidFill>
            <a:srgbClr val="92D050"/>
          </a:solidFill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b="1" u="sng" dirty="0">
                <a:effectLst/>
                <a:latin typeface="Calibri" panose="020F0502020204030204" pitchFamily="34" charset="0"/>
              </a:rPr>
              <a:t>IncFIB(pKPHS1)_1</a:t>
            </a:r>
            <a:endParaRPr lang="en-GB" sz="1800" dirty="0"/>
          </a:p>
          <a:p>
            <a:pPr marL="342900" indent="-342900" algn="l">
              <a:buFontTx/>
              <a:buChar char="-"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9D63B-2D69-4F86-8A26-5BAA4265362A}"/>
              </a:ext>
            </a:extLst>
          </p:cNvPr>
          <p:cNvSpPr txBox="1"/>
          <p:nvPr/>
        </p:nvSpPr>
        <p:spPr>
          <a:xfrm>
            <a:off x="9616521" y="6559998"/>
            <a:ext cx="23827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Generated using </a:t>
            </a:r>
            <a:r>
              <a:rPr lang="en-GB" sz="1200" i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Microreact</a:t>
            </a:r>
            <a:endParaRPr lang="en-GB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8CA49-114B-4857-9F93-59B64A0E9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678" y="2699554"/>
            <a:ext cx="5496363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2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5BBC2C8-75DD-4924-A95C-1C24D57F6D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5"/>
          <a:stretch/>
        </p:blipFill>
        <p:spPr>
          <a:xfrm>
            <a:off x="0" y="1237129"/>
            <a:ext cx="6843713" cy="42667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F1F72F-8D63-4800-9A8D-35211CAB5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86" y="179388"/>
            <a:ext cx="11926701" cy="763587"/>
          </a:xfrm>
        </p:spPr>
        <p:txBody>
          <a:bodyPr/>
          <a:lstStyle/>
          <a:p>
            <a:pPr algn="l"/>
            <a:r>
              <a:rPr lang="en-GB" dirty="0"/>
              <a:t>Results: Pangenome Phylogeny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7315E59-C46F-4BD7-BD05-A6282BE09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9808" y="1118034"/>
            <a:ext cx="3567392" cy="881095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GB" sz="1400" dirty="0"/>
              <a:t>3-4 subclades</a:t>
            </a:r>
          </a:p>
          <a:p>
            <a:pPr marL="342900" indent="-342900" algn="l">
              <a:buFontTx/>
              <a:buChar char="-"/>
            </a:pPr>
            <a:r>
              <a:rPr lang="en-GB" sz="1400" dirty="0"/>
              <a:t>Again, 1-2 very distantly related isolated plasmids</a:t>
            </a:r>
          </a:p>
          <a:p>
            <a:pPr marL="342900" indent="-342900" algn="l">
              <a:buFontTx/>
              <a:buChar char="-"/>
            </a:pPr>
            <a:r>
              <a:rPr lang="en-GB" sz="1400" dirty="0"/>
              <a:t>Core gene tree on the right</a:t>
            </a:r>
            <a:endParaRPr lang="en-GB" sz="1000" dirty="0"/>
          </a:p>
          <a:p>
            <a:pPr marL="342900" indent="-342900" algn="l">
              <a:buFontTx/>
              <a:buChar char="-"/>
            </a:pPr>
            <a:endParaRPr lang="en-GB" sz="1400" dirty="0"/>
          </a:p>
          <a:p>
            <a:pPr marL="800100" lvl="1" indent="-342900" algn="l">
              <a:buFontTx/>
              <a:buChar char="-"/>
            </a:pPr>
            <a:endParaRPr lang="en-GB" sz="1400" dirty="0"/>
          </a:p>
          <a:p>
            <a:pPr marL="342900" indent="-342900" algn="l">
              <a:buFontTx/>
              <a:buChar char="-"/>
            </a:pPr>
            <a:endParaRPr lang="en-GB" sz="1800" dirty="0"/>
          </a:p>
          <a:p>
            <a:pPr marL="342900" indent="-342900" algn="l">
              <a:buFontTx/>
              <a:buChar char="-"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BF4A6-CB93-4552-9FC8-E0C6D4AD3338}"/>
              </a:ext>
            </a:extLst>
          </p:cNvPr>
          <p:cNvSpPr txBox="1"/>
          <p:nvPr/>
        </p:nvSpPr>
        <p:spPr>
          <a:xfrm>
            <a:off x="9986612" y="338649"/>
            <a:ext cx="2012645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GB" sz="1800" b="1" u="sng" dirty="0">
                <a:effectLst/>
                <a:latin typeface="Calibri" panose="020F0502020204030204" pitchFamily="34" charset="0"/>
              </a:rPr>
              <a:t>IncFIB(pHCM2)_1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7705C-83FF-41BC-B978-C9D39BDD52CC}"/>
              </a:ext>
            </a:extLst>
          </p:cNvPr>
          <p:cNvSpPr txBox="1"/>
          <p:nvPr/>
        </p:nvSpPr>
        <p:spPr>
          <a:xfrm>
            <a:off x="9616521" y="6559998"/>
            <a:ext cx="23827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Generated using </a:t>
            </a:r>
            <a:r>
              <a:rPr lang="en-GB" sz="1200" i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Microreact</a:t>
            </a:r>
            <a:endParaRPr lang="en-GB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084EC4-C2D0-42FA-A9EE-AC7CE0448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513" y="2834482"/>
            <a:ext cx="6219983" cy="368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3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95F080-BBEF-4771-BA0F-FE82649BF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975"/>
            <a:ext cx="12192000" cy="55763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F1F72F-8D63-4800-9A8D-35211CAB5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86" y="179388"/>
            <a:ext cx="11926701" cy="763587"/>
          </a:xfrm>
        </p:spPr>
        <p:txBody>
          <a:bodyPr/>
          <a:lstStyle/>
          <a:p>
            <a:pPr algn="l"/>
            <a:r>
              <a:rPr lang="en-GB" dirty="0"/>
              <a:t>Results: Pangenome Phylogeny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7315E59-C46F-4BD7-BD05-A6282BE09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9808" y="1118034"/>
            <a:ext cx="3567392" cy="881095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GB" sz="1400" dirty="0"/>
              <a:t>2 quite distinct subclades</a:t>
            </a:r>
            <a:endParaRPr lang="en-GB" sz="1000" dirty="0"/>
          </a:p>
          <a:p>
            <a:pPr marL="342900" indent="-342900" algn="l">
              <a:buFontTx/>
              <a:buChar char="-"/>
            </a:pPr>
            <a:endParaRPr lang="en-GB" sz="1400" dirty="0"/>
          </a:p>
          <a:p>
            <a:pPr marL="800100" lvl="1" indent="-342900" algn="l">
              <a:buFontTx/>
              <a:buChar char="-"/>
            </a:pPr>
            <a:endParaRPr lang="en-GB" sz="1400" dirty="0"/>
          </a:p>
          <a:p>
            <a:pPr marL="342900" indent="-342900" algn="l">
              <a:buFontTx/>
              <a:buChar char="-"/>
            </a:pPr>
            <a:endParaRPr lang="en-GB" sz="1800" dirty="0"/>
          </a:p>
          <a:p>
            <a:pPr marL="342900" indent="-342900" algn="l">
              <a:buFontTx/>
              <a:buChar char="-"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F1B9CE-29C3-442E-910B-8A1D58C39EDC}"/>
              </a:ext>
            </a:extLst>
          </p:cNvPr>
          <p:cNvSpPr txBox="1"/>
          <p:nvPr/>
        </p:nvSpPr>
        <p:spPr>
          <a:xfrm>
            <a:off x="9948583" y="278301"/>
            <a:ext cx="1938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u="sng" dirty="0">
                <a:effectLst/>
                <a:latin typeface="Calibri" panose="020F0502020204030204" pitchFamily="34" charset="0"/>
              </a:rPr>
              <a:t>IncFII(pHN7A8)_1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547C4-40B5-47A0-9312-FD3D05EFD54A}"/>
              </a:ext>
            </a:extLst>
          </p:cNvPr>
          <p:cNvSpPr txBox="1"/>
          <p:nvPr/>
        </p:nvSpPr>
        <p:spPr>
          <a:xfrm>
            <a:off x="9616521" y="6559998"/>
            <a:ext cx="23827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Generated using </a:t>
            </a:r>
            <a:r>
              <a:rPr lang="en-GB" sz="1200" i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Microreact</a:t>
            </a:r>
            <a:endParaRPr lang="en-GB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786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BEB4591-DD45-4077-AE45-221611D1F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6" y="1296243"/>
            <a:ext cx="6286500" cy="4972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6F9436-BDF1-495D-A05E-6F714C947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106" y="1360942"/>
            <a:ext cx="6122894" cy="48426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F1F72F-8D63-4800-9A8D-35211CAB5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86" y="179388"/>
            <a:ext cx="11926701" cy="763587"/>
          </a:xfrm>
        </p:spPr>
        <p:txBody>
          <a:bodyPr/>
          <a:lstStyle/>
          <a:p>
            <a:pPr algn="l"/>
            <a:r>
              <a:rPr lang="en-GB" dirty="0"/>
              <a:t>Gene networks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E0ADF-742A-4EDE-8806-6B835C4415E7}"/>
              </a:ext>
            </a:extLst>
          </p:cNvPr>
          <p:cNvSpPr txBox="1"/>
          <p:nvPr/>
        </p:nvSpPr>
        <p:spPr>
          <a:xfrm>
            <a:off x="9444319" y="6554689"/>
            <a:ext cx="27476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Generated using </a:t>
            </a:r>
            <a:r>
              <a:rPr lang="en-GB" sz="1200" i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NetworkX</a:t>
            </a:r>
            <a:r>
              <a:rPr lang="en-GB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 (python)</a:t>
            </a:r>
            <a:endParaRPr lang="en-GB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1E8B8E6-82FD-4EAA-8A83-C12B43757556}"/>
              </a:ext>
            </a:extLst>
          </p:cNvPr>
          <p:cNvSpPr txBox="1">
            <a:spLocks/>
          </p:cNvSpPr>
          <p:nvPr/>
        </p:nvSpPr>
        <p:spPr>
          <a:xfrm>
            <a:off x="4926107" y="120633"/>
            <a:ext cx="3567392" cy="88109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GB" sz="1400" dirty="0"/>
              <a:t>Core genes clusters in the middle?</a:t>
            </a:r>
          </a:p>
          <a:p>
            <a:pPr marL="342900" indent="-342900" algn="l">
              <a:buFontTx/>
              <a:buChar char="-"/>
            </a:pPr>
            <a:r>
              <a:rPr lang="en-GB" sz="1400" dirty="0"/>
              <a:t>Filtering removes nodes (gene clusters) with &lt;2 edges by default</a:t>
            </a:r>
            <a:endParaRPr lang="en-GB" sz="1000" dirty="0"/>
          </a:p>
          <a:p>
            <a:pPr marL="342900" indent="-342900" algn="l">
              <a:buFontTx/>
              <a:buChar char="-"/>
            </a:pPr>
            <a:endParaRPr lang="en-GB" sz="1400" dirty="0"/>
          </a:p>
          <a:p>
            <a:pPr marL="800100" lvl="1" indent="-342900" algn="l">
              <a:buFontTx/>
              <a:buChar char="-"/>
            </a:pPr>
            <a:endParaRPr lang="en-GB" sz="1400" dirty="0"/>
          </a:p>
          <a:p>
            <a:pPr marL="342900" indent="-342900" algn="l">
              <a:buFontTx/>
              <a:buChar char="-"/>
            </a:pPr>
            <a:endParaRPr lang="en-GB" sz="1800" dirty="0"/>
          </a:p>
          <a:p>
            <a:pPr marL="342900" indent="-342900" algn="l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765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854805-3952-48BC-9240-120F9DB7D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753" y="1401428"/>
            <a:ext cx="5683623" cy="44952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F1F72F-8D63-4800-9A8D-35211CAB5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86" y="179388"/>
            <a:ext cx="11926701" cy="763587"/>
          </a:xfrm>
        </p:spPr>
        <p:txBody>
          <a:bodyPr/>
          <a:lstStyle/>
          <a:p>
            <a:pPr algn="l"/>
            <a:r>
              <a:rPr lang="en-GB" dirty="0"/>
              <a:t>Gene networks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E0ADF-742A-4EDE-8806-6B835C4415E7}"/>
              </a:ext>
            </a:extLst>
          </p:cNvPr>
          <p:cNvSpPr txBox="1"/>
          <p:nvPr/>
        </p:nvSpPr>
        <p:spPr>
          <a:xfrm>
            <a:off x="9444319" y="6554689"/>
            <a:ext cx="27476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Generated using </a:t>
            </a:r>
            <a:r>
              <a:rPr lang="en-GB" sz="1200" i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NetworkX</a:t>
            </a:r>
            <a:r>
              <a:rPr lang="en-GB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 (python)</a:t>
            </a:r>
            <a:endParaRPr lang="en-GB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D8A75E7-C86D-4FC1-A1F8-EFC3D73DB9F3}"/>
              </a:ext>
            </a:extLst>
          </p:cNvPr>
          <p:cNvSpPr txBox="1">
            <a:spLocks/>
          </p:cNvSpPr>
          <p:nvPr/>
        </p:nvSpPr>
        <p:spPr>
          <a:xfrm>
            <a:off x="4926107" y="120633"/>
            <a:ext cx="3567392" cy="88109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GB" sz="1400" dirty="0"/>
              <a:t>Core genes clusters in the middle?</a:t>
            </a:r>
          </a:p>
          <a:p>
            <a:pPr marL="342900" indent="-342900" algn="l">
              <a:buFontTx/>
              <a:buChar char="-"/>
            </a:pPr>
            <a:r>
              <a:rPr lang="en-GB" sz="1400" dirty="0"/>
              <a:t>Filtering removes nodes (gene clusters) with &lt;2 edges by default</a:t>
            </a:r>
            <a:endParaRPr lang="en-GB" sz="1000" dirty="0"/>
          </a:p>
          <a:p>
            <a:pPr marL="342900" indent="-342900" algn="l">
              <a:buFontTx/>
              <a:buChar char="-"/>
            </a:pPr>
            <a:endParaRPr lang="en-GB" sz="1400" dirty="0"/>
          </a:p>
          <a:p>
            <a:pPr marL="800100" lvl="1" indent="-342900" algn="l">
              <a:buFontTx/>
              <a:buChar char="-"/>
            </a:pPr>
            <a:endParaRPr lang="en-GB" sz="1400" dirty="0"/>
          </a:p>
          <a:p>
            <a:pPr marL="342900" indent="-342900" algn="l">
              <a:buFontTx/>
              <a:buChar char="-"/>
            </a:pPr>
            <a:endParaRPr lang="en-GB" sz="1800" dirty="0"/>
          </a:p>
          <a:p>
            <a:pPr marL="342900" indent="-342900" algn="l">
              <a:buFontTx/>
              <a:buChar char="-"/>
            </a:pP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DAAE9F-F83A-43D1-A19B-C3B52107E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68" y="1401428"/>
            <a:ext cx="5967133" cy="471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8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CBCF6B-CBAA-4991-841E-E9ACEA5F1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709" y="824931"/>
            <a:ext cx="3681765" cy="29119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F1F72F-8D63-4800-9A8D-35211CAB5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86" y="179388"/>
            <a:ext cx="11926701" cy="763587"/>
          </a:xfrm>
        </p:spPr>
        <p:txBody>
          <a:bodyPr/>
          <a:lstStyle/>
          <a:p>
            <a:pPr algn="l"/>
            <a:r>
              <a:rPr lang="en-GB" dirty="0"/>
              <a:t>Gene networks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E0ADF-742A-4EDE-8806-6B835C4415E7}"/>
              </a:ext>
            </a:extLst>
          </p:cNvPr>
          <p:cNvSpPr txBox="1"/>
          <p:nvPr/>
        </p:nvSpPr>
        <p:spPr>
          <a:xfrm>
            <a:off x="9444319" y="6554689"/>
            <a:ext cx="27476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Generated using </a:t>
            </a:r>
            <a:r>
              <a:rPr lang="en-GB" sz="1200" i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NetworkX</a:t>
            </a:r>
            <a:r>
              <a:rPr lang="en-GB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 (python)</a:t>
            </a:r>
            <a:endParaRPr lang="en-GB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62A407B-B0FF-4610-8CA5-7831FDA7F9E9}"/>
              </a:ext>
            </a:extLst>
          </p:cNvPr>
          <p:cNvSpPr txBox="1">
            <a:spLocks/>
          </p:cNvSpPr>
          <p:nvPr/>
        </p:nvSpPr>
        <p:spPr>
          <a:xfrm>
            <a:off x="4926107" y="120633"/>
            <a:ext cx="3567392" cy="88109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GB" sz="1400" dirty="0"/>
              <a:t>Core genes clusters in the middle?</a:t>
            </a:r>
          </a:p>
          <a:p>
            <a:pPr marL="342900" indent="-342900" algn="l">
              <a:buFontTx/>
              <a:buChar char="-"/>
            </a:pPr>
            <a:r>
              <a:rPr lang="en-GB" sz="1400" dirty="0"/>
              <a:t>Filtering removes nodes (gene clusters) with &lt;2 edges by default</a:t>
            </a:r>
            <a:endParaRPr lang="en-GB" sz="1000" dirty="0"/>
          </a:p>
          <a:p>
            <a:pPr marL="342900" indent="-342900" algn="l">
              <a:buFontTx/>
              <a:buChar char="-"/>
            </a:pPr>
            <a:endParaRPr lang="en-GB" sz="1400" dirty="0"/>
          </a:p>
          <a:p>
            <a:pPr marL="800100" lvl="1" indent="-342900" algn="l">
              <a:buFontTx/>
              <a:buChar char="-"/>
            </a:pPr>
            <a:endParaRPr lang="en-GB" sz="1400" dirty="0"/>
          </a:p>
          <a:p>
            <a:pPr marL="342900" indent="-342900" algn="l">
              <a:buFontTx/>
              <a:buChar char="-"/>
            </a:pPr>
            <a:endParaRPr lang="en-GB" sz="1800" dirty="0"/>
          </a:p>
          <a:p>
            <a:pPr marL="342900" indent="-342900" algn="l">
              <a:buFontTx/>
              <a:buChar char="-"/>
            </a:pP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88E25F-6FF0-4A67-B8F2-65903316E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483" y="1001728"/>
            <a:ext cx="4232771" cy="33477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23BBFB-E0C8-44C4-A061-A5C21574F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836" y="4040182"/>
            <a:ext cx="3562758" cy="28178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36731-49CE-41FA-B012-46FAF7177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6799" y="3714081"/>
            <a:ext cx="3851360" cy="304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62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2CF884F-751F-4270-9FF1-DC6AA843B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746" y="1025331"/>
            <a:ext cx="3365597" cy="26618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34ADD8-16D8-470B-B24B-62AC3445A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343" y="835930"/>
            <a:ext cx="3607038" cy="28528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F1F72F-8D63-4800-9A8D-35211CAB5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86" y="179388"/>
            <a:ext cx="11926701" cy="763587"/>
          </a:xfrm>
        </p:spPr>
        <p:txBody>
          <a:bodyPr/>
          <a:lstStyle/>
          <a:p>
            <a:pPr algn="l"/>
            <a:r>
              <a:rPr lang="en-GB" dirty="0"/>
              <a:t>Gene networks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03832D0-AD20-4CA4-BEC4-1B53ED5ED931}"/>
              </a:ext>
            </a:extLst>
          </p:cNvPr>
          <p:cNvSpPr txBox="1">
            <a:spLocks/>
          </p:cNvSpPr>
          <p:nvPr/>
        </p:nvSpPr>
        <p:spPr>
          <a:xfrm>
            <a:off x="-23150" y="1043368"/>
            <a:ext cx="3567392" cy="88109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GB" sz="1400" dirty="0"/>
              <a:t>Core genes clusters in the middle?</a:t>
            </a:r>
          </a:p>
          <a:p>
            <a:pPr marL="342900" indent="-342900" algn="l">
              <a:buFontTx/>
              <a:buChar char="-"/>
            </a:pPr>
            <a:r>
              <a:rPr lang="en-GB" sz="1400" dirty="0"/>
              <a:t>Filtering removes nodes (gene clusters) with &lt;2 edges by default</a:t>
            </a:r>
          </a:p>
          <a:p>
            <a:pPr marL="342900" indent="-342900" algn="l">
              <a:buFontTx/>
              <a:buChar char="-"/>
            </a:pPr>
            <a:r>
              <a:rPr lang="en-GB" sz="1400" dirty="0"/>
              <a:t>Core alignment and pangenome run outputs look very similar </a:t>
            </a:r>
          </a:p>
          <a:p>
            <a:pPr marL="342900" indent="-342900" algn="l">
              <a:buFontTx/>
              <a:buChar char="-"/>
            </a:pPr>
            <a:r>
              <a:rPr lang="en-GB" sz="1400" dirty="0"/>
              <a:t>(minus stochasticity? In each run of </a:t>
            </a:r>
            <a:r>
              <a:rPr lang="en-GB" sz="1400" dirty="0" err="1"/>
              <a:t>NetworkX</a:t>
            </a:r>
            <a:r>
              <a:rPr lang="en-GB" sz="1400" dirty="0"/>
              <a:t>)</a:t>
            </a:r>
            <a:endParaRPr lang="en-GB" sz="1000" dirty="0"/>
          </a:p>
          <a:p>
            <a:pPr marL="342900" indent="-342900" algn="l">
              <a:buFontTx/>
              <a:buChar char="-"/>
            </a:pPr>
            <a:endParaRPr lang="en-GB" sz="1400" dirty="0"/>
          </a:p>
          <a:p>
            <a:pPr marL="800100" lvl="1" indent="-342900" algn="l">
              <a:buFontTx/>
              <a:buChar char="-"/>
            </a:pPr>
            <a:endParaRPr lang="en-GB" sz="1400" dirty="0"/>
          </a:p>
          <a:p>
            <a:pPr marL="342900" indent="-342900" algn="l">
              <a:buFontTx/>
              <a:buChar char="-"/>
            </a:pPr>
            <a:endParaRPr lang="en-GB" sz="1800" dirty="0"/>
          </a:p>
          <a:p>
            <a:pPr marL="342900" indent="-342900" algn="l">
              <a:buFontTx/>
              <a:buChar char="-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B2506-01D6-4D37-B62D-013A3044D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803" y="3646896"/>
            <a:ext cx="3907492" cy="30904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97B801-0BCD-4B37-8A5E-8B5971358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746" y="3646896"/>
            <a:ext cx="3567391" cy="28214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FE0ADF-742A-4EDE-8806-6B835C4415E7}"/>
              </a:ext>
            </a:extLst>
          </p:cNvPr>
          <p:cNvSpPr txBox="1"/>
          <p:nvPr/>
        </p:nvSpPr>
        <p:spPr>
          <a:xfrm>
            <a:off x="9601481" y="6540112"/>
            <a:ext cx="27476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Generated using </a:t>
            </a:r>
            <a:r>
              <a:rPr lang="en-GB" sz="1200" i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NetworkX</a:t>
            </a:r>
            <a:r>
              <a:rPr lang="en-GB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 (python)</a:t>
            </a:r>
            <a:endParaRPr lang="en-GB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39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5576270-B4D8-4113-A887-93859D4F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7469"/>
            <a:ext cx="5951446" cy="47070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FF09C9-D3CF-491C-B03D-2CE0B40B5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156" y="734232"/>
            <a:ext cx="5951446" cy="47070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F1F72F-8D63-4800-9A8D-35211CAB5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86" y="179388"/>
            <a:ext cx="11926701" cy="763587"/>
          </a:xfrm>
        </p:spPr>
        <p:txBody>
          <a:bodyPr/>
          <a:lstStyle/>
          <a:p>
            <a:pPr algn="l"/>
            <a:r>
              <a:rPr lang="en-GB" dirty="0"/>
              <a:t>Gene networks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E0ADF-742A-4EDE-8806-6B835C4415E7}"/>
              </a:ext>
            </a:extLst>
          </p:cNvPr>
          <p:cNvSpPr txBox="1"/>
          <p:nvPr/>
        </p:nvSpPr>
        <p:spPr>
          <a:xfrm>
            <a:off x="9444319" y="6554689"/>
            <a:ext cx="27476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Generated using </a:t>
            </a:r>
            <a:r>
              <a:rPr lang="en-GB" sz="1200" i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NetworkX</a:t>
            </a:r>
            <a:r>
              <a:rPr lang="en-GB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 (python)</a:t>
            </a:r>
            <a:endParaRPr lang="en-GB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7D1028D-2C80-469C-BBB4-C0FCF04C7173}"/>
              </a:ext>
            </a:extLst>
          </p:cNvPr>
          <p:cNvSpPr txBox="1">
            <a:spLocks/>
          </p:cNvSpPr>
          <p:nvPr/>
        </p:nvSpPr>
        <p:spPr>
          <a:xfrm>
            <a:off x="4926107" y="120633"/>
            <a:ext cx="3567392" cy="88109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GB" sz="1400" dirty="0"/>
              <a:t>Core genes clusters in the middle?</a:t>
            </a:r>
          </a:p>
          <a:p>
            <a:pPr marL="342900" indent="-342900" algn="l">
              <a:buFontTx/>
              <a:buChar char="-"/>
            </a:pPr>
            <a:r>
              <a:rPr lang="en-GB" sz="1400" dirty="0"/>
              <a:t>Filtering removes nodes (gene clusters) with &lt;2 edges by default</a:t>
            </a:r>
            <a:endParaRPr lang="en-GB" sz="1000" dirty="0"/>
          </a:p>
          <a:p>
            <a:pPr marL="342900" indent="-342900" algn="l">
              <a:buFontTx/>
              <a:buChar char="-"/>
            </a:pPr>
            <a:endParaRPr lang="en-GB" sz="1400" dirty="0"/>
          </a:p>
          <a:p>
            <a:pPr marL="800100" lvl="1" indent="-342900" algn="l">
              <a:buFontTx/>
              <a:buChar char="-"/>
            </a:pPr>
            <a:endParaRPr lang="en-GB" sz="1400" dirty="0"/>
          </a:p>
          <a:p>
            <a:pPr marL="342900" indent="-342900" algn="l">
              <a:buFontTx/>
              <a:buChar char="-"/>
            </a:pPr>
            <a:endParaRPr lang="en-GB" sz="1800" dirty="0"/>
          </a:p>
          <a:p>
            <a:pPr marL="342900" indent="-342900" algn="l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2714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F72F-8D63-4800-9A8D-35211CAB5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86" y="179388"/>
            <a:ext cx="11926701" cy="763587"/>
          </a:xfrm>
        </p:spPr>
        <p:txBody>
          <a:bodyPr/>
          <a:lstStyle/>
          <a:p>
            <a:pPr algn="l"/>
            <a:r>
              <a:rPr lang="en-GB" dirty="0"/>
              <a:t>Results: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7D1028D-2C80-469C-BBB4-C0FCF04C7173}"/>
              </a:ext>
            </a:extLst>
          </p:cNvPr>
          <p:cNvSpPr txBox="1">
            <a:spLocks/>
          </p:cNvSpPr>
          <p:nvPr/>
        </p:nvSpPr>
        <p:spPr>
          <a:xfrm>
            <a:off x="587190" y="1031443"/>
            <a:ext cx="5096434" cy="88109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GB" sz="1400" dirty="0"/>
              <a:t>Gene </a:t>
            </a:r>
            <a:r>
              <a:rPr lang="en-GB" sz="1400" dirty="0" err="1"/>
              <a:t>presence_absence</a:t>
            </a:r>
            <a:r>
              <a:rPr lang="en-GB" sz="1400" dirty="0"/>
              <a:t> matrices (+ ‘</a:t>
            </a:r>
            <a:r>
              <a:rPr lang="en-GB" sz="1400" dirty="0" err="1"/>
              <a:t>Roary</a:t>
            </a:r>
            <a:r>
              <a:rPr lang="en-GB" sz="1400" dirty="0"/>
              <a:t>’ format)</a:t>
            </a:r>
          </a:p>
          <a:p>
            <a:pPr marL="342900" indent="-342900" algn="l">
              <a:buFontTx/>
              <a:buChar char="-"/>
            </a:pPr>
            <a:r>
              <a:rPr lang="en-GB" sz="1400" dirty="0"/>
              <a:t>GFF files for all sequences</a:t>
            </a:r>
            <a:endParaRPr lang="en-GB" sz="1000" dirty="0"/>
          </a:p>
          <a:p>
            <a:pPr marL="342900" indent="-342900" algn="l">
              <a:buFontTx/>
              <a:buChar char="-"/>
            </a:pPr>
            <a:endParaRPr lang="en-GB" sz="1400" dirty="0"/>
          </a:p>
          <a:p>
            <a:pPr marL="800100" lvl="1" indent="-342900" algn="l">
              <a:buFontTx/>
              <a:buChar char="-"/>
            </a:pPr>
            <a:endParaRPr lang="en-GB" sz="1400" dirty="0"/>
          </a:p>
          <a:p>
            <a:pPr marL="342900" indent="-342900" algn="l">
              <a:buFontTx/>
              <a:buChar char="-"/>
            </a:pPr>
            <a:endParaRPr lang="en-GB" sz="1800" dirty="0"/>
          </a:p>
          <a:p>
            <a:pPr marL="342900" indent="-342900" algn="l">
              <a:buFontTx/>
              <a:buChar char="-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505F1A-1BB8-426C-9D66-2B736DC5C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64"/>
          <a:stretch/>
        </p:blipFill>
        <p:spPr>
          <a:xfrm>
            <a:off x="403412" y="1847907"/>
            <a:ext cx="9493623" cy="456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62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F72F-8D63-4800-9A8D-35211CAB5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37" y="179388"/>
            <a:ext cx="9144000" cy="763587"/>
          </a:xfrm>
        </p:spPr>
        <p:txBody>
          <a:bodyPr/>
          <a:lstStyle/>
          <a:p>
            <a:pPr algn="l"/>
            <a:r>
              <a:rPr lang="en-GB" dirty="0"/>
              <a:t>Next Steps: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5F3D9-3C67-493F-9707-7DB8F915F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0565" y="1236290"/>
            <a:ext cx="9144000" cy="3873592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GB" dirty="0"/>
              <a:t>Core gene alignments for 2 of the plasmid families (</a:t>
            </a:r>
            <a:r>
              <a:rPr lang="en-GB" sz="2400" dirty="0">
                <a:effectLst/>
                <a:latin typeface="Calibri" panose="020F0502020204030204" pitchFamily="34" charset="0"/>
              </a:rPr>
              <a:t>IncFIB(pKPHS1)_1</a:t>
            </a:r>
            <a:r>
              <a:rPr lang="en-GB" dirty="0">
                <a:effectLst/>
                <a:latin typeface="Calibri" panose="020F0502020204030204" pitchFamily="34" charset="0"/>
              </a:rPr>
              <a:t> </a:t>
            </a:r>
            <a:r>
              <a:rPr lang="en-GB" dirty="0"/>
              <a:t>&amp; </a:t>
            </a:r>
            <a:r>
              <a:rPr lang="en-GB" sz="2400" dirty="0">
                <a:effectLst/>
                <a:latin typeface="Calibri" panose="020F0502020204030204" pitchFamily="34" charset="0"/>
              </a:rPr>
              <a:t>IncFII(pHN7A8)_1 may be adequate to generate core genome phylogeny as Coinfinder input</a:t>
            </a:r>
            <a:endParaRPr lang="en-GB" dirty="0"/>
          </a:p>
          <a:p>
            <a:pPr marL="800100" lvl="1" indent="-342900" algn="l">
              <a:buFontTx/>
              <a:buChar char="-"/>
            </a:pPr>
            <a:r>
              <a:rPr lang="en-GB" dirty="0" err="1"/>
              <a:t>ggcaller</a:t>
            </a:r>
            <a:r>
              <a:rPr lang="en-GB" dirty="0"/>
              <a:t> –refs input.txt –aligner def – alignment core –core-threshold 0.99</a:t>
            </a:r>
          </a:p>
          <a:p>
            <a:pPr marL="1257300" lvl="2" indent="-342900" algn="l">
              <a:buFontTx/>
              <a:buChar char="-"/>
            </a:pPr>
            <a:r>
              <a:rPr lang="en-GB" dirty="0"/>
              <a:t>Or 95%</a:t>
            </a:r>
          </a:p>
          <a:p>
            <a:pPr marL="1257300" lvl="2" indent="-342900" algn="l">
              <a:buFontTx/>
              <a:buChar char="-"/>
            </a:pPr>
            <a:r>
              <a:rPr lang="en-GB" dirty="0"/>
              <a:t>Using MAFFT</a:t>
            </a:r>
          </a:p>
          <a:p>
            <a:pPr marL="1257300" lvl="2" indent="-342900" algn="l">
              <a:buFontTx/>
              <a:buChar char="-"/>
            </a:pPr>
            <a:r>
              <a:rPr lang="en-GB" dirty="0"/>
              <a:t>Generates additional core genome alignment as FASTA, and NJ-tree (.</a:t>
            </a:r>
            <a:r>
              <a:rPr lang="en-GB" dirty="0" err="1"/>
              <a:t>nwk</a:t>
            </a:r>
            <a:r>
              <a:rPr lang="en-GB" dirty="0"/>
              <a:t>)</a:t>
            </a:r>
          </a:p>
          <a:p>
            <a:pPr marL="1714500" lvl="3" indent="-342900" algn="l">
              <a:buFontTx/>
              <a:buChar char="-"/>
            </a:pPr>
            <a:r>
              <a:rPr lang="en-GB" dirty="0"/>
              <a:t>+ pre-cluster alignment .</a:t>
            </a:r>
            <a:r>
              <a:rPr lang="en-GB" dirty="0" err="1"/>
              <a:t>fasta</a:t>
            </a:r>
            <a:r>
              <a:rPr lang="en-GB" dirty="0"/>
              <a:t> and .</a:t>
            </a:r>
            <a:r>
              <a:rPr lang="en-GB" dirty="0" err="1"/>
              <a:t>vcf</a:t>
            </a:r>
            <a:r>
              <a:rPr lang="en-GB" dirty="0"/>
              <a:t> files</a:t>
            </a:r>
          </a:p>
          <a:p>
            <a:pPr marL="342900" indent="-342900" algn="l">
              <a:buFontTx/>
              <a:buChar char="-"/>
            </a:pPr>
            <a:r>
              <a:rPr lang="en-GB" dirty="0"/>
              <a:t>Attempt Will’s method for other 3 clusters</a:t>
            </a:r>
          </a:p>
          <a:p>
            <a:pPr marL="342900" indent="-342900" algn="l">
              <a:buFontTx/>
              <a:buChar char="-"/>
            </a:pPr>
            <a:r>
              <a:rPr lang="en-GB" dirty="0"/>
              <a:t>+/- try removing smaller subclade plasmids from IncFIB(K), and splitting </a:t>
            </a:r>
            <a:r>
              <a:rPr lang="en-GB" sz="2400" dirty="0">
                <a:effectLst/>
                <a:latin typeface="Calibri" panose="020F0502020204030204" pitchFamily="34" charset="0"/>
              </a:rPr>
              <a:t>IncFII(pHN7A8)_1 in 2???</a:t>
            </a:r>
            <a:endParaRPr lang="en-GB" dirty="0"/>
          </a:p>
          <a:p>
            <a:pPr marL="342900" indent="-342900" algn="l">
              <a:buFontTx/>
              <a:buChar char="-"/>
            </a:pPr>
            <a:endParaRPr lang="en-GB" dirty="0"/>
          </a:p>
          <a:p>
            <a:pPr marL="1257300" lvl="2" indent="-342900" algn="l">
              <a:buFontTx/>
              <a:buChar char="-"/>
            </a:pPr>
            <a:endParaRPr lang="en-GB" dirty="0"/>
          </a:p>
          <a:p>
            <a:pPr marL="342900" indent="-342900" algn="l">
              <a:buFontTx/>
              <a:buChar char="-"/>
            </a:pPr>
            <a:endParaRPr lang="en-GB" dirty="0"/>
          </a:p>
          <a:p>
            <a:pPr marL="342900" indent="-342900" algn="l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218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F72F-8D63-4800-9A8D-35211CAB5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93700"/>
            <a:ext cx="9144000" cy="763587"/>
          </a:xfrm>
        </p:spPr>
        <p:txBody>
          <a:bodyPr/>
          <a:lstStyle/>
          <a:p>
            <a:pPr algn="l"/>
            <a:r>
              <a:rPr lang="en-GB" dirty="0"/>
              <a:t>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5F3D9-3C67-493F-9707-7DB8F915F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4538"/>
            <a:ext cx="9144000" cy="3243262"/>
          </a:xfrm>
        </p:spPr>
        <p:txBody>
          <a:bodyPr/>
          <a:lstStyle/>
          <a:p>
            <a:pPr algn="l"/>
            <a:r>
              <a:rPr lang="en-GB" dirty="0"/>
              <a:t>Aim:</a:t>
            </a:r>
          </a:p>
          <a:p>
            <a:pPr marL="342900" indent="-342900" algn="l">
              <a:buFontTx/>
              <a:buChar char="-"/>
            </a:pPr>
            <a:r>
              <a:rPr lang="en-GB" dirty="0"/>
              <a:t>Look for gene coincidence/ avoidance relationship among publicly available IncF plasmid sequences</a:t>
            </a:r>
          </a:p>
          <a:p>
            <a:pPr marL="800100" lvl="1" indent="-342900" algn="l">
              <a:buFontTx/>
              <a:buChar char="-"/>
            </a:pPr>
            <a:r>
              <a:rPr lang="en-GB" dirty="0"/>
              <a:t>AMR and VF genes of particular interest</a:t>
            </a:r>
          </a:p>
        </p:txBody>
      </p:sp>
    </p:spTree>
    <p:extLst>
      <p:ext uri="{BB962C8B-B14F-4D97-AF65-F5344CB8AC3E}">
        <p14:creationId xmlns:p14="http://schemas.microsoft.com/office/powerpoint/2010/main" val="769886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4377-F59B-45C3-9D00-0E709D8EE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Running Coinfinder with 0-length branches set to 1e-20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FDBE9-D0C3-4E4F-B95E-309C3486B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881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72E69B-8DFF-4487-91EA-DD146273F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86" y="179388"/>
            <a:ext cx="11858628" cy="763587"/>
          </a:xfrm>
        </p:spPr>
        <p:txBody>
          <a:bodyPr/>
          <a:lstStyle/>
          <a:p>
            <a:pPr algn="l"/>
            <a:r>
              <a:rPr lang="en-GB" dirty="0"/>
              <a:t>IncFIB(pKPHS1)_1- associations 1e-10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CAADEC-67D2-432F-9018-79FDDD392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458" y="857297"/>
            <a:ext cx="5630061" cy="57729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A4E149-A333-4ABA-AADC-C637A093241C}"/>
              </a:ext>
            </a:extLst>
          </p:cNvPr>
          <p:cNvSpPr txBox="1"/>
          <p:nvPr/>
        </p:nvSpPr>
        <p:spPr>
          <a:xfrm>
            <a:off x="166686" y="842962"/>
            <a:ext cx="324358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400" dirty="0"/>
              <a:t>Needed no 0-length branches, so replaced with 1e-10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Outputs: heatmap.pdf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.</a:t>
            </a:r>
            <a:r>
              <a:rPr lang="en-GB" sz="1400" dirty="0" err="1"/>
              <a:t>gexf</a:t>
            </a:r>
            <a:r>
              <a:rPr lang="en-GB" sz="1400" dirty="0"/>
              <a:t> (no colour)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.</a:t>
            </a:r>
            <a:r>
              <a:rPr lang="en-GB" sz="1400" dirty="0" err="1"/>
              <a:t>gml</a:t>
            </a:r>
            <a:r>
              <a:rPr lang="en-GB" sz="1400" dirty="0"/>
              <a:t> (coloured in Gephi (Force Atlas; </a:t>
            </a:r>
            <a:r>
              <a:rPr lang="en-GB" sz="1400" dirty="0" err="1"/>
              <a:t>Fruchterman</a:t>
            </a:r>
            <a:r>
              <a:rPr lang="en-GB" sz="1400" dirty="0"/>
              <a:t> </a:t>
            </a:r>
            <a:r>
              <a:rPr lang="en-GB" sz="1400" dirty="0" err="1"/>
              <a:t>Reingold</a:t>
            </a:r>
            <a:r>
              <a:rPr lang="en-GB" sz="1400" dirty="0"/>
              <a:t> -globe) below; right </a:t>
            </a:r>
            <a:r>
              <a:rPr lang="en-GB" sz="1400" dirty="0" err="1"/>
              <a:t>Networkx</a:t>
            </a:r>
            <a:r>
              <a:rPr lang="en-GB" sz="1400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A388D-44FC-4D67-B276-2D2202EDD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855" y="4443579"/>
            <a:ext cx="3444417" cy="25532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36AE12-6493-4CF9-BFB1-1405ABCCBE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4530434" y="3933489"/>
            <a:ext cx="2133898" cy="20005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722B6F-4C87-4E45-BF37-95979769E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0269" y="1606549"/>
            <a:ext cx="2919488" cy="23090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03F9C3-5A40-4CA0-B4A0-DD5B49AC49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669" y="2482392"/>
            <a:ext cx="3097395" cy="26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03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72E69B-8DFF-4487-91EA-DD146273F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86" y="179388"/>
            <a:ext cx="11858628" cy="763587"/>
          </a:xfrm>
        </p:spPr>
        <p:txBody>
          <a:bodyPr/>
          <a:lstStyle/>
          <a:p>
            <a:pPr algn="l"/>
            <a:r>
              <a:rPr lang="en-GB" dirty="0"/>
              <a:t>IncFIB(pKPHS1)_1- associations 1e-20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4E149-A333-4ABA-AADC-C637A093241C}"/>
              </a:ext>
            </a:extLst>
          </p:cNvPr>
          <p:cNvSpPr txBox="1"/>
          <p:nvPr/>
        </p:nvSpPr>
        <p:spPr>
          <a:xfrm>
            <a:off x="166686" y="771333"/>
            <a:ext cx="32435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400" dirty="0"/>
              <a:t>Needed no 0-length branches, so replaced with 1e-10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Outputs: heatmap.pdf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.</a:t>
            </a:r>
            <a:r>
              <a:rPr lang="en-GB" sz="1400" dirty="0" err="1"/>
              <a:t>gexf</a:t>
            </a:r>
            <a:r>
              <a:rPr lang="en-GB" sz="1400" dirty="0"/>
              <a:t> (coloured in Gephi- </a:t>
            </a:r>
            <a:r>
              <a:rPr lang="en-GB" sz="1400" dirty="0" err="1"/>
              <a:t>Fruchterman</a:t>
            </a:r>
            <a:r>
              <a:rPr lang="en-GB" sz="1400" dirty="0"/>
              <a:t> </a:t>
            </a:r>
            <a:r>
              <a:rPr lang="en-GB" sz="1400" dirty="0" err="1"/>
              <a:t>Reingold</a:t>
            </a:r>
            <a:r>
              <a:rPr lang="en-GB" sz="1400" dirty="0"/>
              <a:t> -globe)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.</a:t>
            </a:r>
            <a:r>
              <a:rPr lang="en-GB" sz="1400" dirty="0" err="1"/>
              <a:t>gml</a:t>
            </a:r>
            <a:r>
              <a:rPr lang="en-GB" sz="1400" dirty="0"/>
              <a:t> (no colour)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284E0A-3885-450D-9CB3-31D4B1832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353" y="771333"/>
            <a:ext cx="5668166" cy="60301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3BF9C8-D19B-4664-A30E-8E0EB639F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86" y="3558237"/>
            <a:ext cx="3999361" cy="324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39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72E69B-8DFF-4487-91EA-DD146273F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86" y="179388"/>
            <a:ext cx="11691939" cy="763587"/>
          </a:xfrm>
        </p:spPr>
        <p:txBody>
          <a:bodyPr/>
          <a:lstStyle/>
          <a:p>
            <a:pPr algn="l"/>
            <a:r>
              <a:rPr lang="en-GB" dirty="0"/>
              <a:t>IncFIB(pKPHS1)_1- dissociations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4E149-A333-4ABA-AADC-C637A093241C}"/>
              </a:ext>
            </a:extLst>
          </p:cNvPr>
          <p:cNvSpPr txBox="1"/>
          <p:nvPr/>
        </p:nvSpPr>
        <p:spPr>
          <a:xfrm>
            <a:off x="166686" y="842962"/>
            <a:ext cx="4857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Needed no 0-length branches, so replaced with 1e-20</a:t>
            </a:r>
          </a:p>
          <a:p>
            <a:pPr marL="285750" indent="-285750">
              <a:buFontTx/>
              <a:buChar char="-"/>
            </a:pPr>
            <a:r>
              <a:rPr lang="en-GB" dirty="0"/>
              <a:t>Outputs: heatmap</a:t>
            </a:r>
          </a:p>
          <a:p>
            <a:pPr marL="285750" indent="-285750">
              <a:buFontTx/>
              <a:buChar char="-"/>
            </a:pPr>
            <a:r>
              <a:rPr lang="en-GB" dirty="0"/>
              <a:t>.</a:t>
            </a:r>
            <a:r>
              <a:rPr lang="en-GB" dirty="0" err="1"/>
              <a:t>gexf</a:t>
            </a:r>
            <a:r>
              <a:rPr lang="en-GB" dirty="0"/>
              <a:t> (no colour)</a:t>
            </a:r>
          </a:p>
          <a:p>
            <a:pPr marL="285750" indent="-285750">
              <a:buFontTx/>
              <a:buChar char="-"/>
            </a:pPr>
            <a:r>
              <a:rPr lang="en-GB" dirty="0"/>
              <a:t>.</a:t>
            </a:r>
            <a:r>
              <a:rPr lang="en-GB" dirty="0" err="1"/>
              <a:t>gml</a:t>
            </a:r>
            <a:r>
              <a:rPr lang="en-GB" dirty="0"/>
              <a:t> (below)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882694-40BE-4B7B-A056-51DDA8FD7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413" y="800867"/>
            <a:ext cx="5639587" cy="58777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5A2F0E-4287-4C8D-B001-2C6194E86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08" y="3109687"/>
            <a:ext cx="3467584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06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E5642E0-13FF-4A12-B771-09C91D7B0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187" y="1301705"/>
            <a:ext cx="2411813" cy="19075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172E69B-8DFF-4487-91EA-DD146273F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86" y="179388"/>
            <a:ext cx="12025314" cy="763587"/>
          </a:xfrm>
        </p:spPr>
        <p:txBody>
          <a:bodyPr/>
          <a:lstStyle/>
          <a:p>
            <a:pPr algn="l"/>
            <a:r>
              <a:rPr lang="en-GB" dirty="0"/>
              <a:t>IncFIB(pHCM2)_1- associations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4E149-A333-4ABA-AADC-C637A093241C}"/>
              </a:ext>
            </a:extLst>
          </p:cNvPr>
          <p:cNvSpPr txBox="1"/>
          <p:nvPr/>
        </p:nvSpPr>
        <p:spPr>
          <a:xfrm>
            <a:off x="166686" y="842962"/>
            <a:ext cx="28336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Needed no 0-length branches, so replaced with 1e-20</a:t>
            </a:r>
          </a:p>
          <a:p>
            <a:pPr marL="285750" indent="-285750">
              <a:buFontTx/>
              <a:buChar char="-"/>
            </a:pPr>
            <a:r>
              <a:rPr lang="en-GB" dirty="0"/>
              <a:t>Outputs: heatmap</a:t>
            </a:r>
          </a:p>
          <a:p>
            <a:pPr marL="285750" indent="-285750">
              <a:buFontTx/>
              <a:buChar char="-"/>
            </a:pPr>
            <a:r>
              <a:rPr lang="en-GB" dirty="0"/>
              <a:t>.</a:t>
            </a:r>
            <a:r>
              <a:rPr lang="en-GB" dirty="0" err="1"/>
              <a:t>gexf</a:t>
            </a:r>
            <a:r>
              <a:rPr lang="en-GB" dirty="0"/>
              <a:t> (no colour)</a:t>
            </a:r>
          </a:p>
          <a:p>
            <a:pPr marL="285750" indent="-285750">
              <a:buFontTx/>
              <a:buChar char="-"/>
            </a:pPr>
            <a:r>
              <a:rPr lang="en-GB" dirty="0"/>
              <a:t>.</a:t>
            </a:r>
            <a:r>
              <a:rPr lang="en-GB" dirty="0" err="1"/>
              <a:t>gml</a:t>
            </a:r>
            <a:r>
              <a:rPr lang="en-GB" dirty="0"/>
              <a:t> (below)- </a:t>
            </a:r>
            <a:r>
              <a:rPr lang="en-GB" i="1" dirty="0"/>
              <a:t>Gephi (</a:t>
            </a:r>
            <a:r>
              <a:rPr lang="en-GB" i="1" dirty="0" err="1"/>
              <a:t>Fruchterman</a:t>
            </a:r>
            <a:r>
              <a:rPr lang="en-GB" i="1" dirty="0"/>
              <a:t> </a:t>
            </a:r>
            <a:r>
              <a:rPr lang="en-GB" i="1" dirty="0" err="1"/>
              <a:t>Reingold</a:t>
            </a:r>
            <a:r>
              <a:rPr lang="en-GB" i="1" dirty="0"/>
              <a:t>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2EF216-2AAE-4943-96AB-EDA90BC00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202" y="900112"/>
            <a:ext cx="5715798" cy="58682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429A5A-E222-4A43-B869-D6C4501C0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13" y="3567961"/>
            <a:ext cx="3881441" cy="32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67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72E69B-8DFF-4487-91EA-DD146273F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86" y="179388"/>
            <a:ext cx="12025314" cy="763587"/>
          </a:xfrm>
        </p:spPr>
        <p:txBody>
          <a:bodyPr/>
          <a:lstStyle/>
          <a:p>
            <a:pPr algn="l"/>
            <a:r>
              <a:rPr lang="en-GB" dirty="0"/>
              <a:t>IncFIB(pHCM2)_1- dissociations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4E149-A333-4ABA-AADC-C637A093241C}"/>
              </a:ext>
            </a:extLst>
          </p:cNvPr>
          <p:cNvSpPr txBox="1"/>
          <p:nvPr/>
        </p:nvSpPr>
        <p:spPr>
          <a:xfrm>
            <a:off x="166686" y="842962"/>
            <a:ext cx="4857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Needed no 0-length branches, so replaced with 1e-10</a:t>
            </a:r>
          </a:p>
          <a:p>
            <a:pPr marL="285750" indent="-285750">
              <a:buFontTx/>
              <a:buChar char="-"/>
            </a:pPr>
            <a:r>
              <a:rPr lang="en-GB" dirty="0"/>
              <a:t>Outputs: heatmap</a:t>
            </a:r>
          </a:p>
          <a:p>
            <a:pPr marL="285750" indent="-285750">
              <a:buFontTx/>
              <a:buChar char="-"/>
            </a:pPr>
            <a:r>
              <a:rPr lang="en-GB" dirty="0"/>
              <a:t>.</a:t>
            </a:r>
            <a:r>
              <a:rPr lang="en-GB" dirty="0" err="1"/>
              <a:t>gml</a:t>
            </a:r>
            <a:r>
              <a:rPr lang="en-GB" dirty="0"/>
              <a:t> (below)</a:t>
            </a:r>
          </a:p>
          <a:p>
            <a:pPr marL="285750" indent="-285750">
              <a:buFontTx/>
              <a:buChar char="-"/>
            </a:pPr>
            <a:r>
              <a:rPr lang="en-GB" dirty="0"/>
              <a:t>.</a:t>
            </a:r>
            <a:r>
              <a:rPr lang="en-GB" dirty="0" err="1"/>
              <a:t>gexf</a:t>
            </a:r>
            <a:r>
              <a:rPr lang="en-GB" dirty="0"/>
              <a:t> (colour)- Gephi (</a:t>
            </a:r>
            <a:r>
              <a:rPr lang="en-GB" dirty="0" err="1"/>
              <a:t>fruchman</a:t>
            </a:r>
            <a:r>
              <a:rPr lang="en-GB" dirty="0"/>
              <a:t> </a:t>
            </a:r>
            <a:r>
              <a:rPr lang="en-GB" dirty="0" err="1"/>
              <a:t>Reingold</a:t>
            </a:r>
            <a:r>
              <a:rPr lang="en-GB" dirty="0"/>
              <a:t>, node size 30)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C84C42-5666-4A33-98B0-3FAB2F121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953" y="800867"/>
            <a:ext cx="5744377" cy="58777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0558C4-C43D-4AF3-A5C1-C7DB99FD4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314" y="2983864"/>
            <a:ext cx="4139012" cy="337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7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73C3-437B-4E85-BC02-45BECCF1A3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Now with 0-length branches removed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EBF8B-A6EA-4C4E-A8CB-C5D1193D5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69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F72F-8D63-4800-9A8D-35211CAB5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37" y="179388"/>
            <a:ext cx="9144000" cy="763587"/>
          </a:xfrm>
        </p:spPr>
        <p:txBody>
          <a:bodyPr/>
          <a:lstStyle/>
          <a:p>
            <a:pPr algn="l"/>
            <a:r>
              <a:rPr lang="en-GB" dirty="0"/>
              <a:t>Methods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5F3D9-3C67-493F-9707-7DB8F915F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4538"/>
            <a:ext cx="9144000" cy="3243262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GB" dirty="0"/>
              <a:t>Downloaded plasmid sequences from PLSDB</a:t>
            </a:r>
          </a:p>
          <a:p>
            <a:pPr marL="342900" indent="-342900" algn="l">
              <a:buFontTx/>
              <a:buChar char="-"/>
            </a:pPr>
            <a:r>
              <a:rPr lang="en-GB" dirty="0"/>
              <a:t>Filtered for single replicon, circular, &gt;33kbp (Frost et al., 1994), &gt;200 plasmids in family</a:t>
            </a:r>
          </a:p>
          <a:p>
            <a:pPr marL="342900" indent="-342900" algn="l">
              <a:buFontTx/>
              <a:buChar char="-"/>
            </a:pPr>
            <a:r>
              <a:rPr lang="en-GB" dirty="0" err="1"/>
              <a:t>ggCaller</a:t>
            </a:r>
            <a:r>
              <a:rPr lang="en-GB" dirty="0"/>
              <a:t> &gt; Coinfinder</a:t>
            </a:r>
          </a:p>
          <a:p>
            <a:pPr marL="342900" indent="-342900" algn="l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270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F72F-8D63-4800-9A8D-35211CAB5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87" y="179388"/>
            <a:ext cx="9144000" cy="763587"/>
          </a:xfrm>
        </p:spPr>
        <p:txBody>
          <a:bodyPr/>
          <a:lstStyle/>
          <a:p>
            <a:pPr algn="l"/>
            <a:r>
              <a:rPr lang="en-GB" dirty="0"/>
              <a:t>Results: Core genomes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531BDD9-BDB9-4C97-97E4-3327B3B5F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689772"/>
              </p:ext>
            </p:extLst>
          </p:nvPr>
        </p:nvGraphicFramePr>
        <p:xfrm>
          <a:off x="385763" y="771525"/>
          <a:ext cx="11639549" cy="4368800"/>
        </p:xfrm>
        <a:graphic>
          <a:graphicData uri="http://schemas.openxmlformats.org/drawingml/2006/table">
            <a:tbl>
              <a:tblPr/>
              <a:tblGrid>
                <a:gridCol w="3228975">
                  <a:extLst>
                    <a:ext uri="{9D8B030D-6E8A-4147-A177-3AD203B41FA5}">
                      <a16:colId xmlns:a16="http://schemas.microsoft.com/office/drawing/2014/main" val="3687397919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44210930"/>
                    </a:ext>
                  </a:extLst>
                </a:gridCol>
                <a:gridCol w="1414462">
                  <a:extLst>
                    <a:ext uri="{9D8B030D-6E8A-4147-A177-3AD203B41FA5}">
                      <a16:colId xmlns:a16="http://schemas.microsoft.com/office/drawing/2014/main" val="251346216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306939917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42314724"/>
                    </a:ext>
                  </a:extLst>
                </a:gridCol>
                <a:gridCol w="2166937">
                  <a:extLst>
                    <a:ext uri="{9D8B030D-6E8A-4147-A177-3AD203B41FA5}">
                      <a16:colId xmlns:a16="http://schemas.microsoft.com/office/drawing/2014/main" val="2659416961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  <a:latin typeface="Calibri" panose="020F0502020204030204" pitchFamily="34" charset="0"/>
                        </a:rPr>
                        <a:t>IncFII_1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  <a:latin typeface="Calibri" panose="020F0502020204030204" pitchFamily="34" charset="0"/>
                        </a:rPr>
                        <a:t>IncFIB(K)_1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  <a:latin typeface="Calibri" panose="020F0502020204030204" pitchFamily="34" charset="0"/>
                        </a:rPr>
                        <a:t>IncFIB(pKPHS1)_1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  <a:latin typeface="Calibri" panose="020F0502020204030204" pitchFamily="34" charset="0"/>
                        </a:rPr>
                        <a:t>IncFIB(pHCM2)_1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  <a:latin typeface="Calibri" panose="020F0502020204030204" pitchFamily="34" charset="0"/>
                        </a:rPr>
                        <a:t>IncFII(pHN7A8)_1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172453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</a:rPr>
                        <a:t>No. plasmids in subfamily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</a:rPr>
                        <a:t>676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301343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</a:rPr>
                        <a:t>Core genes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</a:rPr>
                        <a:t>(99% &lt;= strains &lt;= 100%)       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</a:rPr>
                        <a:t>10 </a:t>
                      </a:r>
                      <a:r>
                        <a:rPr lang="en-GB" sz="2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(8)*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206412"/>
                  </a:ext>
                </a:extLst>
              </a:tr>
              <a:tr h="62087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</a:rPr>
                        <a:t>Soft core genes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</a:rPr>
                        <a:t>(95% &lt;= strains &lt; 99%)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415325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</a:rPr>
                        <a:t>Shell genes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</a:rPr>
                        <a:t>(15% &lt;= strains &lt; 95%)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</a:rPr>
                        <a:t>327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533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</a:rPr>
                        <a:t>Cloud genes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</a:rPr>
                        <a:t>(0% &lt;= strains &lt; 15%)             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</a:rPr>
                        <a:t>2201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</a:rPr>
                        <a:t>2081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</a:rPr>
                        <a:t>638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</a:rPr>
                        <a:t>619 </a:t>
                      </a:r>
                      <a:r>
                        <a:rPr lang="en-GB" sz="2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(657)*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</a:rPr>
                        <a:t>1165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205263"/>
                  </a:ext>
                </a:extLst>
              </a:tr>
              <a:tr h="62087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</a:rPr>
                        <a:t>Total genes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</a:rPr>
                        <a:t>(0% &lt;= strains &lt;= 100%)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</a:rPr>
                        <a:t>2345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</a:rPr>
                        <a:t>2458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</a:rPr>
                        <a:t>857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</a:rPr>
                        <a:t>858 </a:t>
                      </a:r>
                      <a:r>
                        <a:rPr lang="en-GB" sz="2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(894)*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</a:rPr>
                        <a:t>1294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349782"/>
                  </a:ext>
                </a:extLst>
              </a:tr>
            </a:tbl>
          </a:graphicData>
        </a:graphic>
      </p:graphicFrame>
      <p:sp>
        <p:nvSpPr>
          <p:cNvPr id="9" name="Subtitle 2">
            <a:extLst>
              <a:ext uri="{FF2B5EF4-FFF2-40B4-BE49-F238E27FC236}">
                <a16:creationId xmlns:a16="http://schemas.microsoft.com/office/drawing/2014/main" id="{F7315E59-C46F-4BD7-BD05-A6282BE09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350" y="5190330"/>
            <a:ext cx="9144000" cy="1667670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GB" sz="1800" dirty="0"/>
              <a:t>5 plasmid families with &gt;200 members (676-201 plasmids)</a:t>
            </a:r>
          </a:p>
          <a:p>
            <a:pPr marL="342900" indent="-342900" algn="l">
              <a:buFontTx/>
              <a:buChar char="-"/>
            </a:pPr>
            <a:r>
              <a:rPr lang="en-GB" sz="1800" dirty="0"/>
              <a:t>857 to 2,458 genes per plasmid family</a:t>
            </a:r>
          </a:p>
          <a:p>
            <a:pPr marL="342900" indent="-342900" algn="l">
              <a:buFontTx/>
              <a:buChar char="-"/>
            </a:pPr>
            <a:r>
              <a:rPr lang="en-GB" sz="1800" dirty="0"/>
              <a:t>2 families with small (&lt;1000 gene) pangenomes correspond with the 2 families with a ‘workable’ core genome identified. </a:t>
            </a:r>
          </a:p>
          <a:p>
            <a:pPr marL="342900" indent="-342900" algn="l">
              <a:buFontTx/>
              <a:buChar char="-"/>
            </a:pPr>
            <a:r>
              <a:rPr lang="en-GB" sz="1800" dirty="0"/>
              <a:t>*with core gene alignment run (core gene alignment run for pHPHS1 were identical)</a:t>
            </a:r>
          </a:p>
          <a:p>
            <a:pPr marL="342900" indent="-342900" algn="l">
              <a:buFontTx/>
              <a:buChar char="-"/>
            </a:pP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00583D-EAD8-4286-8144-E20E82056C27}"/>
              </a:ext>
            </a:extLst>
          </p:cNvPr>
          <p:cNvSpPr txBox="1"/>
          <p:nvPr/>
        </p:nvSpPr>
        <p:spPr>
          <a:xfrm>
            <a:off x="8164606" y="5140325"/>
            <a:ext cx="40273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600" b="0" i="1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summary of gene frequencies based on </a:t>
            </a:r>
            <a:r>
              <a:rPr lang="en-GB" sz="1600" b="0" i="1" dirty="0" err="1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Roary</a:t>
            </a:r>
            <a:endParaRPr lang="en-GB" sz="1600" b="0" i="1" dirty="0">
              <a:solidFill>
                <a:schemeClr val="bg1">
                  <a:lumMod val="50000"/>
                </a:schemeClr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8503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F72F-8D63-4800-9A8D-35211CAB5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87" y="179388"/>
            <a:ext cx="9144000" cy="763587"/>
          </a:xfrm>
        </p:spPr>
        <p:txBody>
          <a:bodyPr/>
          <a:lstStyle/>
          <a:p>
            <a:pPr algn="l"/>
            <a:r>
              <a:rPr lang="en-GB"/>
              <a:t>Cluster Sizes </a:t>
            </a:r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7315E59-C46F-4BD7-BD05-A6282BE09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1572" y="3699412"/>
            <a:ext cx="3970804" cy="2979199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GB" sz="1400" dirty="0"/>
              <a:t>All 5 plasmid families show similar distribution of gene cluster size: most clusters have very few genes (&lt;50), very few clusters have many genes.</a:t>
            </a:r>
          </a:p>
          <a:p>
            <a:pPr marL="342900" indent="-342900" algn="l">
              <a:buFontTx/>
              <a:buChar char="-"/>
            </a:pPr>
            <a:r>
              <a:rPr lang="en-GB" sz="1400" dirty="0"/>
              <a:t># of clusters roughly proportional to pangenome size</a:t>
            </a:r>
          </a:p>
          <a:p>
            <a:pPr marL="342900" indent="-342900" algn="l">
              <a:buFontTx/>
              <a:buChar char="-"/>
            </a:pPr>
            <a:r>
              <a:rPr lang="en-GB" sz="1400" dirty="0"/>
              <a:t>IncFIB(pKPHS1) and IncFII(pHN7A8) have another small peak of a few large (~200 gene) clusters </a:t>
            </a:r>
          </a:p>
          <a:p>
            <a:pPr marL="800100" lvl="1" indent="-342900" algn="l">
              <a:buFontTx/>
              <a:buChar char="-"/>
            </a:pPr>
            <a:r>
              <a:rPr lang="en-GB" sz="1000" dirty="0"/>
              <a:t>Core genes? </a:t>
            </a:r>
          </a:p>
          <a:p>
            <a:pPr marL="800100" lvl="1" indent="-342900" algn="l">
              <a:buFontTx/>
              <a:buChar char="-"/>
            </a:pPr>
            <a:r>
              <a:rPr lang="en-GB" sz="1000" dirty="0"/>
              <a:t>Hypothetical genes?</a:t>
            </a:r>
          </a:p>
          <a:p>
            <a:pPr marL="342900" indent="-342900" algn="l">
              <a:buFontTx/>
              <a:buChar char="-"/>
            </a:pPr>
            <a:endParaRPr lang="en-GB" sz="1400" dirty="0"/>
          </a:p>
          <a:p>
            <a:pPr marL="800100" lvl="1" indent="-342900" algn="l">
              <a:buFontTx/>
              <a:buChar char="-"/>
            </a:pPr>
            <a:endParaRPr lang="en-GB" sz="1400" dirty="0"/>
          </a:p>
          <a:p>
            <a:pPr marL="342900" indent="-342900" algn="l">
              <a:buFontTx/>
              <a:buChar char="-"/>
            </a:pPr>
            <a:endParaRPr lang="en-GB" sz="1800" dirty="0"/>
          </a:p>
          <a:p>
            <a:pPr marL="342900" indent="-342900" algn="l">
              <a:buFontTx/>
              <a:buChar char="-"/>
            </a:pP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5507DA-05BE-49B2-A914-E519BCB44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72" y="1110806"/>
            <a:ext cx="3016828" cy="2318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9F5FAB-AD3C-4F92-9A85-2AA4B0C4E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05" y="1110806"/>
            <a:ext cx="3084279" cy="2335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3D46D2-E6D0-4FE6-9C83-7548B1619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449" y="1170654"/>
            <a:ext cx="2096971" cy="15505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ED98F9-89A9-4915-8C29-FB26B051F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70" y="3796215"/>
            <a:ext cx="2006394" cy="14928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E39E08-156B-4B91-80BF-8953DD02C6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0428" y="3807850"/>
            <a:ext cx="3128021" cy="2388059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EF41AD8B-77DB-4319-AED8-690E3802323D}"/>
              </a:ext>
            </a:extLst>
          </p:cNvPr>
          <p:cNvSpPr txBox="1">
            <a:spLocks/>
          </p:cNvSpPr>
          <p:nvPr/>
        </p:nvSpPr>
        <p:spPr>
          <a:xfrm>
            <a:off x="4202506" y="786931"/>
            <a:ext cx="1051937" cy="30115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b="1" u="sng" dirty="0"/>
              <a:t>IncFIB(K)</a:t>
            </a:r>
          </a:p>
          <a:p>
            <a:pPr marL="342900" indent="-342900" algn="l">
              <a:buFontTx/>
              <a:buChar char="-"/>
            </a:pPr>
            <a:endParaRPr lang="en-GB" sz="1800" dirty="0"/>
          </a:p>
          <a:p>
            <a:pPr marL="342900" indent="-342900" algn="l">
              <a:buFontTx/>
              <a:buChar char="-"/>
            </a:pPr>
            <a:endParaRPr lang="en-GB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02EA75B-74EB-4FC2-A4C1-54742E667137}"/>
              </a:ext>
            </a:extLst>
          </p:cNvPr>
          <p:cNvSpPr txBox="1">
            <a:spLocks/>
          </p:cNvSpPr>
          <p:nvPr/>
        </p:nvSpPr>
        <p:spPr>
          <a:xfrm>
            <a:off x="7978735" y="792395"/>
            <a:ext cx="2088775" cy="301159"/>
          </a:xfrm>
          <a:prstGeom prst="rect">
            <a:avLst/>
          </a:prstGeom>
          <a:solidFill>
            <a:srgbClr val="92D050"/>
          </a:solidFill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b="1" u="sng" dirty="0">
                <a:effectLst/>
                <a:latin typeface="Calibri" panose="020F0502020204030204" pitchFamily="34" charset="0"/>
              </a:rPr>
              <a:t>IncFIB(pKPHS1)_1</a:t>
            </a:r>
            <a:endParaRPr lang="en-GB" sz="1800" dirty="0"/>
          </a:p>
          <a:p>
            <a:pPr marL="342900" indent="-342900" algn="l">
              <a:buFontTx/>
              <a:buChar char="-"/>
            </a:pP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C80D58-A596-4A8B-8A2F-02971538C633}"/>
              </a:ext>
            </a:extLst>
          </p:cNvPr>
          <p:cNvSpPr txBox="1"/>
          <p:nvPr/>
        </p:nvSpPr>
        <p:spPr>
          <a:xfrm>
            <a:off x="744310" y="3420455"/>
            <a:ext cx="2012645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GB" sz="1800" b="1" u="sng" dirty="0">
                <a:effectLst/>
                <a:latin typeface="Calibri" panose="020F0502020204030204" pitchFamily="34" charset="0"/>
              </a:rPr>
              <a:t>IncFIB(pHCM2)_1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0869E5-ABFA-4651-BF96-3D9626781DEA}"/>
              </a:ext>
            </a:extLst>
          </p:cNvPr>
          <p:cNvSpPr txBox="1"/>
          <p:nvPr/>
        </p:nvSpPr>
        <p:spPr>
          <a:xfrm>
            <a:off x="4249275" y="3469107"/>
            <a:ext cx="1938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u="sng" dirty="0">
                <a:effectLst/>
                <a:latin typeface="Calibri" panose="020F0502020204030204" pitchFamily="34" charset="0"/>
              </a:rPr>
              <a:t>IncFII(pHN7A8)_1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BCC667-548C-4434-8BF6-F9118A312CD2}"/>
              </a:ext>
            </a:extLst>
          </p:cNvPr>
          <p:cNvSpPr txBox="1"/>
          <p:nvPr/>
        </p:nvSpPr>
        <p:spPr>
          <a:xfrm>
            <a:off x="728467" y="773247"/>
            <a:ext cx="1082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u="sng" dirty="0">
                <a:effectLst/>
                <a:latin typeface="Calibri" panose="020F0502020204030204" pitchFamily="34" charset="0"/>
              </a:rPr>
              <a:t>IncFII_1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D0B8A0-EB46-4FA3-A74E-C4DBD47132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925" y="1163260"/>
            <a:ext cx="2198451" cy="1648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01361-1EEB-416F-8CC3-64F26AA51C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232" y="3793633"/>
            <a:ext cx="2006394" cy="150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6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F72F-8D63-4800-9A8D-35211CAB5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87" y="179388"/>
            <a:ext cx="9144000" cy="763587"/>
          </a:xfrm>
        </p:spPr>
        <p:txBody>
          <a:bodyPr/>
          <a:lstStyle/>
          <a:p>
            <a:pPr algn="l"/>
            <a:r>
              <a:rPr lang="en-GB" dirty="0"/>
              <a:t>Gene Frequency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7315E59-C46F-4BD7-BD05-A6282BE09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1572" y="3699412"/>
            <a:ext cx="3970804" cy="2979199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GB" sz="1400" dirty="0"/>
              <a:t>All 5 plasmid families show similar distribution of gene frequency: most genes present in few (&lt;20%) genomes </a:t>
            </a:r>
          </a:p>
          <a:p>
            <a:pPr marL="342900" indent="-342900" algn="l">
              <a:buFontTx/>
              <a:buChar char="-"/>
            </a:pPr>
            <a:r>
              <a:rPr lang="en-GB" sz="1400" dirty="0"/>
              <a:t>IncFIB(pKPHS1) and IncFII(pHN7A8) have a 2</a:t>
            </a:r>
            <a:r>
              <a:rPr lang="en-GB" sz="1400" baseline="30000" dirty="0"/>
              <a:t>nd</a:t>
            </a:r>
            <a:r>
              <a:rPr lang="en-GB" sz="1400" dirty="0"/>
              <a:t>  small peak of a few genes present in almost 100% of genomes</a:t>
            </a:r>
          </a:p>
          <a:p>
            <a:pPr marL="800100" lvl="1" indent="-342900" algn="l">
              <a:buFontTx/>
              <a:buChar char="-"/>
            </a:pPr>
            <a:r>
              <a:rPr lang="en-GB" sz="1000" dirty="0"/>
              <a:t>Core genes</a:t>
            </a:r>
          </a:p>
          <a:p>
            <a:pPr marL="342900" indent="-342900" algn="l">
              <a:buFontTx/>
              <a:buChar char="-"/>
            </a:pPr>
            <a:r>
              <a:rPr lang="en-GB" sz="1400" dirty="0" err="1">
                <a:solidFill>
                  <a:srgbClr val="FF0000"/>
                </a:solidFill>
              </a:rPr>
              <a:t>ggCaller</a:t>
            </a:r>
            <a:r>
              <a:rPr lang="en-GB" sz="1400" dirty="0">
                <a:solidFill>
                  <a:srgbClr val="FF0000"/>
                </a:solidFill>
              </a:rPr>
              <a:t> auto-generated Gene frequency and cluster size plots look suspiciously similar…</a:t>
            </a:r>
          </a:p>
          <a:p>
            <a:pPr marL="342900" indent="-342900" algn="l">
              <a:buFontTx/>
              <a:buChar char="-"/>
            </a:pPr>
            <a:r>
              <a:rPr lang="en-GB" sz="1400" dirty="0">
                <a:solidFill>
                  <a:srgbClr val="FF0000"/>
                </a:solidFill>
              </a:rPr>
              <a:t>- output from core genome alignment looks very similar</a:t>
            </a:r>
          </a:p>
          <a:p>
            <a:pPr marL="342900" indent="-342900" algn="l">
              <a:buFontTx/>
              <a:buChar char="-"/>
            </a:pPr>
            <a:endParaRPr lang="en-GB" sz="1400" dirty="0">
              <a:solidFill>
                <a:srgbClr val="FF0000"/>
              </a:solidFill>
            </a:endParaRPr>
          </a:p>
          <a:p>
            <a:pPr marL="800100" lvl="1" indent="-342900" algn="l">
              <a:buFontTx/>
              <a:buChar char="-"/>
            </a:pPr>
            <a:endParaRPr lang="en-GB" sz="1400" dirty="0"/>
          </a:p>
          <a:p>
            <a:pPr marL="342900" indent="-342900" algn="l">
              <a:buFontTx/>
              <a:buChar char="-"/>
            </a:pPr>
            <a:endParaRPr lang="en-GB" sz="1800" dirty="0"/>
          </a:p>
          <a:p>
            <a:pPr marL="342900" indent="-342900" algn="l">
              <a:buFontTx/>
              <a:buChar char="-"/>
            </a:pPr>
            <a:endParaRPr lang="en-GB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F41AD8B-77DB-4319-AED8-690E3802323D}"/>
              </a:ext>
            </a:extLst>
          </p:cNvPr>
          <p:cNvSpPr txBox="1">
            <a:spLocks/>
          </p:cNvSpPr>
          <p:nvPr/>
        </p:nvSpPr>
        <p:spPr>
          <a:xfrm>
            <a:off x="4202506" y="786931"/>
            <a:ext cx="1051937" cy="30115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b="1" u="sng" dirty="0"/>
              <a:t>IncFIB(K)</a:t>
            </a:r>
          </a:p>
          <a:p>
            <a:pPr marL="342900" indent="-342900" algn="l">
              <a:buFontTx/>
              <a:buChar char="-"/>
            </a:pPr>
            <a:endParaRPr lang="en-GB" sz="1800" dirty="0"/>
          </a:p>
          <a:p>
            <a:pPr marL="342900" indent="-342900" algn="l">
              <a:buFontTx/>
              <a:buChar char="-"/>
            </a:pPr>
            <a:endParaRPr lang="en-GB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02EA75B-74EB-4FC2-A4C1-54742E667137}"/>
              </a:ext>
            </a:extLst>
          </p:cNvPr>
          <p:cNvSpPr txBox="1">
            <a:spLocks/>
          </p:cNvSpPr>
          <p:nvPr/>
        </p:nvSpPr>
        <p:spPr>
          <a:xfrm>
            <a:off x="7978735" y="792395"/>
            <a:ext cx="2088775" cy="301159"/>
          </a:xfrm>
          <a:prstGeom prst="rect">
            <a:avLst/>
          </a:prstGeom>
          <a:solidFill>
            <a:srgbClr val="92D050"/>
          </a:solidFill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b="1" u="sng" dirty="0">
                <a:effectLst/>
                <a:latin typeface="Calibri" panose="020F0502020204030204" pitchFamily="34" charset="0"/>
              </a:rPr>
              <a:t>IncFIB(pKPHS1)_1</a:t>
            </a:r>
            <a:endParaRPr lang="en-GB" sz="1800" dirty="0"/>
          </a:p>
          <a:p>
            <a:pPr marL="342900" indent="-342900" algn="l">
              <a:buFontTx/>
              <a:buChar char="-"/>
            </a:pP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C80D58-A596-4A8B-8A2F-02971538C633}"/>
              </a:ext>
            </a:extLst>
          </p:cNvPr>
          <p:cNvSpPr txBox="1"/>
          <p:nvPr/>
        </p:nvSpPr>
        <p:spPr>
          <a:xfrm>
            <a:off x="744310" y="3420455"/>
            <a:ext cx="2012645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GB" sz="1800" b="1" u="sng" dirty="0">
                <a:effectLst/>
                <a:latin typeface="Calibri" panose="020F0502020204030204" pitchFamily="34" charset="0"/>
              </a:rPr>
              <a:t>IncFIB(pHCM2)_1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0869E5-ABFA-4651-BF96-3D9626781DEA}"/>
              </a:ext>
            </a:extLst>
          </p:cNvPr>
          <p:cNvSpPr txBox="1"/>
          <p:nvPr/>
        </p:nvSpPr>
        <p:spPr>
          <a:xfrm>
            <a:off x="5403483" y="3404674"/>
            <a:ext cx="1938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u="sng" dirty="0">
                <a:effectLst/>
                <a:latin typeface="Calibri" panose="020F0502020204030204" pitchFamily="34" charset="0"/>
              </a:rPr>
              <a:t>IncFII(pHN7A8)_1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BCC667-548C-4434-8BF6-F9118A312CD2}"/>
              </a:ext>
            </a:extLst>
          </p:cNvPr>
          <p:cNvSpPr txBox="1"/>
          <p:nvPr/>
        </p:nvSpPr>
        <p:spPr>
          <a:xfrm>
            <a:off x="728467" y="773247"/>
            <a:ext cx="1082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u="sng" dirty="0">
                <a:effectLst/>
                <a:latin typeface="Calibri" panose="020F0502020204030204" pitchFamily="34" charset="0"/>
              </a:rPr>
              <a:t>IncFII_1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168905-6FDD-410E-9E24-53F375344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10" y="1135052"/>
            <a:ext cx="2983953" cy="22120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A32D67-1354-4EB7-AE97-64D4F55A7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034" y="1142579"/>
            <a:ext cx="2979519" cy="22463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C6802D-4303-47B0-A739-D9F51459F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536" y="1271708"/>
            <a:ext cx="2173822" cy="16133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EE7CA2-2808-421A-AC2D-D3F2BA010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87" y="3863111"/>
            <a:ext cx="2362201" cy="17695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91BA906-AE6E-4F74-9BA6-978973A66D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8233" y="3789787"/>
            <a:ext cx="3034116" cy="22969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7B1041-0A72-459A-8845-E297C03654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358" y="1245863"/>
            <a:ext cx="2220018" cy="16650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E159B5-BF1E-46F5-B7E5-70438D1E4F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161" y="3904873"/>
            <a:ext cx="2303773" cy="172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F72F-8D63-4800-9A8D-35211CAB5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87" y="179388"/>
            <a:ext cx="9144000" cy="763587"/>
          </a:xfrm>
        </p:spPr>
        <p:txBody>
          <a:bodyPr/>
          <a:lstStyle/>
          <a:p>
            <a:pPr algn="l"/>
            <a:r>
              <a:rPr lang="en-GB" dirty="0"/>
              <a:t>Rarefaction curves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7315E59-C46F-4BD7-BD05-A6282BE09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1572" y="3699412"/>
            <a:ext cx="3970804" cy="2979199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GB" sz="1400" dirty="0"/>
              <a:t>Open pangenomes for all 5 families</a:t>
            </a:r>
          </a:p>
          <a:p>
            <a:pPr marL="342900" indent="-342900" algn="l">
              <a:buFontTx/>
              <a:buChar char="-"/>
            </a:pPr>
            <a:r>
              <a:rPr lang="en-GB" sz="1400" dirty="0">
                <a:solidFill>
                  <a:srgbClr val="FF0000"/>
                </a:solidFill>
              </a:rPr>
              <a:t>Parallel lines of IncFIB(pHKPS1) curve? </a:t>
            </a:r>
          </a:p>
          <a:p>
            <a:pPr marL="342900" indent="-342900" algn="l">
              <a:buFontTx/>
              <a:buChar char="-"/>
            </a:pPr>
            <a:r>
              <a:rPr lang="en-GB" sz="1400" dirty="0">
                <a:solidFill>
                  <a:srgbClr val="FF0000"/>
                </a:solidFill>
              </a:rPr>
              <a:t>Same result with </a:t>
            </a:r>
            <a:r>
              <a:rPr lang="en-GB" sz="1400" dirty="0" err="1">
                <a:solidFill>
                  <a:srgbClr val="FF0000"/>
                </a:solidFill>
              </a:rPr>
              <a:t>coregenome</a:t>
            </a:r>
            <a:r>
              <a:rPr lang="en-GB" sz="1400" dirty="0">
                <a:solidFill>
                  <a:srgbClr val="FF0000"/>
                </a:solidFill>
              </a:rPr>
              <a:t> alignment re-run</a:t>
            </a:r>
            <a:endParaRPr lang="en-GB" sz="1000" dirty="0">
              <a:solidFill>
                <a:srgbClr val="FF0000"/>
              </a:solidFill>
            </a:endParaRPr>
          </a:p>
          <a:p>
            <a:pPr marL="342900" indent="-342900" algn="l">
              <a:buFontTx/>
              <a:buChar char="-"/>
            </a:pPr>
            <a:endParaRPr lang="en-GB" sz="1400" dirty="0"/>
          </a:p>
          <a:p>
            <a:pPr marL="800100" lvl="1" indent="-342900" algn="l">
              <a:buFontTx/>
              <a:buChar char="-"/>
            </a:pPr>
            <a:endParaRPr lang="en-GB" sz="1400" dirty="0"/>
          </a:p>
          <a:p>
            <a:pPr marL="342900" indent="-342900" algn="l">
              <a:buFontTx/>
              <a:buChar char="-"/>
            </a:pPr>
            <a:endParaRPr lang="en-GB" sz="1800" dirty="0"/>
          </a:p>
          <a:p>
            <a:pPr marL="342900" indent="-342900" algn="l">
              <a:buFontTx/>
              <a:buChar char="-"/>
            </a:pPr>
            <a:endParaRPr lang="en-GB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F41AD8B-77DB-4319-AED8-690E3802323D}"/>
              </a:ext>
            </a:extLst>
          </p:cNvPr>
          <p:cNvSpPr txBox="1">
            <a:spLocks/>
          </p:cNvSpPr>
          <p:nvPr/>
        </p:nvSpPr>
        <p:spPr>
          <a:xfrm>
            <a:off x="4202506" y="786931"/>
            <a:ext cx="1051937" cy="30115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b="1" u="sng" dirty="0"/>
              <a:t>IncFIB(K)</a:t>
            </a:r>
          </a:p>
          <a:p>
            <a:pPr marL="342900" indent="-342900" algn="l">
              <a:buFontTx/>
              <a:buChar char="-"/>
            </a:pPr>
            <a:endParaRPr lang="en-GB" sz="1800" dirty="0"/>
          </a:p>
          <a:p>
            <a:pPr marL="342900" indent="-342900" algn="l">
              <a:buFontTx/>
              <a:buChar char="-"/>
            </a:pPr>
            <a:endParaRPr lang="en-GB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02EA75B-74EB-4FC2-A4C1-54742E667137}"/>
              </a:ext>
            </a:extLst>
          </p:cNvPr>
          <p:cNvSpPr txBox="1">
            <a:spLocks/>
          </p:cNvSpPr>
          <p:nvPr/>
        </p:nvSpPr>
        <p:spPr>
          <a:xfrm>
            <a:off x="7978735" y="792395"/>
            <a:ext cx="2088775" cy="301159"/>
          </a:xfrm>
          <a:prstGeom prst="rect">
            <a:avLst/>
          </a:prstGeom>
          <a:solidFill>
            <a:srgbClr val="92D050"/>
          </a:solidFill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b="1" u="sng" dirty="0">
                <a:effectLst/>
                <a:latin typeface="Calibri" panose="020F0502020204030204" pitchFamily="34" charset="0"/>
              </a:rPr>
              <a:t>IncFIB(pKPHS1)_1</a:t>
            </a:r>
            <a:endParaRPr lang="en-GB" sz="1800" dirty="0"/>
          </a:p>
          <a:p>
            <a:pPr marL="342900" indent="-342900" algn="l">
              <a:buFontTx/>
              <a:buChar char="-"/>
            </a:pP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C80D58-A596-4A8B-8A2F-02971538C633}"/>
              </a:ext>
            </a:extLst>
          </p:cNvPr>
          <p:cNvSpPr txBox="1"/>
          <p:nvPr/>
        </p:nvSpPr>
        <p:spPr>
          <a:xfrm>
            <a:off x="744310" y="3420455"/>
            <a:ext cx="2012645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GB" sz="1800" b="1" u="sng" dirty="0">
                <a:effectLst/>
                <a:latin typeface="Calibri" panose="020F0502020204030204" pitchFamily="34" charset="0"/>
              </a:rPr>
              <a:t>IncFIB(pHCM2)_1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0869E5-ABFA-4651-BF96-3D9626781DEA}"/>
              </a:ext>
            </a:extLst>
          </p:cNvPr>
          <p:cNvSpPr txBox="1"/>
          <p:nvPr/>
        </p:nvSpPr>
        <p:spPr>
          <a:xfrm>
            <a:off x="5026514" y="3480955"/>
            <a:ext cx="1938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u="sng" dirty="0">
                <a:effectLst/>
                <a:latin typeface="Calibri" panose="020F0502020204030204" pitchFamily="34" charset="0"/>
              </a:rPr>
              <a:t>IncFII(pHN7A8)_1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BCC667-548C-4434-8BF6-F9118A312CD2}"/>
              </a:ext>
            </a:extLst>
          </p:cNvPr>
          <p:cNvSpPr txBox="1"/>
          <p:nvPr/>
        </p:nvSpPr>
        <p:spPr>
          <a:xfrm>
            <a:off x="728467" y="773247"/>
            <a:ext cx="1082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u="sng" dirty="0">
                <a:effectLst/>
                <a:latin typeface="Calibri" panose="020F0502020204030204" pitchFamily="34" charset="0"/>
              </a:rPr>
              <a:t>IncFII_1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6F695-D64D-4F8D-BAB2-BF2122004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046" y="3821010"/>
            <a:ext cx="3185079" cy="23342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C8C3AD-B99B-4071-9330-50ACCCA7A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13" y="3878576"/>
            <a:ext cx="2170448" cy="17222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3A5B07-8959-42AC-9F97-313D5FD78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180" y="1116755"/>
            <a:ext cx="2391186" cy="19163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9AE73C-F51C-4CF3-87E5-103898EB6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9275" y="1080914"/>
            <a:ext cx="3034136" cy="22958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624DABF-AB98-46E6-BE2C-C63179CC29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890" y="1094935"/>
            <a:ext cx="3065001" cy="23363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DE4A3E-B944-4C41-BEC5-64EA259891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443" y="1142579"/>
            <a:ext cx="2483112" cy="18623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24C58F-1233-44DF-AF5A-43E4B1F492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529" y="3850287"/>
            <a:ext cx="2416850" cy="181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8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780B69-69DD-4097-9E7B-104398E8D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0910"/>
            <a:ext cx="12192000" cy="58161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F1F72F-8D63-4800-9A8D-35211CAB5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86" y="179388"/>
            <a:ext cx="11926701" cy="763587"/>
          </a:xfrm>
        </p:spPr>
        <p:txBody>
          <a:bodyPr/>
          <a:lstStyle/>
          <a:p>
            <a:pPr algn="l"/>
            <a:r>
              <a:rPr lang="en-GB" dirty="0"/>
              <a:t>Results: Pangenome Phylogeny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7315E59-C46F-4BD7-BD05-A6282BE09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1643" y="1219295"/>
            <a:ext cx="3970804" cy="2979199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GB" sz="1400" dirty="0"/>
              <a:t>3-4 subclades?</a:t>
            </a:r>
            <a:endParaRPr lang="en-GB" sz="1000" dirty="0">
              <a:solidFill>
                <a:srgbClr val="FF0000"/>
              </a:solidFill>
            </a:endParaRPr>
          </a:p>
          <a:p>
            <a:pPr marL="342900" indent="-342900" algn="l">
              <a:buFontTx/>
              <a:buChar char="-"/>
            </a:pPr>
            <a:endParaRPr lang="en-GB" sz="1400" dirty="0"/>
          </a:p>
          <a:p>
            <a:pPr marL="800100" lvl="1" indent="-342900" algn="l">
              <a:buFontTx/>
              <a:buChar char="-"/>
            </a:pPr>
            <a:endParaRPr lang="en-GB" sz="1400" dirty="0"/>
          </a:p>
          <a:p>
            <a:pPr marL="342900" indent="-342900" algn="l">
              <a:buFontTx/>
              <a:buChar char="-"/>
            </a:pPr>
            <a:endParaRPr lang="en-GB" sz="1800" dirty="0"/>
          </a:p>
          <a:p>
            <a:pPr marL="342900" indent="-342900" algn="l">
              <a:buFontTx/>
              <a:buChar char="-"/>
            </a:pP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BCC667-548C-4434-8BF6-F9118A312CD2}"/>
              </a:ext>
            </a:extLst>
          </p:cNvPr>
          <p:cNvSpPr txBox="1"/>
          <p:nvPr/>
        </p:nvSpPr>
        <p:spPr>
          <a:xfrm>
            <a:off x="10266463" y="297323"/>
            <a:ext cx="1082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u="sng" dirty="0">
                <a:effectLst/>
                <a:latin typeface="Calibri" panose="020F0502020204030204" pitchFamily="34" charset="0"/>
              </a:rPr>
              <a:t>IncFII_1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4E23E-C2FB-4688-8ACF-1025E624D790}"/>
              </a:ext>
            </a:extLst>
          </p:cNvPr>
          <p:cNvSpPr txBox="1"/>
          <p:nvPr/>
        </p:nvSpPr>
        <p:spPr>
          <a:xfrm>
            <a:off x="9616521" y="6559998"/>
            <a:ext cx="23827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Generated using </a:t>
            </a:r>
            <a:r>
              <a:rPr lang="en-GB" sz="1200" i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Microreact</a:t>
            </a:r>
            <a:endParaRPr lang="en-GB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59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7D2FA9-1361-44B4-904A-16B0EA377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1760"/>
            <a:ext cx="12192000" cy="61252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F1F72F-8D63-4800-9A8D-35211CAB5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86" y="179388"/>
            <a:ext cx="11926701" cy="763587"/>
          </a:xfrm>
        </p:spPr>
        <p:txBody>
          <a:bodyPr/>
          <a:lstStyle/>
          <a:p>
            <a:pPr algn="l"/>
            <a:r>
              <a:rPr lang="en-GB" dirty="0"/>
              <a:t>Results: Pangenome Phylogeny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7315E59-C46F-4BD7-BD05-A6282BE09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9808" y="1118034"/>
            <a:ext cx="3567392" cy="468719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GB" sz="1400" dirty="0"/>
              <a:t>1 main central clade with 2-3 small divergent subclades</a:t>
            </a:r>
            <a:endParaRPr lang="en-GB" sz="1000" dirty="0">
              <a:solidFill>
                <a:srgbClr val="FF0000"/>
              </a:solidFill>
            </a:endParaRPr>
          </a:p>
          <a:p>
            <a:pPr marL="342900" indent="-342900" algn="l">
              <a:buFontTx/>
              <a:buChar char="-"/>
            </a:pPr>
            <a:endParaRPr lang="en-GB" sz="1400" dirty="0"/>
          </a:p>
          <a:p>
            <a:pPr marL="800100" lvl="1" indent="-342900" algn="l">
              <a:buFontTx/>
              <a:buChar char="-"/>
            </a:pPr>
            <a:endParaRPr lang="en-GB" sz="1400" dirty="0"/>
          </a:p>
          <a:p>
            <a:pPr marL="342900" indent="-342900" algn="l">
              <a:buFontTx/>
              <a:buChar char="-"/>
            </a:pPr>
            <a:endParaRPr lang="en-GB" sz="1800" dirty="0"/>
          </a:p>
          <a:p>
            <a:pPr marL="342900" indent="-342900" algn="l">
              <a:buFontTx/>
              <a:buChar char="-"/>
            </a:pPr>
            <a:endParaRPr lang="en-GB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8919009-32D8-49C4-8388-0DA06CFDA468}"/>
              </a:ext>
            </a:extLst>
          </p:cNvPr>
          <p:cNvSpPr txBox="1">
            <a:spLocks/>
          </p:cNvSpPr>
          <p:nvPr/>
        </p:nvSpPr>
        <p:spPr>
          <a:xfrm>
            <a:off x="10092318" y="410601"/>
            <a:ext cx="1051937" cy="30115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b="1" u="sng" dirty="0"/>
              <a:t>IncFIB(K)</a:t>
            </a:r>
          </a:p>
          <a:p>
            <a:pPr marL="342900" indent="-342900" algn="l">
              <a:buFontTx/>
              <a:buChar char="-"/>
            </a:pPr>
            <a:endParaRPr lang="en-GB" sz="1800" dirty="0"/>
          </a:p>
          <a:p>
            <a:pPr marL="342900" indent="-342900" algn="l">
              <a:buFontTx/>
              <a:buChar char="-"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7ABC9-29A4-4BED-820C-D0923CC60FEB}"/>
              </a:ext>
            </a:extLst>
          </p:cNvPr>
          <p:cNvSpPr txBox="1"/>
          <p:nvPr/>
        </p:nvSpPr>
        <p:spPr>
          <a:xfrm>
            <a:off x="9616521" y="6559998"/>
            <a:ext cx="23827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Generated using </a:t>
            </a:r>
            <a:r>
              <a:rPr lang="en-GB" sz="1200" i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Microreact</a:t>
            </a:r>
            <a:endParaRPr lang="en-GB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987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9663</TotalTime>
  <Words>1108</Words>
  <Application>Microsoft Office PowerPoint</Application>
  <PresentationFormat>Widescreen</PresentationFormat>
  <Paragraphs>216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-apple-system</vt:lpstr>
      <vt:lpstr>Arial</vt:lpstr>
      <vt:lpstr>Calibri</vt:lpstr>
      <vt:lpstr>Calibri Light</vt:lpstr>
      <vt:lpstr>Office Theme</vt:lpstr>
      <vt:lpstr>F-plasmid manuscript interim results</vt:lpstr>
      <vt:lpstr>Background</vt:lpstr>
      <vt:lpstr>Methods </vt:lpstr>
      <vt:lpstr>Results: Core genomes </vt:lpstr>
      <vt:lpstr>Cluster Sizes </vt:lpstr>
      <vt:lpstr>Gene Frequency</vt:lpstr>
      <vt:lpstr>Rarefaction curves</vt:lpstr>
      <vt:lpstr>Results: Pangenome Phylogeny</vt:lpstr>
      <vt:lpstr>Results: Pangenome Phylogeny</vt:lpstr>
      <vt:lpstr>Results: Pangenome Phylogeny</vt:lpstr>
      <vt:lpstr>Results: Pangenome Phylogeny</vt:lpstr>
      <vt:lpstr>Results: Pangenome Phylogeny</vt:lpstr>
      <vt:lpstr>Gene networks</vt:lpstr>
      <vt:lpstr>Gene networks</vt:lpstr>
      <vt:lpstr>Gene networks</vt:lpstr>
      <vt:lpstr>Gene networks</vt:lpstr>
      <vt:lpstr>Gene networks</vt:lpstr>
      <vt:lpstr>Results:</vt:lpstr>
      <vt:lpstr>Next Steps:</vt:lpstr>
      <vt:lpstr>Running Coinfinder with 0-length branches set to 1e-20</vt:lpstr>
      <vt:lpstr>IncFIB(pKPHS1)_1- associations 1e-10</vt:lpstr>
      <vt:lpstr>IncFIB(pKPHS1)_1- associations 1e-20</vt:lpstr>
      <vt:lpstr>IncFIB(pKPHS1)_1- dissociations</vt:lpstr>
      <vt:lpstr>IncFIB(pHCM2)_1- associations</vt:lpstr>
      <vt:lpstr>IncFIB(pHCM2)_1- dissociations</vt:lpstr>
      <vt:lpstr>Now with 0-length branches removed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F-plasmid manuscript interim results</dc:title>
  <dc:creator>Dorottya Nagy</dc:creator>
  <cp:lastModifiedBy>Dorottya Nagy</cp:lastModifiedBy>
  <cp:revision>18</cp:revision>
  <dcterms:created xsi:type="dcterms:W3CDTF">2024-03-18T12:13:47Z</dcterms:created>
  <dcterms:modified xsi:type="dcterms:W3CDTF">2024-04-16T11:28:00Z</dcterms:modified>
</cp:coreProperties>
</file>