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90" r:id="rId2"/>
    <p:sldId id="271" r:id="rId3"/>
    <p:sldId id="311" r:id="rId4"/>
    <p:sldId id="313" r:id="rId5"/>
    <p:sldId id="314" r:id="rId6"/>
    <p:sldId id="315" r:id="rId7"/>
    <p:sldId id="312" r:id="rId8"/>
    <p:sldId id="316" r:id="rId9"/>
    <p:sldId id="323" r:id="rId10"/>
    <p:sldId id="324" r:id="rId11"/>
    <p:sldId id="325" r:id="rId12"/>
    <p:sldId id="317" r:id="rId13"/>
    <p:sldId id="318" r:id="rId14"/>
    <p:sldId id="327" r:id="rId15"/>
    <p:sldId id="326" r:id="rId16"/>
    <p:sldId id="319" r:id="rId17"/>
    <p:sldId id="320" r:id="rId18"/>
    <p:sldId id="328" r:id="rId19"/>
    <p:sldId id="321" r:id="rId20"/>
    <p:sldId id="322" r:id="rId21"/>
    <p:sldId id="293" r:id="rId22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Open Sans Hebrew Bold Bold" panose="020B0604020202020204" charset="-79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1646" autoAdjust="0"/>
  </p:normalViewPr>
  <p:slideViewPr>
    <p:cSldViewPr>
      <p:cViewPr varScale="1">
        <p:scale>
          <a:sx n="68" d="100"/>
          <a:sy n="68" d="100"/>
        </p:scale>
        <p:origin x="13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2" d="100"/>
        <a:sy n="202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80F78EC-4C76-49C4-B6ED-B2FCE85085DB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DAD6BD2-2FFE-49A3-9631-A95287918E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245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149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54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649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1368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341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927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9656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2317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877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2289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66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714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038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33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695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58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774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53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5337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D6BD2-2FFE-49A3-9631-A95287918E0C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04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034-8FF0-4B50-9E0C-1A0DFB1E5570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577-46DA-49E7-B6DA-3F22F60688BD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2783-0A82-4488-8505-D0DFDF8A81E2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467F-6853-4165-899F-BCEEAA2F86DC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C336-BDEE-49AA-A272-E15F52F98385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411-BC99-4234-9152-5BD6FEF4149A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7CFE-1A66-46C2-B58F-FDEA3C8F3A57}" type="datetime1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6D3F-639B-4405-809C-81900D0FF2A8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331-3E34-4E3C-B6ED-F97A8FDC27E0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E0C-FAA6-4150-AB01-07F18A0C4475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928D-8E8A-4D16-83D6-BD7879C0E5DC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14F9-2E27-4D9B-9B42-E58BC33C9C81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aaANll8h18?feature=oembed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saruggan/dunder-mifflin-RNNfinity/master/the-office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265652-E126-4845-AE18-98D8C5E9A2AE}"/>
              </a:ext>
            </a:extLst>
          </p:cNvPr>
          <p:cNvSpPr txBox="1"/>
          <p:nvPr/>
        </p:nvSpPr>
        <p:spPr>
          <a:xfrm>
            <a:off x="3352800" y="2705100"/>
            <a:ext cx="13906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cs typeface="Open Sans Hebrew Bold Bold" panose="020B0604020202020204" charset="-79"/>
              </a:rPr>
              <a:t>Final Project – Text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8D0AD-3467-4C4A-A630-C81A78F0A52E}"/>
              </a:ext>
            </a:extLst>
          </p:cNvPr>
          <p:cNvSpPr txBox="1"/>
          <p:nvPr/>
        </p:nvSpPr>
        <p:spPr>
          <a:xfrm>
            <a:off x="838199" y="6235125"/>
            <a:ext cx="16718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200" dirty="0">
                <a:solidFill>
                  <a:schemeClr val="bg1"/>
                </a:solidFill>
              </a:rPr>
              <a:t>Ohad Ravfogel 													  Yoav Kugler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A5A42BC-6356-47FD-BF18-36E5A526E422}"/>
              </a:ext>
            </a:extLst>
          </p:cNvPr>
          <p:cNvSpPr txBox="1">
            <a:spLocks/>
          </p:cNvSpPr>
          <p:nvPr/>
        </p:nvSpPr>
        <p:spPr>
          <a:xfrm>
            <a:off x="1066800" y="4991100"/>
            <a:ext cx="16490319" cy="72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Advances Topics in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60047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381000" y="342900"/>
            <a:ext cx="150114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Text Generation using RNN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00B41-178C-846B-ED93-881D9B2599F5}"/>
              </a:ext>
            </a:extLst>
          </p:cNvPr>
          <p:cNvSpPr txBox="1"/>
          <p:nvPr/>
        </p:nvSpPr>
        <p:spPr>
          <a:xfrm>
            <a:off x="381000" y="2132725"/>
            <a:ext cx="96774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In training, we first prepare the train data from the corpus. Then, LM learns the conditional probability distribution of the next token for a sequence (prompt) generated from the corpus.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In inference (text generation) mode, an LM works in a loop: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We provide initial text (prompt) to the LM.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The LM calculates the conditional probability of each vocabulary token to be the next token.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8E02CB-6269-128F-E2A6-1D612D14B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955" y="2185942"/>
            <a:ext cx="82200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5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381000" y="342900"/>
            <a:ext cx="150114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Text Generation using RNN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00B41-178C-846B-ED93-881D9B2599F5}"/>
              </a:ext>
            </a:extLst>
          </p:cNvPr>
          <p:cNvSpPr txBox="1"/>
          <p:nvPr/>
        </p:nvSpPr>
        <p:spPr>
          <a:xfrm>
            <a:off x="381000" y="2132725"/>
            <a:ext cx="967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We sample the next token using this conditional probability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We concatenate this token to the seed and provide this sequence as the new seed to LM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8E02CB-6269-128F-E2A6-1D612D14B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955" y="2185942"/>
            <a:ext cx="82200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9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381000" y="342900"/>
            <a:ext cx="15011400" cy="237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Creating an RNN Network – Utilizing Three different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809B4-FC63-4DDC-AC07-A4F77A8C4630}"/>
              </a:ext>
            </a:extLst>
          </p:cNvPr>
          <p:cNvSpPr txBox="1"/>
          <p:nvPr/>
        </p:nvSpPr>
        <p:spPr>
          <a:xfrm>
            <a:off x="1066800" y="2703942"/>
            <a:ext cx="9677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Building a “Dialogue Network” which will learn all conversations between Jim and Dwight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4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Building a “Jim Network” and a “Dwight network” and trying to create a dialogue between them</a:t>
            </a:r>
            <a:endParaRPr lang="en-IL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217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-152400" y="340361"/>
            <a:ext cx="150114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Results from the Two Networks Model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14235B0-76C3-5A41-6EFF-C6309F203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26924"/>
              </p:ext>
            </p:extLst>
          </p:nvPr>
        </p:nvGraphicFramePr>
        <p:xfrm>
          <a:off x="869319" y="2459660"/>
          <a:ext cx="16723304" cy="631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6583040" imgH="6257880" progId="Paint.Picture.1">
                  <p:embed/>
                </p:oleObj>
              </mc:Choice>
              <mc:Fallback>
                <p:oleObj name="Bitmap Image" r:id="rId3" imgW="16583040" imgH="62578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319" y="2459660"/>
                        <a:ext cx="16723304" cy="631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85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-152400" y="340361"/>
            <a:ext cx="150114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Results from the Dialogue Model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92E9406-5669-2F9F-7BDF-804C91CDE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274347"/>
              </p:ext>
            </p:extLst>
          </p:nvPr>
        </p:nvGraphicFramePr>
        <p:xfrm>
          <a:off x="793750" y="3181291"/>
          <a:ext cx="1684972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6849800" imgH="1685880" progId="Paint.Picture.1">
                  <p:embed/>
                </p:oleObj>
              </mc:Choice>
              <mc:Fallback>
                <p:oleObj name="Bitmap Image" r:id="rId3" imgW="16849800" imgH="16858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750" y="3181291"/>
                        <a:ext cx="16849725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73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-152400" y="340361"/>
            <a:ext cx="150114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Utilizing a Preprepared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809B4-FC63-4DDC-AC07-A4F77A8C4630}"/>
              </a:ext>
            </a:extLst>
          </p:cNvPr>
          <p:cNvSpPr txBox="1"/>
          <p:nvPr/>
        </p:nvSpPr>
        <p:spPr>
          <a:xfrm>
            <a:off x="1066800" y="2703942"/>
            <a:ext cx="9677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GPT-2 is a transformers model pretrained on a very large corpus of English data in a self-supervised fashion (no human labels)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4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Trained on Internet content, contains biases</a:t>
            </a:r>
            <a:endParaRPr lang="en-IL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AE14619-0FA2-B026-7DE4-D25CDC801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9208" y="3848100"/>
          <a:ext cx="6572250" cy="525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067600" imgH="6448320" progId="Paint.Picture.1">
                  <p:embed/>
                </p:oleObj>
              </mc:Choice>
              <mc:Fallback>
                <p:oleObj name="Bitmap Image" r:id="rId3" imgW="8067600" imgH="6448320" progId="Paint.Picture.1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AE14619-0FA2-B026-7DE4-D25CDC801E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79208" y="3848100"/>
                        <a:ext cx="6572250" cy="5253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2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-152400" y="340361"/>
            <a:ext cx="15011400" cy="237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Results Received from the GPT-2 Network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BDFAFF0-93AF-0BC9-2EBE-750E28FC1C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791210"/>
              </p:ext>
            </p:extLst>
          </p:nvPr>
        </p:nvGraphicFramePr>
        <p:xfrm>
          <a:off x="514350" y="2952122"/>
          <a:ext cx="17259300" cy="664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7259480" imgH="6648480" progId="Paint.Picture.1">
                  <p:embed/>
                </p:oleObj>
              </mc:Choice>
              <mc:Fallback>
                <p:oleObj name="Bitmap Image" r:id="rId3" imgW="17259480" imgH="66484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350" y="2952122"/>
                        <a:ext cx="17259300" cy="664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79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-152400" y="340361"/>
            <a:ext cx="150114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Finetuning a Preprepared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809B4-FC63-4DDC-AC07-A4F77A8C4630}"/>
              </a:ext>
            </a:extLst>
          </p:cNvPr>
          <p:cNvSpPr txBox="1"/>
          <p:nvPr/>
        </p:nvSpPr>
        <p:spPr>
          <a:xfrm>
            <a:off x="1066800" y="2703942"/>
            <a:ext cx="9677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We can use the Preprepared network while retraining it on our specific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Training does not start from scratch – initial weights are those originally learned by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32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-152400" y="340361"/>
            <a:ext cx="150114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Finetuning a Preprepared Network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CA7392D-97A5-63F2-C66C-133CCBE4E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515837"/>
              </p:ext>
            </p:extLst>
          </p:nvPr>
        </p:nvGraphicFramePr>
        <p:xfrm>
          <a:off x="398601" y="1320526"/>
          <a:ext cx="10421799" cy="434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7307000" imgH="7210440" progId="Paint.Picture.1">
                  <p:embed/>
                </p:oleObj>
              </mc:Choice>
              <mc:Fallback>
                <p:oleObj name="Bitmap Image" r:id="rId3" imgW="17307000" imgH="72104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601" y="1320526"/>
                        <a:ext cx="10421799" cy="434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F431D4E-DBFC-1FA4-4578-E09AF463E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296541"/>
              </p:ext>
            </p:extLst>
          </p:nvPr>
        </p:nvGraphicFramePr>
        <p:xfrm>
          <a:off x="239163" y="5682146"/>
          <a:ext cx="10740674" cy="4694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6583040" imgH="7248600" progId="Paint.Picture.1">
                  <p:embed/>
                </p:oleObj>
              </mc:Choice>
              <mc:Fallback>
                <p:oleObj name="Bitmap Image" r:id="rId5" imgW="16583040" imgH="7248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163" y="5682146"/>
                        <a:ext cx="10740674" cy="4694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66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-152400" y="340361"/>
            <a:ext cx="15011400" cy="237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Results received from a finetuned network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2DB1DA4-9BFB-E6DB-5D2E-2A2FF0FFF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128397"/>
              </p:ext>
            </p:extLst>
          </p:nvPr>
        </p:nvGraphicFramePr>
        <p:xfrm>
          <a:off x="406162" y="2718641"/>
          <a:ext cx="17757901" cy="745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6678440" imgH="7000920" progId="Paint.Picture.1">
                  <p:embed/>
                </p:oleObj>
              </mc:Choice>
              <mc:Fallback>
                <p:oleObj name="Bitmap Image" r:id="rId3" imgW="16678440" imgH="70009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162" y="2718641"/>
                        <a:ext cx="17757901" cy="7454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94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459256" y="534734"/>
            <a:ext cx="8684744" cy="849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Mission Statement:</a:t>
            </a:r>
          </a:p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Generating a conversation Similar to the Dialogues in the TV show “The Office”</a:t>
            </a:r>
          </a:p>
          <a:p>
            <a:pPr algn="ctr">
              <a:lnSpc>
                <a:spcPts val="9119"/>
              </a:lnSpc>
            </a:pPr>
            <a:endParaRPr lang="en-US" sz="72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5" name="Picture 14" descr="A picture containing text, person, people, posing&#10;&#10;Description automatically generated">
            <a:extLst>
              <a:ext uri="{FF2B5EF4-FFF2-40B4-BE49-F238E27FC236}">
                <a16:creationId xmlns:a16="http://schemas.microsoft.com/office/drawing/2014/main" id="{21AC6878-CEC8-81E1-3D05-8A29D398A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363180"/>
            <a:ext cx="9211110" cy="5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8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-152400" y="340361"/>
            <a:ext cx="150114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Conclusions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809B4-FC63-4DDC-AC07-A4F77A8C4630}"/>
              </a:ext>
            </a:extLst>
          </p:cNvPr>
          <p:cNvSpPr txBox="1"/>
          <p:nvPr/>
        </p:nvSpPr>
        <p:spPr>
          <a:xfrm>
            <a:off x="1066800" y="2703942"/>
            <a:ext cx="967740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It is difficult to obtain good results by building a model from scratch…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Utilizing a preprepared model provides better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By utilizing a preprepared model while performing finetuning, it is possible to obtain quite reasonable results, even without resulting to state of the art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1354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321310" y="6954093"/>
            <a:ext cx="17645380" cy="1890609"/>
            <a:chOff x="0" y="1266682"/>
            <a:chExt cx="23527172" cy="2520812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612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7936" dirty="0">
                <a:solidFill>
                  <a:srgbClr val="F5AF02"/>
                </a:solidFill>
                <a:latin typeface="Open Sans Hebrew Bold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4" cy="171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A495D08-34AC-4CD5-AD11-B71AB703C632}"/>
              </a:ext>
            </a:extLst>
          </p:cNvPr>
          <p:cNvSpPr txBox="1"/>
          <p:nvPr/>
        </p:nvSpPr>
        <p:spPr>
          <a:xfrm>
            <a:off x="651803" y="2629080"/>
            <a:ext cx="122294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FFFFFF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FFFFFF"/>
              </a:solidFill>
              <a:latin typeface="Lato"/>
            </a:endParaRPr>
          </a:p>
          <a:p>
            <a:endParaRPr lang="en-US" sz="4400" dirty="0">
              <a:solidFill>
                <a:srgbClr val="FFFFFF"/>
              </a:solidFill>
              <a:latin typeface="Lato"/>
            </a:endParaRPr>
          </a:p>
          <a:p>
            <a:r>
              <a:rPr lang="en-US" sz="4400" dirty="0">
                <a:solidFill>
                  <a:srgbClr val="FFFFFF"/>
                </a:solidFill>
                <a:latin typeface="Lat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FFFFFF"/>
              </a:solidFill>
              <a:latin typeface="Lato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D5725-4D78-4501-8D49-8D37A5B95A9F}"/>
              </a:ext>
            </a:extLst>
          </p:cNvPr>
          <p:cNvSpPr txBox="1"/>
          <p:nvPr/>
        </p:nvSpPr>
        <p:spPr>
          <a:xfrm>
            <a:off x="4290060" y="3695700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7200" b="1" dirty="0">
                <a:solidFill>
                  <a:schemeClr val="bg2"/>
                </a:solidFill>
              </a:rPr>
              <a:t>Questions?</a:t>
            </a:r>
            <a:endParaRPr lang="en-US" sz="7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609600" y="785291"/>
            <a:ext cx="7315200" cy="5879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Specifically:</a:t>
            </a:r>
          </a:p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Generating a conversation between Jim and Dwight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38C07A-63B8-30AE-A9CE-2C7A086F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985" y="1048385"/>
            <a:ext cx="9525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7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pic>
        <p:nvPicPr>
          <p:cNvPr id="9" name="Online Media 8" title="The Office US - Jim vs Dwight - Jim Impersonates Dwight">
            <a:hlinkClick r:id="" action="ppaction://media"/>
            <a:extLst>
              <a:ext uri="{FF2B5EF4-FFF2-40B4-BE49-F238E27FC236}">
                <a16:creationId xmlns:a16="http://schemas.microsoft.com/office/drawing/2014/main" id="{C960506E-84D8-3F95-F10F-ECD64199D75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260915" y="967306"/>
            <a:ext cx="11766169" cy="6647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651525-E346-0FFC-9861-752A1552A616}"/>
              </a:ext>
            </a:extLst>
          </p:cNvPr>
          <p:cNvSpPr txBox="1"/>
          <p:nvPr/>
        </p:nvSpPr>
        <p:spPr>
          <a:xfrm>
            <a:off x="6705600" y="8575735"/>
            <a:ext cx="893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This is our Goal…..</a:t>
            </a:r>
          </a:p>
        </p:txBody>
      </p:sp>
    </p:spTree>
    <p:extLst>
      <p:ext uri="{BB962C8B-B14F-4D97-AF65-F5344CB8AC3E}">
        <p14:creationId xmlns:p14="http://schemas.microsoft.com/office/powerpoint/2010/main" val="10269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1527208" y="698098"/>
            <a:ext cx="9906000" cy="237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Challenges in Text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809B4-FC63-4DDC-AC07-A4F77A8C4630}"/>
              </a:ext>
            </a:extLst>
          </p:cNvPr>
          <p:cNvSpPr txBox="1"/>
          <p:nvPr/>
        </p:nvSpPr>
        <p:spPr>
          <a:xfrm>
            <a:off x="2971800" y="3316201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Open-ended (no labels…)</a:t>
            </a:r>
            <a:endParaRPr lang="en-IL" sz="4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susceptible to </a:t>
            </a:r>
            <a:r>
              <a:rPr lang="en-US" sz="4400" dirty="0">
                <a:solidFill>
                  <a:schemeClr val="bg1"/>
                </a:solidFill>
              </a:rPr>
              <a:t>Phrasing Ambiguities, misspelling, Biases, etc.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  <a:endParaRPr lang="en-IL" sz="4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Requires “creativity”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Unclear how to measure success</a:t>
            </a:r>
            <a:endParaRPr lang="en-IL" sz="4400" dirty="0">
              <a:solidFill>
                <a:schemeClr val="bg1"/>
              </a:solidFill>
              <a:latin typeface="+mj-lt"/>
            </a:endParaRPr>
          </a:p>
          <a:p>
            <a:endParaRPr lang="en-IL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980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1527208" y="698098"/>
            <a:ext cx="99060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Methods considered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809B4-FC63-4DDC-AC07-A4F77A8C4630}"/>
              </a:ext>
            </a:extLst>
          </p:cNvPr>
          <p:cNvSpPr txBox="1"/>
          <p:nvPr/>
        </p:nvSpPr>
        <p:spPr>
          <a:xfrm>
            <a:off x="2971800" y="3316201"/>
            <a:ext cx="8077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Creating an RNN network (specifically - GRU)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4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Creating a GAN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4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Using a preprepared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Tweaking a preprepared network</a:t>
            </a:r>
            <a:endParaRPr lang="en-IL" sz="4400" dirty="0">
              <a:solidFill>
                <a:schemeClr val="bg1"/>
              </a:solidFill>
              <a:latin typeface="+mj-lt"/>
            </a:endParaRPr>
          </a:p>
          <a:p>
            <a:endParaRPr lang="en-IL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153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695762" y="255199"/>
            <a:ext cx="99060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Database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809B4-FC63-4DDC-AC07-A4F77A8C4630}"/>
              </a:ext>
            </a:extLst>
          </p:cNvPr>
          <p:cNvSpPr txBox="1"/>
          <p:nvPr/>
        </p:nvSpPr>
        <p:spPr>
          <a:xfrm>
            <a:off x="606926" y="1368144"/>
            <a:ext cx="100571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  <a:hlinkClick r:id="rId3"/>
              </a:rPr>
              <a:t>https://raw.githubusercontent.com/tsaruggan/dunder-mifflin-RNNfinity/master/the-office.txt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Continuous dialogue from all episodes of the show</a:t>
            </a:r>
          </a:p>
          <a:p>
            <a:endParaRPr lang="en-IL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FF9EFF-6003-D962-844E-A8BB495B9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139375"/>
              </p:ext>
            </p:extLst>
          </p:nvPr>
        </p:nvGraphicFramePr>
        <p:xfrm>
          <a:off x="6477000" y="4852765"/>
          <a:ext cx="11577821" cy="543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7878320" imgH="8391600" progId="Paint.Picture.1">
                  <p:embed/>
                </p:oleObj>
              </mc:Choice>
              <mc:Fallback>
                <p:oleObj name="Bitmap Image" r:id="rId4" imgW="17878320" imgH="8391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7000" y="4852765"/>
                        <a:ext cx="11577821" cy="543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7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-774700" y="755109"/>
            <a:ext cx="99060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GAN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809B4-FC63-4DDC-AC07-A4F77A8C4630}"/>
              </a:ext>
            </a:extLst>
          </p:cNvPr>
          <p:cNvSpPr txBox="1"/>
          <p:nvPr/>
        </p:nvSpPr>
        <p:spPr>
          <a:xfrm>
            <a:off x="1234328" y="2459262"/>
            <a:ext cx="8077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Built from a “generator” creating samples and a “descriptor” trying to distinguish between real samples and generated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4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GANs do not work well with text generation because GANs are initially defined for real-valued continuous data, while texts are naturally discrete</a:t>
            </a:r>
            <a:endParaRPr lang="en-IL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2C8891F-7EC5-4E81-9705-DC056B1F6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62" y="6144787"/>
            <a:ext cx="76104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5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485468" y="-217222"/>
            <a:ext cx="11769909" cy="3169344"/>
            <a:chOff x="-13776" y="0"/>
            <a:chExt cx="15693211" cy="4225794"/>
          </a:xfrm>
        </p:grpSpPr>
        <p:sp>
          <p:nvSpPr>
            <p:cNvPr id="4" name="TextBox 4"/>
            <p:cNvSpPr txBox="1"/>
            <p:nvPr/>
          </p:nvSpPr>
          <p:spPr>
            <a:xfrm>
              <a:off x="603129" y="0"/>
              <a:ext cx="15076306" cy="1006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2"/>
                </a:lnSpc>
              </a:pPr>
              <a:endParaRPr sz="4400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776" y="2911502"/>
              <a:ext cx="15679435" cy="131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7246" lvl="1" indent="-571500" rtl="1">
                <a:lnSpc>
                  <a:spcPts val="8701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3750" y="5615091"/>
            <a:ext cx="17645380" cy="2000101"/>
            <a:chOff x="0" y="1266682"/>
            <a:chExt cx="23527172" cy="2666801"/>
          </a:xfrm>
        </p:grpSpPr>
        <p:sp>
          <p:nvSpPr>
            <p:cNvPr id="7" name="TextBox 7"/>
            <p:cNvSpPr txBox="1"/>
            <p:nvPr/>
          </p:nvSpPr>
          <p:spPr>
            <a:xfrm>
              <a:off x="944077" y="1266682"/>
              <a:ext cx="22583095" cy="1412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3"/>
                </a:lnSpc>
              </a:pPr>
              <a:endParaRPr lang="en-US" sz="4400" dirty="0">
                <a:solidFill>
                  <a:srgbClr val="F5AF02"/>
                </a:solidFill>
                <a:latin typeface="+mj-l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2974"/>
              <a:ext cx="23486533" cy="1860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128"/>
                </a:lnSpc>
              </a:pPr>
              <a:endParaRPr sz="4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9D8C9-1ACC-4775-A29C-261FE0270B52}"/>
              </a:ext>
            </a:extLst>
          </p:cNvPr>
          <p:cNvSpPr txBox="1"/>
          <p:nvPr/>
        </p:nvSpPr>
        <p:spPr>
          <a:xfrm>
            <a:off x="381000" y="342900"/>
            <a:ext cx="1501140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7200" b="1" dirty="0">
                <a:solidFill>
                  <a:schemeClr val="bg2"/>
                </a:solidFill>
                <a:latin typeface="+mj-lt"/>
              </a:rPr>
              <a:t>Text Generation using RNN</a:t>
            </a:r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B0681ED-C3E9-2EAF-1166-3C905C34D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742" y="2456809"/>
            <a:ext cx="6794258" cy="5865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300B41-178C-846B-ED93-881D9B2599F5}"/>
              </a:ext>
            </a:extLst>
          </p:cNvPr>
          <p:cNvSpPr txBox="1"/>
          <p:nvPr/>
        </p:nvSpPr>
        <p:spPr>
          <a:xfrm>
            <a:off x="381000" y="2132725"/>
            <a:ext cx="9677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We tokenize the corpus into chunks of tokens (sequences)considering the maximum size (length) At the end of the tokenization process, we have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Sequences of tokens as samples (inputs or outputs for the LM)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A vocabulary consisting of maximum n number of frequent tokens in the corpus</a:t>
            </a:r>
          </a:p>
        </p:txBody>
      </p:sp>
    </p:spTree>
    <p:extLst>
      <p:ext uri="{BB962C8B-B14F-4D97-AF65-F5344CB8AC3E}">
        <p14:creationId xmlns:p14="http://schemas.microsoft.com/office/powerpoint/2010/main" val="189123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9656</TotalTime>
  <Words>568</Words>
  <Application>Microsoft Office PowerPoint</Application>
  <PresentationFormat>Custom</PresentationFormat>
  <Paragraphs>89</Paragraphs>
  <Slides>21</Slides>
  <Notes>20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Lato</vt:lpstr>
      <vt:lpstr>Calibri</vt:lpstr>
      <vt:lpstr>Open Sans Hebrew Bold Bold</vt:lpstr>
      <vt:lpstr>Office Theme</vt:lpstr>
      <vt:lpstr>Bitmap Image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user</dc:creator>
  <cp:lastModifiedBy>efrat sofer</cp:lastModifiedBy>
  <cp:revision>48</cp:revision>
  <dcterms:created xsi:type="dcterms:W3CDTF">2006-08-16T00:00:00Z</dcterms:created>
  <dcterms:modified xsi:type="dcterms:W3CDTF">2022-08-31T16:18:58Z</dcterms:modified>
  <dc:identifier>DAEymO8AWms</dc:identifier>
</cp:coreProperties>
</file>