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ea736c7c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ea736c7c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ea736c7c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ea736c7c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ea736c7c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ea736c7c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2a9255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2a9255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2a9255a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2a9255a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a9255a5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a9255a5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2a9255a5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2a9255a5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2a9255a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2a9255a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2a9255a5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2a9255a5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2a9255a5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2a9255a5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ea736c7cd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ea736c7cd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2a9255a5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2a9255a5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ea736c7cd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ea736c7cd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ea736c7cd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ea736c7cd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ea736c7cd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ea736c7cd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ea736c7cd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ea736c7cd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ea736c7cd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ea736c7cd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ea736c7c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ea736c7c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ea736c7cd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ea736c7cd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21.jpg"/><Relationship Id="rId10" Type="http://schemas.openxmlformats.org/officeDocument/2006/relationships/image" Target="../media/image3.jpg"/><Relationship Id="rId9" Type="http://schemas.openxmlformats.org/officeDocument/2006/relationships/image" Target="../media/image5.jpg"/><Relationship Id="rId5" Type="http://schemas.openxmlformats.org/officeDocument/2006/relationships/image" Target="../media/image17.jpg"/><Relationship Id="rId6" Type="http://schemas.openxmlformats.org/officeDocument/2006/relationships/image" Target="../media/image1.jpg"/><Relationship Id="rId7" Type="http://schemas.openxmlformats.org/officeDocument/2006/relationships/image" Target="../media/image18.jpg"/><Relationship Id="rId8"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None/>
            </a:pPr>
            <a:r>
              <a:rPr lang="en-GB"/>
              <a:t>על הדברים החשובים באמת</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מאת חיים שפירא</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פגישה מקרית</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r">
              <a:spcBef>
                <a:spcPts val="0"/>
              </a:spcBef>
              <a:spcAft>
                <a:spcPts val="0"/>
              </a:spcAft>
              <a:buNone/>
            </a:pPr>
            <a:r>
              <a:rPr lang="en-GB"/>
              <a:t>"הלו!" אמר פו, במקרה שמישהו נמצא בחוץ.</a:t>
            </a:r>
            <a:endParaRPr/>
          </a:p>
          <a:p>
            <a:pPr indent="0" lvl="0" marL="0" rtl="1" algn="r">
              <a:spcBef>
                <a:spcPts val="1200"/>
              </a:spcBef>
              <a:spcAft>
                <a:spcPts val="0"/>
              </a:spcAft>
              <a:buNone/>
            </a:pPr>
            <a:r>
              <a:rPr lang="en-GB"/>
              <a:t>"הלו!" אמר זה שאמר.</a:t>
            </a:r>
            <a:endParaRPr/>
          </a:p>
          <a:p>
            <a:pPr indent="0" lvl="0" marL="0" rtl="1" algn="r">
              <a:spcBef>
                <a:spcPts val="1200"/>
              </a:spcBef>
              <a:spcAft>
                <a:spcPts val="0"/>
              </a:spcAft>
              <a:buNone/>
            </a:pPr>
            <a:r>
              <a:rPr lang="en-GB"/>
              <a:t>"אוה!" אמר פו, "הלו!"</a:t>
            </a:r>
            <a:endParaRPr/>
          </a:p>
          <a:p>
            <a:pPr indent="0" lvl="0" marL="0" rtl="1" algn="r">
              <a:spcBef>
                <a:spcPts val="1200"/>
              </a:spcBef>
              <a:spcAft>
                <a:spcPts val="0"/>
              </a:spcAft>
              <a:buNone/>
            </a:pPr>
            <a:r>
              <a:rPr lang="en-GB"/>
              <a:t>"הלו!"</a:t>
            </a:r>
            <a:endParaRPr/>
          </a:p>
          <a:p>
            <a:pPr indent="0" lvl="0" marL="0" rtl="1" algn="r">
              <a:spcBef>
                <a:spcPts val="1200"/>
              </a:spcBef>
              <a:spcAft>
                <a:spcPts val="0"/>
              </a:spcAft>
              <a:buNone/>
            </a:pPr>
            <a:r>
              <a:rPr lang="en-GB"/>
              <a:t>"הו, הנה אתה!" אמר פו, "הלו!"</a:t>
            </a:r>
            <a:endParaRPr/>
          </a:p>
          <a:p>
            <a:pPr indent="0" lvl="0" marL="0" rtl="1" algn="r">
              <a:spcBef>
                <a:spcPts val="1200"/>
              </a:spcBef>
              <a:spcAft>
                <a:spcPts val="0"/>
              </a:spcAft>
              <a:buNone/>
            </a:pPr>
            <a:r>
              <a:rPr lang="en-GB"/>
              <a:t>"הלו!" אמר היצור המוזר, בעוד הוא שואל את עצמו כמה זמן עשוי הדבר להמשך.</a:t>
            </a:r>
            <a:endParaRPr/>
          </a:p>
          <a:p>
            <a:pPr indent="0" lvl="0" marL="0" rtl="1" algn="r">
              <a:spcBef>
                <a:spcPts val="1200"/>
              </a:spcBef>
              <a:spcAft>
                <a:spcPts val="0"/>
              </a:spcAft>
              <a:buNone/>
            </a:pPr>
            <a:r>
              <a:rPr lang="en-GB"/>
              <a:t>פו התכונן כבר לומר "הלו!" בפעם הרביעית כאשר חשב שלא כדאי לו, ולכן אמר "מי זה?" במקום.</a:t>
            </a:r>
            <a:endParaRPr/>
          </a:p>
          <a:p>
            <a:pPr indent="0" lvl="0" marL="0" rtl="1" algn="r">
              <a:spcBef>
                <a:spcPts val="1200"/>
              </a:spcBef>
              <a:spcAft>
                <a:spcPts val="0"/>
              </a:spcAft>
              <a:buNone/>
            </a:pPr>
            <a:r>
              <a:rPr lang="en-GB"/>
              <a:t>"אני" , אמר קול.</a:t>
            </a:r>
            <a:endParaRPr/>
          </a:p>
          <a:p>
            <a:pPr indent="0" lvl="0" marL="0" rtl="1" algn="r">
              <a:spcBef>
                <a:spcPts val="1200"/>
              </a:spcBef>
              <a:spcAft>
                <a:spcPts val="1200"/>
              </a:spcAft>
              <a:buNone/>
            </a:pPr>
            <a:r>
              <a:rPr lang="en-GB"/>
              <a:t>"אוה!" אמר פו, "טוב, הכנס."</a:t>
            </a:r>
            <a:endParaRPr/>
          </a:p>
        </p:txBody>
      </p:sp>
      <p:pic>
        <p:nvPicPr>
          <p:cNvPr id="126" name="Google Shape;126;p22"/>
          <p:cNvPicPr preferRelativeResize="0"/>
          <p:nvPr/>
        </p:nvPicPr>
        <p:blipFill>
          <a:blip r:embed="rId3">
            <a:alphaModFix/>
          </a:blip>
          <a:stretch>
            <a:fillRect/>
          </a:stretch>
        </p:blipFill>
        <p:spPr>
          <a:xfrm>
            <a:off x="566350" y="1017725"/>
            <a:ext cx="3569400" cy="205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כולם בסדר</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GB"/>
              <a:t>אולי אמירתו היפה ביותר של גיבורנו, פו הדוב</a:t>
            </a:r>
            <a:endParaRPr/>
          </a:p>
        </p:txBody>
      </p:sp>
      <p:pic>
        <p:nvPicPr>
          <p:cNvPr id="133" name="Google Shape;133;p23"/>
          <p:cNvPicPr preferRelativeResize="0"/>
          <p:nvPr/>
        </p:nvPicPr>
        <p:blipFill>
          <a:blip r:embed="rId3">
            <a:alphaModFix/>
          </a:blip>
          <a:stretch>
            <a:fillRect/>
          </a:stretch>
        </p:blipFill>
        <p:spPr>
          <a:xfrm>
            <a:off x="3118962" y="1725250"/>
            <a:ext cx="2906075" cy="290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מתי שפינוזה ממליץ לכעוס?</a:t>
            </a:r>
            <a:endParaRPr/>
          </a:p>
        </p:txBody>
      </p:sp>
      <p:sp>
        <p:nvSpPr>
          <p:cNvPr id="139" name="Google Shape;139;p24"/>
          <p:cNvSpPr txBox="1"/>
          <p:nvPr>
            <p:ph idx="1" type="body"/>
          </p:nvPr>
        </p:nvSpPr>
        <p:spPr>
          <a:xfrm>
            <a:off x="6074700" y="1152475"/>
            <a:ext cx="2757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Clr>
                <a:schemeClr val="dk1"/>
              </a:buClr>
              <a:buSzPts val="1100"/>
              <a:buFont typeface="Arial"/>
              <a:buNone/>
            </a:pPr>
            <a:r>
              <a:rPr i="1" lang="en-GB"/>
              <a:t>אל תתרגז או אל תסלח לעולם</a:t>
            </a:r>
            <a:endParaRPr i="1"/>
          </a:p>
          <a:p>
            <a:pPr indent="0" lvl="0" marL="0" rtl="1" algn="r">
              <a:spcBef>
                <a:spcPts val="1200"/>
              </a:spcBef>
              <a:spcAft>
                <a:spcPts val="0"/>
              </a:spcAft>
              <a:buNone/>
            </a:pPr>
            <a:r>
              <a:rPr lang="en-GB"/>
              <a:t>לפי ברוך שפינוזה</a:t>
            </a:r>
            <a:endParaRPr/>
          </a:p>
          <a:p>
            <a:pPr indent="0" lvl="0" marL="0" rtl="1" algn="r">
              <a:spcBef>
                <a:spcPts val="1200"/>
              </a:spcBef>
              <a:spcAft>
                <a:spcPts val="0"/>
              </a:spcAft>
              <a:buClr>
                <a:schemeClr val="dk1"/>
              </a:buClr>
              <a:buSzPts val="1100"/>
              <a:buFont typeface="Arial"/>
              <a:buNone/>
            </a:pPr>
            <a:r>
              <a:t/>
            </a:r>
            <a:endParaRPr/>
          </a:p>
          <a:p>
            <a:pPr indent="0" lvl="0" marL="0" rtl="1" algn="r">
              <a:spcBef>
                <a:spcPts val="1200"/>
              </a:spcBef>
              <a:spcAft>
                <a:spcPts val="0"/>
              </a:spcAft>
              <a:buClr>
                <a:schemeClr val="dk1"/>
              </a:buClr>
              <a:buSzPts val="1100"/>
              <a:buFont typeface="Arial"/>
              <a:buNone/>
            </a:pPr>
            <a:r>
              <a:t/>
            </a:r>
            <a:endParaRPr/>
          </a:p>
          <a:p>
            <a:pPr indent="0" lvl="0" marL="0" rtl="1" algn="r">
              <a:spcBef>
                <a:spcPts val="120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2971800" y="1343988"/>
            <a:ext cx="3200400" cy="2047875"/>
          </a:xfrm>
          <a:prstGeom prst="rect">
            <a:avLst/>
          </a:prstGeom>
          <a:noFill/>
          <a:ln>
            <a:noFill/>
          </a:ln>
        </p:spPr>
      </p:pic>
      <p:sp>
        <p:nvSpPr>
          <p:cNvPr id="141" name="Google Shape;141;p24"/>
          <p:cNvSpPr txBox="1"/>
          <p:nvPr>
            <p:ph idx="1" type="body"/>
          </p:nvPr>
        </p:nvSpPr>
        <p:spPr>
          <a:xfrm>
            <a:off x="-145100" y="1152475"/>
            <a:ext cx="2757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i="1" lang="en-GB"/>
              <a:t>בכל דקה של כעס אתה מפסיד שישים שניות של שלווה</a:t>
            </a:r>
            <a:endParaRPr/>
          </a:p>
          <a:p>
            <a:pPr indent="0" lvl="0" marL="0" rtl="1" algn="r">
              <a:spcBef>
                <a:spcPts val="1200"/>
              </a:spcBef>
              <a:spcAft>
                <a:spcPts val="0"/>
              </a:spcAft>
              <a:buNone/>
            </a:pPr>
            <a:r>
              <a:rPr lang="en-GB"/>
              <a:t>ראלף וולדו אמרסון</a:t>
            </a:r>
            <a:endParaRPr/>
          </a:p>
          <a:p>
            <a:pPr indent="0" lvl="0" marL="0" rtl="1" algn="r">
              <a:spcBef>
                <a:spcPts val="1200"/>
              </a:spcBef>
              <a:spcAft>
                <a:spcPts val="0"/>
              </a:spcAft>
              <a:buNone/>
            </a:pPr>
            <a:r>
              <a:t/>
            </a:r>
            <a:endParaRPr/>
          </a:p>
          <a:p>
            <a:pPr indent="0" lvl="0" marL="0" rtl="1" algn="r">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3 - אין מה ל</a:t>
            </a:r>
            <a:r>
              <a:rPr lang="en-GB"/>
              <a:t>דאוג שלא לצורך</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r">
              <a:spcBef>
                <a:spcPts val="0"/>
              </a:spcBef>
              <a:spcAft>
                <a:spcPts val="0"/>
              </a:spcAft>
              <a:buNone/>
            </a:pPr>
            <a:r>
              <a:rPr lang="en-GB"/>
              <a:t>"תביט, פו!" קרא חזרזיר פתאום, "יש מישהו על אחד האורנים."</a:t>
            </a:r>
            <a:endParaRPr/>
          </a:p>
          <a:p>
            <a:pPr indent="0" lvl="0" marL="0" rtl="1" algn="r">
              <a:spcBef>
                <a:spcPts val="1200"/>
              </a:spcBef>
              <a:spcAft>
                <a:spcPts val="0"/>
              </a:spcAft>
              <a:buNone/>
            </a:pPr>
            <a:r>
              <a:rPr lang="en-GB"/>
              <a:t>"נכון מאוד," אמר פו, "זאת חיה."</a:t>
            </a:r>
            <a:endParaRPr/>
          </a:p>
          <a:p>
            <a:pPr indent="0" lvl="0" marL="0" rtl="1" algn="r">
              <a:spcBef>
                <a:spcPts val="1200"/>
              </a:spcBef>
              <a:spcAft>
                <a:spcPts val="0"/>
              </a:spcAft>
              <a:buNone/>
            </a:pPr>
            <a:r>
              <a:rPr lang="en-GB"/>
              <a:t>חזרזיר תפס את זרועו של פו, למקרה שפו יבהל.</a:t>
            </a:r>
            <a:endParaRPr/>
          </a:p>
          <a:p>
            <a:pPr indent="0" lvl="0" marL="0" rtl="1" algn="r">
              <a:spcBef>
                <a:spcPts val="1200"/>
              </a:spcBef>
              <a:spcAft>
                <a:spcPts val="0"/>
              </a:spcAft>
              <a:buNone/>
            </a:pPr>
            <a:r>
              <a:rPr lang="en-GB"/>
              <a:t>"אולי זאת אחת מהחיות הרעות?" שאל תוך שהוא מביט לצד האחר. פו הנהן.</a:t>
            </a:r>
            <a:endParaRPr/>
          </a:p>
          <a:p>
            <a:pPr indent="0" lvl="0" marL="0" rtl="1" algn="r">
              <a:spcBef>
                <a:spcPts val="1200"/>
              </a:spcBef>
              <a:spcAft>
                <a:spcPts val="0"/>
              </a:spcAft>
              <a:buNone/>
            </a:pPr>
            <a:r>
              <a:rPr lang="en-GB"/>
              <a:t>"זהו יגולר," אמר.</a:t>
            </a:r>
            <a:endParaRPr/>
          </a:p>
          <a:p>
            <a:pPr indent="0" lvl="0" marL="0" rtl="1" algn="r">
              <a:spcBef>
                <a:spcPts val="1200"/>
              </a:spcBef>
              <a:spcAft>
                <a:spcPts val="0"/>
              </a:spcAft>
              <a:buNone/>
            </a:pPr>
            <a:r>
              <a:rPr lang="en-GB"/>
              <a:t>"מה היגולרים עושים?" שאל חזרזיר, בתקווה שהם לא יעשו את זה.</a:t>
            </a:r>
            <a:endParaRPr/>
          </a:p>
          <a:p>
            <a:pPr indent="0" lvl="0" marL="0" rtl="1" algn="r">
              <a:spcBef>
                <a:spcPts val="1200"/>
              </a:spcBef>
              <a:spcAft>
                <a:spcPts val="0"/>
              </a:spcAft>
              <a:buNone/>
            </a:pPr>
            <a:r>
              <a:rPr lang="en-GB"/>
              <a:t>"הם מתחבאים בין הענפים ונופלים עליך כשאתה עובר מתחת לעץ," הסביר פו, "כריסטופר רובין ספר לי."</a:t>
            </a:r>
            <a:endParaRPr/>
          </a:p>
          <a:p>
            <a:pPr indent="0" lvl="0" marL="0" rtl="1" algn="r">
              <a:spcBef>
                <a:spcPts val="1200"/>
              </a:spcBef>
              <a:spcAft>
                <a:spcPts val="0"/>
              </a:spcAft>
              <a:buNone/>
            </a:pPr>
            <a:r>
              <a:rPr lang="en-GB"/>
              <a:t>"אז אולי לא כדאי לנו לעבור מתחת לעץ הזה, פו. למקרה שהוא יפול ויפצע."</a:t>
            </a:r>
            <a:endParaRPr/>
          </a:p>
          <a:p>
            <a:pPr indent="0" lvl="0" marL="0" rtl="1" algn="r">
              <a:spcBef>
                <a:spcPts val="1200"/>
              </a:spcBef>
              <a:spcAft>
                <a:spcPts val="1200"/>
              </a:spcAft>
              <a:buNone/>
            </a:pPr>
            <a:r>
              <a:rPr lang="en-GB"/>
              <a:t>"הם לא מסוגלים להיפצע," אמר פו, "הם צנחנים מוצלחים מאוד."</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על הקשר בין פו הדוב לאפיקורס</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i="1" lang="en-GB"/>
              <a:t>מי שאינו מסתפק במה שמספיק, לא יספיק לו שום דבר.</a:t>
            </a:r>
            <a:endParaRPr i="1"/>
          </a:p>
          <a:p>
            <a:pPr indent="0" lvl="0" marL="0" rtl="1" algn="r">
              <a:spcBef>
                <a:spcPts val="1200"/>
              </a:spcBef>
              <a:spcAft>
                <a:spcPts val="0"/>
              </a:spcAft>
              <a:buNone/>
            </a:pPr>
            <a:r>
              <a:rPr lang="en-GB"/>
              <a:t>אפיקורס</a:t>
            </a:r>
            <a:endParaRPr/>
          </a:p>
          <a:p>
            <a:pPr indent="0" lvl="0" marL="0" rtl="1" algn="r">
              <a:spcBef>
                <a:spcPts val="1200"/>
              </a:spcBef>
              <a:spcAft>
                <a:spcPts val="0"/>
              </a:spcAft>
              <a:buNone/>
            </a:pPr>
            <a:r>
              <a:rPr i="1" lang="en-GB"/>
              <a:t>אין לאדם אויב שמתקרב אפילו לאויבו הגדול ביותר - מחשבותיו.</a:t>
            </a:r>
            <a:endParaRPr i="1"/>
          </a:p>
          <a:p>
            <a:pPr indent="0" lvl="0" marL="0" rtl="1" algn="r">
              <a:spcBef>
                <a:spcPts val="1200"/>
              </a:spcBef>
              <a:spcAft>
                <a:spcPts val="0"/>
              </a:spcAft>
              <a:buNone/>
            </a:pPr>
            <a:r>
              <a:rPr lang="en-GB"/>
              <a:t>פתגם שמגיע מיידיש</a:t>
            </a:r>
            <a:endParaRPr/>
          </a:p>
          <a:p>
            <a:pPr indent="0" lvl="0" marL="0" rtl="1" algn="r">
              <a:spcBef>
                <a:spcPts val="1200"/>
              </a:spcBef>
              <a:spcAft>
                <a:spcPts val="0"/>
              </a:spcAft>
              <a:buNone/>
            </a:pPr>
            <a:r>
              <a:t/>
            </a:r>
            <a:endParaRPr/>
          </a:p>
          <a:p>
            <a:pPr indent="0" lvl="0" marL="0" rtl="1" algn="r">
              <a:spcBef>
                <a:spcPts val="120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1006550" y="1431925"/>
            <a:ext cx="1905000" cy="2857500"/>
          </a:xfrm>
          <a:prstGeom prst="rect">
            <a:avLst/>
          </a:prstGeom>
          <a:noFill/>
          <a:ln>
            <a:noFill/>
          </a:ln>
        </p:spPr>
      </p:pic>
      <p:sp>
        <p:nvSpPr>
          <p:cNvPr id="155" name="Google Shape;155;p26"/>
          <p:cNvSpPr txBox="1"/>
          <p:nvPr>
            <p:ph idx="1" type="body"/>
          </p:nvPr>
        </p:nvSpPr>
        <p:spPr>
          <a:xfrm>
            <a:off x="311700" y="304622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i="1" lang="en-GB"/>
              <a:t>לא פייר</a:t>
            </a:r>
            <a:endParaRPr i="1"/>
          </a:p>
          <a:p>
            <a:pPr indent="0" lvl="0" marL="0" rtl="1" algn="r">
              <a:spcBef>
                <a:spcPts val="1200"/>
              </a:spcBef>
              <a:spcAft>
                <a:spcPts val="1200"/>
              </a:spcAft>
              <a:buNone/>
            </a:pPr>
            <a:r>
              <a:rPr lang="en-GB"/>
              <a:t>לילי אלן</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None/>
            </a:pPr>
            <a:r>
              <a:rPr lang="en-GB"/>
              <a:t>בואו נדבר על רגעי אושר</a:t>
            </a:r>
            <a:endParaRPr/>
          </a:p>
        </p:txBody>
      </p:sp>
      <p:sp>
        <p:nvSpPr>
          <p:cNvPr id="161" name="Google Shape;161;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ותודה לשלוש העקרונות של פו הדוב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קווים לדמותו של רובי ריבלין</a:t>
            </a:r>
            <a:endParaRPr/>
          </a:p>
        </p:txBody>
      </p:sp>
      <p:pic>
        <p:nvPicPr>
          <p:cNvPr id="167" name="Google Shape;167;p28"/>
          <p:cNvPicPr preferRelativeResize="0"/>
          <p:nvPr/>
        </p:nvPicPr>
        <p:blipFill>
          <a:blip r:embed="rId3">
            <a:alphaModFix/>
          </a:blip>
          <a:stretch>
            <a:fillRect/>
          </a:stretch>
        </p:blipFill>
        <p:spPr>
          <a:xfrm>
            <a:off x="1995712" y="1281850"/>
            <a:ext cx="5152575" cy="3385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מחשבה מרתקת המתעוררת בקרב חובבי הספורט</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b="1" lang="en-GB" sz="3200"/>
              <a:t>יש אלוהים!!!</a:t>
            </a:r>
            <a:endParaRPr b="1" sz="3200"/>
          </a:p>
          <a:p>
            <a:pPr indent="0" lvl="0" marL="0" rtl="1" algn="r">
              <a:spcBef>
                <a:spcPts val="1200"/>
              </a:spcBef>
              <a:spcAft>
                <a:spcPts val="0"/>
              </a:spcAft>
              <a:buNone/>
            </a:pPr>
            <a:r>
              <a:rPr lang="en-GB"/>
              <a:t>קריאתם של חובבי כדורגל אחרי כל גול, שמשמשת, אחת ולתמיד, הוכחה חותכת לקיומה של יישות עליונה.</a:t>
            </a:r>
            <a:endParaRPr/>
          </a:p>
          <a:p>
            <a:pPr indent="0" lvl="0" marL="0" rtl="1" algn="r">
              <a:spcBef>
                <a:spcPts val="1200"/>
              </a:spcBef>
              <a:spcAft>
                <a:spcPts val="0"/>
              </a:spcAft>
              <a:buNone/>
            </a:pPr>
            <a:r>
              <a:t/>
            </a:r>
            <a:endParaRPr/>
          </a:p>
          <a:p>
            <a:pPr indent="0" lvl="0" marL="0" rtl="1" algn="r">
              <a:spcBef>
                <a:spcPts val="1200"/>
              </a:spcBef>
              <a:spcAft>
                <a:spcPts val="0"/>
              </a:spcAft>
              <a:buNone/>
            </a:pPr>
            <a:r>
              <a:rPr i="1" lang="en-GB"/>
              <a:t>אנחנו עומדים, מעודדים וצועקים בתקווה שהבגדים של הקבוצה שלנו ינצחו את הבגדים של הקבוצה האחרת</a:t>
            </a:r>
            <a:endParaRPr i="1"/>
          </a:p>
          <a:p>
            <a:pPr indent="0" lvl="0" marL="0" rtl="1" algn="r">
              <a:spcBef>
                <a:spcPts val="1200"/>
              </a:spcBef>
              <a:spcAft>
                <a:spcPts val="1200"/>
              </a:spcAft>
              <a:buNone/>
            </a:pPr>
            <a:r>
              <a:rPr lang="en-GB"/>
              <a:t>ג'רי סיינפלד</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ומה המצב אצל (רוב) הנשים?</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i="1" lang="en-GB"/>
              <a:t>כל חיי עניינה אותי השאלה "מה לעזאזל רוצות הנשים?" הנה אני כבר איש בא בימים ולא הצלחתי לתת אפילו תשובה חלקית לשאלה זו.</a:t>
            </a:r>
            <a:endParaRPr i="1"/>
          </a:p>
          <a:p>
            <a:pPr indent="0" lvl="0" marL="0" rtl="1" algn="r">
              <a:spcBef>
                <a:spcPts val="1200"/>
              </a:spcBef>
              <a:spcAft>
                <a:spcPts val="0"/>
              </a:spcAft>
              <a:buNone/>
            </a:pPr>
            <a:r>
              <a:rPr lang="en-GB"/>
              <a:t>לפי זיגמונד פרויד</a:t>
            </a:r>
            <a:endParaRPr/>
          </a:p>
          <a:p>
            <a:pPr indent="0" lvl="0" marL="0" rtl="1" algn="r">
              <a:spcBef>
                <a:spcPts val="1200"/>
              </a:spcBef>
              <a:spcAft>
                <a:spcPts val="0"/>
              </a:spcAft>
              <a:buNone/>
            </a:pPr>
            <a:r>
              <a:rPr i="1" lang="en-GB"/>
              <a:t>רגע של אושר הוא יחידה מוחלטת השואבת את הכל לתוכה, יחידה המקיפה הכל. רוב האנשים שומרים על רגעי החסד האלה מכל משמר ולא יחלקו אותם עם אף פסיכולוג שמעביר שאלונים מוזרים</a:t>
            </a:r>
            <a:endParaRPr i="1"/>
          </a:p>
          <a:p>
            <a:pPr indent="0" lvl="0" marL="0" rtl="1" algn="r">
              <a:spcBef>
                <a:spcPts val="1200"/>
              </a:spcBef>
              <a:spcAft>
                <a:spcPts val="0"/>
              </a:spcAft>
              <a:buNone/>
            </a:pPr>
            <a:r>
              <a:rPr lang="en-GB"/>
              <a:t>אנג'ליקה אנדריאטיס</a:t>
            </a:r>
            <a:endParaRPr/>
          </a:p>
          <a:p>
            <a:pPr indent="0" lvl="0" marL="0" rtl="1" algn="r">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מהו הרגע המאושר ביותר בחייו של פו הדוב?</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i="1" lang="en-GB"/>
              <a:t>הרגע המאושר ביותר בחיים הוא השנייה שלפני אכילת הדבש. זו שנייה שאין שנייה לה.</a:t>
            </a:r>
            <a:endParaRPr i="1"/>
          </a:p>
          <a:p>
            <a:pPr indent="0" lvl="0" marL="0" rtl="1" algn="r">
              <a:spcBef>
                <a:spcPts val="1200"/>
              </a:spcBef>
              <a:spcAft>
                <a:spcPts val="1200"/>
              </a:spcAft>
              <a:buNone/>
            </a:pPr>
            <a:r>
              <a:rPr lang="en-GB"/>
              <a:t>פו הדוב </a:t>
            </a:r>
            <a:endParaRPr/>
          </a:p>
        </p:txBody>
      </p:sp>
      <p:pic>
        <p:nvPicPr>
          <p:cNvPr id="186" name="Google Shape;186;p31"/>
          <p:cNvPicPr preferRelativeResize="0"/>
          <p:nvPr/>
        </p:nvPicPr>
        <p:blipFill>
          <a:blip r:embed="rId3">
            <a:alphaModFix/>
          </a:blip>
          <a:stretch>
            <a:fillRect/>
          </a:stretch>
        </p:blipFill>
        <p:spPr>
          <a:xfrm>
            <a:off x="2667000" y="1749475"/>
            <a:ext cx="3810000" cy="281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קצת על סטטיסטיקה</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250722" y="1322675"/>
            <a:ext cx="2642550" cy="315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None/>
            </a:pPr>
            <a:r>
              <a:rPr lang="en-GB"/>
              <a:t>על הדברים החשובים באמת</a:t>
            </a:r>
            <a:endParaRPr/>
          </a:p>
        </p:txBody>
      </p:sp>
      <p:sp>
        <p:nvSpPr>
          <p:cNvPr id="192" name="Google Shape;192;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מאת חיים שפירא</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מדריכים לאושר</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2016632" y="2394400"/>
            <a:ext cx="1255376" cy="1757501"/>
          </a:xfrm>
          <a:prstGeom prst="rect">
            <a:avLst/>
          </a:prstGeom>
          <a:noFill/>
          <a:ln>
            <a:noFill/>
          </a:ln>
        </p:spPr>
      </p:pic>
      <p:pic>
        <p:nvPicPr>
          <p:cNvPr id="70" name="Google Shape;70;p15"/>
          <p:cNvPicPr preferRelativeResize="0"/>
          <p:nvPr/>
        </p:nvPicPr>
        <p:blipFill>
          <a:blip r:embed="rId4">
            <a:alphaModFix/>
          </a:blip>
          <a:stretch>
            <a:fillRect/>
          </a:stretch>
        </p:blipFill>
        <p:spPr>
          <a:xfrm>
            <a:off x="3664045" y="3410199"/>
            <a:ext cx="907950" cy="1435027"/>
          </a:xfrm>
          <a:prstGeom prst="rect">
            <a:avLst/>
          </a:prstGeom>
          <a:noFill/>
          <a:ln>
            <a:noFill/>
          </a:ln>
        </p:spPr>
      </p:pic>
      <p:pic>
        <p:nvPicPr>
          <p:cNvPr id="71" name="Google Shape;71;p15"/>
          <p:cNvPicPr preferRelativeResize="0"/>
          <p:nvPr/>
        </p:nvPicPr>
        <p:blipFill>
          <a:blip r:embed="rId5">
            <a:alphaModFix/>
          </a:blip>
          <a:stretch>
            <a:fillRect/>
          </a:stretch>
        </p:blipFill>
        <p:spPr>
          <a:xfrm>
            <a:off x="3896873" y="1628977"/>
            <a:ext cx="907950" cy="1434547"/>
          </a:xfrm>
          <a:prstGeom prst="rect">
            <a:avLst/>
          </a:prstGeom>
          <a:noFill/>
          <a:ln>
            <a:noFill/>
          </a:ln>
        </p:spPr>
      </p:pic>
      <p:pic>
        <p:nvPicPr>
          <p:cNvPr id="72" name="Google Shape;72;p15"/>
          <p:cNvPicPr preferRelativeResize="0"/>
          <p:nvPr/>
        </p:nvPicPr>
        <p:blipFill>
          <a:blip r:embed="rId6">
            <a:alphaModFix/>
          </a:blip>
          <a:stretch>
            <a:fillRect/>
          </a:stretch>
        </p:blipFill>
        <p:spPr>
          <a:xfrm>
            <a:off x="5242425" y="1474851"/>
            <a:ext cx="907950" cy="1361910"/>
          </a:xfrm>
          <a:prstGeom prst="rect">
            <a:avLst/>
          </a:prstGeom>
          <a:noFill/>
          <a:ln>
            <a:noFill/>
          </a:ln>
        </p:spPr>
      </p:pic>
      <p:pic>
        <p:nvPicPr>
          <p:cNvPr id="73" name="Google Shape;73;p15"/>
          <p:cNvPicPr preferRelativeResize="0"/>
          <p:nvPr/>
        </p:nvPicPr>
        <p:blipFill>
          <a:blip r:embed="rId7">
            <a:alphaModFix/>
          </a:blip>
          <a:stretch>
            <a:fillRect/>
          </a:stretch>
        </p:blipFill>
        <p:spPr>
          <a:xfrm>
            <a:off x="556471" y="1562421"/>
            <a:ext cx="1255375" cy="1567658"/>
          </a:xfrm>
          <a:prstGeom prst="rect">
            <a:avLst/>
          </a:prstGeom>
          <a:noFill/>
          <a:ln>
            <a:noFill/>
          </a:ln>
        </p:spPr>
      </p:pic>
      <p:pic>
        <p:nvPicPr>
          <p:cNvPr id="74" name="Google Shape;74;p15"/>
          <p:cNvPicPr preferRelativeResize="0"/>
          <p:nvPr/>
        </p:nvPicPr>
        <p:blipFill>
          <a:blip r:embed="rId8">
            <a:alphaModFix/>
          </a:blip>
          <a:stretch>
            <a:fillRect/>
          </a:stretch>
        </p:blipFill>
        <p:spPr>
          <a:xfrm>
            <a:off x="6692747" y="1809899"/>
            <a:ext cx="1363650" cy="2055800"/>
          </a:xfrm>
          <a:prstGeom prst="rect">
            <a:avLst/>
          </a:prstGeom>
          <a:noFill/>
          <a:ln>
            <a:noFill/>
          </a:ln>
        </p:spPr>
      </p:pic>
      <p:pic>
        <p:nvPicPr>
          <p:cNvPr id="75" name="Google Shape;75;p15"/>
          <p:cNvPicPr preferRelativeResize="0"/>
          <p:nvPr/>
        </p:nvPicPr>
        <p:blipFill>
          <a:blip r:embed="rId9">
            <a:alphaModFix/>
          </a:blip>
          <a:stretch>
            <a:fillRect/>
          </a:stretch>
        </p:blipFill>
        <p:spPr>
          <a:xfrm>
            <a:off x="5004688" y="3130081"/>
            <a:ext cx="1255375" cy="1819899"/>
          </a:xfrm>
          <a:prstGeom prst="rect">
            <a:avLst/>
          </a:prstGeom>
          <a:noFill/>
          <a:ln>
            <a:noFill/>
          </a:ln>
        </p:spPr>
      </p:pic>
      <p:pic>
        <p:nvPicPr>
          <p:cNvPr id="76" name="Google Shape;76;p15"/>
          <p:cNvPicPr preferRelativeResize="0"/>
          <p:nvPr/>
        </p:nvPicPr>
        <p:blipFill>
          <a:blip r:embed="rId10">
            <a:alphaModFix/>
          </a:blip>
          <a:stretch>
            <a:fillRect/>
          </a:stretch>
        </p:blipFill>
        <p:spPr>
          <a:xfrm>
            <a:off x="609100" y="3299531"/>
            <a:ext cx="1015475" cy="12693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האם הספרים האלו באמת עוזרים?</a:t>
            </a:r>
            <a:endParaRPr/>
          </a:p>
        </p:txBody>
      </p:sp>
      <p:sp>
        <p:nvSpPr>
          <p:cNvPr id="82" name="Google Shape;82;p16"/>
          <p:cNvSpPr txBox="1"/>
          <p:nvPr>
            <p:ph idx="1" type="body"/>
          </p:nvPr>
        </p:nvSpPr>
        <p:spPr>
          <a:xfrm>
            <a:off x="45675" y="1280525"/>
            <a:ext cx="32838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Clr>
                <a:schemeClr val="dk1"/>
              </a:buClr>
              <a:buSzPts val="1100"/>
              <a:buFont typeface="Arial"/>
              <a:buNone/>
            </a:pPr>
            <a:r>
              <a:rPr i="1" lang="en-GB"/>
              <a:t>את הדברים החשובים באמת איש לא יכול ללמד אותנו - עלינו ללמוד לבד.</a:t>
            </a:r>
            <a:endParaRPr i="1"/>
          </a:p>
          <a:p>
            <a:pPr indent="0" lvl="0" marL="0" rtl="1" algn="r">
              <a:spcBef>
                <a:spcPts val="1200"/>
              </a:spcBef>
              <a:spcAft>
                <a:spcPts val="0"/>
              </a:spcAft>
              <a:buClr>
                <a:schemeClr val="dk1"/>
              </a:buClr>
              <a:buSzPts val="1100"/>
              <a:buFont typeface="Arial"/>
              <a:buNone/>
            </a:pPr>
            <a:r>
              <a:rPr lang="en-GB"/>
              <a:t>אוסקר ויילד</a:t>
            </a:r>
            <a:endParaRPr i="1"/>
          </a:p>
          <a:p>
            <a:pPr indent="0" lvl="0" marL="0" rtl="1" algn="r">
              <a:spcBef>
                <a:spcPts val="120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3560512" y="1280525"/>
            <a:ext cx="2022975" cy="3160300"/>
          </a:xfrm>
          <a:prstGeom prst="rect">
            <a:avLst/>
          </a:prstGeom>
          <a:noFill/>
          <a:ln>
            <a:noFill/>
          </a:ln>
        </p:spPr>
      </p:pic>
      <p:sp>
        <p:nvSpPr>
          <p:cNvPr id="84" name="Google Shape;84;p16"/>
          <p:cNvSpPr txBox="1"/>
          <p:nvPr>
            <p:ph idx="1" type="body"/>
          </p:nvPr>
        </p:nvSpPr>
        <p:spPr>
          <a:xfrm>
            <a:off x="5664050" y="1280525"/>
            <a:ext cx="32838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Clr>
                <a:schemeClr val="dk1"/>
              </a:buClr>
              <a:buSzPts val="1100"/>
              <a:buFont typeface="Arial"/>
              <a:buNone/>
            </a:pPr>
            <a:r>
              <a:rPr i="1" lang="en-GB"/>
              <a:t>אין טיולים מאורגנים אל האושר. לאושר מוביל שביל צר שספק אם יש בו מקום אפילו לאדם אחד.</a:t>
            </a:r>
            <a:endParaRPr i="1"/>
          </a:p>
          <a:p>
            <a:pPr indent="0" lvl="0" marL="0" rtl="1" algn="r">
              <a:spcBef>
                <a:spcPts val="1200"/>
              </a:spcBef>
              <a:spcAft>
                <a:spcPts val="0"/>
              </a:spcAft>
              <a:buClr>
                <a:schemeClr val="dk1"/>
              </a:buClr>
              <a:buSzPts val="1100"/>
              <a:buFont typeface="Arial"/>
              <a:buNone/>
            </a:pPr>
            <a:r>
              <a:rPr lang="en-GB"/>
              <a:t>לפי ולדימיר נבוקוב</a:t>
            </a:r>
            <a:endParaRPr/>
          </a:p>
          <a:p>
            <a:pPr indent="0" lvl="0" marL="0" rtl="1" algn="r">
              <a:spcBef>
                <a:spcPts val="1200"/>
              </a:spcBef>
              <a:spcAft>
                <a:spcPts val="0"/>
              </a:spcAft>
              <a:buClr>
                <a:schemeClr val="dk1"/>
              </a:buClr>
              <a:buSzPts val="1100"/>
              <a:buFont typeface="Arial"/>
              <a:buNone/>
            </a:pPr>
            <a:r>
              <a:t/>
            </a:r>
            <a:endParaRPr/>
          </a:p>
          <a:p>
            <a:pPr indent="0" lvl="0" marL="0" rtl="1" algn="r">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החיים על פי פו</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1826725" y="1349075"/>
            <a:ext cx="2207200" cy="3023200"/>
          </a:xfrm>
          <a:prstGeom prst="rect">
            <a:avLst/>
          </a:prstGeom>
          <a:noFill/>
          <a:ln>
            <a:noFill/>
          </a:ln>
        </p:spPr>
      </p:pic>
      <p:pic>
        <p:nvPicPr>
          <p:cNvPr id="92" name="Google Shape;92;p17"/>
          <p:cNvPicPr preferRelativeResize="0"/>
          <p:nvPr/>
        </p:nvPicPr>
        <p:blipFill>
          <a:blip r:embed="rId4">
            <a:alphaModFix/>
          </a:blip>
          <a:stretch>
            <a:fillRect/>
          </a:stretch>
        </p:blipFill>
        <p:spPr>
          <a:xfrm>
            <a:off x="5148200" y="1537701"/>
            <a:ext cx="2207200" cy="264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1 - </a:t>
            </a:r>
            <a:r>
              <a:rPr lang="en-GB"/>
              <a:t>מותר לא לעשות כלום ולנשנש משהו קטן</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GB"/>
              <a:t>"ארנב!" אמר פו בלבו, "אני אוהב לשוחח עם </a:t>
            </a:r>
            <a:r>
              <a:rPr lang="en-GB"/>
              <a:t>ארנב</a:t>
            </a:r>
            <a:r>
              <a:rPr lang="en-GB"/>
              <a:t>. הוא מדבר דברים של הגיון. הוא לא משתמש במילים ארוכות ומסובכות כמו ינשוף. הוא משמיע מילים קצרות וקלות, כמו 'מה בדבר כיבוד?', או 'קח עוגה, פו'. אני חושב, באמת, שכדאי לי ללכת ולבקר את </a:t>
            </a:r>
            <a:r>
              <a:rPr lang="en-GB"/>
              <a:t>ארנב</a:t>
            </a:r>
            <a:r>
              <a:rPr lang="en-GB"/>
              <a:t>."</a:t>
            </a:r>
            <a:endParaRPr/>
          </a:p>
        </p:txBody>
      </p:sp>
      <p:pic>
        <p:nvPicPr>
          <p:cNvPr id="99" name="Google Shape;99;p18"/>
          <p:cNvPicPr preferRelativeResize="0"/>
          <p:nvPr/>
        </p:nvPicPr>
        <p:blipFill>
          <a:blip r:embed="rId3">
            <a:alphaModFix/>
          </a:blip>
          <a:stretch>
            <a:fillRect/>
          </a:stretch>
        </p:blipFill>
        <p:spPr>
          <a:xfrm>
            <a:off x="2772913" y="2246325"/>
            <a:ext cx="3598175" cy="252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מתוך הטאו של פו</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1" algn="r">
              <a:lnSpc>
                <a:spcPct val="140000"/>
              </a:lnSpc>
              <a:spcBef>
                <a:spcPts val="0"/>
              </a:spcBef>
              <a:spcAft>
                <a:spcPts val="0"/>
              </a:spcAft>
              <a:buClr>
                <a:schemeClr val="dk1"/>
              </a:buClr>
              <a:buSzPts val="1100"/>
              <a:buFont typeface="Arial"/>
              <a:buNone/>
            </a:pPr>
            <a:r>
              <a:rPr lang="en-GB">
                <a:highlight>
                  <a:srgbClr val="FFFFFF"/>
                </a:highlight>
              </a:rPr>
              <a:t>"כשאתה קם בבוקר, פו," אמר חזרזיר לבסוף, "מה הדבר הראשון שאתה אומר לעצמך?"</a:t>
            </a:r>
            <a:endParaRPr>
              <a:highlight>
                <a:srgbClr val="FFFFFF"/>
              </a:highlight>
            </a:endParaRPr>
          </a:p>
          <a:p>
            <a:pPr indent="0" lvl="0" marL="0" rtl="1" algn="r">
              <a:lnSpc>
                <a:spcPct val="140000"/>
              </a:lnSpc>
              <a:spcBef>
                <a:spcPts val="0"/>
              </a:spcBef>
              <a:spcAft>
                <a:spcPts val="0"/>
              </a:spcAft>
              <a:buClr>
                <a:schemeClr val="dk1"/>
              </a:buClr>
              <a:buSzPts val="1100"/>
              <a:buFont typeface="Arial"/>
              <a:buNone/>
            </a:pPr>
            <a:r>
              <a:rPr lang="en-GB">
                <a:highlight>
                  <a:srgbClr val="FFFFFF"/>
                </a:highlight>
              </a:rPr>
              <a:t> </a:t>
            </a:r>
            <a:endParaRPr>
              <a:highlight>
                <a:srgbClr val="FFFFFF"/>
              </a:highlight>
            </a:endParaRPr>
          </a:p>
          <a:p>
            <a:pPr indent="0" lvl="0" marL="0" rtl="1" algn="r">
              <a:lnSpc>
                <a:spcPct val="140000"/>
              </a:lnSpc>
              <a:spcBef>
                <a:spcPts val="0"/>
              </a:spcBef>
              <a:spcAft>
                <a:spcPts val="0"/>
              </a:spcAft>
              <a:buClr>
                <a:schemeClr val="dk1"/>
              </a:buClr>
              <a:buSzPts val="1100"/>
              <a:buFont typeface="Arial"/>
              <a:buNone/>
            </a:pPr>
            <a:r>
              <a:rPr lang="en-GB">
                <a:highlight>
                  <a:srgbClr val="FFFFFF"/>
                </a:highlight>
              </a:rPr>
              <a:t>"מה אוכלים הבוקר?" אמר פו. "מה אתה אומר, חזרזיר?"</a:t>
            </a:r>
            <a:endParaRPr>
              <a:highlight>
                <a:srgbClr val="FFFFFF"/>
              </a:highlight>
            </a:endParaRPr>
          </a:p>
          <a:p>
            <a:pPr indent="0" lvl="0" marL="0" rtl="1" algn="r">
              <a:lnSpc>
                <a:spcPct val="140000"/>
              </a:lnSpc>
              <a:spcBef>
                <a:spcPts val="0"/>
              </a:spcBef>
              <a:spcAft>
                <a:spcPts val="0"/>
              </a:spcAft>
              <a:buClr>
                <a:schemeClr val="dk1"/>
              </a:buClr>
              <a:buSzPts val="1100"/>
              <a:buFont typeface="Arial"/>
              <a:buNone/>
            </a:pPr>
            <a:r>
              <a:rPr lang="en-GB">
                <a:highlight>
                  <a:srgbClr val="FFFFFF"/>
                </a:highlight>
              </a:rPr>
              <a:t> </a:t>
            </a:r>
            <a:endParaRPr>
              <a:highlight>
                <a:srgbClr val="FFFFFF"/>
              </a:highlight>
            </a:endParaRPr>
          </a:p>
          <a:p>
            <a:pPr indent="0" lvl="0" marL="0" rtl="1" algn="r">
              <a:lnSpc>
                <a:spcPct val="140000"/>
              </a:lnSpc>
              <a:spcBef>
                <a:spcPts val="0"/>
              </a:spcBef>
              <a:spcAft>
                <a:spcPts val="0"/>
              </a:spcAft>
              <a:buClr>
                <a:schemeClr val="dk1"/>
              </a:buClr>
              <a:buSzPts val="1100"/>
              <a:buFont typeface="Arial"/>
              <a:buNone/>
            </a:pPr>
            <a:r>
              <a:rPr lang="en-GB">
                <a:highlight>
                  <a:srgbClr val="FFFFFF"/>
                </a:highlight>
              </a:rPr>
              <a:t>"אני אומר, ׳אני תוהה איזה דבר מרגש עשוי לקרות היום׳?" אמר חזרזיר.</a:t>
            </a:r>
            <a:endParaRPr>
              <a:highlight>
                <a:srgbClr val="FFFFFF"/>
              </a:highlight>
            </a:endParaRPr>
          </a:p>
          <a:p>
            <a:pPr indent="0" lvl="0" marL="0" rtl="1" algn="r">
              <a:lnSpc>
                <a:spcPct val="140000"/>
              </a:lnSpc>
              <a:spcBef>
                <a:spcPts val="0"/>
              </a:spcBef>
              <a:spcAft>
                <a:spcPts val="0"/>
              </a:spcAft>
              <a:buClr>
                <a:schemeClr val="dk1"/>
              </a:buClr>
              <a:buSzPts val="1100"/>
              <a:buFont typeface="Arial"/>
              <a:buNone/>
            </a:pPr>
            <a:r>
              <a:rPr lang="en-GB">
                <a:highlight>
                  <a:srgbClr val="FFFFFF"/>
                </a:highlight>
              </a:rPr>
              <a:t> </a:t>
            </a:r>
            <a:endParaRPr>
              <a:highlight>
                <a:srgbClr val="FFFFFF"/>
              </a:highlight>
            </a:endParaRPr>
          </a:p>
          <a:p>
            <a:pPr indent="0" lvl="0" marL="0" rtl="1" algn="r">
              <a:lnSpc>
                <a:spcPct val="140000"/>
              </a:lnSpc>
              <a:spcBef>
                <a:spcPts val="0"/>
              </a:spcBef>
              <a:spcAft>
                <a:spcPts val="0"/>
              </a:spcAft>
              <a:buClr>
                <a:schemeClr val="dk1"/>
              </a:buClr>
              <a:buSzPts val="1100"/>
              <a:buFont typeface="Arial"/>
              <a:buNone/>
            </a:pPr>
            <a:r>
              <a:rPr lang="en-GB">
                <a:highlight>
                  <a:srgbClr val="FFFFFF"/>
                </a:highlight>
              </a:rPr>
              <a:t>פו נד בראשו מהורהר.</a:t>
            </a:r>
            <a:endParaRPr>
              <a:highlight>
                <a:srgbClr val="FFFFFF"/>
              </a:highlight>
            </a:endParaRPr>
          </a:p>
          <a:p>
            <a:pPr indent="0" lvl="0" marL="0" rtl="1" algn="r">
              <a:lnSpc>
                <a:spcPct val="140000"/>
              </a:lnSpc>
              <a:spcBef>
                <a:spcPts val="0"/>
              </a:spcBef>
              <a:spcAft>
                <a:spcPts val="0"/>
              </a:spcAft>
              <a:buClr>
                <a:schemeClr val="dk1"/>
              </a:buClr>
              <a:buSzPts val="1100"/>
              <a:buFont typeface="Arial"/>
              <a:buNone/>
            </a:pPr>
            <a:r>
              <a:rPr lang="en-GB">
                <a:highlight>
                  <a:srgbClr val="FFFFFF"/>
                </a:highlight>
              </a:rPr>
              <a:t> </a:t>
            </a:r>
            <a:endParaRPr>
              <a:highlight>
                <a:srgbClr val="FFFFFF"/>
              </a:highlight>
            </a:endParaRPr>
          </a:p>
          <a:p>
            <a:pPr indent="0" lvl="0" marL="0" rtl="1" algn="r">
              <a:lnSpc>
                <a:spcPct val="140000"/>
              </a:lnSpc>
              <a:spcBef>
                <a:spcPts val="0"/>
              </a:spcBef>
              <a:spcAft>
                <a:spcPts val="0"/>
              </a:spcAft>
              <a:buClr>
                <a:schemeClr val="dk1"/>
              </a:buClr>
              <a:buSzPts val="1100"/>
              <a:buFont typeface="Arial"/>
              <a:buNone/>
            </a:pPr>
            <a:r>
              <a:rPr lang="en-GB">
                <a:highlight>
                  <a:srgbClr val="FFFFFF"/>
                </a:highlight>
              </a:rPr>
              <a:t>"זה אותו הדבר," הוא אמר.</a:t>
            </a:r>
            <a:endParaRPr>
              <a:highlight>
                <a:srgbClr val="FFFFFF"/>
              </a:highlight>
            </a:endParaRPr>
          </a:p>
          <a:p>
            <a:pPr indent="0" lvl="0" marL="0" rtl="1" algn="r">
              <a:spcBef>
                <a:spcPts val="0"/>
              </a:spcBef>
              <a:spcAft>
                <a:spcPts val="1200"/>
              </a:spcAft>
              <a:buNone/>
            </a:pPr>
            <a:r>
              <a:t/>
            </a:r>
            <a:endParaRPr i="1"/>
          </a:p>
        </p:txBody>
      </p:sp>
      <p:pic>
        <p:nvPicPr>
          <p:cNvPr id="106" name="Google Shape;106;p19"/>
          <p:cNvPicPr preferRelativeResize="0"/>
          <p:nvPr/>
        </p:nvPicPr>
        <p:blipFill>
          <a:blip r:embed="rId3">
            <a:alphaModFix/>
          </a:blip>
          <a:stretch>
            <a:fillRect/>
          </a:stretch>
        </p:blipFill>
        <p:spPr>
          <a:xfrm>
            <a:off x="420029" y="1805850"/>
            <a:ext cx="1826700" cy="2886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2 - הקץ לפסימיות </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1" algn="r">
              <a:spcBef>
                <a:spcPts val="0"/>
              </a:spcBef>
              <a:spcAft>
                <a:spcPts val="0"/>
              </a:spcAft>
              <a:buNone/>
            </a:pPr>
            <a:r>
              <a:rPr lang="en-GB"/>
              <a:t>הוא התכופף, הכניס את הראש לתוך החור, וקרא בקול: "יש מישהו בבית?"</a:t>
            </a:r>
            <a:endParaRPr/>
          </a:p>
          <a:p>
            <a:pPr indent="0" lvl="0" marL="0" rtl="1" algn="r">
              <a:spcBef>
                <a:spcPts val="1200"/>
              </a:spcBef>
              <a:spcAft>
                <a:spcPts val="0"/>
              </a:spcAft>
              <a:buNone/>
            </a:pPr>
            <a:r>
              <a:rPr lang="en-GB"/>
              <a:t>מתוך החור נשמע רחש של גרירת רגליים, ואחריו דממה.</a:t>
            </a:r>
            <a:endParaRPr/>
          </a:p>
          <a:p>
            <a:pPr indent="0" lvl="0" marL="0" rtl="1" algn="r">
              <a:spcBef>
                <a:spcPts val="1200"/>
              </a:spcBef>
              <a:spcAft>
                <a:spcPts val="0"/>
              </a:spcAft>
              <a:buNone/>
            </a:pPr>
            <a:r>
              <a:rPr lang="en-GB"/>
              <a:t>"סליחה, אני שאלתי אם יש מישהו בבית!" קרא פו בקול רם מאוד.</a:t>
            </a:r>
            <a:endParaRPr/>
          </a:p>
          <a:p>
            <a:pPr indent="0" lvl="0" marL="0" rtl="1" algn="r">
              <a:spcBef>
                <a:spcPts val="1200"/>
              </a:spcBef>
              <a:spcAft>
                <a:spcPts val="0"/>
              </a:spcAft>
              <a:buNone/>
            </a:pPr>
            <a:r>
              <a:rPr lang="en-GB"/>
              <a:t>"לא!" ענה משם קול, ואחר כך הוסיף: "אתה לא צריך לצעוק כל כך חזק, שמעתי אותך טוב מאוד בפעם הראשונה."</a:t>
            </a:r>
            <a:endParaRPr/>
          </a:p>
          <a:p>
            <a:pPr indent="0" lvl="0" marL="0" rtl="1" algn="r">
              <a:spcBef>
                <a:spcPts val="1200"/>
              </a:spcBef>
              <a:spcAft>
                <a:spcPts val="0"/>
              </a:spcAft>
              <a:buNone/>
            </a:pPr>
            <a:r>
              <a:rPr lang="en-GB"/>
              <a:t>"אוף!" אמר פו. "אין כאן שום מישהו בכלל?"</a:t>
            </a:r>
            <a:endParaRPr/>
          </a:p>
          <a:p>
            <a:pPr indent="0" lvl="0" marL="0" rtl="1" algn="r">
              <a:spcBef>
                <a:spcPts val="1200"/>
              </a:spcBef>
              <a:spcAft>
                <a:spcPts val="0"/>
              </a:spcAft>
              <a:buNone/>
            </a:pPr>
            <a:r>
              <a:rPr lang="en-GB"/>
              <a:t>"אין אף אחד"</a:t>
            </a:r>
            <a:endParaRPr/>
          </a:p>
          <a:p>
            <a:pPr indent="0" lvl="0" marL="0" rtl="1" algn="r">
              <a:spcBef>
                <a:spcPts val="1200"/>
              </a:spcBef>
              <a:spcAft>
                <a:spcPts val="1200"/>
              </a:spcAft>
              <a:buNone/>
            </a:pPr>
            <a:r>
              <a:rPr lang="en-GB"/>
              <a:t>פו הוציא את ראשו מהחור, הרהר לרגע, ואחר כך חשב לעצמו: "בטח יש שם מישהו, כי מישהו הרי </a:t>
            </a:r>
            <a:r>
              <a:rPr i="1" lang="en-GB"/>
              <a:t>אמר</a:t>
            </a:r>
            <a:r>
              <a:rPr lang="en-GB"/>
              <a:t> שאין אף אחד."</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GB"/>
              <a:t>פו עושה כמיטב יכולתו להסביר את הסיטואציה</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"האמת היא," אמר ארנב, "שאתה תקוע."</a:t>
            </a:r>
            <a:endParaRPr/>
          </a:p>
          <a:p>
            <a:pPr indent="0" lvl="0" marL="0" rtl="1" algn="r">
              <a:spcBef>
                <a:spcPts val="1200"/>
              </a:spcBef>
              <a:spcAft>
                <a:spcPts val="1200"/>
              </a:spcAft>
              <a:buNone/>
            </a:pPr>
            <a:r>
              <a:rPr lang="en-GB"/>
              <a:t>"זה רק בגלל," אמר פו בקול מעוצבן, "שיש כאלה שלא בונים דלתות רחבות מספיק."</a:t>
            </a:r>
            <a:endParaRPr/>
          </a:p>
        </p:txBody>
      </p:sp>
      <p:pic>
        <p:nvPicPr>
          <p:cNvPr id="119" name="Google Shape;119;p21"/>
          <p:cNvPicPr preferRelativeResize="0"/>
          <p:nvPr/>
        </p:nvPicPr>
        <p:blipFill>
          <a:blip r:embed="rId3">
            <a:alphaModFix/>
          </a:blip>
          <a:stretch>
            <a:fillRect/>
          </a:stretch>
        </p:blipFill>
        <p:spPr>
          <a:xfrm>
            <a:off x="2734550" y="2466925"/>
            <a:ext cx="3541975" cy="223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