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80f64ecd9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80f64ecd9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c357c1b22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c357c1b22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c0dd7c296b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c0dd7c296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c357c1b2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c357c1b2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c0dd7c296b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c0dd7c296b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c0dd7c296b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c0dd7c296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c0dd7c296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c0dd7c296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0f64ecd9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0f64ecd9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c362e54c1e_2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c362e54c1e_2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c0dd7c296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c0dd7c296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c357c1b2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c357c1b2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362e54c1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362e54c1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c0dd7c296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c0dd7c296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1" algn="ctr">
              <a:spcBef>
                <a:spcPts val="0"/>
              </a:spcBef>
              <a:spcAft>
                <a:spcPts val="0"/>
              </a:spcAft>
              <a:buNone/>
            </a:pPr>
            <a:r>
              <a:rPr lang="en-GB"/>
              <a:t>ת"ע צוות מידגארד 2023</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2400">
                <a:latin typeface="Montserrat"/>
                <a:ea typeface="Montserrat"/>
                <a:cs typeface="Montserrat"/>
                <a:sym typeface="Montserrat"/>
              </a:rPr>
              <a:t>DevOps is Dead, Long Live Platform Engineering</a:t>
            </a:r>
            <a:endParaRPr sz="2400">
              <a:latin typeface="Montserrat"/>
              <a:ea typeface="Montserrat"/>
              <a:cs typeface="Montserrat"/>
              <a:sym typeface="Montserrat"/>
            </a:endParaRPr>
          </a:p>
          <a:p>
            <a:pPr indent="0" lvl="0" marL="0" rtl="1" algn="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מדד לבחירת הכלים המתאימים ביותר לעבודה</a:t>
            </a:r>
            <a:endParaRPr/>
          </a:p>
        </p:txBody>
      </p:sp>
      <p:sp>
        <p:nvSpPr>
          <p:cNvPr id="228" name="Google Shape;228;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b="1" lang="en-GB" sz="1800"/>
              <a:t>דוקמנטציה קיימת ומועילה</a:t>
            </a:r>
            <a:endParaRPr b="1" sz="1800"/>
          </a:p>
          <a:p>
            <a:pPr indent="-342900" lvl="0" marL="457200" rtl="1" algn="r">
              <a:spcBef>
                <a:spcPts val="0"/>
              </a:spcBef>
              <a:spcAft>
                <a:spcPts val="0"/>
              </a:spcAft>
              <a:buSzPts val="1800"/>
              <a:buChar char="-"/>
            </a:pPr>
            <a:r>
              <a:rPr b="1" lang="en-GB" sz="1800"/>
              <a:t>מהי כמות הלקוחות ביחידה שזקוקים לכלי?</a:t>
            </a:r>
            <a:endParaRPr b="1" sz="1800"/>
          </a:p>
          <a:p>
            <a:pPr indent="-342900" lvl="0" marL="457200" rtl="1" algn="r">
              <a:spcBef>
                <a:spcPts val="0"/>
              </a:spcBef>
              <a:spcAft>
                <a:spcPts val="0"/>
              </a:spcAft>
              <a:buSzPts val="1800"/>
              <a:buChar char="-"/>
            </a:pPr>
            <a:r>
              <a:rPr b="1" lang="en-GB" sz="1800"/>
              <a:t>מהו מחיר ההטמעה שלו? כמה זמן הוא ייקח?</a:t>
            </a:r>
            <a:endParaRPr b="1" sz="1800"/>
          </a:p>
          <a:p>
            <a:pPr indent="-342900" lvl="0" marL="457200" rtl="1" algn="r">
              <a:spcBef>
                <a:spcPts val="0"/>
              </a:spcBef>
              <a:spcAft>
                <a:spcPts val="0"/>
              </a:spcAft>
              <a:buSzPts val="1800"/>
              <a:buChar char="-"/>
            </a:pPr>
            <a:r>
              <a:rPr b="1" lang="en-GB" sz="1800"/>
              <a:t>מהו הערך שהוא נותן ליחידה?</a:t>
            </a:r>
            <a:endParaRPr b="1" sz="1800"/>
          </a:p>
          <a:p>
            <a:pPr indent="-342900" lvl="0" marL="457200" rtl="1" algn="r">
              <a:spcBef>
                <a:spcPts val="0"/>
              </a:spcBef>
              <a:spcAft>
                <a:spcPts val="0"/>
              </a:spcAft>
              <a:buSzPts val="1800"/>
              <a:buChar char="-"/>
            </a:pPr>
            <a:r>
              <a:rPr b="1" lang="en-GB" sz="1800"/>
              <a:t>כמה הוא מתכתב עם השאיפה שלנו ל Platform Engineering?</a:t>
            </a:r>
            <a:endParaRPr b="1" sz="1800"/>
          </a:p>
          <a:p>
            <a:pPr indent="-342900" lvl="0" marL="457200" rtl="1" algn="r">
              <a:spcBef>
                <a:spcPts val="0"/>
              </a:spcBef>
              <a:spcAft>
                <a:spcPts val="0"/>
              </a:spcAft>
              <a:buSzPts val="1800"/>
              <a:buChar char="-"/>
            </a:pPr>
            <a:r>
              <a:rPr b="1" lang="en-GB" sz="1800"/>
              <a:t>מהי דרישת הזמינות שלו? כמה רחב מרחב הטעויות שלנו?</a:t>
            </a:r>
            <a:endParaRPr b="1" sz="1800"/>
          </a:p>
          <a:p>
            <a:pPr indent="-342900" lvl="0" marL="457200" rtl="1" algn="r">
              <a:spcBef>
                <a:spcPts val="0"/>
              </a:spcBef>
              <a:spcAft>
                <a:spcPts val="0"/>
              </a:spcAft>
              <a:buSzPts val="1800"/>
              <a:buChar char="-"/>
            </a:pPr>
            <a:r>
              <a:rPr b="1" lang="en-GB" sz="1800"/>
              <a:t>תמיכה מ RedHat</a:t>
            </a:r>
            <a:endParaRPr b="1"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מה אנחנו דורשים מכלי לפני שהוא עולה ל Production?</a:t>
            </a:r>
            <a:endParaRPr/>
          </a:p>
        </p:txBody>
      </p:sp>
      <p:sp>
        <p:nvSpPr>
          <p:cNvPr id="234" name="Google Shape;234;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lang="en-GB" sz="1800"/>
              <a:t>תהליך שלם אוטומטי לחלוטין לשדרוג הגרסא שלה (כולל הלבנות אוטומטיות לגרסאות מבחוץ)</a:t>
            </a:r>
            <a:endParaRPr sz="1800"/>
          </a:p>
          <a:p>
            <a:pPr indent="-342900" lvl="0" marL="457200" rtl="1" algn="r">
              <a:spcBef>
                <a:spcPts val="0"/>
              </a:spcBef>
              <a:spcAft>
                <a:spcPts val="0"/>
              </a:spcAft>
              <a:buSzPts val="1800"/>
              <a:buChar char="-"/>
            </a:pPr>
            <a:r>
              <a:rPr lang="en-GB" sz="1800"/>
              <a:t>GitOps לחלוטין</a:t>
            </a:r>
            <a:endParaRPr sz="1800"/>
          </a:p>
          <a:p>
            <a:pPr indent="-342900" lvl="0" marL="457200" rtl="1" algn="r">
              <a:spcBef>
                <a:spcPts val="0"/>
              </a:spcBef>
              <a:spcAft>
                <a:spcPts val="0"/>
              </a:spcAft>
              <a:buSzPts val="1800"/>
              <a:buChar char="-"/>
            </a:pPr>
            <a:r>
              <a:rPr lang="en-GB" sz="1800"/>
              <a:t>ידע רווח בצוות לגבי ניהול הכלי + דוקומנטציה מפורטת</a:t>
            </a:r>
            <a:endParaRPr sz="1800"/>
          </a:p>
          <a:p>
            <a:pPr indent="-342900" lvl="0" marL="457200" rtl="1" algn="r">
              <a:spcBef>
                <a:spcPts val="0"/>
              </a:spcBef>
              <a:spcAft>
                <a:spcPts val="0"/>
              </a:spcAft>
              <a:buSzPts val="1800"/>
              <a:buChar char="-"/>
            </a:pPr>
            <a:r>
              <a:rPr lang="en-GB" sz="1800"/>
              <a:t>קיים על גבי סביבת S</a:t>
            </a:r>
            <a:r>
              <a:rPr lang="en-GB" sz="1800"/>
              <a:t>taging</a:t>
            </a:r>
            <a:r>
              <a:rPr lang="en-GB" sz="1800"/>
              <a:t> בצורה זהה ל Production. קיים בסביבת Dev.</a:t>
            </a:r>
            <a:endParaRPr sz="1800"/>
          </a:p>
          <a:p>
            <a:pPr indent="-342900" lvl="0" marL="457200" rtl="1" algn="r">
              <a:spcBef>
                <a:spcPts val="0"/>
              </a:spcBef>
              <a:spcAft>
                <a:spcPts val="0"/>
              </a:spcAft>
              <a:buSzPts val="1800"/>
              <a:buChar char="-"/>
            </a:pPr>
            <a:r>
              <a:rPr lang="en-GB" sz="1800"/>
              <a:t>נמצא כחלק מ Monitoring.</a:t>
            </a:r>
            <a:endParaRPr sz="1800"/>
          </a:p>
          <a:p>
            <a:pPr indent="-342900" lvl="0" marL="457200" rtl="1" algn="r">
              <a:spcBef>
                <a:spcPts val="0"/>
              </a:spcBef>
              <a:spcAft>
                <a:spcPts val="0"/>
              </a:spcAft>
              <a:buSzPts val="1800"/>
              <a:buChar char="-"/>
            </a:pPr>
            <a:r>
              <a:rPr lang="en-GB" sz="1800"/>
              <a:t>עבר בדיקות עומס לפי הציפיות.</a:t>
            </a:r>
            <a:endParaRPr sz="1800"/>
          </a:p>
          <a:p>
            <a:pPr indent="-342900" lvl="0" marL="457200" rtl="1" algn="r">
              <a:spcBef>
                <a:spcPts val="0"/>
              </a:spcBef>
              <a:spcAft>
                <a:spcPts val="0"/>
              </a:spcAft>
              <a:buSzPts val="1800"/>
              <a:buChar char="-"/>
            </a:pPr>
            <a:r>
              <a:rPr lang="en-GB" sz="1800"/>
              <a:t>הוגדר היטב מהו אופן השימוש של צוותים בו, ובאילו דרישות אנחנו יודעים לעמוד, כמו גם ווידוא שלא מנסים להשתמש בו מעבר לדרישות אלו.</a:t>
            </a:r>
            <a:endParaRPr sz="1800"/>
          </a:p>
          <a:p>
            <a:pPr indent="-342900" lvl="0" marL="457200" rtl="1" algn="r">
              <a:spcBef>
                <a:spcPts val="0"/>
              </a:spcBef>
              <a:spcAft>
                <a:spcPts val="0"/>
              </a:spcAft>
              <a:buSzPts val="1800"/>
              <a:buChar char="-"/>
            </a:pPr>
            <a:r>
              <a:rPr lang="en-GB" sz="1800"/>
              <a:t>שם שימשוך לקוחות!</a:t>
            </a:r>
            <a:endParaRPr sz="1800"/>
          </a:p>
          <a:p>
            <a:pPr indent="0" lvl="0" marL="0" rtl="1" algn="r">
              <a:spcBef>
                <a:spcPts val="1200"/>
              </a:spcBef>
              <a:spcAft>
                <a:spcPts val="1200"/>
              </a:spcAft>
              <a:buNone/>
            </a:pPr>
            <a:r>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משווקים את הכלים למפתחים?</a:t>
            </a:r>
            <a:endParaRPr/>
          </a:p>
        </p:txBody>
      </p:sp>
      <p:sp>
        <p:nvSpPr>
          <p:cNvPr id="240" name="Google Shape;240;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הגיע הזמן שלמדור ה DevOps יהיה פורטל משל עצמו, אליו ייפנו לקוחות אשר ירצו להשתמש בשירותים שלנו, לשמוע מה אנחנו מתכננים או אפילו מה חדש בעולם ה DevOps</a:t>
            </a:r>
            <a:endParaRPr sz="1800"/>
          </a:p>
          <a:p>
            <a:pPr indent="0" lvl="0" marL="0" rtl="1" algn="r">
              <a:spcBef>
                <a:spcPts val="1200"/>
              </a:spcBef>
              <a:spcAft>
                <a:spcPts val="0"/>
              </a:spcAft>
              <a:buNone/>
            </a:pPr>
            <a:r>
              <a:rPr lang="en-GB" sz="1800"/>
              <a:t>לזה בדיוק הקימו את האפליקציה Backstage, אפליקציה שנועדה להיות פלטפורמה שלמה לכלים שמוגשים למפתחים בארגון.</a:t>
            </a:r>
            <a:endParaRPr sz="1800"/>
          </a:p>
          <a:p>
            <a:pPr indent="0" lvl="0" marL="0" rtl="1" algn="r">
              <a:spcBef>
                <a:spcPts val="1200"/>
              </a:spcBef>
              <a:spcAft>
                <a:spcPts val="12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האתגרים לחצי השנה הקרובה</a:t>
            </a:r>
            <a:endParaRPr/>
          </a:p>
        </p:txBody>
      </p:sp>
      <p:sp>
        <p:nvSpPr>
          <p:cNvPr id="246" name="Google Shape;246;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lang="en-GB" sz="1800"/>
              <a:t>חיזוק שיתוף הפעולה עם מדור תשתיות בכלל וצוות Platforms בפרט.</a:t>
            </a:r>
            <a:endParaRPr sz="1800"/>
          </a:p>
          <a:p>
            <a:pPr indent="-342900" lvl="0" marL="457200" rtl="1" algn="r">
              <a:spcBef>
                <a:spcPts val="0"/>
              </a:spcBef>
              <a:spcAft>
                <a:spcPts val="0"/>
              </a:spcAft>
              <a:buSzPts val="1800"/>
              <a:buChar char="-"/>
            </a:pPr>
            <a:r>
              <a:rPr lang="en-GB" sz="1800"/>
              <a:t>עלינו לחזק את ההיכרות שלנו עם צרכים של כל צוותי הפיתוח ביחידה (לא רק אלו שהעבודה העיקרית שלהם נמצאת בתוך היחידה), בהתאם לכלים החדשים שאנחנו שואפים לשווק.</a:t>
            </a:r>
            <a:endParaRPr sz="1800"/>
          </a:p>
          <a:p>
            <a:pPr indent="-342900" lvl="0" marL="457200" rtl="1" algn="r">
              <a:spcBef>
                <a:spcPts val="0"/>
              </a:spcBef>
              <a:spcAft>
                <a:spcPts val="0"/>
              </a:spcAft>
              <a:buSzPts val="1800"/>
              <a:buChar char="-"/>
            </a:pPr>
            <a:r>
              <a:rPr lang="en-GB" sz="1800"/>
              <a:t>GitLab דורש תשתית חדשה, אשר צריכה להתקיים (בשאיפה) על גבי קלאסטר OpenShift נפרד.</a:t>
            </a:r>
            <a:endParaRPr sz="1800"/>
          </a:p>
          <a:p>
            <a:pPr indent="-342900" lvl="0" marL="457200" rtl="1" algn="r">
              <a:spcBef>
                <a:spcPts val="0"/>
              </a:spcBef>
              <a:spcAft>
                <a:spcPts val="0"/>
              </a:spcAft>
              <a:buSzPts val="1800"/>
              <a:buChar char="-"/>
            </a:pPr>
            <a:r>
              <a:rPr lang="en-GB" sz="1800"/>
              <a:t>Keycloak הוא עדיין Technical Debt שאנחנו שואפים להיפטר ממנו.</a:t>
            </a:r>
            <a:endParaRPr sz="1800"/>
          </a:p>
          <a:p>
            <a:pPr indent="-342900" lvl="0" marL="457200" rtl="1" algn="r">
              <a:spcBef>
                <a:spcPts val="0"/>
              </a:spcBef>
              <a:spcAft>
                <a:spcPts val="0"/>
              </a:spcAft>
              <a:buSzPts val="1800"/>
              <a:buChar char="-"/>
            </a:pPr>
            <a:r>
              <a:rPr lang="en-GB" sz="1800"/>
              <a:t>קבלת החלטה לגבי Rancher, האם מעבירים הכל ל- OpenShift או שומרים עליו רץ כדי להגביר את האמינות שקיימת במערכת ה OpenShift?</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החזון לקראת הרבעון הרביעי ושנת 2024</a:t>
            </a:r>
            <a:endParaRPr/>
          </a:p>
        </p:txBody>
      </p:sp>
      <p:sp>
        <p:nvSpPr>
          <p:cNvPr id="252" name="Google Shape;252;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אחרי כמעט שנה שבה עבדנו באופן צמוד לדרישות הלקוח ופתרנו דרישות מסובכות על גבי Kubernetes, יוכל הצוות להתקדם לשלב הבא, בו הוא מרחיב את יכולות ה- OpenShift עצמו מהבסיס, ומאפשר לאנשים להעלות את האפליקציות שלהם על גבי הפלטפורמה.</a:t>
            </a:r>
            <a:endParaRPr sz="1800"/>
          </a:p>
          <a:p>
            <a:pPr indent="0" lvl="0" marL="0" rtl="1" algn="r">
              <a:spcBef>
                <a:spcPts val="1200"/>
              </a:spcBef>
              <a:spcAft>
                <a:spcPts val="0"/>
              </a:spcAft>
              <a:buNone/>
            </a:pPr>
            <a:r>
              <a:rPr lang="en-GB" sz="1800"/>
              <a:t>אנחנו לא מגבילים שום דבר אצל המפתחים, כל אחד מוזמן להיעזר בכלים שלנו, ואם ירצה להקים את הכלים שלו בעצמו כראות עיניו, הוא מוזמן לעשות זאת.</a:t>
            </a:r>
            <a:endParaRPr sz="1800"/>
          </a:p>
          <a:p>
            <a:pPr indent="0" lvl="0" marL="0" rtl="1" algn="r">
              <a:spcBef>
                <a:spcPts val="1200"/>
              </a:spcBef>
              <a:spcAft>
                <a:spcPts val="1200"/>
              </a:spcAft>
              <a:buNone/>
            </a:pPr>
            <a:r>
              <a:rPr lang="en-GB" sz="1800"/>
              <a:t>תשתית ה OpenShift תהיה מהימנה ומוכרת, אנשים רבים ישתמשו בה למטרות Production ועוד רבים ירצו להיעזר בה ובכלים אשר קיימים עליה על מנת לחזק את יכולותיהם.</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רקע</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42900" lvl="0" marL="457200" rtl="1" algn="r">
              <a:spcBef>
                <a:spcPts val="0"/>
              </a:spcBef>
              <a:spcAft>
                <a:spcPts val="0"/>
              </a:spcAft>
              <a:buSzPts val="1800"/>
              <a:buChar char="-"/>
            </a:pPr>
            <a:r>
              <a:rPr lang="en-GB" sz="1800"/>
              <a:t>נעשה מחקר מעמיק על מנת לברר מה הידע והיכולות הנדרשים מצוות תוכנה על מנת להצליח להשלים את המעבר ל Openshift.</a:t>
            </a:r>
            <a:endParaRPr sz="1800"/>
          </a:p>
          <a:p>
            <a:pPr indent="-342900" lvl="0" marL="457200" rtl="1" algn="r">
              <a:spcBef>
                <a:spcPts val="0"/>
              </a:spcBef>
              <a:spcAft>
                <a:spcPts val="0"/>
              </a:spcAft>
              <a:buSzPts val="1800"/>
              <a:buChar char="-"/>
            </a:pPr>
            <a:r>
              <a:rPr lang="en-GB" sz="1800"/>
              <a:t>הצוות התנסה וחקר כלים אשר מזוהים עם DevOps.</a:t>
            </a:r>
            <a:endParaRPr sz="1800"/>
          </a:p>
          <a:p>
            <a:pPr indent="-342900" lvl="0" marL="457200" rtl="1" algn="r">
              <a:spcBef>
                <a:spcPts val="0"/>
              </a:spcBef>
              <a:spcAft>
                <a:spcPts val="0"/>
              </a:spcAft>
              <a:buSzPts val="1800"/>
              <a:buChar char="-"/>
            </a:pPr>
            <a:r>
              <a:rPr lang="en-GB" sz="1800"/>
              <a:t>שאיפת הצוות היא לעבוד עם צוותי תוכנה בתהליך רציף שבו עוזרים להם להתאים את הארכיטקטורה שלהם לסביבה שהיא Cloud-Native</a:t>
            </a:r>
            <a:endParaRPr sz="1800"/>
          </a:p>
          <a:p>
            <a:pPr indent="-342900" lvl="0" marL="457200" rtl="1" algn="r">
              <a:spcBef>
                <a:spcPts val="0"/>
              </a:spcBef>
              <a:spcAft>
                <a:spcPts val="0"/>
              </a:spcAft>
              <a:buSzPts val="1800"/>
              <a:buChar char="-"/>
            </a:pPr>
            <a:r>
              <a:rPr lang="en-GB" sz="1800"/>
              <a:t>הגישה הנוכחית - להעלות כמה שיותר אפליקציות של מפתחים במערך על OpenShift, תוך מעקב צמוד של היכולות שלהם.</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הלקוחות הקיימים כרגע</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באופן כללי, לקוחות מתחלקים לשניים:</a:t>
            </a:r>
            <a:endParaRPr sz="1800"/>
          </a:p>
          <a:p>
            <a:pPr indent="0" lvl="0" marL="0" rtl="1" algn="r">
              <a:spcBef>
                <a:spcPts val="1200"/>
              </a:spcBef>
              <a:spcAft>
                <a:spcPts val="0"/>
              </a:spcAft>
              <a:buNone/>
            </a:pPr>
            <a:r>
              <a:rPr b="1" lang="en-GB" sz="1800" u="sng"/>
              <a:t>רחוקים ממודרניזציה</a:t>
            </a:r>
            <a:r>
              <a:rPr lang="en-GB" sz="1800"/>
              <a:t> - אלו לקוחות אשר יחסית רחוקים מעבודה מודרנית.</a:t>
            </a:r>
            <a:endParaRPr sz="1800"/>
          </a:p>
          <a:p>
            <a:pPr indent="0" lvl="0" marL="0" rtl="1" algn="r">
              <a:spcBef>
                <a:spcPts val="1200"/>
              </a:spcBef>
              <a:spcAft>
                <a:spcPts val="0"/>
              </a:spcAft>
              <a:buNone/>
            </a:pPr>
            <a:r>
              <a:rPr b="1" lang="en-GB" sz="1800" u="sng"/>
              <a:t>קרובים למודרניזציה</a:t>
            </a:r>
            <a:r>
              <a:rPr lang="en-GB" sz="1800"/>
              <a:t> - אלו לקוחות שעובדים בצורה דומה יחסית לאזרחות.</a:t>
            </a:r>
            <a:endParaRPr sz="1800"/>
          </a:p>
          <a:p>
            <a:pPr indent="0" lvl="0" marL="0" rtl="1" algn="r">
              <a:spcBef>
                <a:spcPts val="1200"/>
              </a:spcBef>
              <a:spcAft>
                <a:spcPts val="1200"/>
              </a:spcAft>
              <a:buNone/>
            </a:pPr>
            <a:r>
              <a:rPr lang="en-GB" sz="1800"/>
              <a:t>שני הסוגים האלו מביאים איתם אתגרים שונים בכל הקשור למעבר לתשתית, ובשני המקרים אתגרים אלו מקשים עלינו מאוד לייצר לקוחות במהירות.</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הפערים בגישה הנוכחית</a:t>
            </a:r>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42900" lvl="0" marL="457200" rtl="1" algn="r">
              <a:spcBef>
                <a:spcPts val="0"/>
              </a:spcBef>
              <a:spcAft>
                <a:spcPts val="0"/>
              </a:spcAft>
              <a:buSzPts val="1800"/>
              <a:buChar char="-"/>
            </a:pPr>
            <a:r>
              <a:rPr b="1" lang="en-GB" sz="1800"/>
              <a:t>תלויות רבות - </a:t>
            </a:r>
            <a:r>
              <a:rPr lang="en-GB" sz="1800"/>
              <a:t>מסתמכת יותר מדי על שיתוף הפעולה של צוותים אחרים</a:t>
            </a:r>
            <a:r>
              <a:rPr lang="en-GB" sz="1800"/>
              <a:t>.</a:t>
            </a:r>
            <a:endParaRPr sz="1800"/>
          </a:p>
          <a:p>
            <a:pPr indent="-342900" lvl="0" marL="457200" rtl="1" algn="r">
              <a:spcBef>
                <a:spcPts val="0"/>
              </a:spcBef>
              <a:spcAft>
                <a:spcPts val="0"/>
              </a:spcAft>
              <a:buSzPts val="1800"/>
              <a:buChar char="-"/>
            </a:pPr>
            <a:r>
              <a:rPr b="1" lang="en-GB" sz="1800"/>
              <a:t>צוותים לא</a:t>
            </a:r>
            <a:r>
              <a:rPr b="1" lang="en-GB" sz="1800"/>
              <a:t> עצמאיים</a:t>
            </a:r>
            <a:r>
              <a:rPr lang="en-GB" sz="1800"/>
              <a:t> - אנחנו לא מייצרים צוותי פיתוח עצמאיים.</a:t>
            </a:r>
            <a:endParaRPr sz="1800"/>
          </a:p>
          <a:p>
            <a:pPr indent="-342900" lvl="0" marL="457200" rtl="1" algn="r">
              <a:spcBef>
                <a:spcPts val="0"/>
              </a:spcBef>
              <a:spcAft>
                <a:spcPts val="0"/>
              </a:spcAft>
              <a:buSzPts val="1800"/>
              <a:buChar char="-"/>
            </a:pPr>
            <a:r>
              <a:rPr b="1" lang="en-GB" sz="1800"/>
              <a:t>הצוות אינו בשל לזה - </a:t>
            </a:r>
            <a:r>
              <a:rPr lang="en-GB" sz="1800"/>
              <a:t>על מנת להתקדם בגישה זו, לצוות דרושות יכולות שכרגע אין לו.</a:t>
            </a:r>
            <a:endParaRPr sz="1800"/>
          </a:p>
          <a:p>
            <a:pPr indent="-342900" lvl="0" marL="457200" rtl="1" algn="r">
              <a:spcBef>
                <a:spcPts val="0"/>
              </a:spcBef>
              <a:spcAft>
                <a:spcPts val="0"/>
              </a:spcAft>
              <a:buSzPts val="1800"/>
              <a:buChar char="-"/>
            </a:pPr>
            <a:r>
              <a:rPr b="1" lang="en-GB" sz="1800"/>
              <a:t>מחסור בכוח אדם - </a:t>
            </a:r>
            <a:r>
              <a:rPr lang="en-GB" sz="1800"/>
              <a:t>אין מספיק אנשים בשביל לפתח כלים ולחזק את היכולות על OpenShift, ולתת בו זמנית מענה רציף לדרישות של צוותים שונים.</a:t>
            </a:r>
            <a:endParaRPr sz="1800"/>
          </a:p>
          <a:p>
            <a:pPr indent="-342900" lvl="0" marL="457200" rtl="1" algn="r">
              <a:spcBef>
                <a:spcPts val="0"/>
              </a:spcBef>
              <a:spcAft>
                <a:spcPts val="0"/>
              </a:spcAft>
              <a:buSzPts val="1800"/>
              <a:buChar char="-"/>
            </a:pPr>
            <a:r>
              <a:rPr b="1" lang="en-GB" sz="1800"/>
              <a:t>לא מייצרת מספיק ערך - </a:t>
            </a:r>
            <a:r>
              <a:rPr lang="en-GB" sz="1800"/>
              <a:t>ההערכות שסופקו קובעות שנדרשים 90 ימים להעביר צוות לתשתית החדשה. אלה רק ארבעה צוותים בשנה.</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1078300"/>
            <a:ext cx="7038900" cy="91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760"/>
              <a:t>DevOps is Dead, Long Live</a:t>
            </a:r>
            <a:endParaRPr sz="2760"/>
          </a:p>
          <a:p>
            <a:pPr indent="0" lvl="0" marL="0" rtl="0" algn="l">
              <a:spcBef>
                <a:spcPts val="0"/>
              </a:spcBef>
              <a:spcAft>
                <a:spcPts val="0"/>
              </a:spcAft>
              <a:buSzPts val="990"/>
              <a:buNone/>
            </a:pPr>
            <a:r>
              <a:t/>
            </a:r>
            <a:endParaRPr sz="2160"/>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0" name="Google Shape;160;p17"/>
          <p:cNvPicPr preferRelativeResize="0"/>
          <p:nvPr/>
        </p:nvPicPr>
        <p:blipFill>
          <a:blip r:embed="rId3">
            <a:alphaModFix/>
          </a:blip>
          <a:stretch>
            <a:fillRect/>
          </a:stretch>
        </p:blipFill>
        <p:spPr>
          <a:xfrm>
            <a:off x="2105400" y="2307625"/>
            <a:ext cx="4933200" cy="133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הגישה המוצעת - Platform Engineering</a:t>
            </a:r>
            <a:endParaRPr/>
          </a:p>
        </p:txBody>
      </p:sp>
      <p:sp>
        <p:nvSpPr>
          <p:cNvPr id="166" name="Google Shape;166;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1" algn="r">
              <a:spcBef>
                <a:spcPts val="0"/>
              </a:spcBef>
              <a:spcAft>
                <a:spcPts val="0"/>
              </a:spcAft>
              <a:buNone/>
            </a:pPr>
            <a:r>
              <a:rPr lang="en-GB" sz="1800"/>
              <a:t>השלב הבא של רעיון ה DevOps כעת דוהר קדימה באזרחות, Platform Engineering. לפי הגישה הזו, משימתנו כצוות (וכמדור) היא לפתח כלים ולהציע שירותים שיהפכו מפתחים לעצמאיים, ויעזרו להם לבצע את עבודתם במדויק מבלי להיות תלויים באף אחד חוץ מבעצמם.</a:t>
            </a:r>
            <a:endParaRPr sz="1800"/>
          </a:p>
          <a:p>
            <a:pPr indent="0" lvl="0" marL="0" rtl="1" algn="r">
              <a:spcBef>
                <a:spcPts val="1200"/>
              </a:spcBef>
              <a:spcAft>
                <a:spcPts val="1200"/>
              </a:spcAft>
              <a:buNone/>
            </a:pPr>
            <a:r>
              <a:rPr lang="en-GB" sz="1800"/>
              <a:t>מבחינה פרקטית, עלינו לשדרג אפליקציות ושירותים קיימים ולהקים חדשים, אשר ירוצו על ה OpenShift, ולהציע אותם למפתחים. נבחר פרויקטים שרלוונטיים לכמות גדולה של מפתחים, ונשווק אותם כפרוייקטים אשר מתאפשרים בזכות OpenShift. בכך, שלב א' של הפרויקט מתמקד אך ורק </a:t>
            </a:r>
            <a:r>
              <a:rPr lang="en-GB" sz="1800"/>
              <a:t>ביכולותיו</a:t>
            </a:r>
            <a:r>
              <a:rPr lang="en-GB" sz="1800"/>
              <a:t> הטכנולוגיות של הצוות. אנחנו לא צריכים להסתמך על הידע הטכנולוגי או שיתוף פעולה גבוה מצוותים אחרים.</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היתרונות של הגישה הזו</a:t>
            </a:r>
            <a:endParaRPr/>
          </a:p>
        </p:txBody>
      </p:sp>
      <p:sp>
        <p:nvSpPr>
          <p:cNvPr id="172" name="Google Shape;172;p19"/>
          <p:cNvSpPr txBox="1"/>
          <p:nvPr>
            <p:ph idx="1" type="body"/>
          </p:nvPr>
        </p:nvSpPr>
        <p:spPr>
          <a:xfrm>
            <a:off x="1297500" y="1116150"/>
            <a:ext cx="7038900" cy="2911200"/>
          </a:xfrm>
          <a:prstGeom prst="rect">
            <a:avLst/>
          </a:prstGeom>
        </p:spPr>
        <p:txBody>
          <a:bodyPr anchorCtr="0" anchor="t" bIns="91425" lIns="91425" spcFirstLastPara="1" rIns="91425" wrap="square" tIns="91425">
            <a:noAutofit/>
          </a:bodyPr>
          <a:lstStyle/>
          <a:p>
            <a:pPr indent="-343217" lvl="0" marL="457200" rtl="1" algn="r">
              <a:lnSpc>
                <a:spcPct val="115000"/>
              </a:lnSpc>
              <a:spcBef>
                <a:spcPts val="0"/>
              </a:spcBef>
              <a:spcAft>
                <a:spcPts val="0"/>
              </a:spcAft>
              <a:buSzPts val="1805"/>
              <a:buChar char="-"/>
            </a:pPr>
            <a:r>
              <a:rPr b="1" lang="en-GB" sz="1804"/>
              <a:t>מייצרת לקוחות מהר - </a:t>
            </a:r>
            <a:r>
              <a:rPr lang="en-GB" sz="1804"/>
              <a:t>בתחילת הדרך אנחנו מחפשים safe, quick wins.</a:t>
            </a:r>
            <a:endParaRPr b="1" sz="1804"/>
          </a:p>
          <a:p>
            <a:pPr indent="-343217" lvl="0" marL="457200" rtl="1" algn="r">
              <a:lnSpc>
                <a:spcPct val="115000"/>
              </a:lnSpc>
              <a:spcBef>
                <a:spcPts val="0"/>
              </a:spcBef>
              <a:spcAft>
                <a:spcPts val="0"/>
              </a:spcAft>
              <a:buSzPts val="1805"/>
              <a:buChar char="-"/>
            </a:pPr>
            <a:r>
              <a:rPr b="1" lang="en-GB" sz="1804"/>
              <a:t>תלויים רק בעצמנו - </a:t>
            </a:r>
            <a:r>
              <a:rPr lang="en-GB" sz="1804"/>
              <a:t>הצוות תלוי אך ורק ביכולותיו המקצועיות על מנת לשחרר כלים ושירותים ללקוחות.</a:t>
            </a:r>
            <a:endParaRPr sz="1804"/>
          </a:p>
          <a:p>
            <a:pPr indent="-343217" lvl="0" marL="457200" rtl="1" algn="r">
              <a:lnSpc>
                <a:spcPct val="115000"/>
              </a:lnSpc>
              <a:spcBef>
                <a:spcPts val="0"/>
              </a:spcBef>
              <a:spcAft>
                <a:spcPts val="0"/>
              </a:spcAft>
              <a:buSzPts val="1805"/>
              <a:buChar char="-"/>
            </a:pPr>
            <a:r>
              <a:rPr b="1" lang="en-GB" sz="1804"/>
              <a:t>מייצרים יכולות לצוותים - </a:t>
            </a:r>
            <a:r>
              <a:rPr lang="en-GB" sz="1804"/>
              <a:t>נייצר כלים אשר מעניקים לצוותי פיתוח עצמאות וכוח</a:t>
            </a:r>
            <a:endParaRPr sz="1804"/>
          </a:p>
          <a:p>
            <a:pPr indent="-343217" lvl="0" marL="457200" rtl="1" algn="r">
              <a:lnSpc>
                <a:spcPct val="115000"/>
              </a:lnSpc>
              <a:spcBef>
                <a:spcPts val="0"/>
              </a:spcBef>
              <a:spcAft>
                <a:spcPts val="0"/>
              </a:spcAft>
              <a:buSzPts val="1805"/>
              <a:buChar char="-"/>
            </a:pPr>
            <a:r>
              <a:rPr b="1" lang="en-GB" sz="1804"/>
              <a:t>מבוססת על יכולות קיימות - </a:t>
            </a:r>
            <a:r>
              <a:rPr lang="en-GB" sz="1804"/>
              <a:t>כל המשימות הקרובות מתכתבות היטב עם יכולות שכבר קיימות בצוות.</a:t>
            </a:r>
            <a:endParaRPr sz="1804"/>
          </a:p>
          <a:p>
            <a:pPr indent="-343217" lvl="0" marL="457200" rtl="1" algn="r">
              <a:lnSpc>
                <a:spcPct val="115000"/>
              </a:lnSpc>
              <a:spcBef>
                <a:spcPts val="0"/>
              </a:spcBef>
              <a:spcAft>
                <a:spcPts val="0"/>
              </a:spcAft>
              <a:buSzPts val="1805"/>
              <a:buChar char="-"/>
            </a:pPr>
            <a:r>
              <a:rPr b="1" lang="en-GB" sz="1804"/>
              <a:t>גמישות גבוהה - </a:t>
            </a:r>
            <a:r>
              <a:rPr lang="en-GB" sz="1804"/>
              <a:t>בכל שלב בפרויקט קיימת האופציה לשקול מחדש את הצעד הבא, לפי צורך של לקוחות ומידע חדש שאנו עשויים לקבל</a:t>
            </a:r>
            <a:endParaRPr sz="1804"/>
          </a:p>
          <a:p>
            <a:pPr indent="-343217" lvl="0" marL="457200" rtl="1" algn="r">
              <a:lnSpc>
                <a:spcPct val="115000"/>
              </a:lnSpc>
              <a:spcBef>
                <a:spcPts val="0"/>
              </a:spcBef>
              <a:spcAft>
                <a:spcPts val="0"/>
              </a:spcAft>
              <a:buSzPts val="1805"/>
              <a:buChar char="-"/>
            </a:pPr>
            <a:r>
              <a:rPr b="1" lang="en-GB" sz="1804"/>
              <a:t>מתאים לכוח האדם הנוכחי - </a:t>
            </a:r>
            <a:r>
              <a:rPr lang="en-GB" sz="1804"/>
              <a:t>המשימות הקרובות מתאימות לכוח האדם שיש לנו כרגע.</a:t>
            </a:r>
            <a:endParaRPr sz="1804"/>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איך נראית השנה הקרובה?</a:t>
            </a:r>
            <a:endParaRPr/>
          </a:p>
        </p:txBody>
      </p:sp>
      <p:grpSp>
        <p:nvGrpSpPr>
          <p:cNvPr id="178" name="Google Shape;178;p20"/>
          <p:cNvGrpSpPr/>
          <p:nvPr/>
        </p:nvGrpSpPr>
        <p:grpSpPr>
          <a:xfrm>
            <a:off x="3469826" y="1487800"/>
            <a:ext cx="3324926" cy="2105980"/>
            <a:chOff x="3482776" y="1480674"/>
            <a:chExt cx="3324926" cy="2105980"/>
          </a:xfrm>
        </p:grpSpPr>
        <p:sp>
          <p:nvSpPr>
            <p:cNvPr id="179" name="Google Shape;179;p20"/>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 name="Google Shape;180;p20"/>
            <p:cNvGrpSpPr/>
            <p:nvPr/>
          </p:nvGrpSpPr>
          <p:grpSpPr>
            <a:xfrm>
              <a:off x="3482776" y="1480674"/>
              <a:ext cx="3150000" cy="2105980"/>
              <a:chOff x="3482776" y="1480674"/>
              <a:chExt cx="3150000" cy="2105980"/>
            </a:xfrm>
          </p:grpSpPr>
          <p:grpSp>
            <p:nvGrpSpPr>
              <p:cNvPr id="181" name="Google Shape;181;p20"/>
              <p:cNvGrpSpPr/>
              <p:nvPr/>
            </p:nvGrpSpPr>
            <p:grpSpPr>
              <a:xfrm>
                <a:off x="4808316" y="2800065"/>
                <a:ext cx="92400" cy="411825"/>
                <a:chOff x="845575" y="2563700"/>
                <a:chExt cx="92400" cy="411825"/>
              </a:xfrm>
            </p:grpSpPr>
            <p:cxnSp>
              <p:nvCxnSpPr>
                <p:cNvPr id="182" name="Google Shape;182;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83" name="Google Shape;183;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 name="Google Shape;184;p20"/>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Q3</a:t>
                </a:r>
                <a:endParaRPr b="1" sz="1200">
                  <a:solidFill>
                    <a:schemeClr val="lt1"/>
                  </a:solidFill>
                  <a:latin typeface="Roboto"/>
                  <a:ea typeface="Roboto"/>
                  <a:cs typeface="Roboto"/>
                  <a:sym typeface="Roboto"/>
                </a:endParaRPr>
              </a:p>
            </p:txBody>
          </p:sp>
          <p:sp>
            <p:nvSpPr>
              <p:cNvPr id="185" name="Google Shape;185;p20"/>
              <p:cNvSpPr txBox="1"/>
              <p:nvPr/>
            </p:nvSpPr>
            <p:spPr>
              <a:xfrm>
                <a:off x="3482776" y="1480674"/>
                <a:ext cx="3150000" cy="1319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משתמשים בידע שרכשנו</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העבודה מתפתחת בהתאם לצרכים שוטפים של לקוחות, כמו גם חיזוק היכולות בראייה עתידית. הזדמנות טוב לקבל החלטות ולשקול צעדים</a:t>
                </a:r>
                <a:endParaRPr b="1" sz="1300">
                  <a:solidFill>
                    <a:schemeClr val="lt1"/>
                  </a:solidFill>
                  <a:latin typeface="Lato"/>
                  <a:ea typeface="Lato"/>
                  <a:cs typeface="Lato"/>
                  <a:sym typeface="Lato"/>
                </a:endParaRPr>
              </a:p>
            </p:txBody>
          </p:sp>
        </p:grpSp>
      </p:grpSp>
      <p:grpSp>
        <p:nvGrpSpPr>
          <p:cNvPr id="186" name="Google Shape;186;p20"/>
          <p:cNvGrpSpPr/>
          <p:nvPr/>
        </p:nvGrpSpPr>
        <p:grpSpPr>
          <a:xfrm>
            <a:off x="5706598" y="2709722"/>
            <a:ext cx="3437402" cy="1732504"/>
            <a:chOff x="5719548" y="2702596"/>
            <a:chExt cx="3437402" cy="1732504"/>
          </a:xfrm>
        </p:grpSpPr>
        <p:sp>
          <p:nvSpPr>
            <p:cNvPr id="187" name="Google Shape;187;p20"/>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5719548" y="2702596"/>
              <a:ext cx="2253600" cy="1732504"/>
              <a:chOff x="5719548" y="2702596"/>
              <a:chExt cx="2253600" cy="1732504"/>
            </a:xfrm>
          </p:grpSpPr>
          <p:grpSp>
            <p:nvGrpSpPr>
              <p:cNvPr id="189" name="Google Shape;189;p20"/>
              <p:cNvGrpSpPr/>
              <p:nvPr/>
            </p:nvGrpSpPr>
            <p:grpSpPr>
              <a:xfrm rot="10800000">
                <a:off x="6760035" y="3079467"/>
                <a:ext cx="92400" cy="411825"/>
                <a:chOff x="2070100" y="2563700"/>
                <a:chExt cx="92400" cy="411825"/>
              </a:xfrm>
            </p:grpSpPr>
            <p:cxnSp>
              <p:nvCxnSpPr>
                <p:cNvPr id="190" name="Google Shape;190;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91" name="Google Shape;191;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2" name="Google Shape;192;p20"/>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Q4</a:t>
                </a:r>
                <a:endParaRPr b="1" sz="1200">
                  <a:solidFill>
                    <a:schemeClr val="lt1"/>
                  </a:solidFill>
                  <a:latin typeface="Roboto"/>
                  <a:ea typeface="Roboto"/>
                  <a:cs typeface="Roboto"/>
                  <a:sym typeface="Roboto"/>
                </a:endParaRPr>
              </a:p>
            </p:txBody>
          </p:sp>
          <p:sp>
            <p:nvSpPr>
              <p:cNvPr id="193" name="Google Shape;193;p20"/>
              <p:cNvSpPr txBox="1"/>
              <p:nvPr/>
            </p:nvSpPr>
            <p:spPr>
              <a:xfrm>
                <a:off x="5719548" y="3491300"/>
                <a:ext cx="2253600" cy="943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מפתחים עצמאיים יותר ויותר</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בשלב הזה אנחנו שואפים להתחיל להגיש למפתחים כלים אשר יאפשרו להם להריץ את האפליקציות שלהם על ה OpenShift</a:t>
                </a:r>
                <a:endParaRPr b="1" sz="1300">
                  <a:solidFill>
                    <a:schemeClr val="lt1"/>
                  </a:solidFill>
                  <a:latin typeface="Lato"/>
                  <a:ea typeface="Lato"/>
                  <a:cs typeface="Lato"/>
                  <a:sym typeface="Lato"/>
                </a:endParaRPr>
              </a:p>
            </p:txBody>
          </p:sp>
        </p:grpSp>
      </p:grpSp>
      <p:grpSp>
        <p:nvGrpSpPr>
          <p:cNvPr id="194" name="Google Shape;194;p20"/>
          <p:cNvGrpSpPr/>
          <p:nvPr/>
        </p:nvGrpSpPr>
        <p:grpSpPr>
          <a:xfrm>
            <a:off x="70101" y="1489475"/>
            <a:ext cx="2938800" cy="2104315"/>
            <a:chOff x="83051" y="1482349"/>
            <a:chExt cx="2938800" cy="2104315"/>
          </a:xfrm>
        </p:grpSpPr>
        <p:sp>
          <p:nvSpPr>
            <p:cNvPr id="195" name="Google Shape;195;p20"/>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6" name="Google Shape;196;p20"/>
            <p:cNvGrpSpPr/>
            <p:nvPr/>
          </p:nvGrpSpPr>
          <p:grpSpPr>
            <a:xfrm>
              <a:off x="83051" y="1482349"/>
              <a:ext cx="2938800" cy="2104315"/>
              <a:chOff x="83051" y="1482349"/>
              <a:chExt cx="2938800" cy="2104315"/>
            </a:xfrm>
          </p:grpSpPr>
          <p:sp>
            <p:nvSpPr>
              <p:cNvPr id="197" name="Google Shape;197;p20"/>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Q1</a:t>
                </a:r>
                <a:endParaRPr b="1" sz="1200">
                  <a:solidFill>
                    <a:schemeClr val="lt1"/>
                  </a:solidFill>
                  <a:latin typeface="Roboto"/>
                  <a:ea typeface="Roboto"/>
                  <a:cs typeface="Roboto"/>
                  <a:sym typeface="Roboto"/>
                </a:endParaRPr>
              </a:p>
            </p:txBody>
          </p:sp>
          <p:grpSp>
            <p:nvGrpSpPr>
              <p:cNvPr id="198" name="Google Shape;198;p20"/>
              <p:cNvGrpSpPr/>
              <p:nvPr/>
            </p:nvGrpSpPr>
            <p:grpSpPr>
              <a:xfrm>
                <a:off x="881025" y="2800065"/>
                <a:ext cx="92400" cy="411825"/>
                <a:chOff x="845575" y="2563700"/>
                <a:chExt cx="92400" cy="411825"/>
              </a:xfrm>
            </p:grpSpPr>
            <p:cxnSp>
              <p:nvCxnSpPr>
                <p:cNvPr id="199" name="Google Shape;199;p20"/>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0" name="Google Shape;200;p20"/>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20"/>
              <p:cNvSpPr txBox="1"/>
              <p:nvPr/>
            </p:nvSpPr>
            <p:spPr>
              <a:xfrm>
                <a:off x="83051" y="1482349"/>
                <a:ext cx="2938800" cy="13194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מתכוננים ל OpenShift</a:t>
                </a:r>
                <a:endParaRPr b="1" sz="1300">
                  <a:solidFill>
                    <a:schemeClr val="lt1"/>
                  </a:solidFill>
                  <a:latin typeface="Lato"/>
                  <a:ea typeface="Lato"/>
                  <a:cs typeface="Lato"/>
                  <a:sym typeface="Lato"/>
                </a:endParaRPr>
              </a:p>
              <a:p>
                <a:pPr indent="0" lvl="0" marL="0" rtl="1" algn="r">
                  <a:spcBef>
                    <a:spcPts val="1600"/>
                  </a:spcBef>
                  <a:spcAft>
                    <a:spcPts val="1600"/>
                  </a:spcAft>
                  <a:buNone/>
                </a:pPr>
                <a:r>
                  <a:rPr lang="en-GB" sz="1300">
                    <a:solidFill>
                      <a:schemeClr val="lt1"/>
                    </a:solidFill>
                    <a:latin typeface="Lato"/>
                    <a:ea typeface="Lato"/>
                    <a:cs typeface="Lato"/>
                    <a:sym typeface="Lato"/>
                  </a:rPr>
                  <a:t>עם התחזית ש OpenShift יגיע ל Production בסוף הרבעון הראשון, אנחנו יכולים לעבוד על כלים שירוצו עליו מייד עם הקמתו.</a:t>
                </a:r>
                <a:endParaRPr sz="1300">
                  <a:solidFill>
                    <a:schemeClr val="lt1"/>
                  </a:solidFill>
                  <a:latin typeface="Lato"/>
                  <a:ea typeface="Lato"/>
                  <a:cs typeface="Lato"/>
                  <a:sym typeface="Lato"/>
                </a:endParaRPr>
              </a:p>
            </p:txBody>
          </p:sp>
        </p:grpSp>
      </p:grpSp>
      <p:grpSp>
        <p:nvGrpSpPr>
          <p:cNvPr id="202" name="Google Shape;202;p20"/>
          <p:cNvGrpSpPr/>
          <p:nvPr/>
        </p:nvGrpSpPr>
        <p:grpSpPr>
          <a:xfrm>
            <a:off x="1495375" y="2709722"/>
            <a:ext cx="3341027" cy="1732504"/>
            <a:chOff x="1508325" y="2702596"/>
            <a:chExt cx="3341027" cy="1732504"/>
          </a:xfrm>
        </p:grpSpPr>
        <p:sp>
          <p:nvSpPr>
            <p:cNvPr id="203" name="Google Shape;203;p20"/>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 name="Google Shape;204;p20"/>
            <p:cNvGrpSpPr/>
            <p:nvPr/>
          </p:nvGrpSpPr>
          <p:grpSpPr>
            <a:xfrm>
              <a:off x="1508325" y="2702596"/>
              <a:ext cx="2253600" cy="1732504"/>
              <a:chOff x="1508325" y="2702596"/>
              <a:chExt cx="2253600" cy="1732504"/>
            </a:xfrm>
          </p:grpSpPr>
          <p:sp>
            <p:nvSpPr>
              <p:cNvPr id="205" name="Google Shape;205;p20"/>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solidFill>
                      <a:schemeClr val="lt1"/>
                    </a:solidFill>
                    <a:latin typeface="Roboto"/>
                    <a:ea typeface="Roboto"/>
                    <a:cs typeface="Roboto"/>
                    <a:sym typeface="Roboto"/>
                  </a:rPr>
                  <a:t>Q2</a:t>
                </a:r>
                <a:endParaRPr b="1" sz="1200">
                  <a:solidFill>
                    <a:schemeClr val="lt1"/>
                  </a:solidFill>
                  <a:latin typeface="Roboto"/>
                  <a:ea typeface="Roboto"/>
                  <a:cs typeface="Roboto"/>
                  <a:sym typeface="Roboto"/>
                </a:endParaRPr>
              </a:p>
            </p:txBody>
          </p:sp>
          <p:grpSp>
            <p:nvGrpSpPr>
              <p:cNvPr id="206" name="Google Shape;206;p20"/>
              <p:cNvGrpSpPr/>
              <p:nvPr/>
            </p:nvGrpSpPr>
            <p:grpSpPr>
              <a:xfrm rot="10800000">
                <a:off x="2849073" y="3079467"/>
                <a:ext cx="92400" cy="411825"/>
                <a:chOff x="2070100" y="2563700"/>
                <a:chExt cx="92400" cy="411825"/>
              </a:xfrm>
            </p:grpSpPr>
            <p:cxnSp>
              <p:nvCxnSpPr>
                <p:cNvPr id="207" name="Google Shape;207;p20"/>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208" name="Google Shape;208;p20"/>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 name="Google Shape;209;p20"/>
              <p:cNvSpPr txBox="1"/>
              <p:nvPr/>
            </p:nvSpPr>
            <p:spPr>
              <a:xfrm>
                <a:off x="1508325" y="3491300"/>
                <a:ext cx="2253600" cy="943800"/>
              </a:xfrm>
              <a:prstGeom prst="rect">
                <a:avLst/>
              </a:prstGeom>
              <a:noFill/>
              <a:ln>
                <a:noFill/>
              </a:ln>
            </p:spPr>
            <p:txBody>
              <a:bodyPr anchorCtr="0" anchor="t" bIns="91425" lIns="91425" spcFirstLastPara="1" rIns="91425" wrap="square" tIns="91425">
                <a:noAutofit/>
              </a:bodyPr>
              <a:lstStyle/>
              <a:p>
                <a:pPr indent="0" lvl="0" marL="0" rtl="1" algn="r">
                  <a:spcBef>
                    <a:spcPts val="0"/>
                  </a:spcBef>
                  <a:spcAft>
                    <a:spcPts val="0"/>
                  </a:spcAft>
                  <a:buNone/>
                </a:pPr>
                <a:r>
                  <a:rPr b="1" lang="en-GB" sz="1300">
                    <a:solidFill>
                      <a:schemeClr val="lt1"/>
                    </a:solidFill>
                    <a:latin typeface="Lato"/>
                    <a:ea typeface="Lato"/>
                    <a:cs typeface="Lato"/>
                    <a:sym typeface="Lato"/>
                  </a:rPr>
                  <a:t>מתחילים לצבור לקוחות</a:t>
                </a:r>
                <a:endParaRPr b="1" sz="1300">
                  <a:solidFill>
                    <a:schemeClr val="lt1"/>
                  </a:solidFill>
                  <a:latin typeface="Lato"/>
                  <a:ea typeface="Lato"/>
                  <a:cs typeface="Lato"/>
                  <a:sym typeface="Lato"/>
                </a:endParaRPr>
              </a:p>
              <a:p>
                <a:pPr indent="0" lvl="0" marL="0" rtl="1" algn="r">
                  <a:spcBef>
                    <a:spcPts val="0"/>
                  </a:spcBef>
                  <a:spcAft>
                    <a:spcPts val="0"/>
                  </a:spcAft>
                  <a:buNone/>
                </a:pPr>
                <a:r>
                  <a:t/>
                </a:r>
                <a:endParaRPr b="1" sz="1300">
                  <a:solidFill>
                    <a:schemeClr val="lt1"/>
                  </a:solidFill>
                  <a:latin typeface="Lato"/>
                  <a:ea typeface="Lato"/>
                  <a:cs typeface="Lato"/>
                  <a:sym typeface="Lato"/>
                </a:endParaRPr>
              </a:p>
              <a:p>
                <a:pPr indent="0" lvl="0" marL="0" rtl="1" algn="r">
                  <a:spcBef>
                    <a:spcPts val="0"/>
                  </a:spcBef>
                  <a:spcAft>
                    <a:spcPts val="1600"/>
                  </a:spcAft>
                  <a:buNone/>
                </a:pPr>
                <a:r>
                  <a:rPr lang="en-GB" sz="1300">
                    <a:solidFill>
                      <a:schemeClr val="lt1"/>
                    </a:solidFill>
                    <a:latin typeface="Lato"/>
                    <a:ea typeface="Lato"/>
                    <a:cs typeface="Lato"/>
                    <a:sym typeface="Lato"/>
                  </a:rPr>
                  <a:t>הרבה יותר דגש על עבודה מול הלקוחות, הנגשת הכלים שלנו לציבור הרחב תוך שמירה על מהימנות</a:t>
                </a:r>
                <a:endParaRPr b="1" sz="1300">
                  <a:solidFill>
                    <a:schemeClr val="lt1"/>
                  </a:solidFill>
                  <a:latin typeface="Lato"/>
                  <a:ea typeface="Lato"/>
                  <a:cs typeface="Lato"/>
                  <a:sym typeface="Lato"/>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1" algn="r">
              <a:spcBef>
                <a:spcPts val="0"/>
              </a:spcBef>
              <a:spcAft>
                <a:spcPts val="0"/>
              </a:spcAft>
              <a:buNone/>
            </a:pPr>
            <a:r>
              <a:rPr lang="en-GB"/>
              <a:t>משימות לרבעון הראשון - בחירת הכלי לפי צרכי הלקוח</a:t>
            </a:r>
            <a:endParaRPr/>
          </a:p>
        </p:txBody>
      </p:sp>
      <p:pic>
        <p:nvPicPr>
          <p:cNvPr id="215" name="Google Shape;215;p21"/>
          <p:cNvPicPr preferRelativeResize="0"/>
          <p:nvPr/>
        </p:nvPicPr>
        <p:blipFill>
          <a:blip r:embed="rId3">
            <a:alphaModFix/>
          </a:blip>
          <a:stretch>
            <a:fillRect/>
          </a:stretch>
        </p:blipFill>
        <p:spPr>
          <a:xfrm>
            <a:off x="5116850" y="3235525"/>
            <a:ext cx="1530850" cy="1530850"/>
          </a:xfrm>
          <a:prstGeom prst="rect">
            <a:avLst/>
          </a:prstGeom>
          <a:noFill/>
          <a:ln>
            <a:noFill/>
          </a:ln>
        </p:spPr>
      </p:pic>
      <p:pic>
        <p:nvPicPr>
          <p:cNvPr id="216" name="Google Shape;216;p21"/>
          <p:cNvPicPr preferRelativeResize="0"/>
          <p:nvPr/>
        </p:nvPicPr>
        <p:blipFill>
          <a:blip r:embed="rId4">
            <a:alphaModFix/>
          </a:blip>
          <a:stretch>
            <a:fillRect/>
          </a:stretch>
        </p:blipFill>
        <p:spPr>
          <a:xfrm>
            <a:off x="1067475" y="998625"/>
            <a:ext cx="1760875" cy="1760875"/>
          </a:xfrm>
          <a:prstGeom prst="rect">
            <a:avLst/>
          </a:prstGeom>
          <a:noFill/>
          <a:ln>
            <a:noFill/>
          </a:ln>
        </p:spPr>
      </p:pic>
      <p:pic>
        <p:nvPicPr>
          <p:cNvPr id="217" name="Google Shape;217;p21"/>
          <p:cNvPicPr preferRelativeResize="0"/>
          <p:nvPr/>
        </p:nvPicPr>
        <p:blipFill>
          <a:blip r:embed="rId5">
            <a:alphaModFix/>
          </a:blip>
          <a:stretch>
            <a:fillRect/>
          </a:stretch>
        </p:blipFill>
        <p:spPr>
          <a:xfrm>
            <a:off x="1067475" y="3203100"/>
            <a:ext cx="1530850" cy="1530850"/>
          </a:xfrm>
          <a:prstGeom prst="rect">
            <a:avLst/>
          </a:prstGeom>
          <a:noFill/>
          <a:ln>
            <a:noFill/>
          </a:ln>
        </p:spPr>
      </p:pic>
      <p:pic>
        <p:nvPicPr>
          <p:cNvPr id="218" name="Google Shape;218;p21"/>
          <p:cNvPicPr preferRelativeResize="0"/>
          <p:nvPr/>
        </p:nvPicPr>
        <p:blipFill>
          <a:blip r:embed="rId6">
            <a:alphaModFix/>
          </a:blip>
          <a:stretch>
            <a:fillRect/>
          </a:stretch>
        </p:blipFill>
        <p:spPr>
          <a:xfrm>
            <a:off x="4435625" y="1281449"/>
            <a:ext cx="2358950" cy="1478050"/>
          </a:xfrm>
          <a:prstGeom prst="rect">
            <a:avLst/>
          </a:prstGeom>
          <a:noFill/>
          <a:ln>
            <a:noFill/>
          </a:ln>
        </p:spPr>
      </p:pic>
      <p:sp>
        <p:nvSpPr>
          <p:cNvPr id="219" name="Google Shape;219;p21"/>
          <p:cNvSpPr txBox="1"/>
          <p:nvPr>
            <p:ph type="title"/>
          </p:nvPr>
        </p:nvSpPr>
        <p:spPr>
          <a:xfrm>
            <a:off x="6647700" y="1281450"/>
            <a:ext cx="1890300" cy="159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Automaton - Ops Delivery for Souf</a:t>
            </a:r>
            <a:endParaRPr>
              <a:latin typeface="Lato"/>
              <a:ea typeface="Lato"/>
              <a:cs typeface="Lato"/>
              <a:sym typeface="Lato"/>
            </a:endParaRPr>
          </a:p>
        </p:txBody>
      </p:sp>
      <p:sp>
        <p:nvSpPr>
          <p:cNvPr id="220" name="Google Shape;220;p21"/>
          <p:cNvSpPr txBox="1"/>
          <p:nvPr>
            <p:ph type="title"/>
          </p:nvPr>
        </p:nvSpPr>
        <p:spPr>
          <a:xfrm>
            <a:off x="6794575" y="3138250"/>
            <a:ext cx="1890300" cy="159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Runner as a Service</a:t>
            </a:r>
            <a:endParaRPr>
              <a:latin typeface="Lato"/>
              <a:ea typeface="Lato"/>
              <a:cs typeface="Lato"/>
              <a:sym typeface="Lato"/>
            </a:endParaRPr>
          </a:p>
        </p:txBody>
      </p:sp>
      <p:sp>
        <p:nvSpPr>
          <p:cNvPr id="221" name="Google Shape;221;p21"/>
          <p:cNvSpPr txBox="1"/>
          <p:nvPr>
            <p:ph type="title"/>
          </p:nvPr>
        </p:nvSpPr>
        <p:spPr>
          <a:xfrm>
            <a:off x="2681700" y="1163800"/>
            <a:ext cx="1890300" cy="1595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Lato"/>
                <a:ea typeface="Lato"/>
                <a:cs typeface="Lato"/>
                <a:sym typeface="Lato"/>
              </a:rPr>
              <a:t>Knative - Serverless Functions</a:t>
            </a:r>
            <a:endParaRPr>
              <a:latin typeface="Lato"/>
              <a:ea typeface="Lato"/>
              <a:cs typeface="Lato"/>
              <a:sym typeface="Lato"/>
            </a:endParaRPr>
          </a:p>
        </p:txBody>
      </p:sp>
      <p:sp>
        <p:nvSpPr>
          <p:cNvPr id="222" name="Google Shape;222;p21"/>
          <p:cNvSpPr txBox="1"/>
          <p:nvPr>
            <p:ph type="title"/>
          </p:nvPr>
        </p:nvSpPr>
        <p:spPr>
          <a:xfrm>
            <a:off x="2710750" y="3170675"/>
            <a:ext cx="1890300" cy="1595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latin typeface="Lato"/>
                <a:ea typeface="Lato"/>
                <a:cs typeface="Lato"/>
                <a:sym typeface="Lato"/>
              </a:rPr>
              <a:t>Kubevirt - Virtual Machines on K8S</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