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8" r:id="rId4"/>
    <p:sldMasterId id="2147483673" r:id="rId5"/>
    <p:sldMasterId id="2147483680" r:id="rId6"/>
    <p:sldMasterId id="2147483694" r:id="rId7"/>
  </p:sldMasterIdLst>
  <p:notesMasterIdLst>
    <p:notesMasterId r:id="rId15"/>
  </p:notesMasterIdLst>
  <p:handoutMasterIdLst>
    <p:handoutMasterId r:id="rId16"/>
  </p:handoutMasterIdLst>
  <p:sldIdLst>
    <p:sldId id="2910" r:id="rId8"/>
    <p:sldId id="2905" r:id="rId9"/>
    <p:sldId id="2908" r:id="rId10"/>
    <p:sldId id="2911" r:id="rId11"/>
    <p:sldId id="2906" r:id="rId12"/>
    <p:sldId id="2907" r:id="rId13"/>
    <p:sldId id="2909" r:id="rId14"/>
  </p:sldIdLst>
  <p:sldSz cx="12192000" cy="6858000"/>
  <p:notesSz cx="6797675" cy="9926638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eur" initials="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C5E1"/>
    <a:srgbClr val="68AECD"/>
    <a:srgbClr val="4D4D4D"/>
    <a:srgbClr val="607480"/>
    <a:srgbClr val="2F2F2F"/>
    <a:srgbClr val="F88F26"/>
    <a:srgbClr val="2BC3EA"/>
    <a:srgbClr val="6E3F8B"/>
    <a:srgbClr val="E5B92B"/>
    <a:srgbClr val="F2D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3962" autoAdjust="0"/>
  </p:normalViewPr>
  <p:slideViewPr>
    <p:cSldViewPr snapToGrid="0">
      <p:cViewPr>
        <p:scale>
          <a:sx n="100" d="100"/>
          <a:sy n="100" d="100"/>
        </p:scale>
        <p:origin x="348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5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04/09/2023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04/09/2023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2095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Pag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3933056"/>
            <a:ext cx="12192000" cy="1072158"/>
          </a:xfrm>
        </p:spPr>
        <p:txBody>
          <a:bodyPr/>
          <a:lstStyle>
            <a:lvl1pPr algn="ctr">
              <a:defRPr sz="2800" b="0">
                <a:solidFill>
                  <a:srgbClr val="546472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noProof="0" dirty="0"/>
              <a:t>MODIFIEZ LE STYLE DU TITRE</a:t>
            </a:r>
            <a:endParaRPr lang="de-DE" noProof="0" dirty="0"/>
          </a:p>
        </p:txBody>
      </p:sp>
      <p:sp>
        <p:nvSpPr>
          <p:cNvPr id="7987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4797152"/>
            <a:ext cx="12192000" cy="72008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BDD248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de-DE" noProof="0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0" y="6452639"/>
            <a:ext cx="12192000" cy="40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576572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fr-FR" sz="1200" b="0" kern="0" dirty="0">
                <a:solidFill>
                  <a:srgbClr val="546472"/>
                </a:solidFill>
                <a:latin typeface="Arial Black" panose="020B0A04020102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www.actia.com</a:t>
            </a:r>
            <a:endParaRPr lang="de-DE" sz="1200" b="0" kern="0" dirty="0">
              <a:solidFill>
                <a:srgbClr val="546472"/>
              </a:solidFill>
              <a:latin typeface="Arial Black" panose="020B0A04020102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108154"/>
            <a:ext cx="12192000" cy="961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u="sng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33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75927"/>
            <a:ext cx="5054400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>
              <a:defRPr sz="36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 noProof="0" dirty="0"/>
              <a:t>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6400" y="275927"/>
            <a:ext cx="6705600" cy="516009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 anchor="ctr"/>
          <a:lstStyle>
            <a:lvl1pPr marL="0" indent="0" algn="l">
              <a:buNone/>
              <a:defRPr sz="2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 sz="1000">
                <a:latin typeface="Arial Narrow" panose="020B0606020202030204" pitchFamily="34" charset="0"/>
              </a:defRPr>
            </a:lvl1pPr>
          </a:lstStyle>
          <a:p>
            <a:r>
              <a:rPr lang="fr-FR">
                <a:solidFill>
                  <a:prstClr val="black">
                    <a:lumMod val="75000"/>
                    <a:lumOff val="25000"/>
                  </a:prstClr>
                </a:solidFill>
              </a:rPr>
              <a:t>ACTIA 2019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fld id="{19B51A1E-902D-48AF-9020-955120F399B6}" type="slidenum">
              <a:rPr lang="fr-FR" smtClean="0">
                <a:solidFill>
                  <a:srgbClr val="FFFFFF"/>
                </a:solidFill>
              </a:rPr>
              <a:pPr/>
              <a:t>‹N°›</a:t>
            </a:fld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0" y="275927"/>
            <a:ext cx="285750" cy="516009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6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000" b="1" spc="-150" dirty="0">
                <a:latin typeface="Century Gothic" panose="020B0502020202020204" pitchFamily="34" charset="0"/>
              </a:defRPr>
            </a:lvl1pPr>
          </a:lstStyle>
          <a:p>
            <a:pPr lvl="0" algn="r" rtl="0"/>
            <a:r>
              <a:rPr lang="fr-FR" noProof="0" dirty="0"/>
              <a:t>MODIFIER LE TITRE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>
                <a:solidFill>
                  <a:prstClr val="black">
                    <a:lumMod val="75000"/>
                    <a:lumOff val="25000"/>
                  </a:prstClr>
                </a:solidFill>
              </a:rPr>
              <a:t>ACTIA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B51A1E-902D-48AF-9020-955120F399B6}" type="slidenum">
              <a:rPr lang="fr-FR" smtClean="0">
                <a:solidFill>
                  <a:srgbClr val="FFFFFF"/>
                </a:solidFill>
              </a:rPr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09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fr-FR">
                <a:solidFill>
                  <a:prstClr val="black">
                    <a:lumMod val="75000"/>
                    <a:lumOff val="25000"/>
                  </a:prstClr>
                </a:solidFill>
              </a:rPr>
              <a:t>ACTIA 2019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fld id="{19B51A1E-902D-48AF-9020-955120F399B6}" type="slidenum">
              <a:rPr lang="fr-FR" smtClean="0">
                <a:solidFill>
                  <a:srgbClr val="FFFFFF"/>
                </a:solidFill>
              </a:rPr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16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75927"/>
            <a:ext cx="5054400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>
              <a:defRPr sz="36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 noProof="0" dirty="0"/>
              <a:t>TITRE DE LA PAGE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86400" y="275927"/>
            <a:ext cx="6705600" cy="516009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 anchor="ctr"/>
          <a:lstStyle>
            <a:lvl1pPr marL="0" indent="0" algn="l">
              <a:buNone/>
              <a:defRPr sz="2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0" y="275927"/>
            <a:ext cx="285750" cy="516009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16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FR">
                <a:solidFill>
                  <a:prstClr val="black">
                    <a:lumMod val="75000"/>
                    <a:lumOff val="25000"/>
                  </a:prstClr>
                </a:solidFill>
              </a:rPr>
              <a:t>ACTIA 2019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fld id="{19B51A1E-902D-48AF-9020-955120F399B6}" type="slidenum">
              <a:rPr lang="fr-FR" smtClean="0">
                <a:solidFill>
                  <a:srgbClr val="FFFFFF"/>
                </a:solidFill>
              </a:rPr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10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75927"/>
            <a:ext cx="5054400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>
              <a:defRPr sz="36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 noProof="0" dirty="0"/>
              <a:t>TITRE DE LA PAGE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6400" y="275927"/>
            <a:ext cx="6705600" cy="516009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 anchor="ctr"/>
          <a:lstStyle>
            <a:lvl1pPr marL="0" indent="0" algn="l">
              <a:buNone/>
              <a:defRPr sz="2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0" y="275927"/>
            <a:ext cx="285750" cy="516009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43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FR">
                <a:solidFill>
                  <a:prstClr val="black">
                    <a:lumMod val="75000"/>
                    <a:lumOff val="25000"/>
                  </a:prstClr>
                </a:solidFill>
              </a:rPr>
              <a:t>ACTIA 2019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fld id="{19B51A1E-902D-48AF-9020-955120F399B6}" type="slidenum">
              <a:rPr lang="fr-FR" smtClean="0">
                <a:solidFill>
                  <a:srgbClr val="FFFFFF"/>
                </a:solidFill>
              </a:rPr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10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75927"/>
            <a:ext cx="5054400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>
              <a:defRPr sz="36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 noProof="0" dirty="0"/>
              <a:t>TITRE DE LA PAGE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2000" y="806607"/>
            <a:ext cx="5054400" cy="516009"/>
          </a:xfrm>
          <a:noFill/>
        </p:spPr>
        <p:txBody>
          <a:bodyPr lIns="180000" tIns="180000" rIns="180000" bIns="180000" rtlCol="0" anchor="ctr"/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0" y="275927"/>
            <a:ext cx="285750" cy="516009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86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ctr">
              <a:defRPr lang="en-ZA" sz="4800" b="1" spc="-150" dirty="0"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 algn="r"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/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80" y="4244996"/>
            <a:ext cx="1816771" cy="396964"/>
          </a:xfrm>
          <a:prstGeom prst="rect">
            <a:avLst/>
          </a:prstGeom>
        </p:spPr>
      </p:pic>
      <p:sp>
        <p:nvSpPr>
          <p:cNvPr id="10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</p:spPr>
        <p:txBody>
          <a:bodyPr rtlCol="0"/>
          <a:lstStyle>
            <a:lvl1pPr>
              <a:defRPr sz="1000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© ACTIA – 2022 Budget Meeting Linköping **** Confidential **** </a:t>
            </a:r>
            <a:endParaRPr lang="fr-FR" sz="800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80" y="6439820"/>
            <a:ext cx="1428750" cy="2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3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75927"/>
            <a:ext cx="4195984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>
              <a:defRPr sz="3600" b="1" spc="-150"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rtl="0"/>
            <a:r>
              <a:rPr lang="fr-FR" noProof="0" dirty="0"/>
              <a:t>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27984" y="275927"/>
            <a:ext cx="7564016" cy="51600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 sz="10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© ACTIA – 2022 Budget Meeting Linköping **** Confidential **** </a:t>
            </a:r>
            <a:endParaRPr lang="fr-FR" sz="800" dirty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0" y="275927"/>
            <a:ext cx="285750" cy="516009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742" y="6454273"/>
            <a:ext cx="1428750" cy="2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4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000" b="1" spc="-150" dirty="0"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 algn="r" rtl="0"/>
            <a:r>
              <a:rPr lang="fr-FR" noProof="0" dirty="0"/>
              <a:t>MODIFIER LE TITRE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/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/>
            <a:r>
              <a:rPr lang="en-US"/>
              <a:t>© ACTIA – 2022 Budget Meeting Linköping **** Confidential **** </a:t>
            </a:r>
            <a:endParaRPr lang="fr-FR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742" y="6454273"/>
            <a:ext cx="1428750" cy="2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19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lvl="0"/>
            <a:r>
              <a:rPr lang="en-US"/>
              <a:t>© ACTIA – 2022 Budget Meeting Linköping **** Confidential **** </a:t>
            </a:r>
            <a:endParaRPr lang="fr-FR" sz="8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rtlCol="0"/>
          <a:lstStyle>
            <a:lvl1pPr rtl="0">
              <a:defRPr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rtl="0"/>
            <a:r>
              <a:rPr lang="fr-FR" noProof="0" dirty="0"/>
              <a:t>MODIFIER LE TITRE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742" y="6454273"/>
            <a:ext cx="1428750" cy="2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02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lvl="0"/>
            <a:r>
              <a:rPr lang="en-US"/>
              <a:t>© ACTIA – 2022 Budget Meeting Linköping **** Confidential **** </a:t>
            </a:r>
            <a:endParaRPr lang="fr-FR" sz="80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16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75927"/>
            <a:ext cx="4270629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>
              <a:defRPr sz="3600" b="1" spc="-150"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rtl="0"/>
            <a:r>
              <a:rPr lang="fr-FR" noProof="0" dirty="0"/>
              <a:t>TITRE DE LA PAGE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02629" y="275927"/>
            <a:ext cx="7489371" cy="51600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0" y="275927"/>
            <a:ext cx="285750" cy="516009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742" y="6454273"/>
            <a:ext cx="1428750" cy="2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&amp;Content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aseline="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BDD248"/>
              </a:buClr>
              <a:defRPr>
                <a:solidFill>
                  <a:srgbClr val="546472"/>
                </a:solidFill>
              </a:defRPr>
            </a:lvl1pPr>
            <a:lvl2pPr>
              <a:buClr>
                <a:srgbClr val="BDD248"/>
              </a:buClr>
              <a:defRPr/>
            </a:lvl2pPr>
            <a:lvl3pPr>
              <a:buClr>
                <a:srgbClr val="BDD248"/>
              </a:buClr>
              <a:defRPr/>
            </a:lvl3pPr>
            <a:lvl4pPr>
              <a:buClr>
                <a:srgbClr val="BDD248"/>
              </a:buClr>
              <a:defRPr/>
            </a:lvl4pPr>
            <a:lvl5pPr>
              <a:buClr>
                <a:srgbClr val="BDD248"/>
              </a:buCl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67585" y="6381330"/>
            <a:ext cx="385066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 u="none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fld id="{4BBC6D82-FA3D-4F22-B7A5-8FA82A574DC6}" type="slidenum">
              <a:rPr lang="de-DE" smtClean="0">
                <a:solidFill>
                  <a:prstClr val="white"/>
                </a:solidFill>
              </a:rPr>
              <a:pPr/>
              <a:t>‹N°›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39617" y="6481764"/>
            <a:ext cx="7776864" cy="33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u="none">
                <a:solidFill>
                  <a:srgbClr val="546472"/>
                </a:solidFill>
                <a:latin typeface="Arial Black" panose="020B0A04020102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r>
              <a:rPr lang="nn-NO"/>
              <a:t>Comité d'innovation - Septembre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4860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lvl="0"/>
            <a:r>
              <a:rPr lang="en-US"/>
              <a:t>© ACTIA – 2022 Budget Meeting Linköping **** Confidential **** </a:t>
            </a:r>
            <a:endParaRPr lang="fr-FR" sz="800" dirty="0"/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10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75927"/>
            <a:ext cx="4223976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>
              <a:defRPr sz="3600" b="1" spc="-150"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rtl="0"/>
            <a:r>
              <a:rPr lang="fr-FR" noProof="0" dirty="0"/>
              <a:t>TITRE DE LA PAGE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55976" y="275927"/>
            <a:ext cx="7536024" cy="51600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0" y="275927"/>
            <a:ext cx="285750" cy="516009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742" y="6454273"/>
            <a:ext cx="1428750" cy="2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7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lvl="0"/>
            <a:r>
              <a:rPr lang="en-US"/>
              <a:t>© ACTIA – 2022 Budget Meeting Linköping **** Confidential **** </a:t>
            </a:r>
            <a:endParaRPr lang="fr-FR" sz="800" dirty="0"/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10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75927"/>
            <a:ext cx="5054400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>
              <a:defRPr sz="3600" b="1" spc="-150"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rtl="0"/>
            <a:r>
              <a:rPr lang="fr-FR" noProof="0" dirty="0"/>
              <a:t>TITRE DE LA PAGE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2000" y="806607"/>
            <a:ext cx="5054400" cy="516009"/>
          </a:xfrm>
          <a:noFill/>
        </p:spPr>
        <p:txBody>
          <a:bodyPr lIns="180000" tIns="180000" rIns="180000" bIns="180000" rtlCol="0" anchor="ctr"/>
          <a:lstStyle>
            <a:lvl1pPr marL="0" indent="0" algn="l">
              <a:buNone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0" y="275927"/>
            <a:ext cx="285750" cy="516009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742" y="6454273"/>
            <a:ext cx="1428750" cy="2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65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0374" y="3802899"/>
            <a:ext cx="5289626" cy="985000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/>
          <a:lstStyle>
            <a:lvl1pPr algn="r" rtl="0">
              <a:defRPr sz="3600" b="1" spc="-300"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rtl="0"/>
            <a:r>
              <a:rPr lang="fr-FR" noProof="0" dirty="0"/>
              <a:t>TITRE DE SECTION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70374" y="4787900"/>
            <a:ext cx="5289626" cy="1162800"/>
          </a:xfrm>
          <a:solidFill>
            <a:schemeClr val="tx1"/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lvl="0"/>
            <a:r>
              <a:rPr lang="en-US"/>
              <a:t>© ACTIA – 2022 Budget Meeting Linköping **** Confidential **** </a:t>
            </a:r>
            <a:endParaRPr lang="fr-FR" sz="800" dirty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742" y="6454273"/>
            <a:ext cx="1428750" cy="2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22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 rtl="0">
              <a:defRPr sz="4800" b="1" spc="-300"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rtl="0"/>
            <a:r>
              <a:rPr lang="fr-FR" noProof="0" dirty="0"/>
              <a:t>TITRE DE SECTION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/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lvl="0"/>
            <a:r>
              <a:rPr lang="en-US"/>
              <a:t>© ACTIA – 2022 Budget Meeting Linköping **** Confidential **** </a:t>
            </a:r>
            <a:endParaRPr lang="fr-FR" sz="800" dirty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742" y="6454273"/>
            <a:ext cx="1428750" cy="2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8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ctr">
              <a:defRPr lang="en-ZA" sz="4800" b="1" spc="-150" dirty="0"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 algn="r"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/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80" y="4244996"/>
            <a:ext cx="1816771" cy="396964"/>
          </a:xfrm>
          <a:prstGeom prst="rect">
            <a:avLst/>
          </a:prstGeom>
        </p:spPr>
      </p:pic>
      <p:sp>
        <p:nvSpPr>
          <p:cNvPr id="10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</p:spPr>
        <p:txBody>
          <a:bodyPr rtlCol="0"/>
          <a:lstStyle>
            <a:lvl1pPr>
              <a:defRPr sz="1000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© ACTIA – 2022 Budget Meeting Linköping **** Confidential ****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4913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75927"/>
            <a:ext cx="4195984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>
              <a:defRPr sz="3600" b="1" spc="-150"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rtl="0"/>
            <a:r>
              <a:rPr lang="fr-FR" noProof="0" dirty="0"/>
              <a:t>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27984" y="275927"/>
            <a:ext cx="7564016" cy="51600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 sz="1000">
                <a:latin typeface="Arial Narrow" panose="020B0606020202030204" pitchFamily="34" charset="0"/>
              </a:defRPr>
            </a:lvl1pPr>
          </a:lstStyle>
          <a:p>
            <a:r>
              <a:rPr lang="en-US"/>
              <a:t>© ACTIA – 2022 Budget Meeting Linköping **** Confidential **** </a:t>
            </a:r>
            <a:endParaRPr lang="fr-FR" dirty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0" y="275927"/>
            <a:ext cx="285750" cy="516009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5688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000" b="1" spc="-150" dirty="0"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 algn="r" rtl="0"/>
            <a:r>
              <a:rPr lang="fr-FR" noProof="0" dirty="0"/>
              <a:t>MODIFIER LE TITRE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/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noProof="0"/>
              <a:t>© ACTIA – 2022 Budget Meeting Linköping **** Confidential **** </a:t>
            </a:r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21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US" noProof="0"/>
              <a:t>© ACTIA – 2022 Budget Meeting Linköping **** Confidential **** </a:t>
            </a:r>
            <a:endParaRPr lang="fr-FR" noProof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rtlCol="0"/>
          <a:lstStyle>
            <a:lvl1pPr rtl="0">
              <a:defRPr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rtl="0"/>
            <a:r>
              <a:rPr lang="fr-FR" noProof="0" dirty="0"/>
              <a:t>MODIFIER LE TITRE</a:t>
            </a:r>
          </a:p>
        </p:txBody>
      </p:sp>
    </p:spTree>
    <p:extLst>
      <p:ext uri="{BB962C8B-B14F-4D97-AF65-F5344CB8AC3E}">
        <p14:creationId xmlns:p14="http://schemas.microsoft.com/office/powerpoint/2010/main" val="687987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US" noProof="0"/>
              <a:t>© ACTIA – 2022 Budget Meeting Linköping **** Confidential **** </a:t>
            </a:r>
            <a:endParaRPr lang="fr-FR" noProof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16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75927"/>
            <a:ext cx="4270629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>
              <a:defRPr sz="3600" b="1" spc="-150"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rtl="0"/>
            <a:r>
              <a:rPr lang="fr-FR" noProof="0" dirty="0"/>
              <a:t>TITRE DE LA PAGE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02629" y="275927"/>
            <a:ext cx="7489371" cy="51600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0" y="275927"/>
            <a:ext cx="285750" cy="516009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44580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US" noProof="0"/>
              <a:t>© ACTIA – 2022 Budget Meeting Linköping **** Confidential **** </a:t>
            </a:r>
            <a:endParaRPr lang="fr-FR" noProof="0" dirty="0"/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10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75927"/>
            <a:ext cx="4223976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>
              <a:defRPr sz="3600" b="1" spc="-150"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rtl="0"/>
            <a:r>
              <a:rPr lang="fr-FR" noProof="0" dirty="0"/>
              <a:t>TITRE DE LA PAGE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55976" y="275927"/>
            <a:ext cx="7536024" cy="51600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0" y="275927"/>
            <a:ext cx="285750" cy="516009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7130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&amp;Content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fld id="{D445166F-FC02-4F6E-8F82-AA677B74E25A}" type="slidenum">
              <a:rPr lang="de-DE" smtClean="0">
                <a:solidFill>
                  <a:prstClr val="white"/>
                </a:solidFill>
              </a:rPr>
              <a:pPr/>
              <a:t>‹N°›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334434" y="1125538"/>
            <a:ext cx="5473535" cy="4895850"/>
          </a:xfrm>
        </p:spPr>
        <p:txBody>
          <a:bodyPr/>
          <a:lstStyle>
            <a:lvl1pPr>
              <a:buClr>
                <a:srgbClr val="BDD248"/>
              </a:buClr>
              <a:defRPr/>
            </a:lvl1pPr>
            <a:lvl2pPr>
              <a:buClr>
                <a:srgbClr val="BDD248"/>
              </a:buClr>
              <a:defRPr/>
            </a:lvl2pPr>
            <a:lvl3pPr>
              <a:buClr>
                <a:srgbClr val="BDD248"/>
              </a:buClr>
              <a:defRPr/>
            </a:lvl3pPr>
            <a:lvl4pPr>
              <a:buClr>
                <a:srgbClr val="BDD248"/>
              </a:buClr>
              <a:defRPr/>
            </a:lvl4pPr>
            <a:lvl5pPr>
              <a:buClr>
                <a:srgbClr val="BDD248"/>
              </a:buCl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2"/>
          </p:nvPr>
        </p:nvSpPr>
        <p:spPr>
          <a:xfrm>
            <a:off x="6384033" y="1125538"/>
            <a:ext cx="5473535" cy="4895850"/>
          </a:xfrm>
        </p:spPr>
        <p:txBody>
          <a:bodyPr/>
          <a:lstStyle>
            <a:lvl1pPr>
              <a:buClr>
                <a:srgbClr val="BDD248"/>
              </a:buClr>
              <a:defRPr/>
            </a:lvl1pPr>
            <a:lvl2pPr>
              <a:buClr>
                <a:srgbClr val="BDD248"/>
              </a:buClr>
              <a:defRPr/>
            </a:lvl2pPr>
            <a:lvl3pPr>
              <a:buClr>
                <a:srgbClr val="BDD248"/>
              </a:buClr>
              <a:defRPr/>
            </a:lvl3pPr>
            <a:lvl4pPr>
              <a:buClr>
                <a:srgbClr val="BDD248"/>
              </a:buClr>
              <a:defRPr/>
            </a:lvl4pPr>
            <a:lvl5pPr>
              <a:buClr>
                <a:srgbClr val="BDD248"/>
              </a:buCl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39617" y="6481764"/>
            <a:ext cx="7776864" cy="33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u="none">
                <a:solidFill>
                  <a:srgbClr val="546472"/>
                </a:solidFill>
                <a:latin typeface="Arial Black" panose="020B0A04020102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r>
              <a:rPr lang="nn-NO"/>
              <a:t>Comité d'innovation - Septembre 2019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1368" y="95251"/>
            <a:ext cx="10641177" cy="633413"/>
          </a:xfrm>
        </p:spPr>
        <p:txBody>
          <a:bodyPr/>
          <a:lstStyle>
            <a:lvl1pPr>
              <a:defRPr sz="2000" baseline="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601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US" noProof="0"/>
              <a:t>© ACTIA – 2022 Budget Meeting Linköping **** Confidential **** </a:t>
            </a:r>
            <a:endParaRPr lang="fr-FR" noProof="0" dirty="0"/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10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75927"/>
            <a:ext cx="5054400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>
              <a:defRPr sz="3600" b="1" spc="-150"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rtl="0"/>
            <a:r>
              <a:rPr lang="fr-FR" noProof="0" dirty="0"/>
              <a:t>TITRE DE LA PAGE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2000" y="806607"/>
            <a:ext cx="5054400" cy="516009"/>
          </a:xfrm>
          <a:noFill/>
        </p:spPr>
        <p:txBody>
          <a:bodyPr lIns="180000" tIns="180000" rIns="180000" bIns="180000" rtlCol="0" anchor="ctr"/>
          <a:lstStyle>
            <a:lvl1pPr marL="0" indent="0" algn="l">
              <a:buNone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0" y="275927"/>
            <a:ext cx="285750" cy="516009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03927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0374" y="3802899"/>
            <a:ext cx="5289626" cy="985000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/>
          <a:lstStyle>
            <a:lvl1pPr algn="r" rtl="0">
              <a:defRPr sz="3600" b="1" spc="-300"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rtl="0"/>
            <a:r>
              <a:rPr lang="fr-FR" noProof="0" dirty="0"/>
              <a:t>TITRE DE SECTION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70374" y="4787900"/>
            <a:ext cx="5289626" cy="1162800"/>
          </a:xfrm>
          <a:solidFill>
            <a:schemeClr val="tx1"/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US" noProof="0"/>
              <a:t>© ACTIA – 2022 Budget Meeting Linköping **** Confidential **** </a:t>
            </a:r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381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 rtl="0">
              <a:defRPr sz="4800" b="1" spc="-300"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rtl="0"/>
            <a:r>
              <a:rPr lang="fr-FR" noProof="0" dirty="0"/>
              <a:t>TITRE DE SECTION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/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US" noProof="0"/>
              <a:t>© ACTIA – 2022 Budget Meeting Linköping **** Confidential **** </a:t>
            </a:r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7720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/>
              <a:t>Comité d'innovation - Septembre 2019</a:t>
            </a:r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BC6D82-FA3D-4F22-B7A5-8FA82A574DC6}" type="slidenum">
              <a:rPr lang="de-DE" smtClean="0">
                <a:solidFill>
                  <a:prstClr val="white"/>
                </a:solidFill>
              </a:rPr>
              <a:pPr/>
              <a:t>‹N°›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8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Pag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3933056"/>
            <a:ext cx="12192000" cy="1072158"/>
          </a:xfrm>
        </p:spPr>
        <p:txBody>
          <a:bodyPr/>
          <a:lstStyle>
            <a:lvl1pPr algn="ctr">
              <a:defRPr sz="2800" b="0">
                <a:solidFill>
                  <a:srgbClr val="546472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noProof="0" dirty="0"/>
              <a:t>MODIFIEZ LE STYLE DU TITRE</a:t>
            </a:r>
            <a:endParaRPr lang="de-DE" noProof="0" dirty="0"/>
          </a:p>
        </p:txBody>
      </p:sp>
      <p:sp>
        <p:nvSpPr>
          <p:cNvPr id="7987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4797152"/>
            <a:ext cx="12192000" cy="72008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BDD248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de-DE" noProof="0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0" y="6452639"/>
            <a:ext cx="12192000" cy="40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576572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fr-FR" sz="1200" b="0" kern="0" dirty="0">
                <a:solidFill>
                  <a:srgbClr val="546472"/>
                </a:solidFill>
                <a:latin typeface="Arial Black" panose="020B0A04020102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www.actia.com</a:t>
            </a:r>
            <a:endParaRPr lang="de-DE" sz="1200" b="0" kern="0" dirty="0">
              <a:solidFill>
                <a:srgbClr val="546472"/>
              </a:solidFill>
              <a:latin typeface="Arial Black" panose="020B0A04020102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108154"/>
            <a:ext cx="12192000" cy="961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u="sng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83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&amp;Content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aseline="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BDD248"/>
              </a:buClr>
              <a:defRPr>
                <a:solidFill>
                  <a:srgbClr val="546472"/>
                </a:solidFill>
              </a:defRPr>
            </a:lvl1pPr>
            <a:lvl2pPr>
              <a:buClr>
                <a:srgbClr val="BDD248"/>
              </a:buClr>
              <a:defRPr/>
            </a:lvl2pPr>
            <a:lvl3pPr>
              <a:buClr>
                <a:srgbClr val="BDD248"/>
              </a:buClr>
              <a:defRPr/>
            </a:lvl3pPr>
            <a:lvl4pPr>
              <a:buClr>
                <a:srgbClr val="BDD248"/>
              </a:buClr>
              <a:defRPr/>
            </a:lvl4pPr>
            <a:lvl5pPr>
              <a:buClr>
                <a:srgbClr val="BDD248"/>
              </a:buClr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de-DE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67585" y="6381330"/>
            <a:ext cx="385066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 u="none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fld id="{4BBC6D82-FA3D-4F22-B7A5-8FA82A574DC6}" type="slidenum">
              <a:rPr lang="de-DE" smtClean="0">
                <a:solidFill>
                  <a:prstClr val="white"/>
                </a:solidFill>
              </a:rPr>
              <a:pPr/>
              <a:t>‹N°›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8588" y="6481764"/>
            <a:ext cx="3593969" cy="33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u="none">
                <a:solidFill>
                  <a:srgbClr val="546472"/>
                </a:solidFill>
                <a:latin typeface="Arial Black" panose="020B0A04020102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r>
              <a:rPr lang="nn-NO"/>
              <a:t>Comité d'innovation - Septembre 2019</a:t>
            </a:r>
            <a:endParaRPr lang="de-DE" dirty="0"/>
          </a:p>
        </p:txBody>
      </p:sp>
      <p:sp>
        <p:nvSpPr>
          <p:cNvPr id="8" name="ZoneTexte 6"/>
          <p:cNvSpPr txBox="1"/>
          <p:nvPr userDrawn="1"/>
        </p:nvSpPr>
        <p:spPr>
          <a:xfrm>
            <a:off x="8205651" y="6481764"/>
            <a:ext cx="2148840" cy="261610"/>
          </a:xfrm>
          <a:prstGeom prst="rect">
            <a:avLst/>
          </a:prstGeom>
          <a:solidFill>
            <a:schemeClr val="bg2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</a:pPr>
            <a:r>
              <a:rPr lang="fr-FR" sz="1100" b="1" dirty="0">
                <a:solidFill>
                  <a:srgbClr val="7F7F7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ACTIA Automotive RESTRICTED</a:t>
            </a:r>
            <a:endParaRPr lang="fr-FR" sz="1600" dirty="0">
              <a:solidFill>
                <a:prstClr val="black"/>
              </a:solidFill>
              <a:latin typeface="Arial Narrow" panose="020B0606020202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4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&amp;Content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fld id="{D445166F-FC02-4F6E-8F82-AA677B74E25A}" type="slidenum">
              <a:rPr lang="de-DE" smtClean="0">
                <a:solidFill>
                  <a:prstClr val="white"/>
                </a:solidFill>
              </a:rPr>
              <a:pPr/>
              <a:t>‹N°›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334434" y="1125538"/>
            <a:ext cx="5473535" cy="4895850"/>
          </a:xfrm>
        </p:spPr>
        <p:txBody>
          <a:bodyPr/>
          <a:lstStyle>
            <a:lvl1pPr>
              <a:buClr>
                <a:srgbClr val="BDD248"/>
              </a:buClr>
              <a:defRPr/>
            </a:lvl1pPr>
            <a:lvl2pPr>
              <a:buClr>
                <a:srgbClr val="BDD248"/>
              </a:buClr>
              <a:defRPr/>
            </a:lvl2pPr>
            <a:lvl3pPr>
              <a:buClr>
                <a:srgbClr val="BDD248"/>
              </a:buClr>
              <a:defRPr/>
            </a:lvl3pPr>
            <a:lvl4pPr>
              <a:buClr>
                <a:srgbClr val="BDD248"/>
              </a:buClr>
              <a:defRPr/>
            </a:lvl4pPr>
            <a:lvl5pPr>
              <a:buClr>
                <a:srgbClr val="BDD248"/>
              </a:buCl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2"/>
          </p:nvPr>
        </p:nvSpPr>
        <p:spPr>
          <a:xfrm>
            <a:off x="6384033" y="1125538"/>
            <a:ext cx="5473535" cy="4895850"/>
          </a:xfrm>
        </p:spPr>
        <p:txBody>
          <a:bodyPr/>
          <a:lstStyle>
            <a:lvl1pPr>
              <a:buClr>
                <a:srgbClr val="BDD248"/>
              </a:buClr>
              <a:defRPr/>
            </a:lvl1pPr>
            <a:lvl2pPr>
              <a:buClr>
                <a:srgbClr val="BDD248"/>
              </a:buClr>
              <a:defRPr/>
            </a:lvl2pPr>
            <a:lvl3pPr>
              <a:buClr>
                <a:srgbClr val="BDD248"/>
              </a:buClr>
              <a:defRPr/>
            </a:lvl3pPr>
            <a:lvl4pPr>
              <a:buClr>
                <a:srgbClr val="BDD248"/>
              </a:buClr>
              <a:defRPr/>
            </a:lvl4pPr>
            <a:lvl5pPr>
              <a:buClr>
                <a:srgbClr val="BDD248"/>
              </a:buCl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39617" y="6481764"/>
            <a:ext cx="7776864" cy="33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u="none">
                <a:solidFill>
                  <a:srgbClr val="546472"/>
                </a:solidFill>
                <a:latin typeface="Arial Black" panose="020B0A04020102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r>
              <a:rPr lang="nn-NO"/>
              <a:t>Comité d'innovation - Septembre 2019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1368" y="95251"/>
            <a:ext cx="10641177" cy="633413"/>
          </a:xfrm>
        </p:spPr>
        <p:txBody>
          <a:bodyPr/>
          <a:lstStyle>
            <a:lvl1pPr>
              <a:defRPr sz="2000" baseline="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62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/>
              <a:t>Comité d'innovation - Septembre 2019</a:t>
            </a:r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BC6D82-FA3D-4F22-B7A5-8FA82A574DC6}" type="slidenum">
              <a:rPr lang="de-DE" smtClean="0">
                <a:solidFill>
                  <a:prstClr val="white"/>
                </a:solidFill>
              </a:rPr>
              <a:pPr/>
              <a:t>‹N°›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800" b="1" spc="-150" dirty="0">
                <a:latin typeface="Century Gothic" panose="020B0502020202020204" pitchFamily="34" charset="0"/>
              </a:defRPr>
            </a:lvl1pPr>
          </a:lstStyle>
          <a:p>
            <a:pPr lvl="0" algn="r"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6880" y="4244996"/>
            <a:ext cx="1816771" cy="396964"/>
          </a:xfrm>
          <a:prstGeom prst="rect">
            <a:avLst/>
          </a:prstGeom>
        </p:spPr>
      </p:pic>
      <p:sp>
        <p:nvSpPr>
          <p:cNvPr id="10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</p:spPr>
        <p:txBody>
          <a:bodyPr rtlCol="0"/>
          <a:lstStyle>
            <a:lvl1pPr>
              <a:defRPr sz="1000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>
                <a:solidFill>
                  <a:srgbClr val="FFFFFF"/>
                </a:solidFill>
              </a:rPr>
              <a:t>ACTIA 2019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125538"/>
            <a:ext cx="11233151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de-DE" dirty="0"/>
          </a:p>
        </p:txBody>
      </p:sp>
      <p:sp>
        <p:nvSpPr>
          <p:cNvPr id="7977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39617" y="6481764"/>
            <a:ext cx="7776864" cy="33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u="none">
                <a:solidFill>
                  <a:srgbClr val="546472"/>
                </a:solidFill>
                <a:latin typeface="Arial Black" panose="020B0A04020102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n-NO"/>
              <a:t>Comité d'innovation - Septembre 2019</a:t>
            </a:r>
            <a:endParaRPr lang="de-DE" dirty="0"/>
          </a:p>
        </p:txBody>
      </p:sp>
      <p:sp>
        <p:nvSpPr>
          <p:cNvPr id="7977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67585" y="6381330"/>
            <a:ext cx="385066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 u="none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BC6D82-FA3D-4F22-B7A5-8FA82A574DC6}" type="slidenum">
              <a:rPr lang="de-DE" smtClean="0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auto">
          <a:xfrm>
            <a:off x="0" y="1"/>
            <a:ext cx="11233179" cy="765175"/>
          </a:xfrm>
          <a:prstGeom prst="rect">
            <a:avLst/>
          </a:prstGeom>
          <a:solidFill>
            <a:srgbClr val="576572"/>
          </a:solidFill>
          <a:ln>
            <a:noFill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u="sng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977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51368" y="95251"/>
            <a:ext cx="1064117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Modifiez</a:t>
            </a:r>
            <a:r>
              <a:rPr lang="de-DE" dirty="0"/>
              <a:t> le style du </a:t>
            </a:r>
            <a:r>
              <a:rPr lang="de-DE" dirty="0" err="1"/>
              <a:t>titre</a:t>
            </a:r>
            <a:endParaRPr lang="de-DE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425200" y="1"/>
            <a:ext cx="766800" cy="765175"/>
          </a:xfrm>
          <a:prstGeom prst="rect">
            <a:avLst/>
          </a:prstGeom>
          <a:solidFill>
            <a:srgbClr val="BDD248"/>
          </a:solidFill>
          <a:ln>
            <a:noFill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u="sng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6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0" baseline="0">
          <a:solidFill>
            <a:schemeClr val="bg1"/>
          </a:solidFill>
          <a:effectLst/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BDD248"/>
        </a:buClr>
        <a:buFont typeface="Wingdings" pitchFamily="2" charset="2"/>
        <a:buChar char="§"/>
        <a:defRPr sz="2000">
          <a:solidFill>
            <a:srgbClr val="546472"/>
          </a:solidFill>
          <a:latin typeface="Arial Narrow" panose="020B0606020202030204" pitchFamily="34" charset="0"/>
          <a:ea typeface="Open Sans Condensed" panose="020B0806030504020204" pitchFamily="34" charset="0"/>
          <a:cs typeface="Open Sans Condensed" panose="020B0806030504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DD248"/>
        </a:buClr>
        <a:buFont typeface="Arial" charset="0"/>
        <a:buChar char="–"/>
        <a:defRPr sz="1800">
          <a:solidFill>
            <a:srgbClr val="546472"/>
          </a:solidFill>
          <a:latin typeface="Arial Narrow" panose="020B060602020203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DD248"/>
        </a:buClr>
        <a:buFont typeface="Wingdings" pitchFamily="2" charset="2"/>
        <a:buChar char="§"/>
        <a:defRPr sz="1600">
          <a:solidFill>
            <a:srgbClr val="546472"/>
          </a:solidFill>
          <a:latin typeface="Arial Narrow" panose="020B060602020203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DD248"/>
        </a:buClr>
        <a:buFont typeface="Arial" charset="0"/>
        <a:buChar char="–"/>
        <a:defRPr sz="1400">
          <a:solidFill>
            <a:srgbClr val="546472"/>
          </a:solidFill>
          <a:latin typeface="Arial Narrow" panose="020B060602020203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DD248"/>
        </a:buClr>
        <a:buFont typeface="Arial" charset="0"/>
        <a:buChar char="»"/>
        <a:defRPr sz="1400">
          <a:solidFill>
            <a:srgbClr val="546472"/>
          </a:solidFill>
          <a:latin typeface="Arial Narrow" panose="020B060602020203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125538"/>
            <a:ext cx="11233151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de-DE" dirty="0"/>
          </a:p>
        </p:txBody>
      </p:sp>
      <p:sp>
        <p:nvSpPr>
          <p:cNvPr id="7977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39617" y="6481764"/>
            <a:ext cx="7776864" cy="33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u="none">
                <a:solidFill>
                  <a:srgbClr val="546472"/>
                </a:solidFill>
                <a:latin typeface="Arial Black" panose="020B0A04020102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n-NO"/>
              <a:t>Comité d'innovation - Septembre 2019</a:t>
            </a:r>
            <a:endParaRPr lang="de-DE" dirty="0"/>
          </a:p>
        </p:txBody>
      </p:sp>
      <p:sp>
        <p:nvSpPr>
          <p:cNvPr id="7977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67585" y="6381330"/>
            <a:ext cx="385066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 u="none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BC6D82-FA3D-4F22-B7A5-8FA82A574DC6}" type="slidenum">
              <a:rPr lang="de-DE" smtClean="0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auto">
          <a:xfrm>
            <a:off x="0" y="1"/>
            <a:ext cx="11233179" cy="765175"/>
          </a:xfrm>
          <a:prstGeom prst="rect">
            <a:avLst/>
          </a:prstGeom>
          <a:solidFill>
            <a:srgbClr val="576572"/>
          </a:solidFill>
          <a:ln>
            <a:noFill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u="sng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977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51368" y="95251"/>
            <a:ext cx="1064117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Modifiez</a:t>
            </a:r>
            <a:r>
              <a:rPr lang="de-DE" dirty="0"/>
              <a:t> le style du </a:t>
            </a:r>
            <a:r>
              <a:rPr lang="de-DE" dirty="0" err="1"/>
              <a:t>titre</a:t>
            </a:r>
            <a:endParaRPr lang="de-DE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425200" y="1"/>
            <a:ext cx="766800" cy="765175"/>
          </a:xfrm>
          <a:prstGeom prst="rect">
            <a:avLst/>
          </a:prstGeom>
          <a:solidFill>
            <a:srgbClr val="BDD248"/>
          </a:solidFill>
          <a:ln>
            <a:noFill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u="sng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9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0" baseline="0">
          <a:solidFill>
            <a:schemeClr val="bg1"/>
          </a:solidFill>
          <a:effectLst/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BDD248"/>
        </a:buClr>
        <a:buFont typeface="Wingdings" pitchFamily="2" charset="2"/>
        <a:buChar char="§"/>
        <a:defRPr sz="2000">
          <a:solidFill>
            <a:srgbClr val="546472"/>
          </a:solidFill>
          <a:latin typeface="Arial Narrow" panose="020B0606020202030204" pitchFamily="34" charset="0"/>
          <a:ea typeface="Open Sans Condensed" panose="020B0806030504020204" pitchFamily="34" charset="0"/>
          <a:cs typeface="Open Sans Condensed" panose="020B0806030504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DD248"/>
        </a:buClr>
        <a:buFont typeface="Arial" charset="0"/>
        <a:buChar char="–"/>
        <a:defRPr sz="1800">
          <a:solidFill>
            <a:srgbClr val="546472"/>
          </a:solidFill>
          <a:latin typeface="Arial Narrow" panose="020B060602020203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DD248"/>
        </a:buClr>
        <a:buFont typeface="Wingdings" pitchFamily="2" charset="2"/>
        <a:buChar char="§"/>
        <a:defRPr sz="1600">
          <a:solidFill>
            <a:srgbClr val="546472"/>
          </a:solidFill>
          <a:latin typeface="Arial Narrow" panose="020B060602020203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DD248"/>
        </a:buClr>
        <a:buFont typeface="Arial" charset="0"/>
        <a:buChar char="–"/>
        <a:defRPr sz="1400">
          <a:solidFill>
            <a:srgbClr val="546472"/>
          </a:solidFill>
          <a:latin typeface="Arial Narrow" panose="020B060602020203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DD248"/>
        </a:buClr>
        <a:buFont typeface="Arial" charset="0"/>
        <a:buChar char="»"/>
        <a:defRPr sz="1400">
          <a:solidFill>
            <a:srgbClr val="546472"/>
          </a:solidFill>
          <a:latin typeface="Arial Narrow" panose="020B060602020203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000" i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>
                <a:solidFill>
                  <a:prstClr val="black">
                    <a:lumMod val="75000"/>
                    <a:lumOff val="25000"/>
                  </a:prstClr>
                </a:solidFill>
              </a:rPr>
              <a:t>ACTIA 2019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9B51A1E-902D-48AF-9020-955120F399B6}" type="slidenum">
              <a:rPr lang="fr-FR" smtClean="0">
                <a:solidFill>
                  <a:srgbClr val="FFFFFF"/>
                </a:solidFill>
              </a:rPr>
              <a:pPr/>
              <a:t>‹N°›</a:t>
            </a:fld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 txBox="1">
            <a:spLocks/>
          </p:cNvSpPr>
          <p:nvPr userDrawn="1"/>
        </p:nvSpPr>
        <p:spPr>
          <a:xfrm>
            <a:off x="432000" y="275927"/>
            <a:ext cx="5054400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TITRE DE LA PAGE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 txBox="1">
            <a:spLocks/>
          </p:cNvSpPr>
          <p:nvPr userDrawn="1"/>
        </p:nvSpPr>
        <p:spPr>
          <a:xfrm>
            <a:off x="5486400" y="275927"/>
            <a:ext cx="6705600" cy="51600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lIns="180000" tIns="180000" rIns="180000" bIns="180000" rtlCol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>
                <a:solidFill>
                  <a:srgbClr val="FFFFFF"/>
                </a:solidFill>
              </a:rPr>
              <a:t>Sous-titre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0" y="275927"/>
            <a:ext cx="285750" cy="516009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1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000" i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© ACTIA – 2022 Budget Meeting Linköping **** Confidential **** </a:t>
            </a:r>
            <a:endParaRPr lang="fr-FR" sz="8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9B51A1E-902D-48AF-9020-955120F399B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546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68" y="6474341"/>
            <a:ext cx="1145900" cy="250379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 txBox="1">
            <a:spLocks/>
          </p:cNvSpPr>
          <p:nvPr userDrawn="1"/>
        </p:nvSpPr>
        <p:spPr>
          <a:xfrm>
            <a:off x="432000" y="275927"/>
            <a:ext cx="4214645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tx1"/>
                </a:solidFill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TITRE DE LA PAGE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 txBox="1">
            <a:spLocks/>
          </p:cNvSpPr>
          <p:nvPr userDrawn="1"/>
        </p:nvSpPr>
        <p:spPr>
          <a:xfrm>
            <a:off x="4646645" y="275927"/>
            <a:ext cx="7545355" cy="516009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Sous-titre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0" y="275927"/>
            <a:ext cx="285750" cy="516009"/>
          </a:xfrm>
          <a:prstGeom prst="rect">
            <a:avLst/>
          </a:prstGeom>
          <a:solidFill>
            <a:srgbClr val="BD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742" y="6454273"/>
            <a:ext cx="1428750" cy="2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2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urst.io/practical-recursion-implementing-a-file-tree-view-in-react-electron-af62e7b46d26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8704755/how-to-read-xml-filedata-xml-in-react-js" TargetMode="External"/><Relationship Id="rId2" Type="http://schemas.openxmlformats.org/officeDocument/2006/relationships/hyperlink" Target="https://developer.mozilla.org/en-US/docs/Web/Guide/Parsing_and_serializing_XML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rsk/front-backend-project/tree/GenFlow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19153B-2B2D-E778-5F84-7C0CF8221764}"/>
              </a:ext>
            </a:extLst>
          </p:cNvPr>
          <p:cNvSpPr/>
          <p:nvPr/>
        </p:nvSpPr>
        <p:spPr>
          <a:xfrm>
            <a:off x="0" y="284806"/>
            <a:ext cx="9780588" cy="274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029C2-09D8-8B1D-1F52-59CFD138FFF9}"/>
              </a:ext>
            </a:extLst>
          </p:cNvPr>
          <p:cNvSpPr/>
          <p:nvPr/>
        </p:nvSpPr>
        <p:spPr>
          <a:xfrm>
            <a:off x="0" y="2811052"/>
            <a:ext cx="12192000" cy="3989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1AF9403-23E8-F69D-A944-B259C8055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DAC 2.0  -  Flowchart 2.0</a:t>
            </a: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09435B45-0CAB-73E0-29FB-5612F05A3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Passage au WEB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B81E3E-E4C3-850B-FBF3-E0A9006FDAC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rgbClr val="FFFFFF"/>
                </a:solidFill>
              </a:rPr>
              <a:t>ACTIA 2023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A088B-34EA-1192-1E75-E05AF6F734CF}"/>
              </a:ext>
            </a:extLst>
          </p:cNvPr>
          <p:cNvSpPr/>
          <p:nvPr/>
        </p:nvSpPr>
        <p:spPr>
          <a:xfrm>
            <a:off x="0" y="0"/>
            <a:ext cx="12192000" cy="274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41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0D82779-EDA8-28B9-D95E-4F2909FCC714}"/>
              </a:ext>
            </a:extLst>
          </p:cNvPr>
          <p:cNvSpPr/>
          <p:nvPr/>
        </p:nvSpPr>
        <p:spPr>
          <a:xfrm>
            <a:off x="6879558" y="1188262"/>
            <a:ext cx="4688942" cy="38809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64F4E5-62AF-673B-F2E5-B5C6C4A86E54}"/>
              </a:ext>
            </a:extLst>
          </p:cNvPr>
          <p:cNvSpPr/>
          <p:nvPr/>
        </p:nvSpPr>
        <p:spPr>
          <a:xfrm>
            <a:off x="7498230" y="2838447"/>
            <a:ext cx="1466755" cy="16029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326D9A-9844-423A-85EA-B249DF4C244F}"/>
              </a:ext>
            </a:extLst>
          </p:cNvPr>
          <p:cNvSpPr/>
          <p:nvPr/>
        </p:nvSpPr>
        <p:spPr>
          <a:xfrm>
            <a:off x="0" y="6334691"/>
            <a:ext cx="12192000" cy="505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7AB2B12A-9138-4BDE-8EA3-5EDE0291BC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547" y="6488627"/>
            <a:ext cx="930289" cy="19736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823F84-9A5E-4F9F-A5EB-2E058E968E7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2</a:t>
            </a:fld>
            <a:endParaRPr lang="fr-FR" noProof="0"/>
          </a:p>
        </p:txBody>
      </p:sp>
      <p:sp>
        <p:nvSpPr>
          <p:cNvPr id="181" name="Titre 3">
            <a:extLst>
              <a:ext uri="{FF2B5EF4-FFF2-40B4-BE49-F238E27FC236}">
                <a16:creationId xmlns:a16="http://schemas.microsoft.com/office/drawing/2014/main" id="{B03DF995-12EE-010D-7AB2-8E3F5432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19" y="282847"/>
            <a:ext cx="7653994" cy="516009"/>
          </a:xfrm>
          <a:solidFill>
            <a:schemeClr val="bg1"/>
          </a:solidFill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DAC 2.0 - Web</a:t>
            </a:r>
          </a:p>
        </p:txBody>
      </p:sp>
      <p:sp>
        <p:nvSpPr>
          <p:cNvPr id="4" name="Cylindre 3">
            <a:extLst>
              <a:ext uri="{FF2B5EF4-FFF2-40B4-BE49-F238E27FC236}">
                <a16:creationId xmlns:a16="http://schemas.microsoft.com/office/drawing/2014/main" id="{EB245DAE-7BAB-FEC5-31C3-C719A8D92181}"/>
              </a:ext>
            </a:extLst>
          </p:cNvPr>
          <p:cNvSpPr/>
          <p:nvPr/>
        </p:nvSpPr>
        <p:spPr>
          <a:xfrm>
            <a:off x="7842763" y="1271680"/>
            <a:ext cx="492121" cy="80696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209BA7-80D7-99AC-B361-0170F5981F05}"/>
              </a:ext>
            </a:extLst>
          </p:cNvPr>
          <p:cNvSpPr txBox="1"/>
          <p:nvPr/>
        </p:nvSpPr>
        <p:spPr>
          <a:xfrm>
            <a:off x="7806753" y="2100209"/>
            <a:ext cx="5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SVN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7021036-DEA0-C926-55ED-F4FBFCE6F59D}"/>
              </a:ext>
            </a:extLst>
          </p:cNvPr>
          <p:cNvSpPr txBox="1"/>
          <p:nvPr/>
        </p:nvSpPr>
        <p:spPr>
          <a:xfrm>
            <a:off x="6989764" y="853202"/>
            <a:ext cx="197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SERVEUR / CLOUD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FF479D-7E19-BCA1-B268-FF4CDCEAA8EF}"/>
              </a:ext>
            </a:extLst>
          </p:cNvPr>
          <p:cNvSpPr/>
          <p:nvPr/>
        </p:nvSpPr>
        <p:spPr>
          <a:xfrm>
            <a:off x="777241" y="1188262"/>
            <a:ext cx="4353042" cy="310076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4" name="Picture 6" descr="Tortoise SVN - Versionsverwaltung und Dateiwiederherstellung ...">
            <a:extLst>
              <a:ext uri="{FF2B5EF4-FFF2-40B4-BE49-F238E27FC236}">
                <a16:creationId xmlns:a16="http://schemas.microsoft.com/office/drawing/2014/main" id="{867BD789-7106-38AA-A2D7-0FE17372E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77" y="1413545"/>
            <a:ext cx="844597" cy="84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rganigramme : Multidocument 45">
            <a:extLst>
              <a:ext uri="{FF2B5EF4-FFF2-40B4-BE49-F238E27FC236}">
                <a16:creationId xmlns:a16="http://schemas.microsoft.com/office/drawing/2014/main" id="{D3BE0C1F-0989-CA61-BB2D-D41E76AE8A5B}"/>
              </a:ext>
            </a:extLst>
          </p:cNvPr>
          <p:cNvSpPr/>
          <p:nvPr/>
        </p:nvSpPr>
        <p:spPr>
          <a:xfrm>
            <a:off x="1095791" y="1560117"/>
            <a:ext cx="1060704" cy="758952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Local</a:t>
            </a:r>
            <a:br>
              <a:rPr lang="fr-FR" sz="1200" b="1" dirty="0">
                <a:solidFill>
                  <a:schemeClr val="tx1"/>
                </a:solidFill>
              </a:rPr>
            </a:br>
            <a:r>
              <a:rPr lang="fr-FR" sz="1200" b="1" dirty="0">
                <a:solidFill>
                  <a:schemeClr val="tx1"/>
                </a:solidFill>
              </a:rPr>
              <a:t>Files</a:t>
            </a:r>
          </a:p>
        </p:txBody>
      </p:sp>
      <p:sp>
        <p:nvSpPr>
          <p:cNvPr id="52" name="Flèche : double flèche horizontale 51">
            <a:extLst>
              <a:ext uri="{FF2B5EF4-FFF2-40B4-BE49-F238E27FC236}">
                <a16:creationId xmlns:a16="http://schemas.microsoft.com/office/drawing/2014/main" id="{E18B3CCD-E756-3782-9D49-2CCB03A344B6}"/>
              </a:ext>
            </a:extLst>
          </p:cNvPr>
          <p:cNvSpPr/>
          <p:nvPr/>
        </p:nvSpPr>
        <p:spPr>
          <a:xfrm>
            <a:off x="4904337" y="1721718"/>
            <a:ext cx="2694030" cy="22825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C909397-C996-BBB1-0108-F653F54E23C4}"/>
              </a:ext>
            </a:extLst>
          </p:cNvPr>
          <p:cNvCxnSpPr/>
          <p:nvPr/>
        </p:nvCxnSpPr>
        <p:spPr>
          <a:xfrm flipH="1">
            <a:off x="2362200" y="1560117"/>
            <a:ext cx="1715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691EFE13-29E8-F478-0ACE-16FBC6DF3157}"/>
              </a:ext>
            </a:extLst>
          </p:cNvPr>
          <p:cNvCxnSpPr>
            <a:cxnSpLocks/>
          </p:cNvCxnSpPr>
          <p:nvPr/>
        </p:nvCxnSpPr>
        <p:spPr>
          <a:xfrm>
            <a:off x="2362200" y="2033499"/>
            <a:ext cx="1715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8BC01483-FACA-8163-3FF6-C909E7EA7B1D}"/>
              </a:ext>
            </a:extLst>
          </p:cNvPr>
          <p:cNvSpPr txBox="1"/>
          <p:nvPr/>
        </p:nvSpPr>
        <p:spPr>
          <a:xfrm>
            <a:off x="2649685" y="1326760"/>
            <a:ext cx="132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/>
              <a:t>Checkout</a:t>
            </a:r>
            <a:endParaRPr lang="fr-FR" sz="1200" b="1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725A5D1-F3E9-CCBD-31EA-589DA8EF916B}"/>
              </a:ext>
            </a:extLst>
          </p:cNvPr>
          <p:cNvSpPr txBox="1"/>
          <p:nvPr/>
        </p:nvSpPr>
        <p:spPr>
          <a:xfrm>
            <a:off x="2665558" y="1837115"/>
            <a:ext cx="132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Commit</a:t>
            </a:r>
          </a:p>
        </p:txBody>
      </p:sp>
      <p:pic>
        <p:nvPicPr>
          <p:cNvPr id="89" name="Image 88" descr="Une image contenant jaune, cercle, symbole, vitesse&#10;&#10;Description générée automatiquement">
            <a:extLst>
              <a:ext uri="{FF2B5EF4-FFF2-40B4-BE49-F238E27FC236}">
                <a16:creationId xmlns:a16="http://schemas.microsoft.com/office/drawing/2014/main" id="{7ACF1640-1190-3F8F-8BA6-E4A218260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771" y="2873111"/>
            <a:ext cx="729564" cy="729564"/>
          </a:xfrm>
          <a:prstGeom prst="rect">
            <a:avLst/>
          </a:prstGeom>
        </p:spPr>
      </p:pic>
      <p:sp>
        <p:nvSpPr>
          <p:cNvPr id="91" name="Flèche : double flèche horizontale 90">
            <a:extLst>
              <a:ext uri="{FF2B5EF4-FFF2-40B4-BE49-F238E27FC236}">
                <a16:creationId xmlns:a16="http://schemas.microsoft.com/office/drawing/2014/main" id="{C223D3CD-8584-F051-7804-5A6170767CCF}"/>
              </a:ext>
            </a:extLst>
          </p:cNvPr>
          <p:cNvSpPr/>
          <p:nvPr/>
        </p:nvSpPr>
        <p:spPr>
          <a:xfrm>
            <a:off x="4908317" y="3127520"/>
            <a:ext cx="2616489" cy="22825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9FAD3099-7F39-7539-2C6F-F1BC623E8656}"/>
              </a:ext>
            </a:extLst>
          </p:cNvPr>
          <p:cNvSpPr txBox="1"/>
          <p:nvPr/>
        </p:nvSpPr>
        <p:spPr>
          <a:xfrm>
            <a:off x="7569597" y="4385179"/>
            <a:ext cx="169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Front &amp; Backend</a:t>
            </a:r>
          </a:p>
          <a:p>
            <a:r>
              <a:rPr lang="fr-FR" sz="1200" b="1" dirty="0"/>
              <a:t> server</a:t>
            </a:r>
          </a:p>
        </p:txBody>
      </p:sp>
      <p:pic>
        <p:nvPicPr>
          <p:cNvPr id="1024" name="Image 1023" descr="Une image contenant vitesse&#10;&#10;Description générée automatiquement avec une confiance moyenne">
            <a:extLst>
              <a:ext uri="{FF2B5EF4-FFF2-40B4-BE49-F238E27FC236}">
                <a16:creationId xmlns:a16="http://schemas.microsoft.com/office/drawing/2014/main" id="{46BF4D93-D708-2DDC-1D6F-F5866A211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1458" y="3698449"/>
            <a:ext cx="684301" cy="590577"/>
          </a:xfrm>
          <a:prstGeom prst="rect">
            <a:avLst/>
          </a:prstGeom>
        </p:spPr>
      </p:pic>
      <p:cxnSp>
        <p:nvCxnSpPr>
          <p:cNvPr id="1027" name="Connecteur droit avec flèche 1026">
            <a:extLst>
              <a:ext uri="{FF2B5EF4-FFF2-40B4-BE49-F238E27FC236}">
                <a16:creationId xmlns:a16="http://schemas.microsoft.com/office/drawing/2014/main" id="{2D1AD5D8-49FC-6D64-7DD9-120A22CDA5B2}"/>
              </a:ext>
            </a:extLst>
          </p:cNvPr>
          <p:cNvCxnSpPr>
            <a:cxnSpLocks/>
          </p:cNvCxnSpPr>
          <p:nvPr/>
        </p:nvCxnSpPr>
        <p:spPr>
          <a:xfrm flipH="1">
            <a:off x="8088823" y="3371842"/>
            <a:ext cx="1" cy="46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1" name="Image 1030" descr="Une image contenant texte, clipart, capture d’écran, Graphique&#10;&#10;Description générée automatiquement">
            <a:extLst>
              <a:ext uri="{FF2B5EF4-FFF2-40B4-BE49-F238E27FC236}">
                <a16:creationId xmlns:a16="http://schemas.microsoft.com/office/drawing/2014/main" id="{0556D044-9F89-4BB2-B701-98D6AC530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737" y="2757487"/>
            <a:ext cx="1160349" cy="1045083"/>
          </a:xfrm>
          <a:prstGeom prst="rect">
            <a:avLst/>
          </a:prstGeom>
        </p:spPr>
      </p:pic>
      <p:pic>
        <p:nvPicPr>
          <p:cNvPr id="1034" name="Picture 10" descr="Elastic Kibana Logo PNG Transparent – Brands Logos">
            <a:extLst>
              <a:ext uri="{FF2B5EF4-FFF2-40B4-BE49-F238E27FC236}">
                <a16:creationId xmlns:a16="http://schemas.microsoft.com/office/drawing/2014/main" id="{70CB1F66-36D2-243D-0449-D2CCF9CA9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034" y="2557254"/>
            <a:ext cx="675419" cy="67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ira logo et symbole, sens, histoire, PNG, marque">
            <a:extLst>
              <a:ext uri="{FF2B5EF4-FFF2-40B4-BE49-F238E27FC236}">
                <a16:creationId xmlns:a16="http://schemas.microsoft.com/office/drawing/2014/main" id="{CA17D457-3174-CC9F-10B7-8B63C9FCD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386" y="3277604"/>
            <a:ext cx="871631" cy="59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Connecteur droit avec flèche 1040">
            <a:extLst>
              <a:ext uri="{FF2B5EF4-FFF2-40B4-BE49-F238E27FC236}">
                <a16:creationId xmlns:a16="http://schemas.microsoft.com/office/drawing/2014/main" id="{1CC110AE-BFB9-6C6E-6143-891328AA0DC7}"/>
              </a:ext>
            </a:extLst>
          </p:cNvPr>
          <p:cNvCxnSpPr>
            <a:cxnSpLocks/>
          </p:cNvCxnSpPr>
          <p:nvPr/>
        </p:nvCxnSpPr>
        <p:spPr>
          <a:xfrm flipH="1">
            <a:off x="8751053" y="4289026"/>
            <a:ext cx="1157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Cylindre 1048">
            <a:extLst>
              <a:ext uri="{FF2B5EF4-FFF2-40B4-BE49-F238E27FC236}">
                <a16:creationId xmlns:a16="http://schemas.microsoft.com/office/drawing/2014/main" id="{42D60D38-8912-F9AE-9B80-84E05A651070}"/>
              </a:ext>
            </a:extLst>
          </p:cNvPr>
          <p:cNvSpPr/>
          <p:nvPr/>
        </p:nvSpPr>
        <p:spPr>
          <a:xfrm>
            <a:off x="10201362" y="3924007"/>
            <a:ext cx="492121" cy="80696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50" name="ZoneTexte 1049">
            <a:extLst>
              <a:ext uri="{FF2B5EF4-FFF2-40B4-BE49-F238E27FC236}">
                <a16:creationId xmlns:a16="http://schemas.microsoft.com/office/drawing/2014/main" id="{C32CEFEB-5579-F604-CFD8-4305288B8A10}"/>
              </a:ext>
            </a:extLst>
          </p:cNvPr>
          <p:cNvSpPr txBox="1"/>
          <p:nvPr/>
        </p:nvSpPr>
        <p:spPr>
          <a:xfrm>
            <a:off x="10035987" y="4761454"/>
            <a:ext cx="1440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Databases</a:t>
            </a:r>
          </a:p>
        </p:txBody>
      </p:sp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4B1BCD44-FED0-5938-D59A-3CC6FB39A697}"/>
              </a:ext>
            </a:extLst>
          </p:cNvPr>
          <p:cNvCxnSpPr>
            <a:stCxn id="46" idx="2"/>
          </p:cNvCxnSpPr>
          <p:nvPr/>
        </p:nvCxnSpPr>
        <p:spPr>
          <a:xfrm rot="16200000" flipH="1">
            <a:off x="1800889" y="2041822"/>
            <a:ext cx="904369" cy="14013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C16571D-B1C8-A8F6-67A5-9142220F59B9}"/>
              </a:ext>
            </a:extLst>
          </p:cNvPr>
          <p:cNvSpPr txBox="1"/>
          <p:nvPr/>
        </p:nvSpPr>
        <p:spPr>
          <a:xfrm>
            <a:off x="3935163" y="844732"/>
            <a:ext cx="197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Client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0829853-2D4D-2519-6AD4-31897F75816A}"/>
              </a:ext>
            </a:extLst>
          </p:cNvPr>
          <p:cNvSpPr txBox="1"/>
          <p:nvPr/>
        </p:nvSpPr>
        <p:spPr>
          <a:xfrm>
            <a:off x="2791818" y="3766358"/>
            <a:ext cx="2398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Edge Chrome Firefox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3444D19-8E38-E2C3-DB53-FF6125FB388A}"/>
              </a:ext>
            </a:extLst>
          </p:cNvPr>
          <p:cNvCxnSpPr>
            <a:cxnSpLocks/>
          </p:cNvCxnSpPr>
          <p:nvPr/>
        </p:nvCxnSpPr>
        <p:spPr>
          <a:xfrm flipH="1">
            <a:off x="8748636" y="3543243"/>
            <a:ext cx="1157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97F493D-6C19-E076-D552-61259DE91CA5}"/>
              </a:ext>
            </a:extLst>
          </p:cNvPr>
          <p:cNvCxnSpPr>
            <a:cxnSpLocks/>
          </p:cNvCxnSpPr>
          <p:nvPr/>
        </p:nvCxnSpPr>
        <p:spPr>
          <a:xfrm flipH="1">
            <a:off x="8748636" y="2944067"/>
            <a:ext cx="1157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45D8202-F4F7-729B-DFAA-BDEE886D0F23}"/>
              </a:ext>
            </a:extLst>
          </p:cNvPr>
          <p:cNvSpPr txBox="1"/>
          <p:nvPr/>
        </p:nvSpPr>
        <p:spPr>
          <a:xfrm>
            <a:off x="301689" y="4518698"/>
            <a:ext cx="7175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Gestion des fichiers externe avec </a:t>
            </a:r>
            <a:r>
              <a:rPr lang="fr-FR" sz="1600" b="1" dirty="0" err="1"/>
              <a:t>TortoiseSVN</a:t>
            </a:r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Déploiement sur poste clients simplifié (URL web)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Mise à jour transparente pour le client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Utilisation de la puissance CPU et GPU par le navigateur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Déportation des traitements lourds sur le serveur (backend)</a:t>
            </a:r>
          </a:p>
        </p:txBody>
      </p:sp>
    </p:spTree>
    <p:extLst>
      <p:ext uri="{BB962C8B-B14F-4D97-AF65-F5344CB8AC3E}">
        <p14:creationId xmlns:p14="http://schemas.microsoft.com/office/powerpoint/2010/main" val="97235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BBB4A7A-6137-5D70-68D0-72CD0125B9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ACTIA 2023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6E7386D-14D4-DBC8-AF9A-8D3754FD59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fr-FR" smtClean="0">
                <a:solidFill>
                  <a:srgbClr val="FFFFFF"/>
                </a:solidFill>
              </a:rPr>
              <a:pPr/>
              <a:t>3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026766D-2A0F-EE4B-7287-0B57BFF3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75927"/>
            <a:ext cx="7355640" cy="516009"/>
          </a:xfrm>
        </p:spPr>
        <p:txBody>
          <a:bodyPr/>
          <a:lstStyle/>
          <a:p>
            <a:r>
              <a:rPr lang="fr-FR" dirty="0"/>
              <a:t>DAC 2.0 - Login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6C2D17-7403-6C51-B1E6-9522634551DF}"/>
              </a:ext>
            </a:extLst>
          </p:cNvPr>
          <p:cNvSpPr txBox="1"/>
          <p:nvPr/>
        </p:nvSpPr>
        <p:spPr>
          <a:xfrm>
            <a:off x="575540" y="5575579"/>
            <a:ext cx="3478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Login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Comme l’UI lors du lancement du DAC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Ajout d’une gestion de cookies / session</a:t>
            </a:r>
          </a:p>
          <a:p>
            <a:endParaRPr lang="fr-FR" sz="1400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AD37731-7F3A-8779-1AE4-EAE2DDAC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8" y="1287917"/>
            <a:ext cx="8692534" cy="40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6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F8EE8E97-4306-D64C-7C35-8993B8E5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41" y="1078267"/>
            <a:ext cx="9820275" cy="4514850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BBB4A7A-6137-5D70-68D0-72CD0125B9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ACTIA 2023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6E7386D-14D4-DBC8-AF9A-8D3754FD59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fr-FR" smtClean="0">
                <a:solidFill>
                  <a:srgbClr val="FFFFFF"/>
                </a:solidFill>
              </a:rPr>
              <a:pPr/>
              <a:t>4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026766D-2A0F-EE4B-7287-0B57BFF3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75927"/>
            <a:ext cx="7355640" cy="516009"/>
          </a:xfrm>
        </p:spPr>
        <p:txBody>
          <a:bodyPr/>
          <a:lstStyle/>
          <a:p>
            <a:r>
              <a:rPr lang="fr-FR" dirty="0"/>
              <a:t>DAC 2.0 - Editor : type formulaire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05FB1EA-3F26-C6D3-85A7-A1EB96A57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00" y="2434946"/>
            <a:ext cx="1650900" cy="23958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511B37D-EC8B-3961-B563-6AFA9F6C9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225" y="4257717"/>
            <a:ext cx="2076450" cy="8763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46C2D17-7403-6C51-B1E6-9522634551DF}"/>
              </a:ext>
            </a:extLst>
          </p:cNvPr>
          <p:cNvSpPr txBox="1"/>
          <p:nvPr/>
        </p:nvSpPr>
        <p:spPr>
          <a:xfrm>
            <a:off x="575540" y="5575579"/>
            <a:ext cx="28135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Edition guidé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Formulaire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Ajout de section éditable guidé</a:t>
            </a:r>
          </a:p>
          <a:p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95DE10-FA56-B525-10E1-76432BCF2386}"/>
              </a:ext>
            </a:extLst>
          </p:cNvPr>
          <p:cNvSpPr txBox="1"/>
          <p:nvPr/>
        </p:nvSpPr>
        <p:spPr>
          <a:xfrm>
            <a:off x="3711675" y="5609304"/>
            <a:ext cx="25939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Saisi contrôlé par regex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Affichage d’erreur à la saisie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85BB6E0-1000-9429-8AAF-02E9C8A5F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210" y="2147573"/>
            <a:ext cx="624179" cy="23546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8136B72-DA5A-0442-A13B-C7FEC7C27417}"/>
              </a:ext>
            </a:extLst>
          </p:cNvPr>
          <p:cNvSpPr txBox="1"/>
          <p:nvPr/>
        </p:nvSpPr>
        <p:spPr>
          <a:xfrm>
            <a:off x="6277576" y="5647136"/>
            <a:ext cx="4499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Contrôle des datas plus poussé déporté sur le Backend lors de la sauvegarde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A5DBE04-9A08-10CC-496A-189A57DA34A6}"/>
              </a:ext>
            </a:extLst>
          </p:cNvPr>
          <p:cNvSpPr txBox="1"/>
          <p:nvPr/>
        </p:nvSpPr>
        <p:spPr>
          <a:xfrm>
            <a:off x="2043403" y="2155004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Datas_D2C</a:t>
            </a:r>
          </a:p>
        </p:txBody>
      </p:sp>
    </p:spTree>
    <p:extLst>
      <p:ext uri="{BB962C8B-B14F-4D97-AF65-F5344CB8AC3E}">
        <p14:creationId xmlns:p14="http://schemas.microsoft.com/office/powerpoint/2010/main" val="299125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0213D1F-9F9E-4D6E-9374-017A7ED4C7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ACTIA 2023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552607-D8BC-1B3A-3266-91A05C0796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fr-FR" smtClean="0">
                <a:solidFill>
                  <a:srgbClr val="FFFFFF"/>
                </a:solidFill>
              </a:rPr>
              <a:pPr/>
              <a:t>5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F587FB-E59B-95ED-8D3F-B8F4A97A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DAC 2.0 - </a:t>
            </a:r>
            <a:r>
              <a:rPr lang="fr-FR" dirty="0" err="1"/>
              <a:t>Tree</a:t>
            </a:r>
            <a:r>
              <a:rPr lang="fr-FR" dirty="0"/>
              <a:t> Viewer</a:t>
            </a:r>
          </a:p>
        </p:txBody>
      </p:sp>
      <p:sp>
        <p:nvSpPr>
          <p:cNvPr id="8" name="Organigramme : Multidocument 7">
            <a:extLst>
              <a:ext uri="{FF2B5EF4-FFF2-40B4-BE49-F238E27FC236}">
                <a16:creationId xmlns:a16="http://schemas.microsoft.com/office/drawing/2014/main" id="{025BD2FA-F806-000E-1B20-2AC362794290}"/>
              </a:ext>
            </a:extLst>
          </p:cNvPr>
          <p:cNvSpPr/>
          <p:nvPr/>
        </p:nvSpPr>
        <p:spPr>
          <a:xfrm>
            <a:off x="1019591" y="1644093"/>
            <a:ext cx="1060704" cy="758952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Local</a:t>
            </a:r>
            <a:br>
              <a:rPr lang="fr-FR" sz="1200" b="1" dirty="0">
                <a:solidFill>
                  <a:schemeClr val="tx1"/>
                </a:solidFill>
              </a:rPr>
            </a:br>
            <a:r>
              <a:rPr lang="fr-FR" sz="1200" b="1" dirty="0">
                <a:solidFill>
                  <a:schemeClr val="tx1"/>
                </a:solidFill>
              </a:rPr>
              <a:t>Files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9D3F39B-8CAD-95A9-0B1C-160A130EA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157" y="921586"/>
            <a:ext cx="6740843" cy="488809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CA8DD68-1615-5BA9-E30E-5294ABF4F159}"/>
              </a:ext>
            </a:extLst>
          </p:cNvPr>
          <p:cNvSpPr txBox="1"/>
          <p:nvPr/>
        </p:nvSpPr>
        <p:spPr>
          <a:xfrm>
            <a:off x="432000" y="5851550"/>
            <a:ext cx="10825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>
                <a:hlinkClick r:id="rId3"/>
              </a:rPr>
              <a:t>https://codeburst.io/practical-recursion-implementing-a-file-tree-view-in-react-electron-af62e7b46d26</a:t>
            </a:r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3165AAD-DE65-87EB-2E3D-01BE12A96E02}"/>
              </a:ext>
            </a:extLst>
          </p:cNvPr>
          <p:cNvSpPr txBox="1"/>
          <p:nvPr/>
        </p:nvSpPr>
        <p:spPr>
          <a:xfrm>
            <a:off x="510540" y="2516538"/>
            <a:ext cx="291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L’utilisateur choisi où sont « </a:t>
            </a:r>
            <a:r>
              <a:rPr lang="fr-FR" b="1" dirty="0" err="1"/>
              <a:t>checkout</a:t>
            </a:r>
            <a:r>
              <a:rPr lang="fr-FR" b="1" dirty="0"/>
              <a:t> » les sources</a:t>
            </a:r>
          </a:p>
          <a:p>
            <a:endParaRPr lang="fr-FR" b="1" dirty="0"/>
          </a:p>
          <a:p>
            <a:r>
              <a:rPr lang="fr-FR" b="1" dirty="0"/>
              <a:t>L’arbre sera généré à partir du dossier sélectionné par l’utilisateur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2778E7-2C8D-1C02-1B9F-F3D3F7414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091" y="2123878"/>
            <a:ext cx="624179" cy="235469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15FB7EC-7AE0-A6DA-066A-0BCADF9A332F}"/>
              </a:ext>
            </a:extLst>
          </p:cNvPr>
          <p:cNvSpPr/>
          <p:nvPr/>
        </p:nvSpPr>
        <p:spPr>
          <a:xfrm rot="310098">
            <a:off x="1879776" y="1991135"/>
            <a:ext cx="2415540" cy="2389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84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45BB2AC-AEF6-2459-6DC2-C3BCD82052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ACTIA 2023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AECD5E-4A55-0778-3823-2BDF4C88E11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fr-FR" smtClean="0">
                <a:solidFill>
                  <a:srgbClr val="FFFFFF"/>
                </a:solidFill>
              </a:rPr>
              <a:pPr/>
              <a:t>6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A6C78D2-E9CD-B86A-5180-36FFA847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275927"/>
            <a:ext cx="9844005" cy="516009"/>
          </a:xfrm>
        </p:spPr>
        <p:txBody>
          <a:bodyPr/>
          <a:lstStyle/>
          <a:p>
            <a:r>
              <a:rPr lang="fr-FR" dirty="0"/>
              <a:t>DAC &amp; </a:t>
            </a:r>
            <a:r>
              <a:rPr lang="fr-FR" dirty="0" err="1"/>
              <a:t>Flowchart</a:t>
            </a:r>
            <a:r>
              <a:rPr lang="fr-FR" dirty="0"/>
              <a:t> 2.0 - </a:t>
            </a:r>
            <a:r>
              <a:rPr lang="fr-FR" dirty="0" err="1"/>
              <a:t>Parsing</a:t>
            </a:r>
            <a:r>
              <a:rPr lang="fr-FR" dirty="0"/>
              <a:t> XML to </a:t>
            </a:r>
            <a:r>
              <a:rPr lang="fr-FR" dirty="0" err="1"/>
              <a:t>Form</a:t>
            </a:r>
            <a:r>
              <a:rPr lang="fr-FR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64CB01-63D7-2317-1B8F-4ED636B0FD79}"/>
              </a:ext>
            </a:extLst>
          </p:cNvPr>
          <p:cNvSpPr txBox="1"/>
          <p:nvPr/>
        </p:nvSpPr>
        <p:spPr>
          <a:xfrm>
            <a:off x="1150620" y="24384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XML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F3CD73-7576-F14E-B840-58A371024E6B}"/>
              </a:ext>
            </a:extLst>
          </p:cNvPr>
          <p:cNvSpPr txBox="1"/>
          <p:nvPr/>
        </p:nvSpPr>
        <p:spPr>
          <a:xfrm>
            <a:off x="4809032" y="2411398"/>
            <a:ext cx="182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JavaScript</a:t>
            </a:r>
          </a:p>
        </p:txBody>
      </p:sp>
      <p:sp>
        <p:nvSpPr>
          <p:cNvPr id="8" name="Organigramme : Multidocument 7">
            <a:extLst>
              <a:ext uri="{FF2B5EF4-FFF2-40B4-BE49-F238E27FC236}">
                <a16:creationId xmlns:a16="http://schemas.microsoft.com/office/drawing/2014/main" id="{7AC1C4B0-BD78-DA12-3F68-A43A346CFD79}"/>
              </a:ext>
            </a:extLst>
          </p:cNvPr>
          <p:cNvSpPr/>
          <p:nvPr/>
        </p:nvSpPr>
        <p:spPr>
          <a:xfrm>
            <a:off x="1085294" y="1693758"/>
            <a:ext cx="937260" cy="701040"/>
          </a:xfrm>
          <a:prstGeom prst="flowChartMultidocumen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Multidocument 8">
            <a:extLst>
              <a:ext uri="{FF2B5EF4-FFF2-40B4-BE49-F238E27FC236}">
                <a16:creationId xmlns:a16="http://schemas.microsoft.com/office/drawing/2014/main" id="{5ECDDFFA-6A1D-177D-FD15-6110DC2036D7}"/>
              </a:ext>
            </a:extLst>
          </p:cNvPr>
          <p:cNvSpPr/>
          <p:nvPr/>
        </p:nvSpPr>
        <p:spPr>
          <a:xfrm>
            <a:off x="4965243" y="1693758"/>
            <a:ext cx="937260" cy="701040"/>
          </a:xfrm>
          <a:prstGeom prst="flowChartMultidocumen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9336C15-3CCC-7414-3345-A0586C03EB4D}"/>
              </a:ext>
            </a:extLst>
          </p:cNvPr>
          <p:cNvSpPr txBox="1"/>
          <p:nvPr/>
        </p:nvSpPr>
        <p:spPr>
          <a:xfrm>
            <a:off x="2523120" y="1624744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latin typeface="Candara (Corps)"/>
              </a:rPr>
              <a:t>DOMParser</a:t>
            </a:r>
            <a:r>
              <a:rPr lang="fr-FR" sz="1200" b="1" dirty="0">
                <a:latin typeface="Candara (Corps)"/>
              </a:rPr>
              <a:t> avec </a:t>
            </a:r>
          </a:p>
          <a:p>
            <a:pPr algn="ctr"/>
            <a:r>
              <a:rPr lang="fr-FR" sz="1200" b="1" dirty="0">
                <a:latin typeface="Candara (Corps)"/>
              </a:rPr>
              <a:t>Axios Ou </a:t>
            </a:r>
            <a:r>
              <a:rPr lang="fr-FR" sz="1200" b="1" i="0" dirty="0" err="1">
                <a:solidFill>
                  <a:srgbClr val="1B1B1B"/>
                </a:solidFill>
                <a:effectLst/>
                <a:latin typeface="Candara (Corps)"/>
              </a:rPr>
              <a:t>XMLHttpRequest</a:t>
            </a:r>
            <a:endParaRPr lang="fr-FR" sz="1200" b="1" i="0" dirty="0">
              <a:solidFill>
                <a:srgbClr val="1B1B1B"/>
              </a:solidFill>
              <a:effectLst/>
              <a:latin typeface="Candara (Corps)"/>
            </a:endParaRPr>
          </a:p>
          <a:p>
            <a:pPr algn="ctr"/>
            <a:endParaRPr lang="fr-FR" sz="1200" b="1" dirty="0">
              <a:latin typeface="Candara (Corps)"/>
            </a:endParaRP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62B32B-5C6F-B18D-FD6A-566FA66BD175}"/>
              </a:ext>
            </a:extLst>
          </p:cNvPr>
          <p:cNvSpPr/>
          <p:nvPr/>
        </p:nvSpPr>
        <p:spPr>
          <a:xfrm>
            <a:off x="2347962" y="2006493"/>
            <a:ext cx="2255520" cy="29506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6ED9757-B634-0265-205C-E5722ACD064C}"/>
              </a:ext>
            </a:extLst>
          </p:cNvPr>
          <p:cNvSpPr txBox="1"/>
          <p:nvPr/>
        </p:nvSpPr>
        <p:spPr>
          <a:xfrm>
            <a:off x="820700" y="5213614"/>
            <a:ext cx="10005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3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https://developer.mozilla.org/en-US/docs/Web/Guide/Parsing_and_serializing_XML</a:t>
            </a:r>
            <a:br>
              <a:rPr lang="fr-FR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fr-FR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https://stackoverflow.com/questions/58704755/how-to-read-xml-filedata-xml-in-react-js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48A663-F78B-20B4-26FB-A2E1A8A16A3D}"/>
              </a:ext>
            </a:extLst>
          </p:cNvPr>
          <p:cNvSpPr txBox="1"/>
          <p:nvPr/>
        </p:nvSpPr>
        <p:spPr>
          <a:xfrm>
            <a:off x="1150620" y="391130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XML</a:t>
            </a:r>
          </a:p>
        </p:txBody>
      </p:sp>
      <p:sp>
        <p:nvSpPr>
          <p:cNvPr id="17" name="Organigramme : Multidocument 16">
            <a:extLst>
              <a:ext uri="{FF2B5EF4-FFF2-40B4-BE49-F238E27FC236}">
                <a16:creationId xmlns:a16="http://schemas.microsoft.com/office/drawing/2014/main" id="{F4CC5633-4231-B661-1470-DAEF05189E41}"/>
              </a:ext>
            </a:extLst>
          </p:cNvPr>
          <p:cNvSpPr/>
          <p:nvPr/>
        </p:nvSpPr>
        <p:spPr>
          <a:xfrm>
            <a:off x="1085294" y="3166662"/>
            <a:ext cx="937260" cy="701040"/>
          </a:xfrm>
          <a:prstGeom prst="flowChartMultidocumen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Multidocument 17">
            <a:extLst>
              <a:ext uri="{FF2B5EF4-FFF2-40B4-BE49-F238E27FC236}">
                <a16:creationId xmlns:a16="http://schemas.microsoft.com/office/drawing/2014/main" id="{59D2D3E7-9ABE-DD52-D82B-DCF3C28A3FE2}"/>
              </a:ext>
            </a:extLst>
          </p:cNvPr>
          <p:cNvSpPr/>
          <p:nvPr/>
        </p:nvSpPr>
        <p:spPr>
          <a:xfrm>
            <a:off x="4965243" y="3166662"/>
            <a:ext cx="937260" cy="701040"/>
          </a:xfrm>
          <a:prstGeom prst="flowChartMultidocumen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2EFD1E-A692-7480-E266-0D2A7D188C31}"/>
              </a:ext>
            </a:extLst>
          </p:cNvPr>
          <p:cNvSpPr txBox="1"/>
          <p:nvPr/>
        </p:nvSpPr>
        <p:spPr>
          <a:xfrm>
            <a:off x="2523120" y="3097648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latin typeface="Candara (Corps)"/>
              </a:rPr>
              <a:t>DOMParser</a:t>
            </a:r>
            <a:r>
              <a:rPr lang="fr-FR" sz="1200" b="1" dirty="0">
                <a:latin typeface="Candara (Corps)"/>
              </a:rPr>
              <a:t> avec </a:t>
            </a:r>
          </a:p>
          <a:p>
            <a:pPr algn="ctr"/>
            <a:r>
              <a:rPr lang="fr-FR" sz="1200" b="1" dirty="0">
                <a:latin typeface="Candara (Corps)"/>
              </a:rPr>
              <a:t>Axios Ou </a:t>
            </a:r>
            <a:r>
              <a:rPr lang="fr-FR" sz="1200" b="1" i="0" dirty="0" err="1">
                <a:solidFill>
                  <a:srgbClr val="1B1B1B"/>
                </a:solidFill>
                <a:effectLst/>
                <a:latin typeface="Candara (Corps)"/>
              </a:rPr>
              <a:t>XMLHttpRequest</a:t>
            </a:r>
            <a:endParaRPr lang="fr-FR" sz="1200" b="1" i="0" dirty="0">
              <a:solidFill>
                <a:srgbClr val="1B1B1B"/>
              </a:solidFill>
              <a:effectLst/>
              <a:latin typeface="Candara (Corps)"/>
            </a:endParaRPr>
          </a:p>
          <a:p>
            <a:pPr algn="ctr"/>
            <a:endParaRPr lang="fr-FR" sz="1200" b="1" dirty="0">
              <a:latin typeface="Candara (Corps)"/>
            </a:endParaRP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775F9009-872C-8A70-D5F8-B312A3613AD0}"/>
              </a:ext>
            </a:extLst>
          </p:cNvPr>
          <p:cNvSpPr/>
          <p:nvPr/>
        </p:nvSpPr>
        <p:spPr>
          <a:xfrm flipH="1">
            <a:off x="2347962" y="3502257"/>
            <a:ext cx="2255520" cy="29506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104E1B3-2438-1EB9-7CA9-47A8912B578F}"/>
              </a:ext>
            </a:extLst>
          </p:cNvPr>
          <p:cNvSpPr txBox="1"/>
          <p:nvPr/>
        </p:nvSpPr>
        <p:spPr>
          <a:xfrm>
            <a:off x="4809032" y="3876021"/>
            <a:ext cx="266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JavaScript</a:t>
            </a:r>
          </a:p>
          <a:p>
            <a:endParaRPr lang="fr-FR" b="1" dirty="0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617F735-4056-4123-C206-2E1BD19AB8D7}"/>
              </a:ext>
            </a:extLst>
          </p:cNvPr>
          <p:cNvSpPr/>
          <p:nvPr/>
        </p:nvSpPr>
        <p:spPr>
          <a:xfrm>
            <a:off x="6264264" y="2008329"/>
            <a:ext cx="2255520" cy="29506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Multidocument 23">
            <a:extLst>
              <a:ext uri="{FF2B5EF4-FFF2-40B4-BE49-F238E27FC236}">
                <a16:creationId xmlns:a16="http://schemas.microsoft.com/office/drawing/2014/main" id="{92090BD4-BBE1-9696-3BDF-A513897E66CC}"/>
              </a:ext>
            </a:extLst>
          </p:cNvPr>
          <p:cNvSpPr/>
          <p:nvPr/>
        </p:nvSpPr>
        <p:spPr>
          <a:xfrm>
            <a:off x="8881545" y="1624744"/>
            <a:ext cx="937260" cy="701040"/>
          </a:xfrm>
          <a:prstGeom prst="flowChartMultidocumen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67A44FB-BE1C-8C44-BA8E-BEDA87C00CB4}"/>
              </a:ext>
            </a:extLst>
          </p:cNvPr>
          <p:cNvSpPr txBox="1"/>
          <p:nvPr/>
        </p:nvSpPr>
        <p:spPr>
          <a:xfrm>
            <a:off x="8904811" y="2394798"/>
            <a:ext cx="182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HTML</a:t>
            </a:r>
          </a:p>
        </p:txBody>
      </p:sp>
      <p:sp>
        <p:nvSpPr>
          <p:cNvPr id="26" name="Organigramme : Multidocument 25">
            <a:extLst>
              <a:ext uri="{FF2B5EF4-FFF2-40B4-BE49-F238E27FC236}">
                <a16:creationId xmlns:a16="http://schemas.microsoft.com/office/drawing/2014/main" id="{8211E261-0851-D9EB-F278-DA5F43BB6F3B}"/>
              </a:ext>
            </a:extLst>
          </p:cNvPr>
          <p:cNvSpPr/>
          <p:nvPr/>
        </p:nvSpPr>
        <p:spPr>
          <a:xfrm>
            <a:off x="8881545" y="3151737"/>
            <a:ext cx="937260" cy="701040"/>
          </a:xfrm>
          <a:prstGeom prst="flowChartMultidocumen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4534399-540E-1FD1-27F9-96A3B0E3DF80}"/>
              </a:ext>
            </a:extLst>
          </p:cNvPr>
          <p:cNvSpPr txBox="1"/>
          <p:nvPr/>
        </p:nvSpPr>
        <p:spPr>
          <a:xfrm>
            <a:off x="8800036" y="3867702"/>
            <a:ext cx="182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HTML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22C1F2C-EA3C-B409-CC41-1129D6E779C3}"/>
              </a:ext>
            </a:extLst>
          </p:cNvPr>
          <p:cNvSpPr/>
          <p:nvPr/>
        </p:nvSpPr>
        <p:spPr>
          <a:xfrm flipH="1">
            <a:off x="6279606" y="3514938"/>
            <a:ext cx="2255520" cy="29506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D0C0DD1-994E-E389-3CE6-821E8F19FF59}"/>
              </a:ext>
            </a:extLst>
          </p:cNvPr>
          <p:cNvSpPr txBox="1"/>
          <p:nvPr/>
        </p:nvSpPr>
        <p:spPr>
          <a:xfrm>
            <a:off x="6593169" y="1811233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/>
              <a:t>Create</a:t>
            </a:r>
            <a:r>
              <a:rPr lang="fr-FR" sz="1200" b="1" dirty="0"/>
              <a:t> HTML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89EE641-D68B-825C-F5B2-0AA54B589FB3}"/>
              </a:ext>
            </a:extLst>
          </p:cNvPr>
          <p:cNvSpPr txBox="1"/>
          <p:nvPr/>
        </p:nvSpPr>
        <p:spPr>
          <a:xfrm>
            <a:off x="6637020" y="3296880"/>
            <a:ext cx="145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Clic on Save Button</a:t>
            </a:r>
          </a:p>
        </p:txBody>
      </p:sp>
    </p:spTree>
    <p:extLst>
      <p:ext uri="{BB962C8B-B14F-4D97-AF65-F5344CB8AC3E}">
        <p14:creationId xmlns:p14="http://schemas.microsoft.com/office/powerpoint/2010/main" val="148385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10744BB-B992-9752-A91B-EA3286C385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ACTIA 2023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76F33B2-6D4A-B526-4EB0-3B99509FC5E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fr-FR" smtClean="0">
                <a:solidFill>
                  <a:srgbClr val="FFFFFF"/>
                </a:solidFill>
              </a:rPr>
              <a:pPr/>
              <a:t>7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22A9506-B2F2-9D91-7C8C-28C07C14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Flowchart</a:t>
            </a:r>
            <a:r>
              <a:rPr lang="fr-FR" dirty="0"/>
              <a:t> 2.0 - Web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DA3A0B-B025-6CF9-F908-97757679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290358"/>
            <a:ext cx="7877229" cy="44722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E589A48-3D65-B67A-AFA4-8A375221DC23}"/>
              </a:ext>
            </a:extLst>
          </p:cNvPr>
          <p:cNvSpPr txBox="1"/>
          <p:nvPr/>
        </p:nvSpPr>
        <p:spPr>
          <a:xfrm>
            <a:off x="8447644" y="1928691"/>
            <a:ext cx="3448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Téléchargement du diagramme </a:t>
            </a:r>
          </a:p>
          <a:p>
            <a:r>
              <a:rPr lang="fr-FR" sz="1600" b="1" dirty="0"/>
              <a:t>au format d’image PNG/JPEG ou PDF, </a:t>
            </a:r>
          </a:p>
          <a:p>
            <a:r>
              <a:rPr lang="fr-FR" sz="1600" b="1" dirty="0"/>
              <a:t>selon la configuration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A729288A-75DD-E794-75F0-66E6C929773E}"/>
              </a:ext>
            </a:extLst>
          </p:cNvPr>
          <p:cNvSpPr/>
          <p:nvPr/>
        </p:nvSpPr>
        <p:spPr>
          <a:xfrm rot="12266003">
            <a:off x="7626641" y="1692826"/>
            <a:ext cx="882123" cy="29506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9B63E2FF-0A32-7383-0F39-BF682CD4830E}"/>
              </a:ext>
            </a:extLst>
          </p:cNvPr>
          <p:cNvSpPr/>
          <p:nvPr/>
        </p:nvSpPr>
        <p:spPr>
          <a:xfrm rot="2560967">
            <a:off x="1416341" y="4912003"/>
            <a:ext cx="882123" cy="29506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F77D1C-D506-8C94-1B5F-E9719403C249}"/>
              </a:ext>
            </a:extLst>
          </p:cNvPr>
          <p:cNvSpPr txBox="1"/>
          <p:nvPr/>
        </p:nvSpPr>
        <p:spPr>
          <a:xfrm>
            <a:off x="8345701" y="4543425"/>
            <a:ext cx="3425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/>
              <a:t>Overview</a:t>
            </a:r>
            <a:r>
              <a:rPr lang="fr-FR" sz="1600" b="1" dirty="0"/>
              <a:t> et </a:t>
            </a:r>
            <a:r>
              <a:rPr lang="fr-FR" sz="1600" b="1" dirty="0" err="1"/>
              <a:t>preview</a:t>
            </a:r>
            <a:r>
              <a:rPr lang="fr-FR" sz="1600" b="1" dirty="0"/>
              <a:t> de ce qui sera </a:t>
            </a:r>
          </a:p>
          <a:p>
            <a:r>
              <a:rPr lang="fr-FR" sz="1600" b="1" dirty="0"/>
              <a:t>Imprimé au format PDF ou PNG/JPEG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093969-C039-8011-54B0-80042585A960}"/>
              </a:ext>
            </a:extLst>
          </p:cNvPr>
          <p:cNvSpPr txBox="1"/>
          <p:nvPr/>
        </p:nvSpPr>
        <p:spPr>
          <a:xfrm>
            <a:off x="104775" y="3267075"/>
            <a:ext cx="25106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Zoom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/>
              <a:t>Dézoom</a:t>
            </a:r>
            <a:endParaRPr lang="fr-F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Centre le diagramme au </a:t>
            </a:r>
          </a:p>
          <a:p>
            <a:r>
              <a:rPr lang="fr-FR" sz="1400" b="1" dirty="0"/>
              <a:t>centre de l’écran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Verrouiller la manipulation</a:t>
            </a:r>
          </a:p>
          <a:p>
            <a:r>
              <a:rPr lang="fr-FR" sz="1400" b="1" dirty="0"/>
              <a:t>des cellules du diagramme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BD1E7D-8324-6F09-06CA-432D97B455B8}"/>
              </a:ext>
            </a:extLst>
          </p:cNvPr>
          <p:cNvSpPr txBox="1"/>
          <p:nvPr/>
        </p:nvSpPr>
        <p:spPr>
          <a:xfrm>
            <a:off x="353595" y="1662454"/>
            <a:ext cx="773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Toolbar</a:t>
            </a:r>
            <a:endParaRPr lang="fr-FR" sz="1400" b="1" dirty="0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52603247-66B2-CF5C-2304-EC831200CC90}"/>
              </a:ext>
            </a:extLst>
          </p:cNvPr>
          <p:cNvSpPr/>
          <p:nvPr/>
        </p:nvSpPr>
        <p:spPr>
          <a:xfrm rot="21333746">
            <a:off x="1114190" y="1598109"/>
            <a:ext cx="882123" cy="29506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9AB35F3-DFAF-F9B9-EC95-A6870B80353C}"/>
              </a:ext>
            </a:extLst>
          </p:cNvPr>
          <p:cNvSpPr/>
          <p:nvPr/>
        </p:nvSpPr>
        <p:spPr>
          <a:xfrm rot="8678763">
            <a:off x="7561491" y="4862768"/>
            <a:ext cx="882123" cy="29506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795B524-6F3A-FC65-7F7A-7E548322DD0F}"/>
              </a:ext>
            </a:extLst>
          </p:cNvPr>
          <p:cNvSpPr txBox="1"/>
          <p:nvPr/>
        </p:nvSpPr>
        <p:spPr>
          <a:xfrm>
            <a:off x="353595" y="5992290"/>
            <a:ext cx="11043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Maquette créée sur mon GIT perso (temps libre) : </a:t>
            </a:r>
            <a:r>
              <a:rPr lang="fr-FR" dirty="0">
                <a:hlinkClick r:id="rId3"/>
              </a:rPr>
              <a:t>https://github.com/Dorsk/front-backend-project/tree/GenFlow</a:t>
            </a:r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FCE8FB-3FF5-6FBD-B5CF-8A126FB372C7}"/>
              </a:ext>
            </a:extLst>
          </p:cNvPr>
          <p:cNvSpPr txBox="1"/>
          <p:nvPr/>
        </p:nvSpPr>
        <p:spPr>
          <a:xfrm>
            <a:off x="5534636" y="2670697"/>
            <a:ext cx="2286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Customisation avec des </a:t>
            </a:r>
          </a:p>
          <a:p>
            <a:r>
              <a:rPr lang="fr-FR" sz="1600" b="1" dirty="0"/>
              <a:t>cellules avec du CSS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95CC8C2-71EE-E2C5-4A04-4FF1E71C04BB}"/>
              </a:ext>
            </a:extLst>
          </p:cNvPr>
          <p:cNvSpPr/>
          <p:nvPr/>
        </p:nvSpPr>
        <p:spPr>
          <a:xfrm rot="10604217">
            <a:off x="4729878" y="2811278"/>
            <a:ext cx="882123" cy="29506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289893"/>
      </p:ext>
    </p:extLst>
  </p:cSld>
  <p:clrMapOvr>
    <a:masterClrMapping/>
  </p:clrMapOvr>
</p:sld>
</file>

<file path=ppt/theme/theme1.xml><?xml version="1.0" encoding="utf-8"?>
<a:theme xmlns:a="http://schemas.openxmlformats.org/drawingml/2006/main" name="ACTIA Corporate Template 2016">
  <a:themeElements>
    <a:clrScheme name="IME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MEACTIA_2008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MEACTIA_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EACTIA_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EACTIA_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EACTIA_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EACTIA_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EACTIA_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ACTIA_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ACTIA_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ACTIA_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ACTIA_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ACTIA_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ACTIA_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TIA Presentation_Modele 2017_16-9.potx" id="{8FEA0610-FDBB-4868-A9D5-48402F501511}" vid="{97CE0A7D-E39A-4588-B11A-351F56CEF309}"/>
    </a:ext>
  </a:extLst>
</a:theme>
</file>

<file path=ppt/theme/theme2.xml><?xml version="1.0" encoding="utf-8"?>
<a:theme xmlns:a="http://schemas.openxmlformats.org/drawingml/2006/main" name="1_ACTIA Corporate Template 2016">
  <a:themeElements>
    <a:clrScheme name="IME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MEACTIA_2008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MEACTIA_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EACTIA_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EACTIA_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EACTIA_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EACTIA_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EACTIA_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ACTIA_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ACTIA_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ACTIA_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ACTIA_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ACTIA_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EACTIA_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TIA Presentation_Modele 2017_16-9.potx" id="{8FEA0610-FDBB-4868-A9D5-48402F501511}" vid="{97CE0A7D-E39A-4588-B11A-351F56CEF309}"/>
    </a:ext>
  </a:extLst>
</a:theme>
</file>

<file path=ppt/theme/theme3.xml><?xml version="1.0" encoding="utf-8"?>
<a:theme xmlns:a="http://schemas.openxmlformats.org/drawingml/2006/main" name="1_Thème Office">
  <a:themeElements>
    <a:clrScheme name="Personnalisé 3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BDD248"/>
      </a:hlink>
      <a:folHlink>
        <a:srgbClr val="BDD248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C47F33A4-2C66-428E-B1F4-6919DFF55AE7}" vid="{0C76DC9B-55F5-4846-BECF-7B5783C0B8FE}"/>
    </a:ext>
  </a:extLst>
</a:theme>
</file>

<file path=ppt/theme/theme4.xml><?xml version="1.0" encoding="utf-8"?>
<a:theme xmlns:a="http://schemas.openxmlformats.org/drawingml/2006/main" name="2_Thème Office">
  <a:themeElements>
    <a:clrScheme name="Personnalisé 3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BDD248"/>
      </a:hlink>
      <a:folHlink>
        <a:srgbClr val="BDD248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C47F33A4-2C66-428E-B1F4-6919DFF55AE7}" vid="{0C76DC9B-55F5-4846-BECF-7B5783C0B8FE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f1a7007-07b2-4e7b-966c-64f79668884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27EFB04783F94CA93226A04E2E0495" ma:contentTypeVersion="12" ma:contentTypeDescription="Crée un document." ma:contentTypeScope="" ma:versionID="eb771bdf560e6aef57db79364cd58bd2">
  <xsd:schema xmlns:xsd="http://www.w3.org/2001/XMLSchema" xmlns:xs="http://www.w3.org/2001/XMLSchema" xmlns:p="http://schemas.microsoft.com/office/2006/metadata/properties" xmlns:ns3="7a4b0a4d-706d-4280-a1ec-234c4e282000" xmlns:ns4="df1a7007-07b2-4e7b-966c-64f79668884e" targetNamespace="http://schemas.microsoft.com/office/2006/metadata/properties" ma:root="true" ma:fieldsID="72be51b576b7c7be6021ddc073fb0616" ns3:_="" ns4:_="">
    <xsd:import namespace="7a4b0a4d-706d-4280-a1ec-234c4e282000"/>
    <xsd:import namespace="df1a7007-07b2-4e7b-966c-64f7966888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b0a4d-706d-4280-a1ec-234c4e2820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1a7007-07b2-4e7b-966c-64f7966888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50FF35-9D79-4F5A-B747-B6AB37752F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7a4b0a4d-706d-4280-a1ec-234c4e28200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f1a7007-07b2-4e7b-966c-64f79668884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25CD16A-E1DA-4D8F-89B8-E188F17D24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b0a4d-706d-4280-a1ec-234c4e282000"/>
    <ds:schemaRef ds:uri="df1a7007-07b2-4e7b-966c-64f7966888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professionnelle percutante</Template>
  <TotalTime>0</TotalTime>
  <Words>340</Words>
  <Application>Microsoft Office PowerPoint</Application>
  <PresentationFormat>Grand écran</PresentationFormat>
  <Paragraphs>82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7</vt:i4>
      </vt:variant>
    </vt:vector>
  </HeadingPairs>
  <TitlesOfParts>
    <vt:vector size="22" baseType="lpstr">
      <vt:lpstr>Arial</vt:lpstr>
      <vt:lpstr>Arial Black</vt:lpstr>
      <vt:lpstr>Arial Narrow</vt:lpstr>
      <vt:lpstr>Calibri</vt:lpstr>
      <vt:lpstr>Candara</vt:lpstr>
      <vt:lpstr>Candara (Corps)</vt:lpstr>
      <vt:lpstr>Century Gothic</vt:lpstr>
      <vt:lpstr>Open Sans</vt:lpstr>
      <vt:lpstr>Times New Roman</vt:lpstr>
      <vt:lpstr>Verdana</vt:lpstr>
      <vt:lpstr>Wingdings</vt:lpstr>
      <vt:lpstr>ACTIA Corporate Template 2016</vt:lpstr>
      <vt:lpstr>1_ACTIA Corporate Template 2016</vt:lpstr>
      <vt:lpstr>1_Thème Office</vt:lpstr>
      <vt:lpstr>2_Thème Office</vt:lpstr>
      <vt:lpstr>DAC 2.0  -  Flowchart 2.0</vt:lpstr>
      <vt:lpstr>DAC 2.0 - Web</vt:lpstr>
      <vt:lpstr>DAC 2.0 - Login </vt:lpstr>
      <vt:lpstr>DAC 2.0 - Editor : type formulaire</vt:lpstr>
      <vt:lpstr>DAC 2.0 - Tree Viewer</vt:lpstr>
      <vt:lpstr>DAC &amp; Flowchart 2.0 - Parsing XML to Form </vt:lpstr>
      <vt:lpstr>Flowchart 2.0 -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générale Groupe</dc:title>
  <dc:creator/>
  <cp:keywords>presentation corporate; presentation groupe; presentation generale</cp:keywords>
  <cp:lastModifiedBy/>
  <cp:revision>2</cp:revision>
  <dcterms:created xsi:type="dcterms:W3CDTF">2019-01-29T10:22:05Z</dcterms:created>
  <dcterms:modified xsi:type="dcterms:W3CDTF">2023-09-04T16:18:18Z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0x0101001A27EFB04783F94CA93226A04E2E0495</vt:lpwstr>
  </property>
  <property fmtid="{D5CDD505-2E9C-101B-9397-08002B2CF9AE}" pid="3" name="TaxKeyword">
    <vt:lpwstr>90;#presentation groupe|acdd2cd9-ee6f-464e-b5d7-8e317a4bfe42;#146;#presentation generale|5fa52d33-00f2-44b7-87ef-32aa74727488;#162;#presentation corporate|9859117e-7b88-4726-8a49-3f75265283cf</vt:lpwstr>
  </property>
  <property fmtid="{D5CDD505-2E9C-101B-9397-08002B2CF9AE}" pid="4" name="ACT_CommonEnterpriseSiteMult">
    <vt:lpwstr>152;#Groupe ACTIA|ff5f328e-2db4-476c-8712-b57cf4e9bae4</vt:lpwstr>
  </property>
  <property fmtid="{D5CDD505-2E9C-101B-9397-08002B2CF9AE}" pid="5" name="ACT_CommonDirections">
    <vt:lpwstr>89;#Direction de la Communication|406aa559-a247-45c9-bd41-5654efa3f86b</vt:lpwstr>
  </property>
  <property fmtid="{D5CDD505-2E9C-101B-9397-08002B2CF9AE}" pid="6" name="ACT_CommonLangue">
    <vt:lpwstr>23;#Français|3f71f2c4-e56f-4217-945a-4de2372e7db6</vt:lpwstr>
  </property>
</Properties>
</file>