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63" r:id="rId5"/>
    <p:sldId id="266" r:id="rId6"/>
    <p:sldId id="267" r:id="rId7"/>
    <p:sldId id="268" r:id="rId8"/>
    <p:sldId id="274" r:id="rId9"/>
    <p:sldId id="269" r:id="rId10"/>
    <p:sldId id="270" r:id="rId11"/>
    <p:sldId id="271" r:id="rId12"/>
    <p:sldId id="272" r:id="rId13"/>
    <p:sldId id="273" r:id="rId14"/>
    <p:sldId id="258" r:id="rId15"/>
    <p:sldId id="262" r:id="rId16"/>
    <p:sldId id="259" r:id="rId17"/>
    <p:sldId id="261" r:id="rId18"/>
    <p:sldId id="260" r:id="rId19"/>
    <p:sldId id="264" r:id="rId2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31DA-C588-4F97-8FA0-92EBF25D2DE9}" type="datetimeFigureOut">
              <a:rPr lang="es-MX" smtClean="0"/>
              <a:t>07/03/2020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B440-E082-4D78-957C-BB798B1A837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0583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31DA-C588-4F97-8FA0-92EBF25D2DE9}" type="datetimeFigureOut">
              <a:rPr lang="es-MX" smtClean="0"/>
              <a:t>07/03/2020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B440-E082-4D78-957C-BB798B1A837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3053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CD6831DA-C588-4F97-8FA0-92EBF25D2DE9}" type="datetimeFigureOut">
              <a:rPr lang="es-MX" smtClean="0"/>
              <a:t>07/03/2020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2319B440-E082-4D78-957C-BB798B1A837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122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31DA-C588-4F97-8FA0-92EBF25D2DE9}" type="datetimeFigureOut">
              <a:rPr lang="es-MX" smtClean="0"/>
              <a:t>07/03/2020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B440-E082-4D78-957C-BB798B1A837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5662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6831DA-C588-4F97-8FA0-92EBF25D2DE9}" type="datetimeFigureOut">
              <a:rPr lang="es-MX" smtClean="0"/>
              <a:t>07/03/2020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19B440-E082-4D78-957C-BB798B1A837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6784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31DA-C588-4F97-8FA0-92EBF25D2DE9}" type="datetimeFigureOut">
              <a:rPr lang="es-MX" smtClean="0"/>
              <a:t>07/03/2020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B440-E082-4D78-957C-BB798B1A837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2837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31DA-C588-4F97-8FA0-92EBF25D2DE9}" type="datetimeFigureOut">
              <a:rPr lang="es-MX" smtClean="0"/>
              <a:t>07/03/2020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B440-E082-4D78-957C-BB798B1A837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52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31DA-C588-4F97-8FA0-92EBF25D2DE9}" type="datetimeFigureOut">
              <a:rPr lang="es-MX" smtClean="0"/>
              <a:t>07/03/2020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B440-E082-4D78-957C-BB798B1A837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164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31DA-C588-4F97-8FA0-92EBF25D2DE9}" type="datetimeFigureOut">
              <a:rPr lang="es-MX" smtClean="0"/>
              <a:t>07/03/2020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B440-E082-4D78-957C-BB798B1A837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3860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31DA-C588-4F97-8FA0-92EBF25D2DE9}" type="datetimeFigureOut">
              <a:rPr lang="es-MX" smtClean="0"/>
              <a:t>07/03/2020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B440-E082-4D78-957C-BB798B1A837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5233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31DA-C588-4F97-8FA0-92EBF25D2DE9}" type="datetimeFigureOut">
              <a:rPr lang="es-MX" smtClean="0"/>
              <a:t>07/03/2020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B440-E082-4D78-957C-BB798B1A837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0667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CD6831DA-C588-4F97-8FA0-92EBF25D2DE9}" type="datetimeFigureOut">
              <a:rPr lang="es-MX" smtClean="0"/>
              <a:t>07/03/2020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2319B440-E082-4D78-957C-BB798B1A837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52107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covid virus">
            <a:extLst>
              <a:ext uri="{FF2B5EF4-FFF2-40B4-BE49-F238E27FC236}">
                <a16:creationId xmlns:a16="http://schemas.microsoft.com/office/drawing/2014/main" id="{D373AD3C-57CC-445A-A5DC-6F5D184322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" b="933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AD84F4E6-B3B1-40B7-A8C4-2D1683E6F6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chemeClr val="tx1"/>
                </a:solidFill>
              </a:rPr>
              <a:t>COVID-19 case </a:t>
            </a:r>
            <a:r>
              <a:rPr lang="es-MX" dirty="0" err="1">
                <a:solidFill>
                  <a:schemeClr val="tx1"/>
                </a:solidFill>
              </a:rPr>
              <a:t>analysis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7B81D4B-A7B2-4B11-A131-E1B85DFEE4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3887812"/>
            <a:ext cx="12188952" cy="4572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47472" y="3913632"/>
            <a:ext cx="11503152" cy="457200"/>
          </a:xfrm>
        </p:spPr>
        <p:txBody>
          <a:bodyPr>
            <a:normAutofit fontScale="25000" lnSpcReduction="20000"/>
          </a:bodyPr>
          <a:lstStyle/>
          <a:p>
            <a:r>
              <a:rPr lang="es-MX" sz="500">
                <a:solidFill>
                  <a:schemeClr val="bg2"/>
                </a:solidFill>
              </a:rPr>
              <a:t>Team members:</a:t>
            </a:r>
          </a:p>
          <a:p>
            <a:endParaRPr lang="es-MX" sz="500">
              <a:solidFill>
                <a:schemeClr val="bg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500">
                <a:solidFill>
                  <a:schemeClr val="bg2"/>
                </a:solidFill>
              </a:rPr>
              <a:t>Grecia Villarreal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500">
                <a:solidFill>
                  <a:schemeClr val="bg2"/>
                </a:solidFill>
              </a:rPr>
              <a:t>Abelardo Villalobos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500">
                <a:solidFill>
                  <a:schemeClr val="bg2"/>
                </a:solidFill>
              </a:rPr>
              <a:t>Edwin Rosales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500">
                <a:solidFill>
                  <a:schemeClr val="bg2"/>
                </a:solidFill>
              </a:rPr>
              <a:t>Daniel Orta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DAF7C958-DC9A-47B4-9994-BC473108E8C1}"/>
              </a:ext>
            </a:extLst>
          </p:cNvPr>
          <p:cNvSpPr txBox="1">
            <a:spLocks/>
          </p:cNvSpPr>
          <p:nvPr/>
        </p:nvSpPr>
        <p:spPr>
          <a:xfrm>
            <a:off x="365759" y="4548632"/>
            <a:ext cx="9144000" cy="2228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 err="1"/>
              <a:t>Team</a:t>
            </a:r>
            <a:r>
              <a:rPr lang="es-MX" dirty="0"/>
              <a:t> </a:t>
            </a:r>
            <a:r>
              <a:rPr lang="es-MX" dirty="0" err="1"/>
              <a:t>members</a:t>
            </a:r>
            <a:r>
              <a:rPr lang="es-MX" dirty="0"/>
              <a:t>:</a:t>
            </a:r>
            <a:endParaRPr lang="es-MX" sz="9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dirty="0"/>
              <a:t>Grecia Villarreal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dirty="0"/>
              <a:t>Abelardo Villalobos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dirty="0"/>
              <a:t>Edwin Rosales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dirty="0"/>
              <a:t>Daniel Orta</a:t>
            </a:r>
          </a:p>
        </p:txBody>
      </p:sp>
    </p:spTree>
    <p:extLst>
      <p:ext uri="{BB962C8B-B14F-4D97-AF65-F5344CB8AC3E}">
        <p14:creationId xmlns:p14="http://schemas.microsoft.com/office/powerpoint/2010/main" val="1717347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Visualization</a:t>
            </a:r>
            <a:endParaRPr lang="es-MX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169" y="2042160"/>
            <a:ext cx="4364527" cy="4364527"/>
          </a:xfrm>
        </p:spPr>
      </p:pic>
    </p:spTree>
    <p:extLst>
      <p:ext uri="{BB962C8B-B14F-4D97-AF65-F5344CB8AC3E}">
        <p14:creationId xmlns:p14="http://schemas.microsoft.com/office/powerpoint/2010/main" val="1034728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Visualization</a:t>
            </a:r>
            <a:endParaRPr lang="es-MX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7B087A9-CC74-4D30-9173-C01773E8B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" y="1978698"/>
            <a:ext cx="4079512" cy="325878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E9C7F73-E336-4AE3-9BF7-0BE80B03C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141" y="1978698"/>
            <a:ext cx="4073477" cy="325878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FDACF9B-63D1-4EC7-92A4-C5A53D1EF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1499" y="1983778"/>
            <a:ext cx="4063119" cy="325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933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Visualization</a:t>
            </a:r>
            <a:endParaRPr lang="es-MX" dirty="0"/>
          </a:p>
        </p:txBody>
      </p:sp>
      <p:sp>
        <p:nvSpPr>
          <p:cNvPr id="6" name="CuadroTexto 5"/>
          <p:cNvSpPr txBox="1"/>
          <p:nvPr/>
        </p:nvSpPr>
        <p:spPr>
          <a:xfrm flipH="1">
            <a:off x="2089407" y="1959384"/>
            <a:ext cx="216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Global Day </a:t>
            </a:r>
            <a:r>
              <a:rPr lang="es-MX" dirty="0" err="1"/>
              <a:t>by</a:t>
            </a:r>
            <a:r>
              <a:rPr lang="es-MX" dirty="0"/>
              <a:t>  Day</a:t>
            </a:r>
          </a:p>
        </p:txBody>
      </p:sp>
      <p:sp>
        <p:nvSpPr>
          <p:cNvPr id="7" name="CuadroTexto 6"/>
          <p:cNvSpPr txBox="1"/>
          <p:nvPr/>
        </p:nvSpPr>
        <p:spPr>
          <a:xfrm flipH="1">
            <a:off x="7904482" y="1959384"/>
            <a:ext cx="216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Global </a:t>
            </a:r>
            <a:r>
              <a:rPr lang="es-MX" dirty="0" err="1"/>
              <a:t>Cumulative</a:t>
            </a:r>
            <a:endParaRPr lang="es-MX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6E603C9-ABB7-483C-A2B9-FD2B2E20A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17" y="2330792"/>
            <a:ext cx="5487649" cy="429333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DF44B63-B800-45FF-AC60-9BDD32147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497" y="2328716"/>
            <a:ext cx="5416051" cy="429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859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Visualization</a:t>
            </a:r>
            <a:endParaRPr lang="es-MX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144" y="2281238"/>
            <a:ext cx="9382125" cy="3667125"/>
          </a:xfrm>
        </p:spPr>
      </p:pic>
    </p:spTree>
    <p:extLst>
      <p:ext uri="{BB962C8B-B14F-4D97-AF65-F5344CB8AC3E}">
        <p14:creationId xmlns:p14="http://schemas.microsoft.com/office/powerpoint/2010/main" val="4260059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Questions &amp; Data</a:t>
            </a:r>
            <a:endParaRPr lang="es-MX" sz="3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We were able to successfully answer the questions posed in our scope.</a:t>
            </a:r>
          </a:p>
          <a:p>
            <a:pPr algn="just"/>
            <a:r>
              <a:rPr lang="en-US" dirty="0"/>
              <a:t>From our results, we conclude that </a:t>
            </a:r>
            <a:r>
              <a:rPr lang="en-US" b="1" dirty="0">
                <a:solidFill>
                  <a:srgbClr val="C00000"/>
                </a:solidFill>
              </a:rPr>
              <a:t>COVID-19 death rate</a:t>
            </a:r>
            <a:r>
              <a:rPr lang="en-US" dirty="0"/>
              <a:t> represent on average </a:t>
            </a:r>
            <a:r>
              <a:rPr lang="en-US" b="1" dirty="0">
                <a:solidFill>
                  <a:srgbClr val="C00000"/>
                </a:solidFill>
              </a:rPr>
              <a:t>3.5%</a:t>
            </a:r>
            <a:r>
              <a:rPr lang="en-US" dirty="0"/>
              <a:t> of the total confirmed cases worldwide. Additionally we found that, even though the confirmed cases have steadily increased around the world, the </a:t>
            </a:r>
            <a:r>
              <a:rPr lang="en-US" b="1" dirty="0">
                <a:solidFill>
                  <a:srgbClr val="C00000"/>
                </a:solidFill>
              </a:rPr>
              <a:t>increase in deaths</a:t>
            </a:r>
            <a:r>
              <a:rPr lang="en-US" dirty="0"/>
              <a:t> remain relatively </a:t>
            </a:r>
            <a:r>
              <a:rPr lang="en-US" b="1" dirty="0">
                <a:solidFill>
                  <a:srgbClr val="C00000"/>
                </a:solidFill>
              </a:rPr>
              <a:t>stable</a:t>
            </a:r>
            <a:r>
              <a:rPr lang="en-US" dirty="0"/>
              <a:t>.</a:t>
            </a:r>
          </a:p>
          <a:p>
            <a:pPr algn="just"/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number</a:t>
            </a:r>
            <a:r>
              <a:rPr lang="es-MX" dirty="0"/>
              <a:t> of </a:t>
            </a:r>
            <a:r>
              <a:rPr lang="es-MX" dirty="0" err="1"/>
              <a:t>confirmed</a:t>
            </a:r>
            <a:r>
              <a:rPr lang="es-MX" dirty="0"/>
              <a:t> cases in China </a:t>
            </a:r>
            <a:r>
              <a:rPr lang="es-MX" dirty="0" err="1"/>
              <a:t>remains</a:t>
            </a:r>
            <a:r>
              <a:rPr lang="es-MX" dirty="0"/>
              <a:t> </a:t>
            </a:r>
            <a:r>
              <a:rPr lang="es-MX" dirty="0" err="1"/>
              <a:t>predominant</a:t>
            </a:r>
            <a:r>
              <a:rPr lang="es-MX" dirty="0"/>
              <a:t> </a:t>
            </a:r>
            <a:r>
              <a:rPr lang="es-MX" dirty="0" err="1"/>
              <a:t>compared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cases </a:t>
            </a:r>
            <a:r>
              <a:rPr lang="es-MX" dirty="0" err="1"/>
              <a:t>reported</a:t>
            </a:r>
            <a:r>
              <a:rPr lang="es-MX" dirty="0"/>
              <a:t> in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rest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world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6671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80999" y="2118456"/>
            <a:ext cx="9784080" cy="1740811"/>
          </a:xfrm>
        </p:spPr>
        <p:txBody>
          <a:bodyPr/>
          <a:lstStyle/>
          <a:p>
            <a:pPr algn="just"/>
            <a:r>
              <a:rPr lang="en-US" dirty="0"/>
              <a:t>We downloaded the </a:t>
            </a:r>
            <a:r>
              <a:rPr lang="en-US" b="1" dirty="0">
                <a:solidFill>
                  <a:srgbClr val="C00000"/>
                </a:solidFill>
              </a:rPr>
              <a:t>data</a:t>
            </a:r>
            <a:r>
              <a:rPr lang="en-US" dirty="0"/>
              <a:t> from the reports’ GitHub page, processed it, removed data that we did not need, transformed the tables to the convenience of each chart, we also </a:t>
            </a:r>
            <a:r>
              <a:rPr lang="en-US" b="1" dirty="0">
                <a:solidFill>
                  <a:srgbClr val="C00000"/>
                </a:solidFill>
              </a:rPr>
              <a:t>added the fields and variables needed for analysis</a:t>
            </a:r>
            <a:r>
              <a:rPr lang="en-US" dirty="0"/>
              <a:t>, investigated libraries, and used this information to plot. Once we had the charts, we were able to answer our questions.  </a:t>
            </a:r>
          </a:p>
        </p:txBody>
      </p:sp>
    </p:spTree>
    <p:extLst>
      <p:ext uri="{BB962C8B-B14F-4D97-AF65-F5344CB8AC3E}">
        <p14:creationId xmlns:p14="http://schemas.microsoft.com/office/powerpoint/2010/main" val="3700364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/>
              <a:t>Discussion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6240" y="2011680"/>
            <a:ext cx="5699760" cy="2011680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As per the data shown in plot "</a:t>
            </a:r>
            <a:r>
              <a:rPr lang="en-US" sz="2000" b="1" dirty="0">
                <a:solidFill>
                  <a:srgbClr val="C00000"/>
                </a:solidFill>
              </a:rPr>
              <a:t>% Coronavirus growth vs the rest of the world</a:t>
            </a:r>
            <a:r>
              <a:rPr lang="en-US" sz="2000" dirty="0"/>
              <a:t>", the trend of cases in China shows a clear </a:t>
            </a:r>
            <a:r>
              <a:rPr lang="en-US" sz="2000" b="1" dirty="0">
                <a:solidFill>
                  <a:srgbClr val="C00000"/>
                </a:solidFill>
              </a:rPr>
              <a:t>decreasing tendency </a:t>
            </a:r>
            <a:r>
              <a:rPr lang="en-US" sz="2000" dirty="0"/>
              <a:t>that starts in mid February and continues until march, while the cases confirmed in rest of the world, show an increase of approximately 25% in the same time frame (2 weeks).</a:t>
            </a:r>
          </a:p>
        </p:txBody>
      </p:sp>
      <p:pic>
        <p:nvPicPr>
          <p:cNvPr id="4" name="Imagen 3" descr="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AFE88A01-0A1D-4AA0-A67E-CD593F630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121" y="2051158"/>
            <a:ext cx="5583538" cy="452266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7F19976-C9E8-4E61-AD1F-6FC9DBF4D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640" y="4008529"/>
            <a:ext cx="4460240" cy="256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265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87680" y="2779431"/>
            <a:ext cx="11135360" cy="2310154"/>
          </a:xfrm>
        </p:spPr>
        <p:txBody>
          <a:bodyPr>
            <a:normAutofit/>
          </a:bodyPr>
          <a:lstStyle/>
          <a:p>
            <a:r>
              <a:rPr lang="en-US" dirty="0"/>
              <a:t>The data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updates everyday.</a:t>
            </a:r>
            <a:endParaRPr lang="es-MX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s-MX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ApiKey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GoogleMaps</a:t>
            </a:r>
            <a:r>
              <a:rPr lang="es-MX" dirty="0"/>
              <a:t> Api.</a:t>
            </a:r>
          </a:p>
          <a:p>
            <a:r>
              <a:rPr lang="es-MX" dirty="0" err="1"/>
              <a:t>Join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notebooks </a:t>
            </a:r>
            <a:r>
              <a:rPr lang="es-MX" dirty="0" err="1"/>
              <a:t>into</a:t>
            </a:r>
            <a:r>
              <a:rPr lang="es-MX" dirty="0"/>
              <a:t> </a:t>
            </a:r>
            <a:r>
              <a:rPr lang="es-MX" dirty="0" err="1"/>
              <a:t>one</a:t>
            </a:r>
            <a:r>
              <a:rPr lang="es-MX" dirty="0"/>
              <a:t> </a:t>
            </a:r>
            <a:r>
              <a:rPr lang="es-MX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functional</a:t>
            </a:r>
            <a:r>
              <a:rPr lang="es-MX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Notebook</a:t>
            </a:r>
            <a:r>
              <a:rPr lang="es-MX" dirty="0"/>
              <a:t>.</a:t>
            </a:r>
          </a:p>
          <a:p>
            <a:r>
              <a:rPr lang="es-MX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Cross-regional </a:t>
            </a:r>
            <a:r>
              <a:rPr lang="es-MX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data</a:t>
            </a:r>
            <a:r>
              <a:rPr lang="es-MX" dirty="0" err="1"/>
              <a:t>in</a:t>
            </a:r>
            <a:r>
              <a:rPr lang="es-MX" dirty="0"/>
              <a:t> </a:t>
            </a:r>
            <a:r>
              <a:rPr lang="es-MX" dirty="0" err="1"/>
              <a:t>order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analyze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spreading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virus in </a:t>
            </a:r>
            <a:r>
              <a:rPr lang="es-MX" dirty="0" err="1"/>
              <a:t>small</a:t>
            </a:r>
            <a:r>
              <a:rPr lang="es-MX" dirty="0"/>
              <a:t> </a:t>
            </a:r>
            <a:r>
              <a:rPr lang="es-MX" dirty="0" err="1"/>
              <a:t>environments</a:t>
            </a:r>
            <a:r>
              <a:rPr lang="es-MX" dirty="0"/>
              <a:t>.</a:t>
            </a:r>
          </a:p>
          <a:p>
            <a:endParaRPr lang="es-MX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F3D53FE-90DD-4681-8B36-0ACC7E171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/>
          <a:lstStyle/>
          <a:p>
            <a:r>
              <a:rPr lang="en-US" dirty="0"/>
              <a:t>POSTMORTEM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46894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115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533269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63958" y="3074875"/>
            <a:ext cx="10515600" cy="7115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4400" dirty="0" err="1"/>
              <a:t>Thank</a:t>
            </a:r>
            <a:r>
              <a:rPr lang="es-MX" sz="4400" dirty="0"/>
              <a:t> </a:t>
            </a:r>
            <a:r>
              <a:rPr lang="es-MX" sz="4400" dirty="0" err="1"/>
              <a:t>you</a:t>
            </a:r>
            <a:r>
              <a:rPr lang="es-MX" sz="4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799832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2641" y="284176"/>
            <a:ext cx="6522720" cy="1508760"/>
          </a:xfrm>
        </p:spPr>
        <p:txBody>
          <a:bodyPr>
            <a:normAutofit/>
          </a:bodyPr>
          <a:lstStyle/>
          <a:p>
            <a:r>
              <a:rPr lang="en-US" dirty="0"/>
              <a:t>Motivation &amp; Summary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02641" y="1981200"/>
            <a:ext cx="6329679" cy="420624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pPr algn="just"/>
            <a:r>
              <a:rPr lang="en-US" b="1" dirty="0">
                <a:solidFill>
                  <a:srgbClr val="C00000"/>
                </a:solidFill>
              </a:rPr>
              <a:t>COVID-19</a:t>
            </a:r>
            <a:r>
              <a:rPr lang="en-US" dirty="0"/>
              <a:t> is being the headline in the entire world for the last 3 months, it affects not just Health Sector, but some other like Economy, Finances, Tourism, among others.</a:t>
            </a:r>
          </a:p>
          <a:p>
            <a:pPr algn="just"/>
            <a:r>
              <a:rPr lang="en-US" dirty="0"/>
              <a:t>The scope of our project is to analyze the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evolution of the virus in humans</a:t>
            </a:r>
            <a:r>
              <a:rPr lang="en-US" dirty="0"/>
              <a:t>: confirmed cases, deaths and recoveries.</a:t>
            </a:r>
          </a:p>
          <a:p>
            <a:pPr algn="just"/>
            <a:r>
              <a:rPr lang="en-US" dirty="0"/>
              <a:t>We are seeking validation of the effectiveness of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public policy </a:t>
            </a:r>
            <a:r>
              <a:rPr lang="en-US" dirty="0"/>
              <a:t>adopted by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China</a:t>
            </a:r>
            <a:r>
              <a:rPr lang="en-US" dirty="0"/>
              <a:t> (Dictatorial Regime-One Party) versus the Rest of the World, regarding the specific case of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COVID-19</a:t>
            </a:r>
            <a:r>
              <a:rPr lang="en-US" dirty="0"/>
              <a:t>  spread. </a:t>
            </a:r>
          </a:p>
          <a:p>
            <a:pPr algn="just"/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96FC08F-E9E6-492C-951B-052826DD57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888" y="0"/>
            <a:ext cx="463099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9E9E87B-1C87-416E-8446-52F8C92E0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888" y="171410"/>
            <a:ext cx="4432098" cy="3257591"/>
          </a:xfrm>
          <a:prstGeom prst="rect">
            <a:avLst/>
          </a:prstGeom>
        </p:spPr>
      </p:pic>
      <p:pic>
        <p:nvPicPr>
          <p:cNvPr id="2050" name="Picture 2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EDCFF29F-D63B-44F1-A8E6-010191D332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16" b="556"/>
          <a:stretch/>
        </p:blipFill>
        <p:spPr bwMode="auto">
          <a:xfrm>
            <a:off x="8174367" y="3566167"/>
            <a:ext cx="3489312" cy="3120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909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we want to answer: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42519" y="2001520"/>
            <a:ext cx="9784080" cy="4206240"/>
          </a:xfrm>
        </p:spPr>
        <p:txBody>
          <a:bodyPr/>
          <a:lstStyle/>
          <a:p>
            <a:r>
              <a:rPr lang="en-US" dirty="0"/>
              <a:t>What is the percentage of </a:t>
            </a:r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recovered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death</a:t>
            </a:r>
            <a:r>
              <a:rPr lang="en-US" dirty="0"/>
              <a:t> and </a:t>
            </a:r>
            <a:r>
              <a:rPr lang="en-US" b="1" dirty="0">
                <a:solidFill>
                  <a:srgbClr val="FFC000"/>
                </a:solidFill>
              </a:rPr>
              <a:t>active cases </a:t>
            </a:r>
            <a:r>
              <a:rPr lang="en-US" dirty="0"/>
              <a:t>worldwide? This will help us understand the overview of the current status of the virus.</a:t>
            </a:r>
          </a:p>
          <a:p>
            <a:r>
              <a:rPr lang="en-US" dirty="0"/>
              <a:t>How many confirmed, death and recovered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cases</a:t>
            </a:r>
            <a:r>
              <a:rPr lang="en-US" dirty="0"/>
              <a:t> there are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per day </a:t>
            </a:r>
            <a:r>
              <a:rPr lang="en-US" dirty="0"/>
              <a:t>across the world?  This will help us understand how have the cases increased worldwide in a daily basis and the cumulative comparison of the different status of the disease.</a:t>
            </a:r>
          </a:p>
          <a:p>
            <a:r>
              <a:rPr lang="en-US" dirty="0"/>
              <a:t>What is the </a:t>
            </a:r>
            <a:r>
              <a:rPr lang="en-US" b="1" dirty="0">
                <a:solidFill>
                  <a:srgbClr val="FFC000"/>
                </a:solidFill>
              </a:rPr>
              <a:t>concentrations of cases by region</a:t>
            </a:r>
            <a:r>
              <a:rPr lang="en-US" dirty="0"/>
              <a:t>? To visually represent the spread of COVID-19 cases globally.</a:t>
            </a:r>
          </a:p>
          <a:p>
            <a:r>
              <a:rPr lang="en-US" dirty="0"/>
              <a:t>What is the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rate of increase </a:t>
            </a:r>
            <a:r>
              <a:rPr lang="en-US" dirty="0"/>
              <a:t>in confirmed cases in </a:t>
            </a:r>
            <a:r>
              <a:rPr lang="en-US" b="1" dirty="0">
                <a:solidFill>
                  <a:srgbClr val="C00000"/>
                </a:solidFill>
              </a:rPr>
              <a:t>China</a:t>
            </a:r>
            <a:r>
              <a:rPr lang="en-US" dirty="0"/>
              <a:t> compared to the </a:t>
            </a:r>
            <a:r>
              <a:rPr lang="en-US" b="1" dirty="0">
                <a:solidFill>
                  <a:srgbClr val="C00000"/>
                </a:solidFill>
              </a:rPr>
              <a:t>rest of the world</a:t>
            </a:r>
            <a:r>
              <a:rPr lang="en-US" dirty="0"/>
              <a:t>? This will help us identify if measures haven been taken in these two regions and identify their effectiveness in general.</a:t>
            </a:r>
          </a:p>
        </p:txBody>
      </p:sp>
    </p:spTree>
    <p:extLst>
      <p:ext uri="{BB962C8B-B14F-4D97-AF65-F5344CB8AC3E}">
        <p14:creationId xmlns:p14="http://schemas.microsoft.com/office/powerpoint/2010/main" val="4152517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Data </a:t>
            </a:r>
            <a:r>
              <a:rPr lang="es-MX" dirty="0" err="1"/>
              <a:t>Cleanup</a:t>
            </a:r>
            <a:r>
              <a:rPr lang="es-MX" dirty="0"/>
              <a:t> &amp; </a:t>
            </a:r>
            <a:r>
              <a:rPr lang="es-MX" dirty="0" err="1"/>
              <a:t>Exploration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101055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We found three public csv´s of data updated daily, that we consolidated, transposed and aggregated to get the data in the format we needed it to create our visualizations and answer our questions.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14807" r="18681" b="28336"/>
          <a:stretch/>
        </p:blipFill>
        <p:spPr>
          <a:xfrm>
            <a:off x="4284103" y="3022234"/>
            <a:ext cx="3337280" cy="95013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237" y="4081736"/>
            <a:ext cx="3627013" cy="257465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8687" y="4080664"/>
            <a:ext cx="3436113" cy="256355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80" y="4080664"/>
            <a:ext cx="3119120" cy="257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47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Data </a:t>
            </a:r>
            <a:r>
              <a:rPr lang="es-MX" dirty="0" err="1"/>
              <a:t>Cleanup</a:t>
            </a:r>
            <a:r>
              <a:rPr lang="es-MX" dirty="0"/>
              <a:t> &amp; </a:t>
            </a:r>
            <a:r>
              <a:rPr lang="es-MX" dirty="0" err="1"/>
              <a:t>Exploration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had cumulative numbers, while for some analysis we needed the daily cases. We applied a loop calculation to have both options as separated data frames.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76" y="2849141"/>
            <a:ext cx="5341182" cy="372468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779" y="4800477"/>
            <a:ext cx="5121084" cy="141744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2779" y="3185099"/>
            <a:ext cx="5121084" cy="140220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8364747" y="2849141"/>
            <a:ext cx="150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Before</a:t>
            </a:r>
            <a:endParaRPr lang="es-MX" dirty="0"/>
          </a:p>
        </p:txBody>
      </p:sp>
      <p:sp>
        <p:nvSpPr>
          <p:cNvPr id="9" name="CuadroTexto 8"/>
          <p:cNvSpPr txBox="1"/>
          <p:nvPr/>
        </p:nvSpPr>
        <p:spPr>
          <a:xfrm>
            <a:off x="8364747" y="4517047"/>
            <a:ext cx="150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After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84685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Data </a:t>
            </a:r>
            <a:r>
              <a:rPr lang="es-MX" dirty="0" err="1"/>
              <a:t>Cleanup</a:t>
            </a:r>
            <a:r>
              <a:rPr lang="es-MX" dirty="0"/>
              <a:t> &amp; </a:t>
            </a:r>
            <a:r>
              <a:rPr lang="es-MX" dirty="0" err="1"/>
              <a:t>Exploration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days in our data source were added in columns, but we needed a different structure to be able to analyze it easily. We transposed the data to have days and cases into rows. 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322" y="3278036"/>
            <a:ext cx="6776445" cy="232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615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Data </a:t>
            </a:r>
            <a:r>
              <a:rPr lang="es-MX" dirty="0" err="1"/>
              <a:t>Cleanup</a:t>
            </a:r>
            <a:r>
              <a:rPr lang="es-MX" dirty="0"/>
              <a:t> &amp; </a:t>
            </a:r>
            <a:r>
              <a:rPr lang="es-MX" dirty="0" err="1"/>
              <a:t>Exploration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day format was </a:t>
            </a:r>
            <a:r>
              <a:rPr lang="en-US" dirty="0" err="1"/>
              <a:t>improtant</a:t>
            </a:r>
            <a:r>
              <a:rPr lang="en-US" dirty="0"/>
              <a:t> for the charts to show the information chronologically. We applied a </a:t>
            </a:r>
            <a:r>
              <a:rPr lang="en-US" dirty="0" err="1"/>
              <a:t>timeseries</a:t>
            </a:r>
            <a:r>
              <a:rPr lang="en-US" dirty="0"/>
              <a:t> function to create a new date field with correct date format.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077" y="3295291"/>
            <a:ext cx="7203764" cy="264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602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Data </a:t>
            </a:r>
            <a:r>
              <a:rPr lang="es-MX" dirty="0" err="1"/>
              <a:t>Cleanup</a:t>
            </a:r>
            <a:r>
              <a:rPr lang="es-MX" dirty="0"/>
              <a:t> &amp; </a:t>
            </a:r>
            <a:r>
              <a:rPr lang="es-MX" dirty="0" err="1"/>
              <a:t>Exploration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Also, the calculation and addition of new fields was necessary to create some of the charts:</a:t>
            </a:r>
            <a:endParaRPr lang="es-MX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221" y="2713673"/>
            <a:ext cx="7991475" cy="628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458" y="3437573"/>
            <a:ext cx="34290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62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Visualization</a:t>
            </a:r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E072A85-D05A-43F7-84B5-32D14B89D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415" y="1934076"/>
            <a:ext cx="5870105" cy="475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4661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 bandas">
  <a:themeElements>
    <a:clrScheme name="Con bandas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Con banda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 banda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697</Words>
  <Application>Microsoft Office PowerPoint</Application>
  <PresentationFormat>Widescreen</PresentationFormat>
  <Paragraphs>56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Corbel</vt:lpstr>
      <vt:lpstr>Wingdings</vt:lpstr>
      <vt:lpstr>Con bandas</vt:lpstr>
      <vt:lpstr>COVID-19 case analysis</vt:lpstr>
      <vt:lpstr>Motivation &amp; Summary</vt:lpstr>
      <vt:lpstr>Questions we want to answer:</vt:lpstr>
      <vt:lpstr>Data Cleanup &amp; Exploration</vt:lpstr>
      <vt:lpstr>Data Cleanup &amp; Exploration</vt:lpstr>
      <vt:lpstr>Data Cleanup &amp; Exploration</vt:lpstr>
      <vt:lpstr>Data Cleanup &amp; Exploration</vt:lpstr>
      <vt:lpstr>Data Cleanup &amp; Exploration</vt:lpstr>
      <vt:lpstr>Visualization</vt:lpstr>
      <vt:lpstr>Visualization</vt:lpstr>
      <vt:lpstr>Visualization</vt:lpstr>
      <vt:lpstr>Visualization</vt:lpstr>
      <vt:lpstr>Visualization</vt:lpstr>
      <vt:lpstr>Questions &amp; Data</vt:lpstr>
      <vt:lpstr>Data Analysis</vt:lpstr>
      <vt:lpstr>Discussion</vt:lpstr>
      <vt:lpstr>POSTMORTEM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cases analysis</dc:title>
  <dc:creator>Edwin Rosales</dc:creator>
  <cp:lastModifiedBy>Villarreal, Grecia</cp:lastModifiedBy>
  <cp:revision>9</cp:revision>
  <dcterms:created xsi:type="dcterms:W3CDTF">2020-03-07T14:19:47Z</dcterms:created>
  <dcterms:modified xsi:type="dcterms:W3CDTF">2020-03-07T15:54:11Z</dcterms:modified>
</cp:coreProperties>
</file>