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83" r:id="rId10"/>
    <p:sldId id="266" r:id="rId11"/>
    <p:sldId id="28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55C81-6FFB-45BE-9EA5-1F637DD822CB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5C84-B68E-4B58-BF7B-974CDD043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3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300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109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956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29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943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303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072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072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926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92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920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6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4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1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4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0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6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71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21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9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wmf"/><Relationship Id="rId5" Type="http://schemas.openxmlformats.org/officeDocument/2006/relationships/image" Target="../media/image2.jpe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jpeg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5212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Информационно-логические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вычислительной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 (продолжение)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96145"/>
            <a:ext cx="9144000" cy="55618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Представление информации в компьютере</a:t>
            </a:r>
          </a:p>
          <a:p>
            <a:pPr marL="0" indent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 Представление числовой информации</a:t>
            </a:r>
          </a:p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3.1.1. Формат с фиксированной запятой</a:t>
            </a:r>
          </a:p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3.1.2.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с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плавающей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запятой</a:t>
            </a:r>
          </a:p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3.1.3. Представление целых чисел</a:t>
            </a:r>
          </a:p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3.1.4. Арифметические действия над целыми числами со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знаком</a:t>
            </a:r>
            <a:endParaRPr lang="ru-RU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7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42875"/>
            <a:ext cx="9143999" cy="549821"/>
          </a:xfrm>
          <a:noFill/>
        </p:spPr>
        <p:txBody>
          <a:bodyPr anchor="t"/>
          <a:lstStyle/>
          <a:p>
            <a:pPr algn="ctr"/>
            <a:r>
              <a:rPr lang="en-US" altLang="ru-RU" sz="800" b="1" dirty="0"/>
              <a:t/>
            </a:r>
            <a:br>
              <a:rPr lang="en-US" altLang="ru-RU" sz="800" b="1" dirty="0"/>
            </a:br>
            <a:r>
              <a:rPr lang="ru-RU" altLang="ru-RU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3.1.4. </a:t>
            </a:r>
            <a:r>
              <a:rPr lang="ru-RU" alt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Арифметические </a:t>
            </a:r>
            <a:r>
              <a:rPr lang="ru-RU" alt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над целыми числами со знаком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8810826" cy="254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99592" y="1196752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>
                <a:latin typeface="Times New Roman"/>
                <a:ea typeface="Calibri"/>
              </a:rPr>
              <a:t>Двоичные таблицы сложения и умножения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24199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7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42875"/>
            <a:ext cx="9143999" cy="549821"/>
          </a:xfrm>
          <a:noFill/>
        </p:spPr>
        <p:txBody>
          <a:bodyPr anchor="t"/>
          <a:lstStyle/>
          <a:p>
            <a:pPr algn="ctr"/>
            <a:r>
              <a:rPr lang="en-US" altLang="ru-RU" sz="800" b="1" dirty="0"/>
              <a:t/>
            </a:r>
            <a:br>
              <a:rPr lang="en-US" altLang="ru-RU" sz="800" b="1" dirty="0"/>
            </a:br>
            <a:r>
              <a:rPr lang="ru-RU" altLang="ru-RU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3.1.4. </a:t>
            </a:r>
            <a:r>
              <a:rPr lang="ru-RU" alt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Арифметические </a:t>
            </a:r>
            <a:r>
              <a:rPr lang="ru-RU" alt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над целыми числами со знаком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250825" y="1042988"/>
            <a:ext cx="8637588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1800" b="1" dirty="0"/>
              <a:t>Сложение обратных кодов</a:t>
            </a:r>
            <a:r>
              <a:rPr lang="en-US" altLang="ru-RU" sz="1800" dirty="0"/>
              <a:t>:</a:t>
            </a:r>
          </a:p>
          <a:p>
            <a:endParaRPr lang="en-US" altLang="ru-RU" sz="1000" dirty="0"/>
          </a:p>
          <a:p>
            <a:r>
              <a:rPr lang="en-US" altLang="ru-RU" sz="1800" dirty="0"/>
              <a:t>	</a:t>
            </a:r>
            <a:r>
              <a:rPr lang="ru-RU" altLang="ru-RU" sz="1800" u="sng" dirty="0"/>
              <a:t>Десятичная запись</a:t>
            </a:r>
            <a:r>
              <a:rPr lang="ru-RU" altLang="ru-RU" sz="1800" dirty="0"/>
              <a:t>	</a:t>
            </a:r>
            <a:r>
              <a:rPr lang="ru-RU" altLang="ru-RU" sz="1800" u="sng" dirty="0"/>
              <a:t>Двоичные коды</a:t>
            </a:r>
            <a:endParaRPr lang="ru-RU" altLang="ru-RU" sz="1800" dirty="0"/>
          </a:p>
          <a:p>
            <a:r>
              <a:rPr lang="en-US" altLang="ru-RU" sz="1800" dirty="0"/>
              <a:t>1. </a:t>
            </a:r>
            <a:r>
              <a:rPr lang="en-US" altLang="ru-RU" sz="1800" b="1" dirty="0"/>
              <a:t>A, B </a:t>
            </a:r>
            <a:r>
              <a:rPr lang="en-US" altLang="ru-RU" sz="1800" b="1" dirty="0">
                <a:cs typeface="Times New Roman" panose="02020603050405020304" pitchFamily="18" charset="0"/>
              </a:rPr>
              <a:t>≥ 0</a:t>
            </a:r>
            <a:r>
              <a:rPr lang="en-US" altLang="ru-RU" sz="1800" dirty="0">
                <a:cs typeface="Times New Roman" panose="02020603050405020304" pitchFamily="18" charset="0"/>
              </a:rPr>
              <a:t>.</a:t>
            </a:r>
          </a:p>
          <a:p>
            <a:r>
              <a:rPr lang="en-US" altLang="ru-RU" sz="1800" b="1"/>
              <a:t>	</a:t>
            </a:r>
            <a:r>
              <a:rPr lang="en-US" altLang="ru-RU" sz="1800" b="1" smtClean="0"/>
              <a:t>               </a:t>
            </a:r>
            <a:r>
              <a:rPr lang="ru-RU" altLang="ru-RU" sz="1800" b="1" smtClean="0"/>
              <a:t>3</a:t>
            </a:r>
            <a:r>
              <a:rPr lang="ru-RU" altLang="ru-RU" sz="1800" b="1" dirty="0"/>
              <a:t>		</a:t>
            </a:r>
            <a:r>
              <a:rPr lang="ru-RU" altLang="ru-RU" sz="1800" b="1"/>
              <a:t>   </a:t>
            </a:r>
            <a:r>
              <a:rPr lang="en-US" altLang="ru-RU" sz="1800" b="1" smtClean="0"/>
              <a:t>                  </a:t>
            </a:r>
            <a:r>
              <a:rPr lang="ru-RU" altLang="ru-RU" sz="1800" b="1" smtClean="0"/>
              <a:t> </a:t>
            </a:r>
            <a:r>
              <a:rPr lang="ru-RU" altLang="ru-RU" sz="1800" b="1" dirty="0"/>
              <a:t>0 0000011</a:t>
            </a:r>
          </a:p>
          <a:p>
            <a:r>
              <a:rPr lang="en-US" altLang="ru-RU" sz="1800" b="1" dirty="0"/>
              <a:t>	           </a:t>
            </a:r>
            <a:r>
              <a:rPr lang="ru-RU" altLang="ru-RU" sz="1800" b="1" dirty="0"/>
              <a:t>+</a:t>
            </a:r>
            <a:r>
              <a:rPr lang="ru-RU" altLang="ru-RU" sz="1800" b="1" u="sng" dirty="0"/>
              <a:t>  7</a:t>
            </a:r>
            <a:r>
              <a:rPr lang="ru-RU" altLang="ru-RU" sz="1800" u="sng" dirty="0"/>
              <a:t> </a:t>
            </a:r>
            <a:r>
              <a:rPr lang="ru-RU" altLang="ru-RU" sz="1800" b="1" dirty="0"/>
              <a:t>		  +</a:t>
            </a:r>
            <a:r>
              <a:rPr lang="ru-RU" altLang="ru-RU" sz="1800" b="1" u="sng" dirty="0"/>
              <a:t> 0 0000111</a:t>
            </a:r>
            <a:endParaRPr lang="ru-RU" altLang="ru-RU" sz="1800" dirty="0"/>
          </a:p>
          <a:p>
            <a:r>
              <a:rPr lang="en-US" altLang="ru-RU" sz="1800" dirty="0"/>
              <a:t>	           </a:t>
            </a:r>
            <a:r>
              <a:rPr lang="ru-RU" altLang="ru-RU" sz="1800" dirty="0"/>
              <a:t>   </a:t>
            </a:r>
            <a:r>
              <a:rPr lang="ru-RU" altLang="ru-RU" sz="1800" b="1" dirty="0"/>
              <a:t>10		     0 0001010</a:t>
            </a:r>
            <a:endParaRPr lang="en-US" altLang="ru-RU" sz="1800" dirty="0"/>
          </a:p>
          <a:p>
            <a:endParaRPr lang="en-US" altLang="ru-RU" sz="1000" dirty="0"/>
          </a:p>
          <a:p>
            <a:r>
              <a:rPr lang="en-US" altLang="ru-RU" sz="1800" dirty="0"/>
              <a:t>2. </a:t>
            </a:r>
            <a:r>
              <a:rPr lang="en-US" altLang="ru-RU" sz="1800" b="1" dirty="0"/>
              <a:t>A </a:t>
            </a:r>
            <a:r>
              <a:rPr lang="en-US" altLang="ru-RU" sz="1800" b="1" dirty="0">
                <a:cs typeface="Times New Roman" panose="02020603050405020304" pitchFamily="18" charset="0"/>
              </a:rPr>
              <a:t>≥ 0, B &lt; 0, </a:t>
            </a:r>
            <a:r>
              <a:rPr lang="ru-RU" altLang="ru-RU" sz="1800" b="1" dirty="0">
                <a:cs typeface="Times New Roman" panose="02020603050405020304" pitchFamily="18" charset="0"/>
              </a:rPr>
              <a:t>|A| &lt; |B|</a:t>
            </a:r>
            <a:r>
              <a:rPr lang="en-US" altLang="ru-RU" sz="1800" dirty="0">
                <a:cs typeface="Times New Roman" panose="02020603050405020304" pitchFamily="18" charset="0"/>
              </a:rPr>
              <a:t>.</a:t>
            </a:r>
          </a:p>
          <a:p>
            <a:r>
              <a:rPr lang="en-US" altLang="ru-RU" sz="1800" b="1"/>
              <a:t>	</a:t>
            </a:r>
            <a:r>
              <a:rPr lang="en-US" altLang="ru-RU" sz="1800" b="1" smtClean="0"/>
              <a:t>               </a:t>
            </a:r>
            <a:r>
              <a:rPr lang="ru-RU" altLang="ru-RU" sz="1800" b="1" smtClean="0"/>
              <a:t>3</a:t>
            </a:r>
            <a:r>
              <a:rPr lang="ru-RU" altLang="ru-RU" sz="1800" b="1" dirty="0"/>
              <a:t>		</a:t>
            </a:r>
            <a:r>
              <a:rPr lang="ru-RU" altLang="ru-RU" sz="1800" b="1"/>
              <a:t>     </a:t>
            </a:r>
            <a:r>
              <a:rPr lang="en-US" altLang="ru-RU" sz="1800" b="1" smtClean="0"/>
              <a:t>                 </a:t>
            </a:r>
            <a:r>
              <a:rPr lang="ru-RU" altLang="ru-RU" sz="1800" b="1" smtClean="0"/>
              <a:t>0 </a:t>
            </a:r>
            <a:r>
              <a:rPr lang="ru-RU" altLang="ru-RU" sz="1800" b="1" dirty="0"/>
              <a:t>0000011  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– Прямой код числа  </a:t>
            </a:r>
            <a:r>
              <a:rPr lang="en-US" altLang="ru-RU" sz="1800" b="1" dirty="0"/>
              <a:t>3</a:t>
            </a:r>
            <a:endParaRPr lang="ru-RU" altLang="ru-RU" sz="1800" b="1" dirty="0"/>
          </a:p>
          <a:p>
            <a:r>
              <a:rPr lang="en-US" altLang="ru-RU" sz="1800" b="1" dirty="0"/>
              <a:t>	         </a:t>
            </a:r>
            <a:r>
              <a:rPr lang="ru-RU" altLang="ru-RU" sz="1800" b="1" dirty="0"/>
              <a:t>+</a:t>
            </a:r>
            <a:r>
              <a:rPr lang="ru-RU" altLang="ru-RU" sz="1800" b="1" u="sng" dirty="0"/>
              <a:t> -10 </a:t>
            </a:r>
            <a:r>
              <a:rPr lang="ru-RU" altLang="ru-RU" sz="1800" b="1" dirty="0"/>
              <a:t>		  +</a:t>
            </a:r>
            <a:r>
              <a:rPr lang="ru-RU" altLang="ru-RU" sz="1800" b="1" u="sng" dirty="0"/>
              <a:t> 1 1110101</a:t>
            </a:r>
            <a:r>
              <a:rPr lang="ru-RU" altLang="ru-RU" sz="1800" b="1" dirty="0"/>
              <a:t>  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– Обратный код числа  -10</a:t>
            </a:r>
            <a:endParaRPr lang="ru-RU" altLang="ru-RU" sz="1800" dirty="0"/>
          </a:p>
          <a:p>
            <a:r>
              <a:rPr lang="en-US" altLang="ru-RU" sz="1800" dirty="0"/>
              <a:t>	</a:t>
            </a:r>
            <a:r>
              <a:rPr lang="ru-RU" altLang="ru-RU" sz="1800" dirty="0"/>
              <a:t>  </a:t>
            </a:r>
            <a:r>
              <a:rPr lang="en-US" altLang="ru-RU" sz="1800" dirty="0"/>
              <a:t>         </a:t>
            </a:r>
            <a:r>
              <a:rPr lang="ru-RU" altLang="ru-RU" sz="1800" dirty="0"/>
              <a:t>   </a:t>
            </a:r>
            <a:r>
              <a:rPr lang="ru-RU" altLang="ru-RU" sz="1800" b="1" dirty="0"/>
              <a:t>-7		     1 1111000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  – Обратный код числа  -7</a:t>
            </a:r>
          </a:p>
          <a:p>
            <a:r>
              <a:rPr lang="ru-RU" altLang="ru-RU" sz="1800" b="1" dirty="0"/>
              <a:t> 			</a:t>
            </a:r>
            <a:r>
              <a:rPr lang="en-US" altLang="ru-RU" sz="1800" b="1" dirty="0"/>
              <a:t>	</a:t>
            </a:r>
            <a:r>
              <a:rPr lang="ru-RU" altLang="ru-RU" sz="1800" b="1" dirty="0"/>
              <a:t>     1 0000111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  – Прямой код числа  -7</a:t>
            </a:r>
            <a:endParaRPr lang="en-US" altLang="ru-RU" sz="1800" dirty="0"/>
          </a:p>
          <a:p>
            <a:endParaRPr lang="en-US" altLang="ru-RU" sz="1000" dirty="0"/>
          </a:p>
          <a:p>
            <a:r>
              <a:rPr lang="en-US" altLang="ru-RU" sz="1800" dirty="0"/>
              <a:t>3. </a:t>
            </a:r>
            <a:r>
              <a:rPr lang="en-US" altLang="ru-RU" sz="1800" b="1" dirty="0"/>
              <a:t>A </a:t>
            </a:r>
            <a:r>
              <a:rPr lang="en-US" altLang="ru-RU" sz="1800" b="1" dirty="0">
                <a:cs typeface="Times New Roman" panose="02020603050405020304" pitchFamily="18" charset="0"/>
              </a:rPr>
              <a:t>≥ 0, B &lt; 0, </a:t>
            </a:r>
            <a:r>
              <a:rPr lang="ru-RU" altLang="ru-RU" sz="1800" b="1" dirty="0">
                <a:cs typeface="Times New Roman" panose="02020603050405020304" pitchFamily="18" charset="0"/>
              </a:rPr>
              <a:t>|A| </a:t>
            </a:r>
            <a:r>
              <a:rPr lang="en-US" altLang="ru-RU" sz="1800" b="1" dirty="0">
                <a:cs typeface="Times New Roman" panose="02020603050405020304" pitchFamily="18" charset="0"/>
              </a:rPr>
              <a:t>&gt;</a:t>
            </a:r>
            <a:r>
              <a:rPr lang="ru-RU" altLang="ru-RU" sz="1800" b="1" dirty="0">
                <a:cs typeface="Times New Roman" panose="02020603050405020304" pitchFamily="18" charset="0"/>
              </a:rPr>
              <a:t> |B|</a:t>
            </a:r>
            <a:r>
              <a:rPr lang="en-US" altLang="ru-RU" sz="1800" dirty="0">
                <a:cs typeface="Times New Roman" panose="02020603050405020304" pitchFamily="18" charset="0"/>
              </a:rPr>
              <a:t>.</a:t>
            </a:r>
          </a:p>
          <a:p>
            <a:r>
              <a:rPr lang="en-US" altLang="ru-RU" sz="1800" b="1" dirty="0"/>
              <a:t>	              </a:t>
            </a:r>
            <a:r>
              <a:rPr lang="ru-RU" altLang="ru-RU" sz="1800" b="1" dirty="0"/>
              <a:t>10		     0 0001010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  – Прямой код числа  </a:t>
            </a:r>
            <a:r>
              <a:rPr lang="en-US" altLang="ru-RU" sz="1800" b="1" dirty="0"/>
              <a:t>10</a:t>
            </a:r>
            <a:endParaRPr lang="ru-RU" altLang="ru-RU" sz="1800" b="1" dirty="0"/>
          </a:p>
          <a:p>
            <a:r>
              <a:rPr lang="en-US" altLang="ru-RU" sz="1800" b="1" dirty="0"/>
              <a:t>	          </a:t>
            </a:r>
            <a:r>
              <a:rPr lang="ru-RU" altLang="ru-RU" sz="1800" b="1"/>
              <a:t>+ </a:t>
            </a:r>
            <a:r>
              <a:rPr lang="ru-RU" altLang="ru-RU" sz="1800" b="1" u="sng"/>
              <a:t> </a:t>
            </a:r>
            <a:r>
              <a:rPr lang="en-US" altLang="ru-RU" sz="1800" b="1" u="sng" smtClean="0"/>
              <a:t> </a:t>
            </a:r>
            <a:r>
              <a:rPr lang="ru-RU" altLang="ru-RU" sz="1800" b="1" u="sng" smtClean="0"/>
              <a:t>-</a:t>
            </a:r>
            <a:r>
              <a:rPr lang="ru-RU" altLang="ru-RU" sz="1800" b="1" u="sng" dirty="0"/>
              <a:t>3 </a:t>
            </a:r>
            <a:r>
              <a:rPr lang="ru-RU" altLang="ru-RU" sz="1800" b="1" dirty="0"/>
              <a:t>		  +</a:t>
            </a:r>
            <a:r>
              <a:rPr lang="ru-RU" altLang="ru-RU" sz="1800" b="1" u="sng" dirty="0"/>
              <a:t> 1 1111100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  – Обратный код числа  -3</a:t>
            </a:r>
            <a:endParaRPr lang="ru-RU" altLang="ru-RU" sz="1800" dirty="0"/>
          </a:p>
          <a:p>
            <a:r>
              <a:rPr lang="en-US" altLang="ru-RU" sz="1800"/>
              <a:t>	</a:t>
            </a:r>
            <a:r>
              <a:rPr lang="en-US" altLang="ru-RU" sz="1800" smtClean="0"/>
              <a:t>                </a:t>
            </a:r>
            <a:r>
              <a:rPr lang="ru-RU" altLang="ru-RU" sz="1800" b="1" smtClean="0"/>
              <a:t>7</a:t>
            </a:r>
            <a:r>
              <a:rPr lang="ru-RU" altLang="ru-RU" sz="1800" b="1" dirty="0"/>
              <a:t>		</a:t>
            </a:r>
            <a:r>
              <a:rPr lang="ru-RU" altLang="ru-RU" sz="1800" b="1"/>
              <a:t> </a:t>
            </a:r>
            <a:r>
              <a:rPr lang="ru-RU" altLang="ru-RU" sz="1800" b="1" smtClean="0"/>
              <a:t>┌</a:t>
            </a:r>
            <a:r>
              <a:rPr lang="en-US" altLang="ru-RU" sz="1800" b="1" smtClean="0"/>
              <a:t>  </a:t>
            </a:r>
            <a:r>
              <a:rPr lang="ru-RU" altLang="ru-RU" sz="1800" b="1" smtClean="0"/>
              <a:t>0 </a:t>
            </a:r>
            <a:r>
              <a:rPr lang="ru-RU" altLang="ru-RU" sz="1800" b="1" dirty="0"/>
              <a:t>0000110</a:t>
            </a:r>
          </a:p>
          <a:p>
            <a:r>
              <a:rPr lang="ru-RU" altLang="ru-RU" sz="1800" b="1" dirty="0"/>
              <a:t> 			</a:t>
            </a:r>
            <a:r>
              <a:rPr lang="en-US" altLang="ru-RU" sz="1800" b="1" dirty="0"/>
              <a:t>	</a:t>
            </a:r>
            <a:r>
              <a:rPr lang="ru-RU" altLang="ru-RU" sz="1800" b="1" dirty="0"/>
              <a:t> └</a:t>
            </a:r>
            <a:r>
              <a:rPr lang="ru-RU" altLang="ru-RU" sz="1800" b="1" u="sng" dirty="0"/>
              <a:t>───→ +1</a:t>
            </a:r>
            <a:endParaRPr lang="ru-RU" altLang="ru-RU" sz="1800" b="1" dirty="0"/>
          </a:p>
          <a:p>
            <a:r>
              <a:rPr lang="ru-RU" altLang="ru-RU" sz="1800" b="1" dirty="0"/>
              <a:t> 	</a:t>
            </a:r>
            <a:r>
              <a:rPr lang="en-US" altLang="ru-RU" sz="1800" b="1" dirty="0"/>
              <a:t>	</a:t>
            </a:r>
            <a:r>
              <a:rPr lang="ru-RU" altLang="ru-RU" sz="1800" b="1" dirty="0"/>
              <a:t>		     0 0000111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  – Прямой код числа  7</a:t>
            </a:r>
          </a:p>
        </p:txBody>
      </p:sp>
    </p:spTree>
    <p:extLst>
      <p:ext uri="{BB962C8B-B14F-4D97-AF65-F5344CB8AC3E}">
        <p14:creationId xmlns:p14="http://schemas.microsoft.com/office/powerpoint/2010/main" val="26719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5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42875"/>
            <a:ext cx="9143999" cy="477813"/>
          </a:xfrm>
          <a:noFill/>
        </p:spPr>
        <p:txBody>
          <a:bodyPr anchor="t"/>
          <a:lstStyle/>
          <a:p>
            <a:r>
              <a:rPr lang="ru-RU" altLang="ru-RU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3.1.4. Арифметические действия над целыми числами со знаком</a:t>
            </a:r>
            <a:endParaRPr lang="ru-RU" altLang="ru-RU" sz="2400" b="1" dirty="0">
              <a:solidFill>
                <a:schemeClr val="tx1"/>
              </a:solidFill>
            </a:endParaRP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250825" y="1042988"/>
            <a:ext cx="8637588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1800" b="1"/>
              <a:t>Сложение обратных кодов</a:t>
            </a:r>
            <a:r>
              <a:rPr lang="en-US" altLang="ru-RU" sz="1800"/>
              <a:t>:</a:t>
            </a:r>
          </a:p>
          <a:p>
            <a:endParaRPr lang="en-US" altLang="ru-RU" sz="800"/>
          </a:p>
          <a:p>
            <a:r>
              <a:rPr lang="en-US" altLang="ru-RU" sz="1800"/>
              <a:t>	</a:t>
            </a:r>
            <a:r>
              <a:rPr lang="ru-RU" altLang="ru-RU" sz="1800" u="sng"/>
              <a:t>Десятичная запись</a:t>
            </a:r>
            <a:r>
              <a:rPr lang="ru-RU" altLang="ru-RU" sz="1800"/>
              <a:t>	</a:t>
            </a:r>
            <a:r>
              <a:rPr lang="ru-RU" altLang="ru-RU" sz="1800" u="sng"/>
              <a:t>Двоичные коды</a:t>
            </a:r>
            <a:endParaRPr lang="ru-RU" altLang="ru-RU" sz="1800"/>
          </a:p>
          <a:p>
            <a:r>
              <a:rPr lang="en-US" altLang="ru-RU" sz="1800"/>
              <a:t>4. </a:t>
            </a:r>
            <a:r>
              <a:rPr lang="en-US" altLang="ru-RU" sz="1800" b="1"/>
              <a:t>A, B </a:t>
            </a:r>
            <a:r>
              <a:rPr lang="en-US" altLang="ru-RU" sz="1800" b="1">
                <a:cs typeface="Times New Roman" panose="02020603050405020304" pitchFamily="18" charset="0"/>
              </a:rPr>
              <a:t>&lt; 0</a:t>
            </a:r>
            <a:r>
              <a:rPr lang="en-US" altLang="ru-RU" sz="1800">
                <a:cs typeface="Times New Roman" panose="02020603050405020304" pitchFamily="18" charset="0"/>
              </a:rPr>
              <a:t>.</a:t>
            </a:r>
          </a:p>
          <a:p>
            <a:r>
              <a:rPr lang="en-US" altLang="ru-RU" b="1"/>
              <a:t>	</a:t>
            </a:r>
            <a:r>
              <a:rPr lang="en-US" altLang="ru-RU" b="1" smtClean="0"/>
              <a:t>                </a:t>
            </a:r>
            <a:r>
              <a:rPr lang="ru-RU" altLang="ru-RU" sz="1800" b="1" smtClean="0"/>
              <a:t>-</a:t>
            </a:r>
            <a:r>
              <a:rPr lang="ru-RU" altLang="ru-RU" sz="1800" b="1"/>
              <a:t>3		     1 1111100</a:t>
            </a:r>
            <a:r>
              <a:rPr lang="en-US" altLang="ru-RU" sz="1800" b="1"/>
              <a:t> </a:t>
            </a:r>
            <a:r>
              <a:rPr lang="ru-RU" altLang="ru-RU" sz="1800" b="1"/>
              <a:t>  – Обратный код числа  -3</a:t>
            </a:r>
          </a:p>
          <a:p>
            <a:r>
              <a:rPr lang="en-US" altLang="ru-RU" sz="1800" b="1"/>
              <a:t>	            </a:t>
            </a:r>
            <a:r>
              <a:rPr lang="ru-RU" altLang="ru-RU" sz="1800" b="1"/>
              <a:t>+ </a:t>
            </a:r>
            <a:r>
              <a:rPr lang="ru-RU" altLang="ru-RU" sz="1800" b="1" u="sng"/>
              <a:t> -7 </a:t>
            </a:r>
            <a:r>
              <a:rPr lang="ru-RU" altLang="ru-RU" sz="1800" b="1"/>
              <a:t>		  +</a:t>
            </a:r>
            <a:r>
              <a:rPr lang="ru-RU" altLang="ru-RU" sz="1800" b="1" u="sng"/>
              <a:t> 1 1111000</a:t>
            </a:r>
            <a:r>
              <a:rPr lang="en-US" altLang="ru-RU" sz="1800" b="1"/>
              <a:t> </a:t>
            </a:r>
            <a:r>
              <a:rPr lang="ru-RU" altLang="ru-RU" sz="1800" b="1"/>
              <a:t>  – Обратный код числа  -7</a:t>
            </a:r>
          </a:p>
          <a:p>
            <a:r>
              <a:rPr lang="en-US" altLang="ru-RU" sz="1800" b="1"/>
              <a:t>	</a:t>
            </a:r>
            <a:r>
              <a:rPr lang="ru-RU" altLang="ru-RU" sz="1800" b="1"/>
              <a:t> </a:t>
            </a:r>
            <a:r>
              <a:rPr lang="en-US" altLang="ru-RU" sz="1800" b="1"/>
              <a:t>           </a:t>
            </a:r>
            <a:r>
              <a:rPr lang="ru-RU" altLang="ru-RU" sz="1800" b="1"/>
              <a:t> </a:t>
            </a:r>
            <a:r>
              <a:rPr lang="en-US" altLang="ru-RU" sz="1800" b="1"/>
              <a:t> -</a:t>
            </a:r>
            <a:r>
              <a:rPr lang="ru-RU" altLang="ru-RU" sz="1800" b="1"/>
              <a:t>10		 ┌ </a:t>
            </a:r>
            <a:r>
              <a:rPr lang="en-US" altLang="ru-RU" sz="1800" b="1"/>
              <a:t>1 111</a:t>
            </a:r>
            <a:r>
              <a:rPr lang="ru-RU" altLang="ru-RU" sz="1800" b="1"/>
              <a:t>01</a:t>
            </a:r>
            <a:r>
              <a:rPr lang="en-US" altLang="ru-RU" sz="1800" b="1"/>
              <a:t>0</a:t>
            </a:r>
            <a:r>
              <a:rPr lang="ru-RU" altLang="ru-RU" sz="1800" b="1"/>
              <a:t>0</a:t>
            </a:r>
          </a:p>
          <a:p>
            <a:r>
              <a:rPr lang="ru-RU" altLang="ru-RU" sz="1800" b="1"/>
              <a:t> 	</a:t>
            </a:r>
            <a:r>
              <a:rPr lang="en-US" altLang="ru-RU" sz="1800" b="1"/>
              <a:t>		</a:t>
            </a:r>
            <a:r>
              <a:rPr lang="ru-RU" altLang="ru-RU" sz="1800" b="1"/>
              <a:t>	 └</a:t>
            </a:r>
            <a:r>
              <a:rPr lang="ru-RU" altLang="ru-RU" sz="1800" b="1" u="sng"/>
              <a:t>───→ +1</a:t>
            </a:r>
            <a:endParaRPr lang="ru-RU" altLang="ru-RU" sz="1800" b="1"/>
          </a:p>
          <a:p>
            <a:r>
              <a:rPr lang="ru-RU" altLang="ru-RU" sz="1800" b="1"/>
              <a:t> 	</a:t>
            </a:r>
            <a:r>
              <a:rPr lang="en-US" altLang="ru-RU" sz="1800" b="1"/>
              <a:t>		</a:t>
            </a:r>
            <a:r>
              <a:rPr lang="ru-RU" altLang="ru-RU" sz="1800" b="1"/>
              <a:t>	     1 1110101</a:t>
            </a:r>
            <a:r>
              <a:rPr lang="en-US" altLang="ru-RU" sz="1800" b="1"/>
              <a:t> </a:t>
            </a:r>
            <a:r>
              <a:rPr lang="ru-RU" altLang="ru-RU" sz="1800" b="1"/>
              <a:t>  – Обратный код числа  -10</a:t>
            </a:r>
          </a:p>
          <a:p>
            <a:r>
              <a:rPr lang="ru-RU" altLang="ru-RU" sz="1800" b="1"/>
              <a:t> 	</a:t>
            </a:r>
            <a:r>
              <a:rPr lang="en-US" altLang="ru-RU" sz="1800" b="1"/>
              <a:t>		</a:t>
            </a:r>
            <a:r>
              <a:rPr lang="ru-RU" altLang="ru-RU" sz="1800" b="1"/>
              <a:t>	     1 0001010</a:t>
            </a:r>
            <a:r>
              <a:rPr lang="en-US" altLang="ru-RU" sz="1800" b="1"/>
              <a:t> </a:t>
            </a:r>
            <a:r>
              <a:rPr lang="ru-RU" altLang="ru-RU" sz="1800" b="1"/>
              <a:t>  – Прямой код числа  -10</a:t>
            </a:r>
            <a:endParaRPr lang="en-US" altLang="ru-RU" sz="1800" b="1"/>
          </a:p>
          <a:p>
            <a:endParaRPr lang="en-US" altLang="ru-RU" sz="800" b="1"/>
          </a:p>
          <a:p>
            <a:r>
              <a:rPr lang="en-US" altLang="ru-RU" sz="1800"/>
              <a:t>5. </a:t>
            </a:r>
            <a:r>
              <a:rPr lang="en-US" altLang="ru-RU" sz="1800" b="1"/>
              <a:t>A, B </a:t>
            </a:r>
            <a:r>
              <a:rPr lang="en-US" altLang="ru-RU" sz="1800" b="1">
                <a:cs typeface="Times New Roman" panose="02020603050405020304" pitchFamily="18" charset="0"/>
              </a:rPr>
              <a:t>≥ 0, (</a:t>
            </a:r>
            <a:r>
              <a:rPr lang="ru-RU" altLang="ru-RU" sz="1800" b="1">
                <a:cs typeface="Times New Roman" panose="02020603050405020304" pitchFamily="18" charset="0"/>
              </a:rPr>
              <a:t>A </a:t>
            </a:r>
            <a:r>
              <a:rPr lang="en-US" altLang="ru-RU" sz="1800" b="1">
                <a:cs typeface="Times New Roman" panose="02020603050405020304" pitchFamily="18" charset="0"/>
              </a:rPr>
              <a:t>+</a:t>
            </a:r>
            <a:r>
              <a:rPr lang="ru-RU" altLang="ru-RU" sz="1800" b="1">
                <a:cs typeface="Times New Roman" panose="02020603050405020304" pitchFamily="18" charset="0"/>
              </a:rPr>
              <a:t> B</a:t>
            </a:r>
            <a:r>
              <a:rPr lang="en-US" altLang="ru-RU" sz="1800" b="1">
                <a:cs typeface="Times New Roman" panose="02020603050405020304" pitchFamily="18" charset="0"/>
              </a:rPr>
              <a:t>) </a:t>
            </a:r>
            <a:r>
              <a:rPr lang="en-US" altLang="ru-RU" sz="1800" b="1"/>
              <a:t>&gt; 2</a:t>
            </a:r>
            <a:r>
              <a:rPr lang="en-US" altLang="ru-RU" sz="1800" b="1" baseline="36000"/>
              <a:t>n-1</a:t>
            </a:r>
            <a:r>
              <a:rPr lang="en-US" altLang="ru-RU" sz="1800" b="1"/>
              <a:t> (</a:t>
            </a:r>
            <a:r>
              <a:rPr lang="ru-RU" altLang="ru-RU" sz="1800" b="1"/>
              <a:t>переполнение</a:t>
            </a:r>
            <a:r>
              <a:rPr lang="en-US" altLang="ru-RU" sz="1800" b="1"/>
              <a:t>)</a:t>
            </a:r>
            <a:r>
              <a:rPr lang="en-US" altLang="ru-RU" sz="1800">
                <a:cs typeface="Times New Roman" panose="02020603050405020304" pitchFamily="18" charset="0"/>
              </a:rPr>
              <a:t>.</a:t>
            </a:r>
          </a:p>
          <a:p>
            <a:r>
              <a:rPr lang="en-US" altLang="ru-RU"/>
              <a:t>	</a:t>
            </a:r>
            <a:r>
              <a:rPr lang="en-US" altLang="ru-RU" smtClean="0"/>
              <a:t>               </a:t>
            </a:r>
            <a:r>
              <a:rPr lang="ru-RU" altLang="ru-RU" sz="1800" b="1" smtClean="0"/>
              <a:t>65</a:t>
            </a:r>
            <a:r>
              <a:rPr lang="ru-RU" altLang="ru-RU" sz="1800" b="1"/>
              <a:t>		     0 1000001</a:t>
            </a:r>
            <a:r>
              <a:rPr lang="en-US" altLang="ru-RU" sz="1800" b="1"/>
              <a:t> </a:t>
            </a:r>
            <a:r>
              <a:rPr lang="ru-RU" altLang="ru-RU" sz="1800" b="1"/>
              <a:t>  – Прямой код числа  65</a:t>
            </a:r>
          </a:p>
          <a:p>
            <a:r>
              <a:rPr lang="en-US" altLang="ru-RU" sz="1800" b="1"/>
              <a:t>	           </a:t>
            </a:r>
            <a:r>
              <a:rPr lang="ru-RU" altLang="ru-RU" sz="1800" b="1"/>
              <a:t>+</a:t>
            </a:r>
            <a:r>
              <a:rPr lang="ru-RU" altLang="ru-RU" sz="1800" b="1" u="sng"/>
              <a:t>  97 </a:t>
            </a:r>
            <a:r>
              <a:rPr lang="ru-RU" altLang="ru-RU" sz="1800" b="1"/>
              <a:t>		  +</a:t>
            </a:r>
            <a:r>
              <a:rPr lang="ru-RU" altLang="ru-RU" sz="1800" b="1" u="sng"/>
              <a:t> 0 1100001</a:t>
            </a:r>
            <a:r>
              <a:rPr lang="en-US" altLang="ru-RU" sz="1800" b="1"/>
              <a:t> </a:t>
            </a:r>
            <a:r>
              <a:rPr lang="ru-RU" altLang="ru-RU" sz="1800" b="1"/>
              <a:t>  – Прямой код числа  97</a:t>
            </a:r>
          </a:p>
          <a:p>
            <a:r>
              <a:rPr lang="en-US" altLang="ru-RU" sz="1800" b="1"/>
              <a:t>	            </a:t>
            </a:r>
            <a:r>
              <a:rPr lang="ru-RU" altLang="ru-RU" sz="1800" b="1"/>
              <a:t>  162		     1 0100010</a:t>
            </a:r>
            <a:r>
              <a:rPr lang="en-US" altLang="ru-RU" sz="1800" b="1"/>
              <a:t> </a:t>
            </a:r>
            <a:r>
              <a:rPr lang="ru-RU" altLang="ru-RU" sz="1800" b="1"/>
              <a:t>  – Переполнение</a:t>
            </a:r>
            <a:endParaRPr lang="en-US" altLang="ru-RU" sz="1800" b="1"/>
          </a:p>
          <a:p>
            <a:endParaRPr lang="en-US" altLang="ru-RU" sz="800" b="1"/>
          </a:p>
          <a:p>
            <a:r>
              <a:rPr lang="en-US" altLang="ru-RU" sz="1800"/>
              <a:t>6. </a:t>
            </a:r>
            <a:r>
              <a:rPr lang="en-US" altLang="ru-RU" sz="1800" b="1"/>
              <a:t>A</a:t>
            </a:r>
            <a:r>
              <a:rPr lang="en-US" altLang="ru-RU" sz="1800" b="1">
                <a:cs typeface="Times New Roman" panose="02020603050405020304" pitchFamily="18" charset="0"/>
              </a:rPr>
              <a:t>, B &lt; 0, </a:t>
            </a:r>
            <a:r>
              <a:rPr lang="ru-RU" altLang="ru-RU" sz="1800" b="1">
                <a:cs typeface="Times New Roman" panose="02020603050405020304" pitchFamily="18" charset="0"/>
              </a:rPr>
              <a:t>|A + B| </a:t>
            </a:r>
            <a:r>
              <a:rPr lang="en-US" altLang="ru-RU" sz="1800" b="1">
                <a:cs typeface="Times New Roman" panose="02020603050405020304" pitchFamily="18" charset="0"/>
              </a:rPr>
              <a:t>&gt; </a:t>
            </a:r>
            <a:r>
              <a:rPr lang="en-US" altLang="ru-RU" sz="1800" b="1"/>
              <a:t>2</a:t>
            </a:r>
            <a:r>
              <a:rPr lang="en-US" altLang="ru-RU" sz="1800" b="1" baseline="36000"/>
              <a:t>n-1</a:t>
            </a:r>
            <a:r>
              <a:rPr lang="en-US" altLang="ru-RU" sz="1800" b="1"/>
              <a:t> (</a:t>
            </a:r>
            <a:r>
              <a:rPr lang="ru-RU" altLang="ru-RU" sz="1800" b="1"/>
              <a:t>переполнение</a:t>
            </a:r>
            <a:r>
              <a:rPr lang="en-US" altLang="ru-RU" sz="1800" b="1"/>
              <a:t>)</a:t>
            </a:r>
            <a:r>
              <a:rPr lang="en-US" altLang="ru-RU" sz="1800">
                <a:cs typeface="Times New Roman" panose="02020603050405020304" pitchFamily="18" charset="0"/>
              </a:rPr>
              <a:t>.</a:t>
            </a:r>
          </a:p>
          <a:p>
            <a:r>
              <a:rPr lang="en-US" altLang="ru-RU"/>
              <a:t>	         </a:t>
            </a:r>
            <a:r>
              <a:rPr lang="en-US" altLang="ru-RU" smtClean="0"/>
              <a:t>    </a:t>
            </a:r>
            <a:r>
              <a:rPr lang="ru-RU" altLang="ru-RU" sz="1800" b="1"/>
              <a:t>- 63		     1 1000000</a:t>
            </a:r>
            <a:r>
              <a:rPr lang="en-US" altLang="ru-RU" sz="1800" b="1"/>
              <a:t> </a:t>
            </a:r>
            <a:r>
              <a:rPr lang="ru-RU" altLang="ru-RU" sz="1800" b="1"/>
              <a:t>  – Обратный код числа  -63</a:t>
            </a:r>
          </a:p>
          <a:p>
            <a:r>
              <a:rPr lang="en-US" altLang="ru-RU" sz="1800" b="1"/>
              <a:t>	         </a:t>
            </a:r>
            <a:r>
              <a:rPr lang="ru-RU" altLang="ru-RU" sz="1800" b="1"/>
              <a:t>+</a:t>
            </a:r>
            <a:r>
              <a:rPr lang="ru-RU" altLang="ru-RU" sz="1800" b="1" u="sng"/>
              <a:t>  - 95 </a:t>
            </a:r>
            <a:r>
              <a:rPr lang="ru-RU" altLang="ru-RU" sz="1800" b="1"/>
              <a:t>		  +</a:t>
            </a:r>
            <a:r>
              <a:rPr lang="ru-RU" altLang="ru-RU" sz="1800" b="1" u="sng"/>
              <a:t> 1 0100000</a:t>
            </a:r>
            <a:r>
              <a:rPr lang="en-US" altLang="ru-RU" sz="1800" b="1"/>
              <a:t> </a:t>
            </a:r>
            <a:r>
              <a:rPr lang="ru-RU" altLang="ru-RU" sz="1800" b="1"/>
              <a:t>  – Обратный код числа  -95</a:t>
            </a:r>
          </a:p>
          <a:p>
            <a:r>
              <a:rPr lang="en-US" altLang="ru-RU" sz="1800" b="1"/>
              <a:t>	         </a:t>
            </a:r>
            <a:r>
              <a:rPr lang="ru-RU" altLang="ru-RU" sz="1800" b="1"/>
              <a:t>  - 158		 ┌ 0 1100000</a:t>
            </a:r>
            <a:r>
              <a:rPr lang="en-US" altLang="ru-RU" sz="1800" b="1"/>
              <a:t> </a:t>
            </a:r>
            <a:r>
              <a:rPr lang="ru-RU" altLang="ru-RU" sz="1800" b="1"/>
              <a:t>  – Переполнение</a:t>
            </a:r>
          </a:p>
          <a:p>
            <a:r>
              <a:rPr lang="ru-RU" altLang="ru-RU" sz="1800" b="1"/>
              <a:t> 		</a:t>
            </a:r>
            <a:r>
              <a:rPr lang="en-US" altLang="ru-RU" sz="1800" b="1"/>
              <a:t>	</a:t>
            </a:r>
            <a:r>
              <a:rPr lang="ru-RU" altLang="ru-RU" sz="1800" b="1"/>
              <a:t>	 └───→ +1</a:t>
            </a:r>
          </a:p>
        </p:txBody>
      </p:sp>
    </p:spTree>
    <p:extLst>
      <p:ext uri="{BB962C8B-B14F-4D97-AF65-F5344CB8AC3E}">
        <p14:creationId xmlns:p14="http://schemas.microsoft.com/office/powerpoint/2010/main" val="24977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3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42875"/>
            <a:ext cx="9143999" cy="405805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3.1.4. Арифметические действия над целыми числами со знаком</a:t>
            </a:r>
            <a:endParaRPr lang="ru-RU" altLang="ru-RU" sz="2400" b="1" dirty="0">
              <a:solidFill>
                <a:schemeClr val="tx1"/>
              </a:solidFill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217486" y="836712"/>
            <a:ext cx="8709025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1800" b="1"/>
              <a:t>Сложение дополнительных кодов</a:t>
            </a:r>
            <a:r>
              <a:rPr lang="en-US" altLang="ru-RU" sz="1800"/>
              <a:t>:</a:t>
            </a:r>
          </a:p>
          <a:p>
            <a:endParaRPr lang="en-US" altLang="ru-RU" sz="600"/>
          </a:p>
          <a:p>
            <a:r>
              <a:rPr lang="en-US" altLang="ru-RU" sz="1800"/>
              <a:t>	</a:t>
            </a:r>
            <a:r>
              <a:rPr lang="ru-RU" altLang="ru-RU" sz="1800" u="sng"/>
              <a:t>Десятичная запись</a:t>
            </a:r>
            <a:r>
              <a:rPr lang="ru-RU" altLang="ru-RU" sz="1800"/>
              <a:t>	</a:t>
            </a:r>
            <a:r>
              <a:rPr lang="ru-RU" altLang="ru-RU" sz="1800" u="sng"/>
              <a:t>Двоичные коды</a:t>
            </a:r>
            <a:endParaRPr lang="ru-RU" altLang="ru-RU" sz="1800"/>
          </a:p>
          <a:p>
            <a:r>
              <a:rPr lang="en-US" altLang="ru-RU" sz="1800"/>
              <a:t>1. </a:t>
            </a:r>
            <a:r>
              <a:rPr lang="en-US" altLang="ru-RU" sz="1800" b="1"/>
              <a:t>A, B ≥ 0</a:t>
            </a:r>
            <a:r>
              <a:rPr lang="en-US" altLang="ru-RU" sz="1800">
                <a:cs typeface="Times New Roman" panose="02020603050405020304" pitchFamily="18" charset="0"/>
              </a:rPr>
              <a:t>.</a:t>
            </a:r>
            <a:r>
              <a:rPr lang="ru-RU" altLang="ru-RU" sz="1800">
                <a:cs typeface="Times New Roman" panose="02020603050405020304" pitchFamily="18" charset="0"/>
              </a:rPr>
              <a:t> Этот случай аналогичен обратным кодам.</a:t>
            </a:r>
            <a:endParaRPr lang="en-US" altLang="ru-RU" sz="1800">
              <a:cs typeface="Times New Roman" panose="02020603050405020304" pitchFamily="18" charset="0"/>
            </a:endParaRPr>
          </a:p>
          <a:p>
            <a:r>
              <a:rPr lang="en-US" altLang="ru-RU" sz="1800">
                <a:cs typeface="Times New Roman" panose="02020603050405020304" pitchFamily="18" charset="0"/>
              </a:rPr>
              <a:t>2. </a:t>
            </a:r>
            <a:r>
              <a:rPr lang="en-US" altLang="ru-RU" sz="1800" b="1"/>
              <a:t>A ≥ 0, B &lt; 0, </a:t>
            </a:r>
            <a:r>
              <a:rPr lang="ru-RU" altLang="ru-RU" sz="1800" b="1"/>
              <a:t>|A| &lt; |B|</a:t>
            </a:r>
            <a:r>
              <a:rPr lang="en-US" altLang="ru-RU" sz="1800"/>
              <a:t>.</a:t>
            </a:r>
            <a:endParaRPr lang="en-US" altLang="ru-RU" sz="1800">
              <a:cs typeface="Times New Roman" panose="02020603050405020304" pitchFamily="18" charset="0"/>
            </a:endParaRPr>
          </a:p>
          <a:p>
            <a:r>
              <a:rPr lang="en-US" altLang="ru-RU" sz="1800" b="1"/>
              <a:t>	</a:t>
            </a:r>
            <a:r>
              <a:rPr lang="en-US" altLang="ru-RU" sz="1800" b="1" smtClean="0"/>
              <a:t>               </a:t>
            </a:r>
            <a:r>
              <a:rPr lang="ru-RU" altLang="ru-RU" sz="1800" b="1" smtClean="0"/>
              <a:t>3</a:t>
            </a:r>
            <a:r>
              <a:rPr lang="en-US" altLang="ru-RU" sz="1800" b="1" smtClean="0"/>
              <a:t> </a:t>
            </a:r>
            <a:r>
              <a:rPr lang="ru-RU" altLang="ru-RU" sz="1800" b="1"/>
              <a:t>		     0 0000011  </a:t>
            </a:r>
            <a:r>
              <a:rPr lang="en-US" altLang="ru-RU" sz="1800" b="1"/>
              <a:t> </a:t>
            </a:r>
            <a:r>
              <a:rPr lang="ru-RU" altLang="ru-RU" sz="1800" b="1"/>
              <a:t>– Прямой код числа  </a:t>
            </a:r>
            <a:r>
              <a:rPr lang="en-US" altLang="ru-RU" sz="1800" b="1"/>
              <a:t>3</a:t>
            </a:r>
            <a:endParaRPr lang="ru-RU" altLang="ru-RU" sz="1800" b="1"/>
          </a:p>
          <a:p>
            <a:r>
              <a:rPr lang="en-US" altLang="ru-RU" sz="1800" b="1"/>
              <a:t>	         </a:t>
            </a:r>
            <a:r>
              <a:rPr lang="ru-RU" altLang="ru-RU" sz="1800" b="1"/>
              <a:t>+</a:t>
            </a:r>
            <a:r>
              <a:rPr lang="ru-RU" altLang="ru-RU" sz="1800" b="1" u="sng"/>
              <a:t> -10 </a:t>
            </a:r>
            <a:r>
              <a:rPr lang="ru-RU" altLang="ru-RU" sz="1800" b="1"/>
              <a:t>		  +</a:t>
            </a:r>
            <a:r>
              <a:rPr lang="ru-RU" altLang="ru-RU" sz="1800" b="1" u="sng"/>
              <a:t> 1 1110110</a:t>
            </a:r>
            <a:r>
              <a:rPr lang="ru-RU" altLang="ru-RU" sz="1800" b="1"/>
              <a:t>  </a:t>
            </a:r>
            <a:r>
              <a:rPr lang="en-US" altLang="ru-RU" sz="1800" b="1"/>
              <a:t> </a:t>
            </a:r>
            <a:r>
              <a:rPr lang="ru-RU" altLang="ru-RU" sz="1800" b="1"/>
              <a:t>– Дополнительный код числа  -10</a:t>
            </a:r>
            <a:endParaRPr lang="ru-RU" altLang="ru-RU" sz="1800"/>
          </a:p>
          <a:p>
            <a:r>
              <a:rPr lang="en-US" altLang="ru-RU" sz="1800"/>
              <a:t>	</a:t>
            </a:r>
            <a:r>
              <a:rPr lang="ru-RU" altLang="ru-RU" sz="1800"/>
              <a:t>  </a:t>
            </a:r>
            <a:r>
              <a:rPr lang="en-US" altLang="ru-RU" sz="1800"/>
              <a:t>         </a:t>
            </a:r>
            <a:r>
              <a:rPr lang="ru-RU" altLang="ru-RU" sz="1800"/>
              <a:t>   </a:t>
            </a:r>
            <a:r>
              <a:rPr lang="ru-RU" altLang="ru-RU" sz="1800" b="1"/>
              <a:t>-7		     1 1111001</a:t>
            </a:r>
            <a:r>
              <a:rPr lang="en-US" altLang="ru-RU" sz="1800" b="1"/>
              <a:t> </a:t>
            </a:r>
            <a:r>
              <a:rPr lang="ru-RU" altLang="ru-RU" sz="1800" b="1"/>
              <a:t>  – Дополнительный код числа  -7</a:t>
            </a:r>
          </a:p>
          <a:p>
            <a:r>
              <a:rPr lang="ru-RU" altLang="ru-RU" sz="1800" b="1"/>
              <a:t> 			</a:t>
            </a:r>
            <a:r>
              <a:rPr lang="en-US" altLang="ru-RU" sz="1800" b="1"/>
              <a:t>	</a:t>
            </a:r>
            <a:r>
              <a:rPr lang="ru-RU" altLang="ru-RU" sz="1800" b="1"/>
              <a:t>     1 0000111</a:t>
            </a:r>
            <a:r>
              <a:rPr lang="en-US" altLang="ru-RU" sz="1800" b="1"/>
              <a:t> </a:t>
            </a:r>
            <a:r>
              <a:rPr lang="ru-RU" altLang="ru-RU" sz="1800" b="1"/>
              <a:t>  – Прямой код числа  -7</a:t>
            </a:r>
            <a:endParaRPr lang="en-US" altLang="ru-RU" sz="1800"/>
          </a:p>
          <a:p>
            <a:r>
              <a:rPr lang="en-US" altLang="ru-RU" sz="1800"/>
              <a:t>3. </a:t>
            </a:r>
            <a:r>
              <a:rPr lang="en-US" altLang="ru-RU" sz="1800" b="1"/>
              <a:t>A ≥ 0, B &lt; 0, </a:t>
            </a:r>
            <a:r>
              <a:rPr lang="ru-RU" altLang="ru-RU" sz="1800" b="1"/>
              <a:t>|A| </a:t>
            </a:r>
            <a:r>
              <a:rPr lang="en-US" altLang="ru-RU" sz="1800" b="1"/>
              <a:t>&gt;</a:t>
            </a:r>
            <a:r>
              <a:rPr lang="ru-RU" altLang="ru-RU" sz="1800" b="1"/>
              <a:t> |B|</a:t>
            </a:r>
            <a:r>
              <a:rPr lang="en-US" altLang="ru-RU" sz="1800"/>
              <a:t>.</a:t>
            </a:r>
            <a:endParaRPr lang="en-US" altLang="ru-RU" sz="1800">
              <a:cs typeface="Times New Roman" panose="02020603050405020304" pitchFamily="18" charset="0"/>
            </a:endParaRPr>
          </a:p>
          <a:p>
            <a:r>
              <a:rPr lang="en-US" altLang="ru-RU" sz="1800" b="1"/>
              <a:t>	              </a:t>
            </a:r>
            <a:r>
              <a:rPr lang="ru-RU" altLang="ru-RU" sz="1800" b="1"/>
              <a:t>10		     0 0001010</a:t>
            </a:r>
            <a:r>
              <a:rPr lang="en-US" altLang="ru-RU" sz="1800" b="1"/>
              <a:t> </a:t>
            </a:r>
            <a:r>
              <a:rPr lang="ru-RU" altLang="ru-RU" sz="1800" b="1"/>
              <a:t>  – Прямой код числа  </a:t>
            </a:r>
            <a:r>
              <a:rPr lang="en-US" altLang="ru-RU" sz="1800" b="1"/>
              <a:t>10</a:t>
            </a:r>
            <a:endParaRPr lang="ru-RU" altLang="ru-RU" sz="1800" b="1"/>
          </a:p>
          <a:p>
            <a:r>
              <a:rPr lang="en-US" altLang="ru-RU" sz="1800" b="1"/>
              <a:t>	          </a:t>
            </a:r>
            <a:r>
              <a:rPr lang="ru-RU" altLang="ru-RU" sz="1800" b="1"/>
              <a:t>+ </a:t>
            </a:r>
            <a:r>
              <a:rPr lang="ru-RU" altLang="ru-RU" sz="1800" b="1" u="sng"/>
              <a:t> </a:t>
            </a:r>
            <a:r>
              <a:rPr lang="en-US" altLang="ru-RU" sz="1800" b="1" u="sng" smtClean="0"/>
              <a:t> </a:t>
            </a:r>
            <a:r>
              <a:rPr lang="ru-RU" altLang="ru-RU" sz="1800" b="1" u="sng" smtClean="0"/>
              <a:t>-</a:t>
            </a:r>
            <a:r>
              <a:rPr lang="ru-RU" altLang="ru-RU" sz="1800" b="1" u="sng"/>
              <a:t>3 </a:t>
            </a:r>
            <a:r>
              <a:rPr lang="ru-RU" altLang="ru-RU" sz="1800" b="1"/>
              <a:t>		  +</a:t>
            </a:r>
            <a:r>
              <a:rPr lang="ru-RU" altLang="ru-RU" sz="1800" b="1" u="sng"/>
              <a:t> 1 1111101</a:t>
            </a:r>
            <a:r>
              <a:rPr lang="en-US" altLang="ru-RU" sz="1800" b="1"/>
              <a:t> </a:t>
            </a:r>
            <a:r>
              <a:rPr lang="ru-RU" altLang="ru-RU" sz="1800" b="1"/>
              <a:t>  – Дополнительный код числа  -3</a:t>
            </a:r>
          </a:p>
          <a:p>
            <a:r>
              <a:rPr lang="en-US" altLang="ru-RU" sz="1800" b="1"/>
              <a:t>		</a:t>
            </a:r>
            <a:r>
              <a:rPr lang="ru-RU" altLang="ru-RU" sz="1800" b="1"/>
              <a:t>7		 ┌ 0 0000111 </a:t>
            </a:r>
            <a:r>
              <a:rPr lang="en-US" altLang="ru-RU" sz="1800" b="1"/>
              <a:t>  </a:t>
            </a:r>
            <a:r>
              <a:rPr lang="ru-RU" altLang="ru-RU" sz="1800" b="1"/>
              <a:t>– Прямой код числа  </a:t>
            </a:r>
            <a:r>
              <a:rPr lang="en-US" altLang="ru-RU" sz="1800" b="1"/>
              <a:t>7</a:t>
            </a:r>
            <a:endParaRPr lang="ru-RU" altLang="ru-RU" sz="1800" b="1"/>
          </a:p>
          <a:p>
            <a:r>
              <a:rPr lang="ru-RU" altLang="ru-RU" sz="1800" b="1"/>
              <a:t> 			</a:t>
            </a:r>
            <a:r>
              <a:rPr lang="en-US" altLang="ru-RU" sz="1800" b="1"/>
              <a:t>	</a:t>
            </a:r>
            <a:r>
              <a:rPr lang="ru-RU" altLang="ru-RU" sz="1800" b="1"/>
              <a:t> └→ перенос отбрасывается </a:t>
            </a:r>
          </a:p>
          <a:p>
            <a:r>
              <a:rPr lang="en-US" altLang="ru-RU" sz="1800"/>
              <a:t>4. </a:t>
            </a:r>
            <a:r>
              <a:rPr lang="en-US" altLang="ru-RU" sz="1800" b="1"/>
              <a:t>A</a:t>
            </a:r>
            <a:r>
              <a:rPr lang="en-US" altLang="ru-RU" sz="1800" b="1">
                <a:cs typeface="Times New Roman" panose="02020603050405020304" pitchFamily="18" charset="0"/>
              </a:rPr>
              <a:t>, B &lt; 0</a:t>
            </a:r>
            <a:r>
              <a:rPr lang="en-US" altLang="ru-RU" sz="1800">
                <a:cs typeface="Times New Roman" panose="02020603050405020304" pitchFamily="18" charset="0"/>
              </a:rPr>
              <a:t>.</a:t>
            </a:r>
          </a:p>
          <a:p>
            <a:r>
              <a:rPr lang="en-US" altLang="ru-RU" sz="1800" b="1"/>
              <a:t>	              -</a:t>
            </a:r>
            <a:r>
              <a:rPr lang="ru-RU" altLang="ru-RU" sz="1800" b="1"/>
              <a:t>3		     </a:t>
            </a:r>
            <a:r>
              <a:rPr lang="en-US" altLang="ru-RU" sz="1800" b="1"/>
              <a:t>1</a:t>
            </a:r>
            <a:r>
              <a:rPr lang="ru-RU" altLang="ru-RU" sz="1800" b="1"/>
              <a:t> </a:t>
            </a:r>
            <a:r>
              <a:rPr lang="en-US" altLang="ru-RU" sz="1800" b="1"/>
              <a:t>111</a:t>
            </a:r>
            <a:r>
              <a:rPr lang="ru-RU" altLang="ru-RU" sz="1800" b="1"/>
              <a:t>1</a:t>
            </a:r>
            <a:r>
              <a:rPr lang="en-US" altLang="ru-RU" sz="1800" b="1"/>
              <a:t>10</a:t>
            </a:r>
            <a:r>
              <a:rPr lang="ru-RU" altLang="ru-RU" sz="1800" b="1"/>
              <a:t>1</a:t>
            </a:r>
            <a:r>
              <a:rPr lang="en-US" altLang="ru-RU" sz="1800" b="1"/>
              <a:t> </a:t>
            </a:r>
            <a:r>
              <a:rPr lang="ru-RU" altLang="ru-RU" sz="1800" b="1"/>
              <a:t>  – Дополнительный код числа  </a:t>
            </a:r>
            <a:r>
              <a:rPr lang="en-US" altLang="ru-RU" sz="1800" b="1"/>
              <a:t>-3</a:t>
            </a:r>
            <a:endParaRPr lang="ru-RU" altLang="ru-RU" sz="1800" b="1"/>
          </a:p>
          <a:p>
            <a:r>
              <a:rPr lang="en-US" altLang="ru-RU" sz="1800" b="1"/>
              <a:t>	          </a:t>
            </a:r>
            <a:r>
              <a:rPr lang="ru-RU" altLang="ru-RU" sz="1800" b="1"/>
              <a:t>+ </a:t>
            </a:r>
            <a:r>
              <a:rPr lang="ru-RU" altLang="ru-RU" sz="1800" b="1" u="sng"/>
              <a:t> -</a:t>
            </a:r>
            <a:r>
              <a:rPr lang="en-US" altLang="ru-RU" sz="1800" b="1" u="sng"/>
              <a:t>7</a:t>
            </a:r>
            <a:r>
              <a:rPr lang="ru-RU" altLang="ru-RU" sz="1800" b="1" u="sng"/>
              <a:t> </a:t>
            </a:r>
            <a:r>
              <a:rPr lang="ru-RU" altLang="ru-RU" sz="1800" b="1"/>
              <a:t>		  +</a:t>
            </a:r>
            <a:r>
              <a:rPr lang="ru-RU" altLang="ru-RU" sz="1800" b="1" u="sng"/>
              <a:t> 1 1111</a:t>
            </a:r>
            <a:r>
              <a:rPr lang="en-US" altLang="ru-RU" sz="1800" b="1" u="sng"/>
              <a:t>0</a:t>
            </a:r>
            <a:r>
              <a:rPr lang="ru-RU" altLang="ru-RU" sz="1800" b="1" u="sng"/>
              <a:t>01</a:t>
            </a:r>
            <a:r>
              <a:rPr lang="en-US" altLang="ru-RU" sz="1800" b="1"/>
              <a:t> </a:t>
            </a:r>
            <a:r>
              <a:rPr lang="ru-RU" altLang="ru-RU" sz="1800" b="1"/>
              <a:t>  – Дополнительный код числа  -</a:t>
            </a:r>
            <a:r>
              <a:rPr lang="en-US" altLang="ru-RU" sz="1800" b="1"/>
              <a:t>7</a:t>
            </a:r>
            <a:endParaRPr lang="ru-RU" altLang="ru-RU" sz="1800" b="1"/>
          </a:p>
          <a:p>
            <a:r>
              <a:rPr lang="en-US" altLang="ru-RU" sz="1800" b="1"/>
              <a:t>	            -10</a:t>
            </a:r>
            <a:r>
              <a:rPr lang="ru-RU" altLang="ru-RU" sz="1800" b="1"/>
              <a:t>		 ┌ </a:t>
            </a:r>
            <a:r>
              <a:rPr lang="en-US" altLang="ru-RU" sz="1800" b="1"/>
              <a:t>1</a:t>
            </a:r>
            <a:r>
              <a:rPr lang="ru-RU" altLang="ru-RU" sz="1800" b="1"/>
              <a:t> </a:t>
            </a:r>
            <a:r>
              <a:rPr lang="en-US" altLang="ru-RU" sz="1800" b="1"/>
              <a:t>1110</a:t>
            </a:r>
            <a:r>
              <a:rPr lang="ru-RU" altLang="ru-RU" sz="1800" b="1"/>
              <a:t>11</a:t>
            </a:r>
            <a:r>
              <a:rPr lang="en-US" altLang="ru-RU" sz="1800" b="1"/>
              <a:t>0</a:t>
            </a:r>
            <a:r>
              <a:rPr lang="ru-RU" altLang="ru-RU" sz="1800" b="1"/>
              <a:t> </a:t>
            </a:r>
            <a:r>
              <a:rPr lang="en-US" altLang="ru-RU" sz="1800" b="1"/>
              <a:t>  </a:t>
            </a:r>
            <a:r>
              <a:rPr lang="ru-RU" altLang="ru-RU" sz="1800" b="1"/>
              <a:t>– Дополнительный код числа  -</a:t>
            </a:r>
            <a:r>
              <a:rPr lang="en-US" altLang="ru-RU" sz="1800" b="1"/>
              <a:t>10</a:t>
            </a:r>
            <a:endParaRPr lang="ru-RU" altLang="ru-RU" sz="1800" b="1"/>
          </a:p>
          <a:p>
            <a:r>
              <a:rPr lang="ru-RU" altLang="ru-RU" sz="1800" b="1"/>
              <a:t> 			</a:t>
            </a:r>
            <a:r>
              <a:rPr lang="en-US" altLang="ru-RU" sz="1800" b="1"/>
              <a:t>	</a:t>
            </a:r>
            <a:r>
              <a:rPr lang="ru-RU" altLang="ru-RU" sz="1800" b="1"/>
              <a:t> └→ перенос отбрасывается</a:t>
            </a:r>
            <a:endParaRPr lang="en-US" altLang="ru-RU" sz="1800" b="1"/>
          </a:p>
          <a:p>
            <a:r>
              <a:rPr lang="ru-RU" altLang="ru-RU" sz="1800" b="1"/>
              <a:t>Случаи переполнения</a:t>
            </a:r>
            <a:r>
              <a:rPr lang="ru-RU" altLang="ru-RU" sz="1800"/>
              <a:t> (5 и 6) для дополнительных кодов аналогичны обратным кодам.</a:t>
            </a:r>
          </a:p>
        </p:txBody>
      </p:sp>
    </p:spTree>
    <p:extLst>
      <p:ext uri="{BB962C8B-B14F-4D97-AF65-F5344CB8AC3E}">
        <p14:creationId xmlns:p14="http://schemas.microsoft.com/office/powerpoint/2010/main" val="33788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1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42875"/>
            <a:ext cx="9143999" cy="477813"/>
          </a:xfrm>
          <a:noFill/>
        </p:spPr>
        <p:txBody>
          <a:bodyPr anchor="t">
            <a:normAutofit/>
          </a:bodyPr>
          <a:lstStyle/>
          <a:p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3.1.4. Арифметические действия над целыми числами со знаком</a:t>
            </a:r>
            <a:endParaRPr lang="ru-RU" altLang="ru-RU" sz="2000" b="1" dirty="0">
              <a:solidFill>
                <a:schemeClr val="tx1"/>
              </a:solidFill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177799" y="820323"/>
            <a:ext cx="8637588" cy="550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1800" b="1"/>
              <a:t>Умножение и деление</a:t>
            </a:r>
            <a:r>
              <a:rPr lang="ru-RU" altLang="ru-RU" sz="1800"/>
              <a:t>.</a:t>
            </a:r>
          </a:p>
          <a:p>
            <a:r>
              <a:rPr lang="ru-RU" altLang="ru-RU" sz="1800"/>
              <a:t>Пример. Умножим  </a:t>
            </a:r>
            <a:r>
              <a:rPr lang="ru-RU" altLang="ru-RU" sz="1800" b="1"/>
              <a:t>110011</a:t>
            </a:r>
            <a:r>
              <a:rPr lang="ru-RU" altLang="ru-RU" sz="1800" b="1" baseline="-25000"/>
              <a:t>2</a:t>
            </a:r>
            <a:r>
              <a:rPr lang="ru-RU" altLang="ru-RU" sz="1800"/>
              <a:t>  на  </a:t>
            </a:r>
            <a:r>
              <a:rPr lang="ru-RU" altLang="ru-RU" sz="1800" b="1"/>
              <a:t>101101</a:t>
            </a:r>
            <a:r>
              <a:rPr lang="ru-RU" altLang="ru-RU" sz="1800" b="1" baseline="-25000"/>
              <a:t>2</a:t>
            </a:r>
            <a:r>
              <a:rPr lang="ru-RU" altLang="ru-RU" sz="1800"/>
              <a:t>     (51</a:t>
            </a:r>
            <a:r>
              <a:rPr lang="ru-RU" altLang="ru-RU" sz="1800" baseline="-25000"/>
              <a:t>10</a:t>
            </a:r>
            <a:r>
              <a:rPr lang="ru-RU" altLang="ru-RU" sz="1800"/>
              <a:t>×45</a:t>
            </a:r>
            <a:r>
              <a:rPr lang="ru-RU" altLang="ru-RU" sz="1800" baseline="-25000"/>
              <a:t>10</a:t>
            </a:r>
            <a:r>
              <a:rPr lang="ru-RU" altLang="ru-RU" sz="1800"/>
              <a:t> = 2295</a:t>
            </a:r>
            <a:r>
              <a:rPr lang="ru-RU" altLang="ru-RU" sz="1800" baseline="-25000"/>
              <a:t>10</a:t>
            </a:r>
            <a:r>
              <a:rPr lang="ru-RU" altLang="ru-RU" sz="1800"/>
              <a:t>).</a:t>
            </a:r>
            <a:endParaRPr lang="ru-RU" altLang="ru-RU" sz="1800" u="sng"/>
          </a:p>
          <a:p>
            <a:r>
              <a:rPr lang="ru-RU" altLang="ru-RU" sz="1800" u="sng"/>
              <a:t>Накапливающий регистр</a:t>
            </a:r>
            <a:r>
              <a:rPr lang="ru-RU" altLang="ru-RU" sz="1800"/>
              <a:t>		</a:t>
            </a:r>
            <a:r>
              <a:rPr lang="ru-RU" altLang="ru-RU" sz="1800" u="sng"/>
              <a:t>Множитель</a:t>
            </a:r>
            <a:endParaRPr lang="ru-RU" altLang="ru-RU" sz="1800" b="1"/>
          </a:p>
          <a:p>
            <a:r>
              <a:rPr lang="ru-RU" altLang="ru-RU" sz="1800" b="1"/>
              <a:t>    000000000000		│	    101101</a:t>
            </a:r>
          </a:p>
          <a:p>
            <a:r>
              <a:rPr lang="ru-RU" altLang="ru-RU" sz="1800" b="1"/>
              <a:t>+ </a:t>
            </a:r>
            <a:r>
              <a:rPr lang="ru-RU" altLang="ru-RU" sz="1800" b="1" u="sng"/>
              <a:t>             110011</a:t>
            </a:r>
            <a:r>
              <a:rPr lang="ru-RU" altLang="ru-RU" sz="1800" b="1"/>
              <a:t>		│</a:t>
            </a:r>
          </a:p>
          <a:p>
            <a:r>
              <a:rPr lang="ru-RU" altLang="ru-RU" sz="1800" b="1"/>
              <a:t>                110011		│	    101100</a:t>
            </a:r>
          </a:p>
          <a:p>
            <a:r>
              <a:rPr lang="ru-RU" altLang="ru-RU" sz="1800" b="1"/>
              <a:t>+ </a:t>
            </a:r>
            <a:r>
              <a:rPr lang="ru-RU" altLang="ru-RU" sz="1800" b="1" u="sng"/>
              <a:t>         110011    </a:t>
            </a:r>
            <a:r>
              <a:rPr lang="ru-RU" altLang="ru-RU" sz="1800" b="1"/>
              <a:t>		│		Сдвиг на две позиции влево</a:t>
            </a:r>
          </a:p>
          <a:p>
            <a:r>
              <a:rPr lang="ru-RU" altLang="ru-RU" sz="1800" b="1"/>
              <a:t>            11111111		│	    101000</a:t>
            </a:r>
          </a:p>
          <a:p>
            <a:r>
              <a:rPr lang="ru-RU" altLang="ru-RU" sz="1800" b="1"/>
              <a:t>+ </a:t>
            </a:r>
            <a:r>
              <a:rPr lang="ru-RU" altLang="ru-RU" sz="1800" b="1" u="sng"/>
              <a:t>       110011      </a:t>
            </a:r>
            <a:r>
              <a:rPr lang="ru-RU" altLang="ru-RU" sz="1800" b="1"/>
              <a:t>		│		Сдвиг на одну позицию влево</a:t>
            </a:r>
          </a:p>
          <a:p>
            <a:r>
              <a:rPr lang="ru-RU" altLang="ru-RU" sz="1800" b="1"/>
              <a:t>        1010010111		│	    100000</a:t>
            </a:r>
          </a:p>
          <a:p>
            <a:r>
              <a:rPr lang="ru-RU" altLang="ru-RU" sz="1800" b="1"/>
              <a:t>+ </a:t>
            </a:r>
            <a:r>
              <a:rPr lang="ru-RU" altLang="ru-RU" sz="1800" b="1" u="sng"/>
              <a:t>   110011          </a:t>
            </a:r>
            <a:r>
              <a:rPr lang="ru-RU" altLang="ru-RU" sz="1800" b="1"/>
              <a:t>		│		Сдвиг на две позиции влево</a:t>
            </a:r>
          </a:p>
          <a:p>
            <a:r>
              <a:rPr lang="ru-RU" altLang="ru-RU" sz="1800" b="1"/>
              <a:t>    100011110111</a:t>
            </a:r>
            <a:r>
              <a:rPr lang="ru-RU" altLang="ru-RU" sz="1800"/>
              <a:t>		│</a:t>
            </a:r>
            <a:r>
              <a:rPr lang="ru-RU" altLang="ru-RU" sz="1800" b="1"/>
              <a:t>	    000000</a:t>
            </a:r>
          </a:p>
          <a:p>
            <a:endParaRPr lang="ru-RU" altLang="ru-RU" sz="1000"/>
          </a:p>
          <a:p>
            <a:r>
              <a:rPr lang="ru-RU" altLang="ru-RU" sz="1800"/>
              <a:t>Пример. Разделим </a:t>
            </a:r>
            <a:r>
              <a:rPr lang="ru-RU" altLang="ru-RU" sz="1800" b="1"/>
              <a:t>101101</a:t>
            </a:r>
            <a:r>
              <a:rPr lang="ru-RU" altLang="ru-RU" sz="1800" b="1" baseline="-25000"/>
              <a:t>2</a:t>
            </a:r>
            <a:r>
              <a:rPr lang="ru-RU" altLang="ru-RU" sz="1800"/>
              <a:t> на </a:t>
            </a:r>
            <a:r>
              <a:rPr lang="ru-RU" altLang="ru-RU" sz="1800" b="1"/>
              <a:t>101</a:t>
            </a:r>
            <a:r>
              <a:rPr lang="ru-RU" altLang="ru-RU" sz="1800" b="1" baseline="-25000"/>
              <a:t>2</a:t>
            </a:r>
            <a:r>
              <a:rPr lang="ru-RU" altLang="ru-RU" sz="1800"/>
              <a:t> (45</a:t>
            </a:r>
            <a:r>
              <a:rPr lang="ru-RU" altLang="ru-RU" sz="1800" baseline="-25000"/>
              <a:t>10</a:t>
            </a:r>
            <a:r>
              <a:rPr lang="ru-RU" altLang="ru-RU" sz="1800"/>
              <a:t> / 5</a:t>
            </a:r>
            <a:r>
              <a:rPr lang="ru-RU" altLang="ru-RU" sz="1800" baseline="-25000"/>
              <a:t>10</a:t>
            </a:r>
            <a:r>
              <a:rPr lang="ru-RU" altLang="ru-RU" sz="1800"/>
              <a:t> = 9</a:t>
            </a:r>
            <a:r>
              <a:rPr lang="ru-RU" altLang="ru-RU" sz="1800" baseline="-25000"/>
              <a:t>10</a:t>
            </a:r>
            <a:r>
              <a:rPr lang="ru-RU" altLang="ru-RU" sz="1800"/>
              <a:t>).</a:t>
            </a:r>
          </a:p>
          <a:p>
            <a:r>
              <a:rPr lang="ru-RU" altLang="ru-RU"/>
              <a:t> </a:t>
            </a:r>
            <a:r>
              <a:rPr lang="ru-RU" altLang="ru-RU" sz="1800" u="sng"/>
              <a:t>Делимое</a:t>
            </a:r>
            <a:r>
              <a:rPr lang="ru-RU" altLang="ru-RU" sz="1800"/>
              <a:t>	 </a:t>
            </a:r>
            <a:r>
              <a:rPr lang="ru-RU" altLang="ru-RU" sz="1800" u="sng"/>
              <a:t>Делитель</a:t>
            </a:r>
            <a:endParaRPr lang="ru-RU" altLang="ru-RU" sz="1800" b="1"/>
          </a:p>
          <a:p>
            <a:r>
              <a:rPr lang="ru-RU" altLang="ru-RU" sz="1800" b="1"/>
              <a:t>_ 101101	</a:t>
            </a:r>
            <a:r>
              <a:rPr lang="ru-RU" altLang="ru-RU" sz="1800" b="1" u="sng"/>
              <a:t>│ 101</a:t>
            </a:r>
            <a:endParaRPr lang="ru-RU" altLang="ru-RU" sz="1800" b="1"/>
          </a:p>
          <a:p>
            <a:r>
              <a:rPr lang="ru-RU" altLang="ru-RU" sz="1800" b="1"/>
              <a:t>  </a:t>
            </a:r>
            <a:r>
              <a:rPr lang="ru-RU" altLang="ru-RU" sz="1800" b="1" u="sng"/>
              <a:t> 101       </a:t>
            </a:r>
            <a:r>
              <a:rPr lang="ru-RU" altLang="ru-RU" sz="1800" b="1"/>
              <a:t>│ 1001  – частное</a:t>
            </a:r>
          </a:p>
          <a:p>
            <a:r>
              <a:rPr lang="ru-RU" altLang="ru-RU" sz="1800" b="1"/>
              <a:t>_     0101</a:t>
            </a:r>
          </a:p>
          <a:p>
            <a:r>
              <a:rPr lang="ru-RU" altLang="ru-RU" sz="1800" b="1"/>
              <a:t>  </a:t>
            </a:r>
            <a:r>
              <a:rPr lang="ru-RU" altLang="ru-RU" sz="1800" b="1" u="sng"/>
              <a:t>       101</a:t>
            </a:r>
            <a:endParaRPr lang="ru-RU" altLang="ru-RU" sz="1800" b="1"/>
          </a:p>
          <a:p>
            <a:r>
              <a:rPr lang="ru-RU" altLang="ru-RU" sz="1800" b="1"/>
              <a:t>             0  – остаток отсутствует</a:t>
            </a:r>
            <a:endParaRPr lang="ru-RU" altLang="ru-RU" sz="1800"/>
          </a:p>
        </p:txBody>
      </p:sp>
    </p:spTree>
    <p:extLst>
      <p:ext uri="{BB962C8B-B14F-4D97-AF65-F5344CB8AC3E}">
        <p14:creationId xmlns:p14="http://schemas.microsoft.com/office/powerpoint/2010/main" val="33363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43204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ru-RU" sz="3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3.1. Представление числовой </a:t>
            </a:r>
            <a:r>
              <a:rPr lang="ru-RU" sz="31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Числовая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может быть представлена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целыми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действительными (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вещественными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числами. Для их представления в компьютерах применяются два основных способа: с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фиксированной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плавающей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запятой. Запятая (или точка) обозначает разделитель целой и дробной частей числа. Большинство универсальных компьютеров работает с числами, представленными с плавающей запятой, а большинство специализированных – с фиксированной занятой. Однако целый ряд компьютеров работает с числами в обоих форматах.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 представления чисел сильно влияет на характер программирования. Например, программирование для компьютеров, работающих в системе с фиксированной запятой, значительно усложняется, поскольку помимо алгоритмических трудностей этот процесс требует ещё отслеживания положения запятой.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Следует заметить, что разрядная сетка памяти компьютера независимо от способа представления чисел имеет постоянное число двоичных разрядов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составляющих информационное слово.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характеристиками представления чисел являются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диапазон изменения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представления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9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156" y="1"/>
            <a:ext cx="9144000" cy="6206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3.1.1. Формат с фиксированной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запятой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8318" y="1412776"/>
            <a:ext cx="9141161" cy="496855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marL="0"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представлении чисел с фиксированной запятой считается, что запятая всегда находится в строго определенном месте:</a:t>
            </a:r>
          </a:p>
          <a:p>
            <a:pPr marL="0"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после последней значащей цифры числа, т.е. число является целым;</a:t>
            </a:r>
          </a:p>
          <a:p>
            <a:pPr marL="0"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перед первой значащей цифрой числа, т.е. число является вещественным и по абсолютной величине меньше единицы: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│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│&lt; 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 самым старшим из возможных разрядов двоичного числа фиксируется его знак. Положительные числа имеют в знаковом разряде ноль, а отрицательные – единицу.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3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3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3.1.1. Формат с фиксированной запятой</a:t>
            </a:r>
            <a:endParaRPr lang="ru-RU" altLang="ru-RU" sz="2400" b="1" dirty="0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179388" y="898525"/>
            <a:ext cx="8780462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 изменения значений 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чисел с фиксированной запятой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двоичном формате: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≤ │X│ ≤ │X│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≤ │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≤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b="1" baseline="3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если точка фиксируется после последней значащей 		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цифры,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т.е.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≥ 0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целые числа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│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≤ 1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если точка фиксируется перед первой значащей 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цифрой, т.е.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вещественные числа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самое малое (отличное от нуля) и самое большое число определяются так: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разрядная сетка =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разрядная сетка =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en-US" alt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0,00...01 = 2</a:t>
            </a:r>
            <a:r>
              <a:rPr lang="ru-RU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и	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en-US" alt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0,111...1 = 1 - 2</a:t>
            </a:r>
            <a:r>
              <a:rPr lang="ru-RU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&lt; │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ru-RU" altLang="ru-RU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ru-RU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      то число воспринимается как ноль. 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&gt; │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ru-RU" alt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1 - 2</a:t>
            </a:r>
            <a:r>
              <a:rPr lang="ru-RU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то число воспринимается как бесконечно большое.</a:t>
            </a: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оптимальном округлении абсолютная ошибка составит: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│Δ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&lt; 0,5 × 2</a:t>
            </a:r>
            <a:r>
              <a:rPr lang="ru-RU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459" name="AutoShape 19"/>
          <p:cNvSpPr>
            <a:spLocks/>
          </p:cNvSpPr>
          <p:nvPr/>
        </p:nvSpPr>
        <p:spPr bwMode="auto">
          <a:xfrm rot="-5400000">
            <a:off x="2400301" y="3824287"/>
            <a:ext cx="144462" cy="792163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60" name="AutoShape 20"/>
          <p:cNvSpPr>
            <a:spLocks/>
          </p:cNvSpPr>
          <p:nvPr/>
        </p:nvSpPr>
        <p:spPr bwMode="auto">
          <a:xfrm rot="-5400000">
            <a:off x="6996113" y="3824288"/>
            <a:ext cx="144462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7" name="Picture 3" descr="f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8775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3.1.2.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с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плавающей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запятой</a:t>
            </a:r>
            <a:endParaRPr lang="ru-RU" altLang="ru-RU" sz="2400" b="1" dirty="0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79388" y="863600"/>
            <a:ext cx="8780462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indent="457200" algn="just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Разрядная сетка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компьютера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чисел с плавающей запятой имеет следующий вид: </a:t>
            </a:r>
          </a:p>
          <a:p>
            <a:endParaRPr lang="ru-RU" altLang="ru-RU" sz="800" dirty="0"/>
          </a:p>
          <a:p>
            <a:r>
              <a:rPr lang="ru-RU" altLang="ru-RU" sz="2000" dirty="0"/>
              <a:t>			      </a:t>
            </a:r>
            <a:r>
              <a:rPr lang="ru-RU" altLang="ru-RU" sz="2000" b="1" dirty="0"/>
              <a:t>разрядная сетка = </a:t>
            </a:r>
            <a:r>
              <a:rPr lang="en-US" altLang="ru-RU" sz="2000" b="1" dirty="0"/>
              <a:t>n</a:t>
            </a:r>
            <a:r>
              <a:rPr lang="ru-RU" altLang="ru-RU" sz="2000" b="1" baseline="-25000" dirty="0" err="1"/>
              <a:t>разр</a:t>
            </a:r>
            <a:r>
              <a:rPr lang="ru-RU" altLang="ru-RU" sz="2000" dirty="0"/>
              <a:t> </a:t>
            </a:r>
          </a:p>
          <a:p>
            <a:endParaRPr lang="ru-RU" altLang="ru-RU" sz="800" dirty="0"/>
          </a:p>
          <a:p>
            <a:pPr algn="ctr"/>
            <a:r>
              <a:rPr lang="ru-RU" altLang="ru-RU" sz="2000" b="1" dirty="0"/>
              <a:t>&lt;знак числа&gt; &lt;мантисса&gt; &lt;знак порядка&gt; &lt;порядок&gt;</a:t>
            </a:r>
            <a:r>
              <a:rPr lang="ru-RU" altLang="ru-RU" sz="2000" dirty="0"/>
              <a:t> </a:t>
            </a:r>
          </a:p>
          <a:p>
            <a:endParaRPr lang="ru-RU" altLang="ru-RU" sz="800" dirty="0"/>
          </a:p>
          <a:p>
            <a:r>
              <a:rPr lang="ru-RU" alt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двоичных чисел в формате с плавающей запятой: 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±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ru-RU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b="1" baseline="3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±p</a:t>
            </a:r>
            <a:r>
              <a:rPr lang="ru-RU" alt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числа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лежит в диапазоне: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</a:t>
            </a:r>
            <a:r>
              <a:rPr lang="en-US" alt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р ≤ р</a:t>
            </a:r>
            <a:r>
              <a:rPr lang="en-US" alt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	где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alt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ru-RU" b="1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Модифицированный порядок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   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≤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≤ 2∙р</a:t>
            </a:r>
            <a:r>
              <a:rPr lang="en-US" alt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где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= p + р</a:t>
            </a:r>
            <a:r>
              <a:rPr lang="en-US" alt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endParaRPr lang="en-US" alt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Мантисса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	   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≤ │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ru-RU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≤ 1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Мантисса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нормализованного числа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/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│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ru-RU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≤ 1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 значений нормализованных чисел:</a:t>
            </a:r>
          </a:p>
          <a:p>
            <a:endParaRPr lang="ru-RU" alt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самое малое (отличное от нуля) и самое большое число определяются так: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95" name="AutoShape 11"/>
          <p:cNvSpPr>
            <a:spLocks/>
          </p:cNvSpPr>
          <p:nvPr/>
        </p:nvSpPr>
        <p:spPr bwMode="auto">
          <a:xfrm rot="-5400000">
            <a:off x="4488656" y="-1345406"/>
            <a:ext cx="144463" cy="6118225"/>
          </a:xfrm>
          <a:prstGeom prst="rightBrace">
            <a:avLst>
              <a:gd name="adj1" fmla="val 35292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560575"/>
              </p:ext>
            </p:extLst>
          </p:nvPr>
        </p:nvGraphicFramePr>
        <p:xfrm>
          <a:off x="5219700" y="4235177"/>
          <a:ext cx="35702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Формула" r:id="rId6" imgW="1675673" imgH="266584" progId="Equation.3">
                  <p:embed/>
                </p:oleObj>
              </mc:Choice>
              <mc:Fallback>
                <p:oleObj name="Формула" r:id="rId6" imgW="1675673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235177"/>
                        <a:ext cx="357028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179388" y="5084763"/>
          <a:ext cx="47720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Формула" r:id="rId8" imgW="2374900" imgH="279400" progId="Equation.3">
                  <p:embed/>
                </p:oleObj>
              </mc:Choice>
              <mc:Fallback>
                <p:oleObj name="Формула" r:id="rId8" imgW="2374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084763"/>
                        <a:ext cx="477202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179388" y="5751513"/>
          <a:ext cx="532923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Формула" r:id="rId10" imgW="2654300" imgH="279400" progId="Equation.3">
                  <p:embed/>
                </p:oleObj>
              </mc:Choice>
              <mc:Fallback>
                <p:oleObj name="Формула" r:id="rId10" imgW="2654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751513"/>
                        <a:ext cx="5329237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2" name="AutoShape 18"/>
          <p:cNvSpPr>
            <a:spLocks/>
          </p:cNvSpPr>
          <p:nvPr/>
        </p:nvSpPr>
        <p:spPr bwMode="auto">
          <a:xfrm rot="5400000" flipV="1">
            <a:off x="2222500" y="52292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603" name="AutoShape 19"/>
          <p:cNvSpPr>
            <a:spLocks/>
          </p:cNvSpPr>
          <p:nvPr/>
        </p:nvSpPr>
        <p:spPr bwMode="auto">
          <a:xfrm rot="5400000" flipV="1">
            <a:off x="1800226" y="5862637"/>
            <a:ext cx="144462" cy="792163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604" name="AutoShape 20"/>
          <p:cNvSpPr>
            <a:spLocks/>
          </p:cNvSpPr>
          <p:nvPr/>
        </p:nvSpPr>
        <p:spPr bwMode="auto">
          <a:xfrm rot="5400000" flipV="1">
            <a:off x="2874962" y="6016626"/>
            <a:ext cx="144463" cy="468312"/>
          </a:xfrm>
          <a:prstGeom prst="rightBrace">
            <a:avLst>
              <a:gd name="adj1" fmla="val 2701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5651500" y="5181600"/>
            <a:ext cx="0" cy="1439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142875" y="5468938"/>
            <a:ext cx="295275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en-US" altLang="ru-RU" sz="2000"/>
              <a:t>		    r</a:t>
            </a:r>
            <a:endParaRPr lang="ru-RU" altLang="ru-RU" sz="2000"/>
          </a:p>
          <a:p>
            <a:endParaRPr lang="ru-RU" altLang="ru-RU" sz="3200"/>
          </a:p>
          <a:p>
            <a:r>
              <a:rPr lang="en-US" altLang="ru-RU" sz="2000"/>
              <a:t> 	           k		r</a:t>
            </a:r>
            <a:endParaRPr lang="ru-RU" altLang="ru-RU" sz="2000"/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5795963" y="5110163"/>
            <a:ext cx="3059112" cy="154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2000" dirty="0" smtClean="0"/>
              <a:t> </a:t>
            </a:r>
            <a:endParaRPr lang="ru-RU" altLang="ru-RU" sz="2000" dirty="0"/>
          </a:p>
          <a:p>
            <a:endParaRPr lang="ru-RU" altLang="ru-RU" sz="800" dirty="0"/>
          </a:p>
          <a:p>
            <a:r>
              <a:rPr lang="ru-RU" altLang="ru-RU" sz="2000" dirty="0"/>
              <a:t>Абсолютная ошибка:</a:t>
            </a:r>
          </a:p>
          <a:p>
            <a:r>
              <a:rPr lang="ru-RU" altLang="ru-RU" b="1" dirty="0"/>
              <a:t>│ΔХ│ ≤ 0,5 × 2</a:t>
            </a:r>
            <a:r>
              <a:rPr lang="ru-RU" altLang="ru-RU" b="1" baseline="36000" dirty="0"/>
              <a:t>-</a:t>
            </a:r>
            <a:r>
              <a:rPr lang="en-US" altLang="ru-RU" b="1" baseline="36000" dirty="0"/>
              <a:t>k</a:t>
            </a:r>
            <a:r>
              <a:rPr lang="en-US" altLang="ru-RU" sz="2000" dirty="0"/>
              <a:t> </a:t>
            </a:r>
            <a:r>
              <a:rPr lang="ru-RU" alt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2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5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8775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3.1.3.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целых чисел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79388" y="2878138"/>
            <a:ext cx="24479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algn="ctr"/>
            <a:r>
              <a:rPr lang="ru-RU" altLang="ru-RU" sz="2000" dirty="0" smtClean="0"/>
              <a:t>Представление </a:t>
            </a:r>
            <a:r>
              <a:rPr lang="ru-RU" altLang="ru-RU" sz="2000" dirty="0"/>
              <a:t>двоичного числа со знаком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6151413" y="440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9652" name="Picture 20" descr="Рис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19250"/>
            <a:ext cx="19526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467544" y="4678363"/>
            <a:ext cx="3672408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algn="ctr"/>
            <a:r>
              <a:rPr lang="ru-RU" altLang="ru-RU" sz="2000" b="1" dirty="0" smtClean="0"/>
              <a:t>Представление </a:t>
            </a:r>
            <a:r>
              <a:rPr lang="ru-RU" altLang="ru-RU" sz="2000" b="1" dirty="0"/>
              <a:t>двоичных чисел в прямом коде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4716016" y="4678363"/>
            <a:ext cx="38512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algn="ctr"/>
            <a:r>
              <a:rPr lang="ru-RU" altLang="ru-RU" sz="2000" b="1" dirty="0" smtClean="0"/>
              <a:t>Представление двоичных чисел</a:t>
            </a:r>
          </a:p>
          <a:p>
            <a:pPr algn="ctr"/>
            <a:r>
              <a:rPr lang="ru-RU" altLang="ru-RU" sz="2000" b="1" dirty="0" smtClean="0"/>
              <a:t>в </a:t>
            </a:r>
            <a:r>
              <a:rPr lang="ru-RU" altLang="ru-RU" sz="2000" b="1" dirty="0"/>
              <a:t>коде со сдвигом</a:t>
            </a: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323850" y="5326063"/>
            <a:ext cx="7989888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1800" u="sng"/>
              <a:t>Изображаемое число</a:t>
            </a:r>
            <a:r>
              <a:rPr lang="ru-RU" altLang="ru-RU" sz="1800"/>
              <a:t>	</a:t>
            </a:r>
            <a:r>
              <a:rPr lang="ru-RU" altLang="ru-RU" sz="1800" u="sng"/>
              <a:t>Прямой код</a:t>
            </a:r>
            <a:r>
              <a:rPr lang="en-US" altLang="ru-RU" sz="1800"/>
              <a:t>	</a:t>
            </a:r>
            <a:r>
              <a:rPr lang="ru-RU" altLang="ru-RU" sz="1800"/>
              <a:t>		</a:t>
            </a:r>
            <a:r>
              <a:rPr lang="ru-RU" altLang="ru-RU" sz="1800" u="sng"/>
              <a:t>Код со сдвигом</a:t>
            </a:r>
            <a:endParaRPr lang="ru-RU" altLang="ru-RU" sz="1800"/>
          </a:p>
          <a:p>
            <a:r>
              <a:rPr lang="ru-RU" altLang="ru-RU" sz="1800"/>
              <a:t>      +1101 (+13)		  0000 1101	</a:t>
            </a:r>
            <a:r>
              <a:rPr lang="en-US" altLang="ru-RU" sz="1800"/>
              <a:t>13+128=141</a:t>
            </a:r>
            <a:r>
              <a:rPr lang="ru-RU" altLang="ru-RU" sz="1800"/>
              <a:t>	     1000 1101</a:t>
            </a:r>
          </a:p>
          <a:p>
            <a:r>
              <a:rPr lang="ru-RU" altLang="ru-RU" sz="1800"/>
              <a:t>+1011101 (+93)		  0101 1101	</a:t>
            </a:r>
            <a:r>
              <a:rPr lang="en-US" altLang="ru-RU" sz="1800"/>
              <a:t>93+128=</a:t>
            </a:r>
            <a:r>
              <a:rPr lang="ru-RU" altLang="ru-RU" sz="1800"/>
              <a:t>22</a:t>
            </a:r>
            <a:r>
              <a:rPr lang="en-US" altLang="ru-RU" sz="1800"/>
              <a:t>1</a:t>
            </a:r>
            <a:r>
              <a:rPr lang="ru-RU" altLang="ru-RU" sz="1800"/>
              <a:t>	     1101 1101</a:t>
            </a:r>
          </a:p>
          <a:p>
            <a:r>
              <a:rPr lang="ru-RU" altLang="ru-RU" sz="1800"/>
              <a:t> </a:t>
            </a:r>
            <a:r>
              <a:rPr lang="en-US" altLang="ru-RU" sz="1800"/>
              <a:t>        -</a:t>
            </a:r>
            <a:r>
              <a:rPr lang="ru-RU" altLang="ru-RU" sz="1800"/>
              <a:t>101 (</a:t>
            </a:r>
            <a:r>
              <a:rPr lang="en-US" altLang="ru-RU" sz="1800"/>
              <a:t>  -5</a:t>
            </a:r>
            <a:r>
              <a:rPr lang="ru-RU" altLang="ru-RU" sz="1800"/>
              <a:t>)		  1000 0101	 -5</a:t>
            </a:r>
            <a:r>
              <a:rPr lang="en-US" altLang="ru-RU" sz="1800"/>
              <a:t>+128=1</a:t>
            </a:r>
            <a:r>
              <a:rPr lang="ru-RU" altLang="ru-RU" sz="1800"/>
              <a:t>23	     0111 1011</a:t>
            </a:r>
          </a:p>
          <a:p>
            <a:r>
              <a:rPr lang="en-US" altLang="ru-RU" sz="1800"/>
              <a:t> </a:t>
            </a:r>
            <a:r>
              <a:rPr lang="ru-RU" altLang="ru-RU" sz="1800"/>
              <a:t>      -1101 (-13)</a:t>
            </a:r>
            <a:r>
              <a:rPr lang="en-US" altLang="ru-RU" sz="1800"/>
              <a:t>	</a:t>
            </a:r>
            <a:r>
              <a:rPr lang="ru-RU" altLang="ru-RU" sz="1800"/>
              <a:t>	  1000 1101	-</a:t>
            </a:r>
            <a:r>
              <a:rPr lang="en-US" altLang="ru-RU" sz="1800"/>
              <a:t>13</a:t>
            </a:r>
            <a:r>
              <a:rPr lang="ru-RU" altLang="ru-RU" sz="1800"/>
              <a:t>+1</a:t>
            </a:r>
            <a:r>
              <a:rPr lang="en-US" altLang="ru-RU" sz="1800"/>
              <a:t>28=1</a:t>
            </a:r>
            <a:r>
              <a:rPr lang="ru-RU" altLang="ru-RU" sz="1800"/>
              <a:t>15	     0111 0011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10" y="1526382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54113"/>
            <a:ext cx="25908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7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3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8775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3.1.3. Представление целых чисел</a:t>
            </a:r>
            <a:endParaRPr lang="ru-RU" altLang="ru-RU" sz="2400" b="1" dirty="0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107504" y="4653136"/>
            <a:ext cx="4353371" cy="68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algn="ctr"/>
            <a:r>
              <a:rPr lang="ru-RU" altLang="ru-RU" sz="2000" b="1" dirty="0" smtClean="0"/>
              <a:t>Представление двоичных чисел</a:t>
            </a:r>
          </a:p>
          <a:p>
            <a:pPr algn="ctr"/>
            <a:r>
              <a:rPr lang="ru-RU" altLang="ru-RU" sz="2000" b="1" dirty="0" smtClean="0"/>
              <a:t>в </a:t>
            </a:r>
            <a:r>
              <a:rPr lang="ru-RU" altLang="ru-RU" sz="2000" b="1" dirty="0"/>
              <a:t>обратном </a:t>
            </a:r>
            <a:r>
              <a:rPr lang="ru-RU" altLang="ru-RU" sz="2000" b="1" dirty="0" smtClean="0"/>
              <a:t>коде</a:t>
            </a:r>
            <a:endParaRPr lang="ru-RU" altLang="ru-RU" sz="2000" b="1" dirty="0"/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4929188" y="4653136"/>
            <a:ext cx="3886200" cy="68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algn="ctr"/>
            <a:r>
              <a:rPr lang="ru-RU" altLang="ru-RU" sz="2000" b="1" dirty="0" smtClean="0"/>
              <a:t>Представление двоичных чисел</a:t>
            </a:r>
          </a:p>
          <a:p>
            <a:pPr algn="ctr"/>
            <a:r>
              <a:rPr lang="ru-RU" altLang="ru-RU" sz="2000" b="1" dirty="0" smtClean="0"/>
              <a:t>в </a:t>
            </a:r>
            <a:r>
              <a:rPr lang="ru-RU" altLang="ru-RU" sz="2000" b="1" dirty="0"/>
              <a:t>дополнительном </a:t>
            </a:r>
            <a:r>
              <a:rPr lang="ru-RU" altLang="ru-RU" sz="2000" b="1" dirty="0" smtClean="0"/>
              <a:t>коде</a:t>
            </a:r>
            <a:endParaRPr lang="ru-RU" altLang="ru-RU" sz="2000" b="1" dirty="0"/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0" y="5445224"/>
            <a:ext cx="9143999" cy="132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algn="ctr"/>
            <a:r>
              <a:rPr lang="ru-RU" altLang="ru-RU" sz="1600" u="sng" dirty="0"/>
              <a:t>Изображаемое </a:t>
            </a:r>
            <a:r>
              <a:rPr lang="ru-RU" altLang="ru-RU" sz="1600" u="sng" dirty="0" smtClean="0"/>
              <a:t>число</a:t>
            </a:r>
            <a:r>
              <a:rPr lang="ru-RU" altLang="ru-RU" sz="1600" dirty="0"/>
              <a:t>	</a:t>
            </a:r>
            <a:r>
              <a:rPr lang="ru-RU" altLang="ru-RU" sz="1600" u="sng" dirty="0"/>
              <a:t>Обратный </a:t>
            </a:r>
            <a:r>
              <a:rPr lang="ru-RU" altLang="ru-RU" sz="1600" u="sng" dirty="0" smtClean="0"/>
              <a:t>код</a:t>
            </a:r>
            <a:r>
              <a:rPr lang="en-US" altLang="ru-RU" sz="1600" dirty="0"/>
              <a:t>	</a:t>
            </a:r>
            <a:r>
              <a:rPr lang="ru-RU" altLang="ru-RU" sz="1600" dirty="0" smtClean="0"/>
              <a:t>	 </a:t>
            </a:r>
            <a:r>
              <a:rPr lang="ru-RU" altLang="ru-RU" sz="1600" u="sng" dirty="0"/>
              <a:t>Доп. код</a:t>
            </a:r>
            <a:endParaRPr lang="ru-RU" altLang="ru-RU" sz="1600" dirty="0"/>
          </a:p>
          <a:p>
            <a:pPr algn="ctr"/>
            <a:r>
              <a:rPr lang="ru-RU" altLang="ru-RU" sz="1600" dirty="0"/>
              <a:t>      +1101 (+13)		    0000 1101	</a:t>
            </a:r>
            <a:r>
              <a:rPr lang="ru-RU" altLang="ru-RU" sz="1600" dirty="0" smtClean="0"/>
              <a:t>	0000 </a:t>
            </a:r>
            <a:r>
              <a:rPr lang="ru-RU" altLang="ru-RU" sz="1600" dirty="0"/>
              <a:t>1101</a:t>
            </a:r>
          </a:p>
          <a:p>
            <a:pPr algn="ctr"/>
            <a:r>
              <a:rPr lang="ru-RU" altLang="ru-RU" sz="1600" dirty="0"/>
              <a:t>+1011101 (+93)		    0101 1101	</a:t>
            </a:r>
            <a:r>
              <a:rPr lang="ru-RU" altLang="ru-RU" sz="1600" dirty="0" smtClean="0"/>
              <a:t>	0101 </a:t>
            </a:r>
            <a:r>
              <a:rPr lang="ru-RU" altLang="ru-RU" sz="1600" dirty="0"/>
              <a:t>1101</a:t>
            </a:r>
          </a:p>
          <a:p>
            <a:pPr algn="ctr"/>
            <a:r>
              <a:rPr lang="ru-RU" altLang="ru-RU" sz="1600" dirty="0"/>
              <a:t> </a:t>
            </a:r>
            <a:r>
              <a:rPr lang="en-US" altLang="ru-RU" sz="1600" dirty="0"/>
              <a:t>        -</a:t>
            </a:r>
            <a:r>
              <a:rPr lang="ru-RU" altLang="ru-RU" sz="1600" dirty="0"/>
              <a:t>101 (</a:t>
            </a:r>
            <a:r>
              <a:rPr lang="en-US" altLang="ru-RU" sz="1600" dirty="0"/>
              <a:t>  -5</a:t>
            </a:r>
            <a:r>
              <a:rPr lang="ru-RU" altLang="ru-RU" sz="1600" dirty="0"/>
              <a:t>)		    1111 1010	</a:t>
            </a:r>
            <a:r>
              <a:rPr lang="ru-RU" altLang="ru-RU" sz="1600" dirty="0" smtClean="0"/>
              <a:t>	1111 </a:t>
            </a:r>
            <a:r>
              <a:rPr lang="ru-RU" altLang="ru-RU" sz="1600" dirty="0"/>
              <a:t>1011</a:t>
            </a:r>
          </a:p>
          <a:p>
            <a:pPr algn="ctr"/>
            <a:r>
              <a:rPr lang="en-US" altLang="ru-RU" sz="1600" dirty="0"/>
              <a:t> </a:t>
            </a:r>
            <a:r>
              <a:rPr lang="ru-RU" altLang="ru-RU" sz="1600" dirty="0"/>
              <a:t>      -1101 (-13)</a:t>
            </a:r>
            <a:r>
              <a:rPr lang="en-US" altLang="ru-RU" sz="1600" dirty="0"/>
              <a:t>	</a:t>
            </a:r>
            <a:r>
              <a:rPr lang="ru-RU" altLang="ru-RU" sz="1600" dirty="0"/>
              <a:t>	    1111 0010	</a:t>
            </a:r>
            <a:r>
              <a:rPr lang="ru-RU" altLang="ru-RU" sz="1600" dirty="0" smtClean="0"/>
              <a:t>	1111 </a:t>
            </a:r>
            <a:r>
              <a:rPr lang="ru-RU" altLang="ru-RU" sz="1600" dirty="0"/>
              <a:t>0011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33784"/>
            <a:ext cx="2448272" cy="371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33784"/>
            <a:ext cx="2365527" cy="36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6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1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262" y="104705"/>
            <a:ext cx="9001125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3.1.3. Представление целых чисел</a:t>
            </a:r>
            <a:endParaRPr lang="ru-RU" altLang="ru-RU" sz="2400" b="1" dirty="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142875" y="935038"/>
            <a:ext cx="88519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algn="ctr"/>
            <a:r>
              <a:rPr lang="ru-RU" alt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</a:t>
            </a:r>
            <a:r>
              <a:rPr lang="ru-RU" alt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двоичного представления целых чисел </a:t>
            </a:r>
            <a:r>
              <a:rPr lang="ru-RU" alt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разных </a:t>
            </a:r>
            <a:r>
              <a:rPr lang="ru-RU" alt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кодах</a:t>
            </a:r>
            <a:endParaRPr lang="ru-RU" alt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743" name="Picture 15" descr="Новый рисуно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438275"/>
            <a:ext cx="6811962" cy="491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9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1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262" y="104705"/>
            <a:ext cx="9001125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3.1.3. Представление целых чисел</a:t>
            </a:r>
            <a:endParaRPr lang="ru-RU" altLang="ru-RU" sz="2400" b="1" dirty="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107504" y="692696"/>
            <a:ext cx="88519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algn="ctr"/>
            <a:r>
              <a:rPr lang="ru-RU" altLang="ru-RU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форматов </a:t>
            </a:r>
            <a:r>
              <a:rPr lang="ru-RU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целых </a:t>
            </a:r>
            <a:r>
              <a:rPr lang="ru-RU" altLang="ru-RU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чисел</a:t>
            </a:r>
            <a:endParaRPr lang="ru-RU" alt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89592"/>
              </p:ext>
            </p:extLst>
          </p:nvPr>
        </p:nvGraphicFramePr>
        <p:xfrm>
          <a:off x="395535" y="1340765"/>
          <a:ext cx="8424938" cy="5184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828"/>
                <a:gridCol w="1219608"/>
                <a:gridCol w="2283879"/>
                <a:gridCol w="2283879"/>
                <a:gridCol w="1234744"/>
              </a:tblGrid>
              <a:tr h="52035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chemeClr val="bg1"/>
                          </a:solidFill>
                          <a:effectLst/>
                        </a:rPr>
                        <a:t>Название </a:t>
                      </a:r>
                      <a:br>
                        <a:rPr lang="ru-RU" sz="1400" b="1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400" b="1">
                          <a:solidFill>
                            <a:schemeClr val="bg1"/>
                          </a:solidFill>
                          <a:effectLst/>
                        </a:rPr>
                        <a:t>формата</a:t>
                      </a:r>
                      <a:endParaRPr lang="ru-RU" sz="1400" b="1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chemeClr val="bg1"/>
                          </a:solidFill>
                          <a:effectLst/>
                        </a:rPr>
                        <a:t>Название </a:t>
                      </a:r>
                      <a:br>
                        <a:rPr lang="ru-RU" sz="1400" b="1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400" b="1">
                          <a:solidFill>
                            <a:schemeClr val="bg1"/>
                          </a:solidFill>
                          <a:effectLst/>
                        </a:rPr>
                        <a:t>типа переменной</a:t>
                      </a:r>
                      <a:endParaRPr lang="ru-RU" sz="1400" b="1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chemeClr val="bg1"/>
                          </a:solidFill>
                          <a:effectLst/>
                        </a:rPr>
                        <a:t>Диапазон </a:t>
                      </a:r>
                      <a:br>
                        <a:rPr lang="ru-RU" sz="1400" b="1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400" b="1">
                          <a:solidFill>
                            <a:schemeClr val="bg1"/>
                          </a:solidFill>
                          <a:effectLst/>
                        </a:rPr>
                        <a:t>значений</a:t>
                      </a:r>
                      <a:endParaRPr lang="ru-RU" sz="1400" b="1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chemeClr val="bg1"/>
                          </a:solidFill>
                          <a:effectLst/>
                        </a:rPr>
                        <a:t>Размер переменной, бит</a:t>
                      </a:r>
                      <a:endParaRPr lang="ru-RU" sz="1400" b="1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013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Visual Basic</a:t>
                      </a:r>
                      <a:endParaRPr lang="ru-RU" sz="1400" b="1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C++</a:t>
                      </a:r>
                      <a:endParaRPr lang="ru-RU" sz="1400" b="1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20355">
                <a:tc rowSpan="4">
                  <a:txBody>
                    <a:bodyPr/>
                    <a:lstStyle/>
                    <a:p>
                      <a:pPr marL="14414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Знаковый целый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SByte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signed char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-128</a:t>
                      </a:r>
                      <a:r>
                        <a:rPr lang="ru-RU" sz="1200">
                          <a:effectLst/>
                        </a:rPr>
                        <a:t>…</a:t>
                      </a:r>
                      <a:br>
                        <a:rPr lang="ru-RU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127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</a:tr>
              <a:tr h="520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Short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short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-32768…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32767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</a:tr>
              <a:tr h="520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Integer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-2147483648…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2147483647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</a:tr>
              <a:tr h="520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-30">
                          <a:effectLst/>
                        </a:rPr>
                        <a:t>   </a:t>
                      </a:r>
                      <a:r>
                        <a:rPr lang="ru-RU" sz="1200" spc="-30">
                          <a:effectLst/>
                        </a:rPr>
                        <a:t>-9223372036854775808</a:t>
                      </a:r>
                      <a:r>
                        <a:rPr lang="en-US" sz="1200" spc="-30">
                          <a:effectLst/>
                        </a:rPr>
                        <a:t>…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</a:rPr>
                        <a:t>9223372036854775808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</a:tr>
              <a:tr h="520355">
                <a:tc rowSpan="4">
                  <a:txBody>
                    <a:bodyPr/>
                    <a:lstStyle/>
                    <a:p>
                      <a:pPr marL="14414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Беззнаковый целый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Byte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unsigned char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</a:t>
                      </a:r>
                      <a:r>
                        <a:rPr lang="ru-RU" sz="1200">
                          <a:effectLst/>
                        </a:rPr>
                        <a:t>..</a:t>
                      </a:r>
                      <a:br>
                        <a:rPr lang="ru-RU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 255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</a:tr>
              <a:tr h="520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UShort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unsigned short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0…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</a:rPr>
                        <a:t>65535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</a:tr>
              <a:tr h="520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UInteger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unsigned int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0…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</a:rPr>
                        <a:t>4294967295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</a:tr>
              <a:tr h="520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ULong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unsigned long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0…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</a:rPr>
                        <a:t>18446744073709551615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ru-RU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6195" marR="3619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5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389</Words>
  <Application>Microsoft Office PowerPoint</Application>
  <PresentationFormat>Экран (4:3)</PresentationFormat>
  <Paragraphs>216</Paragraphs>
  <Slides>14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Формула</vt:lpstr>
      <vt:lpstr>Лекция 2. Информационно-логические основы вычислительной техники (продолжение)</vt:lpstr>
      <vt:lpstr>3.1. Представление числовой информации</vt:lpstr>
      <vt:lpstr>3.1.1. Формат с фиксированной запятой</vt:lpstr>
      <vt:lpstr>3.1.1. Формат с фиксированной запятой</vt:lpstr>
      <vt:lpstr>3.1.2. Формат с плавающей запятой</vt:lpstr>
      <vt:lpstr>3.1.3. Представление целых чисел</vt:lpstr>
      <vt:lpstr>3.1.3. Представление целых чисел</vt:lpstr>
      <vt:lpstr>3.1.3. Представление целых чисел</vt:lpstr>
      <vt:lpstr>3.1.3. Представление целых чисел</vt:lpstr>
      <vt:lpstr>  3.1.4. Арифметические действия над целыми числами со знаком</vt:lpstr>
      <vt:lpstr>  3.1.4. Арифметические действия над целыми числами со знаком</vt:lpstr>
      <vt:lpstr> 3.1.4. Арифметические действия над целыми числами со знаком</vt:lpstr>
      <vt:lpstr>3.1.4. Арифметические действия над целыми числами со знаком</vt:lpstr>
      <vt:lpstr>3.1.4. Арифметические действия над целыми числами со знаком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user</dc:creator>
  <cp:lastModifiedBy>User</cp:lastModifiedBy>
  <cp:revision>136</cp:revision>
  <dcterms:created xsi:type="dcterms:W3CDTF">2016-02-10T08:23:01Z</dcterms:created>
  <dcterms:modified xsi:type="dcterms:W3CDTF">2019-07-25T07:48:55Z</dcterms:modified>
</cp:coreProperties>
</file>