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notesMasterIdLst>
    <p:notesMasterId r:id="rId12"/>
  </p:notesMasterIdLst>
  <p:sldIdLst>
    <p:sldId id="258" r:id="rId2"/>
    <p:sldId id="270" r:id="rId3"/>
    <p:sldId id="271" r:id="rId4"/>
    <p:sldId id="274" r:id="rId5"/>
    <p:sldId id="290" r:id="rId6"/>
    <p:sldId id="289" r:id="rId7"/>
    <p:sldId id="291" r:id="rId8"/>
    <p:sldId id="292" r:id="rId9"/>
    <p:sldId id="272" r:id="rId10"/>
    <p:sldId id="293" r:id="rId1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Средний стиль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C7853C-536D-4A76-A0AE-DD22124D55A5}" styleName="Стиль из темы 1 - акцент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20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855C81-6FFB-45BE-9EA5-1F637DD822CB}" type="datetimeFigureOut">
              <a:rPr lang="ru-RU" smtClean="0"/>
              <a:t>13.08.2019</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25C84-B68E-4B58-BF7B-974CDD043EB5}" type="slidenum">
              <a:rPr lang="ru-RU" smtClean="0"/>
              <a:t>‹#›</a:t>
            </a:fld>
            <a:endParaRPr lang="ru-RU"/>
          </a:p>
        </p:txBody>
      </p:sp>
    </p:spTree>
    <p:extLst>
      <p:ext uri="{BB962C8B-B14F-4D97-AF65-F5344CB8AC3E}">
        <p14:creationId xmlns:p14="http://schemas.microsoft.com/office/powerpoint/2010/main" val="3819638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150938" y="692150"/>
            <a:ext cx="4556125" cy="3416300"/>
          </a:xfrm>
          <a:ln/>
        </p:spPr>
      </p:sp>
      <p:sp>
        <p:nvSpPr>
          <p:cNvPr id="76803" name="Rectangle 3"/>
          <p:cNvSpPr>
            <a:spLocks noGrp="1" noChangeArrowheads="1"/>
          </p:cNvSpPr>
          <p:nvPr>
            <p:ph type="body" idx="1"/>
          </p:nvPr>
        </p:nvSpPr>
        <p:spPr/>
        <p:txBody>
          <a:bodyPr/>
          <a:lstStyle/>
          <a:p>
            <a:endParaRPr lang="ru-RU" altLang="ru-RU"/>
          </a:p>
        </p:txBody>
      </p:sp>
    </p:spTree>
    <p:extLst>
      <p:ext uri="{BB962C8B-B14F-4D97-AF65-F5344CB8AC3E}">
        <p14:creationId xmlns:p14="http://schemas.microsoft.com/office/powerpoint/2010/main" val="3996776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150938" y="692150"/>
            <a:ext cx="4556125" cy="3416300"/>
          </a:xfrm>
          <a:ln/>
        </p:spPr>
      </p:sp>
      <p:sp>
        <p:nvSpPr>
          <p:cNvPr id="78851" name="Rectangle 3"/>
          <p:cNvSpPr>
            <a:spLocks noGrp="1" noChangeArrowheads="1"/>
          </p:cNvSpPr>
          <p:nvPr>
            <p:ph type="body" idx="1"/>
          </p:nvPr>
        </p:nvSpPr>
        <p:spPr/>
        <p:txBody>
          <a:bodyPr/>
          <a:lstStyle/>
          <a:p>
            <a:endParaRPr lang="ru-RU" altLang="ru-RU"/>
          </a:p>
        </p:txBody>
      </p:sp>
    </p:spTree>
    <p:extLst>
      <p:ext uri="{BB962C8B-B14F-4D97-AF65-F5344CB8AC3E}">
        <p14:creationId xmlns:p14="http://schemas.microsoft.com/office/powerpoint/2010/main" val="456275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150938" y="692150"/>
            <a:ext cx="4556125" cy="3416300"/>
          </a:xfrm>
          <a:ln/>
        </p:spPr>
      </p:sp>
      <p:sp>
        <p:nvSpPr>
          <p:cNvPr id="78851" name="Rectangle 3"/>
          <p:cNvSpPr>
            <a:spLocks noGrp="1" noChangeArrowheads="1"/>
          </p:cNvSpPr>
          <p:nvPr>
            <p:ph type="body" idx="1"/>
          </p:nvPr>
        </p:nvSpPr>
        <p:spPr/>
        <p:txBody>
          <a:bodyPr/>
          <a:lstStyle/>
          <a:p>
            <a:endParaRPr lang="ru-RU" altLang="ru-RU"/>
          </a:p>
        </p:txBody>
      </p:sp>
    </p:spTree>
    <p:extLst>
      <p:ext uri="{BB962C8B-B14F-4D97-AF65-F5344CB8AC3E}">
        <p14:creationId xmlns:p14="http://schemas.microsoft.com/office/powerpoint/2010/main" val="2019503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150938" y="692150"/>
            <a:ext cx="4556125" cy="3416300"/>
          </a:xfrm>
          <a:ln/>
        </p:spPr>
      </p:sp>
      <p:sp>
        <p:nvSpPr>
          <p:cNvPr id="78851" name="Rectangle 3"/>
          <p:cNvSpPr>
            <a:spLocks noGrp="1" noChangeArrowheads="1"/>
          </p:cNvSpPr>
          <p:nvPr>
            <p:ph type="body" idx="1"/>
          </p:nvPr>
        </p:nvSpPr>
        <p:spPr/>
        <p:txBody>
          <a:bodyPr/>
          <a:lstStyle/>
          <a:p>
            <a:endParaRPr lang="ru-RU" altLang="ru-RU"/>
          </a:p>
        </p:txBody>
      </p:sp>
    </p:spTree>
    <p:extLst>
      <p:ext uri="{BB962C8B-B14F-4D97-AF65-F5344CB8AC3E}">
        <p14:creationId xmlns:p14="http://schemas.microsoft.com/office/powerpoint/2010/main" val="847553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150938" y="692150"/>
            <a:ext cx="4556125" cy="3416300"/>
          </a:xfrm>
          <a:ln/>
        </p:spPr>
      </p:sp>
      <p:sp>
        <p:nvSpPr>
          <p:cNvPr id="78851" name="Rectangle 3"/>
          <p:cNvSpPr>
            <a:spLocks noGrp="1" noChangeArrowheads="1"/>
          </p:cNvSpPr>
          <p:nvPr>
            <p:ph type="body" idx="1"/>
          </p:nvPr>
        </p:nvSpPr>
        <p:spPr/>
        <p:txBody>
          <a:bodyPr/>
          <a:lstStyle/>
          <a:p>
            <a:endParaRPr lang="ru-RU" altLang="ru-RU"/>
          </a:p>
        </p:txBody>
      </p:sp>
    </p:spTree>
    <p:extLst>
      <p:ext uri="{BB962C8B-B14F-4D97-AF65-F5344CB8AC3E}">
        <p14:creationId xmlns:p14="http://schemas.microsoft.com/office/powerpoint/2010/main" val="2657674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150938" y="692150"/>
            <a:ext cx="4556125" cy="3416300"/>
          </a:xfrm>
          <a:ln/>
        </p:spPr>
      </p:sp>
      <p:sp>
        <p:nvSpPr>
          <p:cNvPr id="78851" name="Rectangle 3"/>
          <p:cNvSpPr>
            <a:spLocks noGrp="1" noChangeArrowheads="1"/>
          </p:cNvSpPr>
          <p:nvPr>
            <p:ph type="body" idx="1"/>
          </p:nvPr>
        </p:nvSpPr>
        <p:spPr/>
        <p:txBody>
          <a:bodyPr/>
          <a:lstStyle/>
          <a:p>
            <a:endParaRPr lang="ru-RU" altLang="ru-RU"/>
          </a:p>
        </p:txBody>
      </p:sp>
    </p:spTree>
    <p:extLst>
      <p:ext uri="{BB962C8B-B14F-4D97-AF65-F5344CB8AC3E}">
        <p14:creationId xmlns:p14="http://schemas.microsoft.com/office/powerpoint/2010/main" val="236116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150938" y="692150"/>
            <a:ext cx="4556125" cy="3416300"/>
          </a:xfrm>
          <a:ln/>
        </p:spPr>
      </p:sp>
      <p:sp>
        <p:nvSpPr>
          <p:cNvPr id="78851" name="Rectangle 3"/>
          <p:cNvSpPr>
            <a:spLocks noGrp="1" noChangeArrowheads="1"/>
          </p:cNvSpPr>
          <p:nvPr>
            <p:ph type="body" idx="1"/>
          </p:nvPr>
        </p:nvSpPr>
        <p:spPr/>
        <p:txBody>
          <a:bodyPr/>
          <a:lstStyle/>
          <a:p>
            <a:endParaRPr lang="ru-RU" altLang="ru-RU"/>
          </a:p>
        </p:txBody>
      </p:sp>
    </p:spTree>
    <p:extLst>
      <p:ext uri="{BB962C8B-B14F-4D97-AF65-F5344CB8AC3E}">
        <p14:creationId xmlns:p14="http://schemas.microsoft.com/office/powerpoint/2010/main" val="2573103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50938" y="692150"/>
            <a:ext cx="4556125" cy="3416300"/>
          </a:xfrm>
          <a:ln/>
        </p:spPr>
      </p:sp>
      <p:sp>
        <p:nvSpPr>
          <p:cNvPr id="80899" name="Rectangle 3"/>
          <p:cNvSpPr>
            <a:spLocks noGrp="1" noChangeArrowheads="1"/>
          </p:cNvSpPr>
          <p:nvPr>
            <p:ph type="body" idx="1"/>
          </p:nvPr>
        </p:nvSpPr>
        <p:spPr/>
        <p:txBody>
          <a:bodyPr/>
          <a:lstStyle/>
          <a:p>
            <a:endParaRPr lang="ru-RU" altLang="ru-RU"/>
          </a:p>
        </p:txBody>
      </p:sp>
    </p:spTree>
    <p:extLst>
      <p:ext uri="{BB962C8B-B14F-4D97-AF65-F5344CB8AC3E}">
        <p14:creationId xmlns:p14="http://schemas.microsoft.com/office/powerpoint/2010/main" val="3039648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50938" y="692150"/>
            <a:ext cx="4556125" cy="3416300"/>
          </a:xfrm>
          <a:ln/>
        </p:spPr>
      </p:sp>
      <p:sp>
        <p:nvSpPr>
          <p:cNvPr id="80899" name="Rectangle 3"/>
          <p:cNvSpPr>
            <a:spLocks noGrp="1" noChangeArrowheads="1"/>
          </p:cNvSpPr>
          <p:nvPr>
            <p:ph type="body" idx="1"/>
          </p:nvPr>
        </p:nvSpPr>
        <p:spPr/>
        <p:txBody>
          <a:bodyPr/>
          <a:lstStyle/>
          <a:p>
            <a:endParaRPr lang="ru-RU" altLang="ru-RU"/>
          </a:p>
        </p:txBody>
      </p:sp>
    </p:spTree>
    <p:extLst>
      <p:ext uri="{BB962C8B-B14F-4D97-AF65-F5344CB8AC3E}">
        <p14:creationId xmlns:p14="http://schemas.microsoft.com/office/powerpoint/2010/main" val="3064317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4500"/>
            </a:lvl1pPr>
          </a:lstStyle>
          <a:p>
            <a:r>
              <a:rPr lang="ru-RU" smtClean="0"/>
              <a:t>Образец заголовка</a:t>
            </a:r>
            <a:endParaRPr lang="ru-RU"/>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1BFC2EDF-B8BE-4CF1-87B0-7C1DA2F86E42}" type="datetimeFigureOut">
              <a:rPr lang="ru-RU" smtClean="0"/>
              <a:t>13.08.2019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BB0C5C-B69C-4122-A86A-B6E70E816760}" type="slidenum">
              <a:rPr lang="ru-RU" smtClean="0"/>
              <a:t>‹#›</a:t>
            </a:fld>
            <a:endParaRPr lang="ru-RU"/>
          </a:p>
        </p:txBody>
      </p:sp>
    </p:spTree>
    <p:extLst>
      <p:ext uri="{BB962C8B-B14F-4D97-AF65-F5344CB8AC3E}">
        <p14:creationId xmlns:p14="http://schemas.microsoft.com/office/powerpoint/2010/main" val="495881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BFC2EDF-B8BE-4CF1-87B0-7C1DA2F86E42}" type="datetimeFigureOut">
              <a:rPr lang="ru-RU" smtClean="0"/>
              <a:t>13.08.2019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BB0C5C-B69C-4122-A86A-B6E70E816760}" type="slidenum">
              <a:rPr lang="ru-RU" smtClean="0"/>
              <a:t>‹#›</a:t>
            </a:fld>
            <a:endParaRPr lang="ru-RU"/>
          </a:p>
        </p:txBody>
      </p:sp>
    </p:spTree>
    <p:extLst>
      <p:ext uri="{BB962C8B-B14F-4D97-AF65-F5344CB8AC3E}">
        <p14:creationId xmlns:p14="http://schemas.microsoft.com/office/powerpoint/2010/main" val="1677868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43675" y="365125"/>
            <a:ext cx="1971675"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628650" y="365125"/>
            <a:ext cx="5800725"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BFC2EDF-B8BE-4CF1-87B0-7C1DA2F86E42}" type="datetimeFigureOut">
              <a:rPr lang="ru-RU" smtClean="0"/>
              <a:t>13.08.2019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BB0C5C-B69C-4122-A86A-B6E70E816760}" type="slidenum">
              <a:rPr lang="ru-RU" smtClean="0"/>
              <a:t>‹#›</a:t>
            </a:fld>
            <a:endParaRPr lang="ru-RU"/>
          </a:p>
        </p:txBody>
      </p:sp>
    </p:spTree>
    <p:extLst>
      <p:ext uri="{BB962C8B-B14F-4D97-AF65-F5344CB8AC3E}">
        <p14:creationId xmlns:p14="http://schemas.microsoft.com/office/powerpoint/2010/main" val="4125445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609600"/>
            <a:ext cx="7772400" cy="1143000"/>
          </a:xfrm>
        </p:spPr>
        <p:txBody>
          <a:bodyPr/>
          <a:lstStyle/>
          <a:p>
            <a:r>
              <a:rPr lang="ru-RU" smtClean="0"/>
              <a:t>Образец заголовка</a:t>
            </a:r>
            <a:endParaRPr lang="ru-RU"/>
          </a:p>
        </p:txBody>
      </p:sp>
      <p:sp>
        <p:nvSpPr>
          <p:cNvPr id="3" name="Таблица 2"/>
          <p:cNvSpPr>
            <a:spLocks noGrp="1"/>
          </p:cNvSpPr>
          <p:nvPr>
            <p:ph type="tbl" idx="1"/>
          </p:nvPr>
        </p:nvSpPr>
        <p:spPr>
          <a:xfrm>
            <a:off x="685800" y="1981200"/>
            <a:ext cx="7772400" cy="4114800"/>
          </a:xfrm>
        </p:spPr>
        <p:txBody>
          <a:bodyPr/>
          <a:lstStyle/>
          <a:p>
            <a:endParaRPr lang="ru-RU"/>
          </a:p>
        </p:txBody>
      </p:sp>
    </p:spTree>
    <p:extLst>
      <p:ext uri="{BB962C8B-B14F-4D97-AF65-F5344CB8AC3E}">
        <p14:creationId xmlns:p14="http://schemas.microsoft.com/office/powerpoint/2010/main" val="1815347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BFC2EDF-B8BE-4CF1-87B0-7C1DA2F86E42}" type="datetimeFigureOut">
              <a:rPr lang="ru-RU" smtClean="0"/>
              <a:t>13.08.2019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BB0C5C-B69C-4122-A86A-B6E70E816760}" type="slidenum">
              <a:rPr lang="ru-RU" smtClean="0"/>
              <a:t>‹#›</a:t>
            </a:fld>
            <a:endParaRPr lang="ru-RU"/>
          </a:p>
        </p:txBody>
      </p:sp>
    </p:spTree>
    <p:extLst>
      <p:ext uri="{BB962C8B-B14F-4D97-AF65-F5344CB8AC3E}">
        <p14:creationId xmlns:p14="http://schemas.microsoft.com/office/powerpoint/2010/main" val="3352186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9"/>
            <a:ext cx="7886700" cy="2852737"/>
          </a:xfrm>
        </p:spPr>
        <p:txBody>
          <a:bodyPr anchor="b"/>
          <a:lstStyle>
            <a:lvl1pPr>
              <a:defRPr sz="4500"/>
            </a:lvl1pPr>
          </a:lstStyle>
          <a:p>
            <a:r>
              <a:rPr lang="ru-RU" smtClean="0"/>
              <a:t>Образец заголовка</a:t>
            </a:r>
            <a:endParaRPr lang="ru-RU"/>
          </a:p>
        </p:txBody>
      </p:sp>
      <p:sp>
        <p:nvSpPr>
          <p:cNvPr id="3" name="Текст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1BFC2EDF-B8BE-4CF1-87B0-7C1DA2F86E42}" type="datetimeFigureOut">
              <a:rPr lang="ru-RU" smtClean="0"/>
              <a:t>13.08.2019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BB0C5C-B69C-4122-A86A-B6E70E816760}" type="slidenum">
              <a:rPr lang="ru-RU" smtClean="0"/>
              <a:t>‹#›</a:t>
            </a:fld>
            <a:endParaRPr lang="ru-RU"/>
          </a:p>
        </p:txBody>
      </p:sp>
    </p:spTree>
    <p:extLst>
      <p:ext uri="{BB962C8B-B14F-4D97-AF65-F5344CB8AC3E}">
        <p14:creationId xmlns:p14="http://schemas.microsoft.com/office/powerpoint/2010/main" val="1514545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628650" y="1825625"/>
            <a:ext cx="388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29150" y="1825625"/>
            <a:ext cx="388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1BFC2EDF-B8BE-4CF1-87B0-7C1DA2F86E42}" type="datetimeFigureOut">
              <a:rPr lang="ru-RU" smtClean="0"/>
              <a:t>13.08.2019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BB0C5C-B69C-4122-A86A-B6E70E816760}" type="slidenum">
              <a:rPr lang="ru-RU" smtClean="0"/>
              <a:t>‹#›</a:t>
            </a:fld>
            <a:endParaRPr lang="ru-RU"/>
          </a:p>
        </p:txBody>
      </p:sp>
    </p:spTree>
    <p:extLst>
      <p:ext uri="{BB962C8B-B14F-4D97-AF65-F5344CB8AC3E}">
        <p14:creationId xmlns:p14="http://schemas.microsoft.com/office/powerpoint/2010/main" val="1516073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365126"/>
            <a:ext cx="78867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smtClean="0"/>
              <a:t>Образец текста</a:t>
            </a:r>
          </a:p>
        </p:txBody>
      </p:sp>
      <p:sp>
        <p:nvSpPr>
          <p:cNvPr id="4" name="Объект 3"/>
          <p:cNvSpPr>
            <a:spLocks noGrp="1"/>
          </p:cNvSpPr>
          <p:nvPr>
            <p:ph sz="half" idx="2"/>
          </p:nvPr>
        </p:nvSpPr>
        <p:spPr>
          <a:xfrm>
            <a:off x="629842" y="2505075"/>
            <a:ext cx="3868340"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smtClean="0"/>
              <a:t>Образец текста</a:t>
            </a:r>
          </a:p>
        </p:txBody>
      </p:sp>
      <p:sp>
        <p:nvSpPr>
          <p:cNvPr id="6" name="Объект 5"/>
          <p:cNvSpPr>
            <a:spLocks noGrp="1"/>
          </p:cNvSpPr>
          <p:nvPr>
            <p:ph sz="quarter" idx="4"/>
          </p:nvPr>
        </p:nvSpPr>
        <p:spPr>
          <a:xfrm>
            <a:off x="4629150" y="2505075"/>
            <a:ext cx="3887391"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1BFC2EDF-B8BE-4CF1-87B0-7C1DA2F86E42}" type="datetimeFigureOut">
              <a:rPr lang="ru-RU" smtClean="0"/>
              <a:t>13.08.2019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4BB0C5C-B69C-4122-A86A-B6E70E816760}" type="slidenum">
              <a:rPr lang="ru-RU" smtClean="0"/>
              <a:t>‹#›</a:t>
            </a:fld>
            <a:endParaRPr lang="ru-RU"/>
          </a:p>
        </p:txBody>
      </p:sp>
    </p:spTree>
    <p:extLst>
      <p:ext uri="{BB962C8B-B14F-4D97-AF65-F5344CB8AC3E}">
        <p14:creationId xmlns:p14="http://schemas.microsoft.com/office/powerpoint/2010/main" val="142707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1BFC2EDF-B8BE-4CF1-87B0-7C1DA2F86E42}" type="datetimeFigureOut">
              <a:rPr lang="ru-RU" smtClean="0"/>
              <a:t>13.08.2019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4BB0C5C-B69C-4122-A86A-B6E70E816760}" type="slidenum">
              <a:rPr lang="ru-RU" smtClean="0"/>
              <a:t>‹#›</a:t>
            </a:fld>
            <a:endParaRPr lang="ru-RU"/>
          </a:p>
        </p:txBody>
      </p:sp>
    </p:spTree>
    <p:extLst>
      <p:ext uri="{BB962C8B-B14F-4D97-AF65-F5344CB8AC3E}">
        <p14:creationId xmlns:p14="http://schemas.microsoft.com/office/powerpoint/2010/main" val="2516306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1BFC2EDF-B8BE-4CF1-87B0-7C1DA2F86E42}" type="datetimeFigureOut">
              <a:rPr lang="ru-RU" smtClean="0"/>
              <a:t>13.08.2019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4BB0C5C-B69C-4122-A86A-B6E70E816760}" type="slidenum">
              <a:rPr lang="ru-RU" smtClean="0"/>
              <a:t>‹#›</a:t>
            </a:fld>
            <a:endParaRPr lang="ru-RU"/>
          </a:p>
        </p:txBody>
      </p:sp>
    </p:spTree>
    <p:extLst>
      <p:ext uri="{BB962C8B-B14F-4D97-AF65-F5344CB8AC3E}">
        <p14:creationId xmlns:p14="http://schemas.microsoft.com/office/powerpoint/2010/main" val="2645963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457200"/>
            <a:ext cx="2949178" cy="1600200"/>
          </a:xfrm>
        </p:spPr>
        <p:txBody>
          <a:bodyPr anchor="b"/>
          <a:lstStyle>
            <a:lvl1pPr>
              <a:defRPr sz="2400"/>
            </a:lvl1pPr>
          </a:lstStyle>
          <a:p>
            <a:r>
              <a:rPr lang="ru-RU" smtClean="0"/>
              <a:t>Образец заголовка</a:t>
            </a:r>
            <a:endParaRPr lang="ru-RU"/>
          </a:p>
        </p:txBody>
      </p:sp>
      <p:sp>
        <p:nvSpPr>
          <p:cNvPr id="3" name="Объект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Дата 4"/>
          <p:cNvSpPr>
            <a:spLocks noGrp="1"/>
          </p:cNvSpPr>
          <p:nvPr>
            <p:ph type="dt" sz="half" idx="10"/>
          </p:nvPr>
        </p:nvSpPr>
        <p:spPr/>
        <p:txBody>
          <a:bodyPr/>
          <a:lstStyle/>
          <a:p>
            <a:fld id="{1BFC2EDF-B8BE-4CF1-87B0-7C1DA2F86E42}" type="datetimeFigureOut">
              <a:rPr lang="ru-RU" smtClean="0"/>
              <a:t>13.08.2019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BB0C5C-B69C-4122-A86A-B6E70E816760}" type="slidenum">
              <a:rPr lang="ru-RU" smtClean="0"/>
              <a:t>‹#›</a:t>
            </a:fld>
            <a:endParaRPr lang="ru-RU"/>
          </a:p>
        </p:txBody>
      </p:sp>
    </p:spTree>
    <p:extLst>
      <p:ext uri="{BB962C8B-B14F-4D97-AF65-F5344CB8AC3E}">
        <p14:creationId xmlns:p14="http://schemas.microsoft.com/office/powerpoint/2010/main" val="3633717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457200"/>
            <a:ext cx="2949178" cy="1600200"/>
          </a:xfrm>
        </p:spPr>
        <p:txBody>
          <a:bodyPr anchor="b"/>
          <a:lstStyle>
            <a:lvl1pPr>
              <a:defRPr sz="2400"/>
            </a:lvl1pPr>
          </a:lstStyle>
          <a:p>
            <a:r>
              <a:rPr lang="ru-RU" smtClean="0"/>
              <a:t>Образец заголовка</a:t>
            </a:r>
            <a:endParaRPr lang="ru-RU"/>
          </a:p>
        </p:txBody>
      </p:sp>
      <p:sp>
        <p:nvSpPr>
          <p:cNvPr id="3" name="Рисунок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ru-RU"/>
          </a:p>
        </p:txBody>
      </p:sp>
      <p:sp>
        <p:nvSpPr>
          <p:cNvPr id="4" name="Текст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Дата 4"/>
          <p:cNvSpPr>
            <a:spLocks noGrp="1"/>
          </p:cNvSpPr>
          <p:nvPr>
            <p:ph type="dt" sz="half" idx="10"/>
          </p:nvPr>
        </p:nvSpPr>
        <p:spPr/>
        <p:txBody>
          <a:bodyPr/>
          <a:lstStyle/>
          <a:p>
            <a:fld id="{1BFC2EDF-B8BE-4CF1-87B0-7C1DA2F86E42}" type="datetimeFigureOut">
              <a:rPr lang="ru-RU" smtClean="0"/>
              <a:t>13.08.2019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BB0C5C-B69C-4122-A86A-B6E70E816760}" type="slidenum">
              <a:rPr lang="ru-RU" smtClean="0"/>
              <a:t>‹#›</a:t>
            </a:fld>
            <a:endParaRPr lang="ru-RU"/>
          </a:p>
        </p:txBody>
      </p:sp>
    </p:spTree>
    <p:extLst>
      <p:ext uri="{BB962C8B-B14F-4D97-AF65-F5344CB8AC3E}">
        <p14:creationId xmlns:p14="http://schemas.microsoft.com/office/powerpoint/2010/main" val="929218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BFC2EDF-B8BE-4CF1-87B0-7C1DA2F86E42}" type="datetimeFigureOut">
              <a:rPr lang="ru-RU" smtClean="0"/>
              <a:t>13.08.2019</a:t>
            </a:fld>
            <a:endParaRPr lang="ru-RU"/>
          </a:p>
        </p:txBody>
      </p:sp>
      <p:sp>
        <p:nvSpPr>
          <p:cNvPr id="5" name="Нижний колонтитул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4BB0C5C-B69C-4122-A86A-B6E70E816760}" type="slidenum">
              <a:rPr lang="ru-RU" smtClean="0"/>
              <a:t>‹#›</a:t>
            </a:fld>
            <a:endParaRPr lang="ru-RU"/>
          </a:p>
        </p:txBody>
      </p:sp>
    </p:spTree>
    <p:extLst>
      <p:ext uri="{BB962C8B-B14F-4D97-AF65-F5344CB8AC3E}">
        <p14:creationId xmlns:p14="http://schemas.microsoft.com/office/powerpoint/2010/main" val="1277398122"/>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ru-RU"/>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3.emf"/><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8.wmf"/><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wmf"/><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2.emf"/><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7384"/>
            <a:ext cx="9144000" cy="1152128"/>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Autofit/>
          </a:bodyPr>
          <a:lstStyle/>
          <a:p>
            <a:r>
              <a:rPr lang="ru-RU" sz="3200" b="1" dirty="0">
                <a:latin typeface="Times New Roman" panose="02020603050405020304" pitchFamily="18" charset="0"/>
                <a:cs typeface="Times New Roman" panose="02020603050405020304" pitchFamily="18" charset="0"/>
              </a:rPr>
              <a:t>Лекция </a:t>
            </a:r>
            <a:r>
              <a:rPr lang="en-US" sz="3200" b="1" dirty="0" smtClean="0">
                <a:latin typeface="Times New Roman" panose="02020603050405020304" pitchFamily="18" charset="0"/>
                <a:cs typeface="Times New Roman" panose="02020603050405020304" pitchFamily="18" charset="0"/>
              </a:rPr>
              <a:t>4</a:t>
            </a:r>
            <a:r>
              <a:rPr lang="ru-RU" sz="3200" b="1" dirty="0" smtClean="0">
                <a:latin typeface="Times New Roman" panose="02020603050405020304" pitchFamily="18" charset="0"/>
                <a:cs typeface="Times New Roman" panose="02020603050405020304" pitchFamily="18" charset="0"/>
              </a:rPr>
              <a:t>. Информационно-логические </a:t>
            </a:r>
            <a:r>
              <a:rPr lang="ru-RU" sz="3200" b="1" dirty="0">
                <a:latin typeface="Times New Roman" panose="02020603050405020304" pitchFamily="18" charset="0"/>
                <a:cs typeface="Times New Roman" panose="02020603050405020304" pitchFamily="18" charset="0"/>
              </a:rPr>
              <a:t>основы вычислительной </a:t>
            </a:r>
            <a:r>
              <a:rPr lang="ru-RU" sz="3200" b="1" dirty="0" smtClean="0">
                <a:latin typeface="Times New Roman" panose="02020603050405020304" pitchFamily="18" charset="0"/>
                <a:cs typeface="Times New Roman" panose="02020603050405020304" pitchFamily="18" charset="0"/>
              </a:rPr>
              <a:t>техники (продолжение)</a:t>
            </a:r>
            <a:endParaRPr lang="ru-RU" sz="32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0" y="1296145"/>
            <a:ext cx="9144000" cy="556185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marL="0" indent="0">
              <a:buNone/>
            </a:pPr>
            <a:r>
              <a:rPr lang="ru-RU" sz="3400" dirty="0" smtClean="0">
                <a:latin typeface="Times New Roman" panose="02020603050405020304" pitchFamily="18" charset="0"/>
                <a:cs typeface="Times New Roman" panose="02020603050405020304" pitchFamily="18" charset="0"/>
              </a:rPr>
              <a:t> </a:t>
            </a:r>
            <a:r>
              <a:rPr lang="ru-RU" sz="3500" dirty="0">
                <a:latin typeface="Times New Roman" panose="02020603050405020304" pitchFamily="18" charset="0"/>
                <a:cs typeface="Times New Roman" panose="02020603050405020304" pitchFamily="18" charset="0"/>
              </a:rPr>
              <a:t>4. Основные понятия и законы алгебры логики</a:t>
            </a:r>
          </a:p>
          <a:p>
            <a:pPr marL="0" indent="540000">
              <a:lnSpc>
                <a:spcPct val="110000"/>
              </a:lnSpc>
              <a:spcBef>
                <a:spcPts val="0"/>
              </a:spcBef>
              <a:buNone/>
            </a:pPr>
            <a:r>
              <a:rPr lang="en-US" sz="3500" dirty="0" smtClean="0">
                <a:latin typeface="Times New Roman" panose="02020603050405020304" pitchFamily="18" charset="0"/>
                <a:cs typeface="Times New Roman" panose="02020603050405020304" pitchFamily="18" charset="0"/>
              </a:rPr>
              <a:t>4</a:t>
            </a:r>
            <a:r>
              <a:rPr lang="ru-RU" sz="3500" dirty="0" smtClean="0">
                <a:latin typeface="Times New Roman" panose="02020603050405020304" pitchFamily="18" charset="0"/>
                <a:cs typeface="Times New Roman" panose="02020603050405020304" pitchFamily="18" charset="0"/>
              </a:rPr>
              <a:t>.1. Основные определения алгебры логики</a:t>
            </a:r>
          </a:p>
          <a:p>
            <a:pPr marL="0" indent="540000">
              <a:lnSpc>
                <a:spcPct val="110000"/>
              </a:lnSpc>
              <a:spcBef>
                <a:spcPts val="0"/>
              </a:spcBef>
              <a:buNone/>
            </a:pPr>
            <a:r>
              <a:rPr lang="ru-RU" sz="3500" dirty="0" smtClean="0">
                <a:latin typeface="Times New Roman" panose="02020603050405020304" pitchFamily="18" charset="0"/>
                <a:cs typeface="Times New Roman" panose="02020603050405020304" pitchFamily="18" charset="0"/>
              </a:rPr>
              <a:t>4.2. Связь между алгеброй логики и двоичным кодированием</a:t>
            </a:r>
          </a:p>
          <a:p>
            <a:pPr marL="0" indent="360000">
              <a:lnSpc>
                <a:spcPct val="110000"/>
              </a:lnSpc>
              <a:spcBef>
                <a:spcPts val="0"/>
              </a:spcBef>
              <a:buNone/>
            </a:pPr>
            <a:r>
              <a:rPr lang="ru-RU" sz="3500" dirty="0" smtClean="0">
                <a:latin typeface="Times New Roman" panose="02020603050405020304" pitchFamily="18" charset="0"/>
                <a:cs typeface="Times New Roman" panose="02020603050405020304" pitchFamily="18" charset="0"/>
              </a:rPr>
              <a:t>  4.3. Элементарные логические функции и логические элементы</a:t>
            </a:r>
          </a:p>
          <a:p>
            <a:pPr marL="0" indent="540000">
              <a:lnSpc>
                <a:spcPct val="110000"/>
              </a:lnSpc>
              <a:spcBef>
                <a:spcPts val="0"/>
              </a:spcBef>
              <a:buNone/>
            </a:pPr>
            <a:r>
              <a:rPr lang="ru-RU" sz="3500" dirty="0" smtClean="0">
                <a:latin typeface="Times New Roman" panose="02020603050405020304" pitchFamily="18" charset="0"/>
                <a:cs typeface="Times New Roman" panose="02020603050405020304" pitchFamily="18" charset="0"/>
              </a:rPr>
              <a:t>4.4. Произвольные логические функции – ДНФ и КНФ</a:t>
            </a:r>
            <a:endParaRPr lang="ru-RU" sz="3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5778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descr="f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905500"/>
            <a:ext cx="91440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79875" name="Picture 3" descr="f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952500"/>
          </a:xfrm>
          <a:prstGeom prst="rect">
            <a:avLst/>
          </a:prstGeom>
          <a:noFill/>
          <a:extLst>
            <a:ext uri="{909E8E84-426E-40DD-AFC4-6F175D3DCCD1}">
              <a14:hiddenFill xmlns:a14="http://schemas.microsoft.com/office/drawing/2010/main">
                <a:solidFill>
                  <a:srgbClr val="FFFFFF"/>
                </a:solidFill>
              </a14:hiddenFill>
            </a:ext>
          </a:extLst>
        </p:spPr>
      </p:pic>
      <p:sp>
        <p:nvSpPr>
          <p:cNvPr id="79876" name="Rectangle 4"/>
          <p:cNvSpPr>
            <a:spLocks noGrp="1" noChangeArrowheads="1"/>
          </p:cNvSpPr>
          <p:nvPr>
            <p:ph type="title"/>
          </p:nvPr>
        </p:nvSpPr>
        <p:spPr>
          <a:xfrm>
            <a:off x="0" y="358775"/>
            <a:ext cx="9144000" cy="431800"/>
          </a:xfrm>
          <a:noFill/>
        </p:spPr>
        <p:txBody>
          <a:bodyPr anchor="t"/>
          <a:lstStyle/>
          <a:p>
            <a:pPr algn="ctr"/>
            <a:r>
              <a:rPr lang="ru-RU" altLang="ru-RU" sz="2400" b="1" dirty="0" smtClean="0">
                <a:latin typeface="Times New Roman" panose="02020603050405020304" pitchFamily="18" charset="0"/>
                <a:cs typeface="Times New Roman" panose="02020603050405020304" pitchFamily="18" charset="0"/>
              </a:rPr>
              <a:t>4.4. Произвольные логические функции – ДНФ и КНФ</a:t>
            </a:r>
            <a:endParaRPr lang="ru-RU" altLang="ru-RU" sz="2400" b="1" dirty="0"/>
          </a:p>
        </p:txBody>
      </p:sp>
      <p:sp>
        <p:nvSpPr>
          <p:cNvPr id="7987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4" name="Прямоугольник 3"/>
          <p:cNvSpPr/>
          <p:nvPr/>
        </p:nvSpPr>
        <p:spPr>
          <a:xfrm>
            <a:off x="251520" y="1149349"/>
            <a:ext cx="8640960" cy="2031325"/>
          </a:xfrm>
          <a:prstGeom prst="rect">
            <a:avLst/>
          </a:prstGeom>
        </p:spPr>
        <p:txBody>
          <a:bodyPr wrap="square">
            <a:spAutoFit/>
          </a:bodyPr>
          <a:lstStyle/>
          <a:p>
            <a:pPr indent="450215" algn="just">
              <a:spcAft>
                <a:spcPts val="0"/>
              </a:spcAft>
            </a:pPr>
            <a:r>
              <a:rPr lang="ru-RU" dirty="0">
                <a:latin typeface="Times New Roman" panose="02020603050405020304" pitchFamily="18" charset="0"/>
                <a:ea typeface="Calibri" panose="020F0502020204030204" pitchFamily="34" charset="0"/>
              </a:rPr>
              <a:t>Логические функции, представляющие собой конъюнкции отдельных членов, каждый из которых есть в свою очередь некоторая функция, содержащая только дизъюнкции и инверсии, называются логическими функциями </a:t>
            </a:r>
            <a:r>
              <a:rPr lang="ru-RU" i="1" dirty="0">
                <a:latin typeface="Times New Roman" panose="02020603050405020304" pitchFamily="18" charset="0"/>
                <a:ea typeface="Calibri" panose="020F0502020204030204" pitchFamily="34" charset="0"/>
              </a:rPr>
              <a:t>конъюнктивной формы</a:t>
            </a:r>
            <a:r>
              <a:rPr lang="ru-RU" dirty="0">
                <a:latin typeface="Times New Roman" panose="02020603050405020304" pitchFamily="18" charset="0"/>
                <a:ea typeface="Calibri" panose="020F0502020204030204" pitchFamily="34" charset="0"/>
              </a:rPr>
              <a:t>.</a:t>
            </a:r>
          </a:p>
          <a:p>
            <a:pPr indent="450215" algn="just">
              <a:spcAft>
                <a:spcPts val="0"/>
              </a:spcAft>
            </a:pPr>
            <a:r>
              <a:rPr lang="ru-RU" dirty="0">
                <a:latin typeface="Times New Roman" panose="02020603050405020304" pitchFamily="18" charset="0"/>
                <a:ea typeface="Calibri" panose="020F0502020204030204" pitchFamily="34" charset="0"/>
              </a:rPr>
              <a:t>Логические функции конъюнктивной формы, в которых инверсия применяется лишь непосредственно к аргументам, но не к более сложным функциям, называются </a:t>
            </a:r>
            <a:r>
              <a:rPr lang="ru-RU" i="1" dirty="0">
                <a:latin typeface="Times New Roman" panose="02020603050405020304" pitchFamily="18" charset="0"/>
                <a:ea typeface="Calibri" panose="020F0502020204030204" pitchFamily="34" charset="0"/>
              </a:rPr>
              <a:t>нормальными конъюнктивными функциями</a:t>
            </a:r>
            <a:r>
              <a:rPr lang="ru-RU" dirty="0">
                <a:latin typeface="Times New Roman" panose="02020603050405020304" pitchFamily="18" charset="0"/>
                <a:ea typeface="Calibri" panose="020F0502020204030204" pitchFamily="34" charset="0"/>
              </a:rPr>
              <a:t>.</a:t>
            </a:r>
            <a:endParaRPr lang="ru-RU" dirty="0">
              <a:effectLst/>
              <a:latin typeface="Times New Roman" panose="02020603050405020304" pitchFamily="18" charset="0"/>
              <a:ea typeface="Calibri" panose="020F0502020204030204" pitchFamily="34" charset="0"/>
            </a:endParaRPr>
          </a:p>
        </p:txBody>
      </p:sp>
      <p:pic>
        <p:nvPicPr>
          <p:cNvPr id="5" name="Рисунок 4"/>
          <p:cNvPicPr>
            <a:picLocks noChangeAspect="1"/>
          </p:cNvPicPr>
          <p:nvPr/>
        </p:nvPicPr>
        <p:blipFill>
          <a:blip r:embed="rId5"/>
          <a:stretch>
            <a:fillRect/>
          </a:stretch>
        </p:blipFill>
        <p:spPr>
          <a:xfrm>
            <a:off x="395536" y="3377522"/>
            <a:ext cx="8496783" cy="2571757"/>
          </a:xfrm>
          <a:prstGeom prst="rect">
            <a:avLst/>
          </a:prstGeom>
        </p:spPr>
      </p:pic>
    </p:spTree>
    <p:extLst>
      <p:ext uri="{BB962C8B-B14F-4D97-AF65-F5344CB8AC3E}">
        <p14:creationId xmlns:p14="http://schemas.microsoft.com/office/powerpoint/2010/main" val="2982310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descr="f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905500"/>
            <a:ext cx="91440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75779" name="Picture 3" descr="f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952500"/>
          </a:xfrm>
          <a:prstGeom prst="rect">
            <a:avLst/>
          </a:prstGeom>
          <a:noFill/>
          <a:extLst>
            <a:ext uri="{909E8E84-426E-40DD-AFC4-6F175D3DCCD1}">
              <a14:hiddenFill xmlns:a14="http://schemas.microsoft.com/office/drawing/2010/main">
                <a:solidFill>
                  <a:srgbClr val="FFFFFF"/>
                </a:solidFill>
              </a14:hiddenFill>
            </a:ext>
          </a:extLst>
        </p:spPr>
      </p:pic>
      <p:sp>
        <p:nvSpPr>
          <p:cNvPr id="75780" name="Rectangle 4"/>
          <p:cNvSpPr>
            <a:spLocks noGrp="1" noChangeArrowheads="1"/>
          </p:cNvSpPr>
          <p:nvPr>
            <p:ph type="title"/>
          </p:nvPr>
        </p:nvSpPr>
        <p:spPr>
          <a:xfrm>
            <a:off x="2775" y="96838"/>
            <a:ext cx="9143999" cy="503238"/>
          </a:xfrm>
          <a:noFill/>
        </p:spPr>
        <p:txBody>
          <a:bodyPr anchor="t"/>
          <a:lstStyle/>
          <a:p>
            <a:pPr algn="ctr"/>
            <a:r>
              <a:rPr lang="ru-RU" altLang="ru-RU" sz="2400" b="1" dirty="0" smtClean="0">
                <a:latin typeface="Times New Roman" panose="02020603050405020304" pitchFamily="18" charset="0"/>
                <a:cs typeface="Times New Roman" panose="02020603050405020304" pitchFamily="18" charset="0"/>
              </a:rPr>
              <a:t>4.1. Основные понятия и законы алгебры логики</a:t>
            </a:r>
            <a:endParaRPr lang="ru-RU" altLang="ru-RU" sz="2400" b="1" dirty="0">
              <a:latin typeface="Times New Roman" panose="02020603050405020304" pitchFamily="18" charset="0"/>
              <a:cs typeface="Times New Roman" panose="02020603050405020304" pitchFamily="18" charset="0"/>
            </a:endParaRPr>
          </a:p>
        </p:txBody>
      </p:sp>
      <p:sp>
        <p:nvSpPr>
          <p:cNvPr id="7578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75783" name="Rectangle 7"/>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75784" name="Rectangle 8"/>
          <p:cNvSpPr>
            <a:spLocks noChangeArrowheads="1"/>
          </p:cNvSpPr>
          <p:nvPr/>
        </p:nvSpPr>
        <p:spPr bwMode="auto">
          <a:xfrm>
            <a:off x="0" y="324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2" name="Прямоугольник 1"/>
          <p:cNvSpPr/>
          <p:nvPr/>
        </p:nvSpPr>
        <p:spPr>
          <a:xfrm>
            <a:off x="291379" y="619703"/>
            <a:ext cx="3942184" cy="5539978"/>
          </a:xfrm>
          <a:prstGeom prst="rect">
            <a:avLst/>
          </a:prstGeom>
        </p:spPr>
        <p:txBody>
          <a:bodyPr wrap="square">
            <a:spAutoFit/>
          </a:bodyPr>
          <a:lstStyle/>
          <a:p>
            <a:pPr indent="450215" algn="just">
              <a:spcAft>
                <a:spcPts val="0"/>
              </a:spcAft>
            </a:pPr>
            <a:r>
              <a:rPr lang="ru-RU" sz="2000" i="1" dirty="0">
                <a:latin typeface="Times New Roman" panose="02020603050405020304" pitchFamily="18" charset="0"/>
                <a:ea typeface="Calibri" panose="020F0502020204030204" pitchFamily="34" charset="0"/>
              </a:rPr>
              <a:t>Алгебра логики</a:t>
            </a:r>
            <a:r>
              <a:rPr lang="ru-RU" sz="2000" b="1" dirty="0">
                <a:latin typeface="Times New Roman" panose="02020603050405020304" pitchFamily="18" charset="0"/>
                <a:ea typeface="Calibri" panose="020F0502020204030204" pitchFamily="34" charset="0"/>
              </a:rPr>
              <a:t> </a:t>
            </a:r>
            <a:r>
              <a:rPr lang="ru-RU" sz="2000" dirty="0">
                <a:latin typeface="Times New Roman" panose="02020603050405020304" pitchFamily="18" charset="0"/>
                <a:ea typeface="Calibri" panose="020F0502020204030204" pitchFamily="34" charset="0"/>
              </a:rPr>
              <a:t>– определенная часть математической логики, называемая исчислением высказываний.</a:t>
            </a:r>
          </a:p>
          <a:p>
            <a:pPr indent="450215" algn="just">
              <a:spcAft>
                <a:spcPts val="0"/>
              </a:spcAft>
            </a:pPr>
            <a:r>
              <a:rPr lang="ru-RU" sz="2000" i="1" dirty="0">
                <a:latin typeface="Times New Roman" panose="02020603050405020304" pitchFamily="18" charset="0"/>
                <a:ea typeface="Calibri" panose="020F0502020204030204" pitchFamily="34" charset="0"/>
              </a:rPr>
              <a:t>Высказывание</a:t>
            </a:r>
            <a:r>
              <a:rPr lang="ru-RU" sz="2000" b="1" dirty="0">
                <a:latin typeface="Times New Roman" panose="02020603050405020304" pitchFamily="18" charset="0"/>
                <a:ea typeface="Calibri" panose="020F0502020204030204" pitchFamily="34" charset="0"/>
              </a:rPr>
              <a:t> </a:t>
            </a:r>
            <a:r>
              <a:rPr lang="ru-RU" sz="2000" dirty="0">
                <a:latin typeface="Times New Roman" panose="02020603050405020304" pitchFamily="18" charset="0"/>
                <a:ea typeface="Calibri" panose="020F0502020204030204" pitchFamily="34" charset="0"/>
              </a:rPr>
              <a:t>– утверждение, которое может быть истинным («</a:t>
            </a:r>
            <a:r>
              <a:rPr lang="ru-RU" sz="2000" b="1" dirty="0">
                <a:latin typeface="Times New Roman" panose="02020603050405020304" pitchFamily="18" charset="0"/>
                <a:ea typeface="Calibri" panose="020F0502020204030204" pitchFamily="34" charset="0"/>
              </a:rPr>
              <a:t>да</a:t>
            </a:r>
            <a:r>
              <a:rPr lang="ru-RU" sz="2000" dirty="0">
                <a:latin typeface="Times New Roman" panose="02020603050405020304" pitchFamily="18" charset="0"/>
                <a:ea typeface="Calibri" panose="020F0502020204030204" pitchFamily="34" charset="0"/>
              </a:rPr>
              <a:t>») или ложным («</a:t>
            </a:r>
            <a:r>
              <a:rPr lang="ru-RU" sz="2000" b="1" dirty="0">
                <a:latin typeface="Times New Roman" panose="02020603050405020304" pitchFamily="18" charset="0"/>
                <a:ea typeface="Calibri" panose="020F0502020204030204" pitchFamily="34" charset="0"/>
              </a:rPr>
              <a:t>нет</a:t>
            </a:r>
            <a:r>
              <a:rPr lang="ru-RU" sz="2000" dirty="0">
                <a:latin typeface="Times New Roman" panose="02020603050405020304" pitchFamily="18" charset="0"/>
                <a:ea typeface="Calibri" panose="020F0502020204030204" pitchFamily="34" charset="0"/>
              </a:rPr>
              <a:t>»). Одно и то же высказывание не может быть одновременно истинным и ложным. Поэтому в алгебре логики рассматриваются только 2 значения высказываний:</a:t>
            </a:r>
          </a:p>
          <a:p>
            <a:pPr marL="342900" lvl="0" indent="-342900" algn="just">
              <a:spcAft>
                <a:spcPts val="0"/>
              </a:spcAft>
              <a:buFont typeface="Symbol" panose="05050102010706020507" pitchFamily="18" charset="2"/>
              <a:buChar char=""/>
              <a:tabLst>
                <a:tab pos="678180" algn="l"/>
              </a:tabLst>
            </a:pPr>
            <a:r>
              <a:rPr lang="ru-RU" sz="2000" i="1" dirty="0">
                <a:latin typeface="Times New Roman" panose="02020603050405020304" pitchFamily="18" charset="0"/>
                <a:ea typeface="Calibri" panose="020F0502020204030204" pitchFamily="34" charset="0"/>
                <a:cs typeface="Symbol" panose="05050102010706020507" pitchFamily="18" charset="2"/>
              </a:rPr>
              <a:t>истинное</a:t>
            </a:r>
            <a:r>
              <a:rPr lang="ru-RU" sz="2000" dirty="0">
                <a:latin typeface="Times New Roman" panose="02020603050405020304" pitchFamily="18" charset="0"/>
                <a:ea typeface="Calibri" panose="020F0502020204030204" pitchFamily="34" charset="0"/>
                <a:cs typeface="Symbol" panose="05050102010706020507" pitchFamily="18" charset="2"/>
              </a:rPr>
              <a:t> (ему ставится в соответствие значение 1);</a:t>
            </a:r>
          </a:p>
          <a:p>
            <a:pPr marL="342900" lvl="0" indent="-342900" algn="just">
              <a:spcAft>
                <a:spcPts val="0"/>
              </a:spcAft>
              <a:buFont typeface="Symbol" panose="05050102010706020507" pitchFamily="18" charset="2"/>
              <a:buChar char=""/>
              <a:tabLst>
                <a:tab pos="678180" algn="l"/>
              </a:tabLst>
            </a:pPr>
            <a:r>
              <a:rPr lang="ru-RU" sz="2000" i="1" dirty="0">
                <a:latin typeface="Times New Roman" panose="02020603050405020304" pitchFamily="18" charset="0"/>
                <a:ea typeface="Calibri" panose="020F0502020204030204" pitchFamily="34" charset="0"/>
                <a:cs typeface="Symbol" panose="05050102010706020507" pitchFamily="18" charset="2"/>
              </a:rPr>
              <a:t>ложное</a:t>
            </a:r>
            <a:r>
              <a:rPr lang="ru-RU" sz="2000" dirty="0">
                <a:latin typeface="Times New Roman" panose="02020603050405020304" pitchFamily="18" charset="0"/>
                <a:ea typeface="Calibri" panose="020F0502020204030204" pitchFamily="34" charset="0"/>
                <a:cs typeface="Symbol" panose="05050102010706020507" pitchFamily="18" charset="2"/>
              </a:rPr>
              <a:t> (ему ставится в соответствие значение 0).</a:t>
            </a:r>
          </a:p>
          <a:p>
            <a:pPr indent="450215" algn="just">
              <a:spcAft>
                <a:spcPts val="0"/>
              </a:spcAft>
            </a:pPr>
            <a:r>
              <a:rPr lang="ru-RU" sz="1400" dirty="0">
                <a:latin typeface="Times New Roman" panose="02020603050405020304" pitchFamily="18" charset="0"/>
                <a:ea typeface="Calibri" panose="020F0502020204030204" pitchFamily="34" charset="0"/>
              </a:rPr>
              <a:t> </a:t>
            </a:r>
            <a:endParaRPr lang="ru-RU" sz="1200" dirty="0">
              <a:latin typeface="Times New Roman" panose="02020603050405020304" pitchFamily="18" charset="0"/>
              <a:ea typeface="Calibri" panose="020F0502020204030204" pitchFamily="34" charset="0"/>
            </a:endParaRPr>
          </a:p>
        </p:txBody>
      </p:sp>
      <p:sp>
        <p:nvSpPr>
          <p:cNvPr id="3" name="Прямоугольник 2"/>
          <p:cNvSpPr/>
          <p:nvPr/>
        </p:nvSpPr>
        <p:spPr>
          <a:xfrm>
            <a:off x="4424129" y="610467"/>
            <a:ext cx="4572000" cy="6232475"/>
          </a:xfrm>
          <a:prstGeom prst="rect">
            <a:avLst/>
          </a:prstGeom>
        </p:spPr>
        <p:txBody>
          <a:bodyPr>
            <a:spAutoFit/>
          </a:bodyPr>
          <a:lstStyle/>
          <a:p>
            <a:pPr lvl="0" indent="450215" algn="just"/>
            <a:r>
              <a:rPr lang="ru-RU" sz="1900" dirty="0">
                <a:solidFill>
                  <a:prstClr val="black"/>
                </a:solidFill>
                <a:latin typeface="Times New Roman" panose="02020603050405020304" pitchFamily="18" charset="0"/>
                <a:ea typeface="Calibri" panose="020F0502020204030204" pitchFamily="34" charset="0"/>
              </a:rPr>
              <a:t>Логические переменные величины и функции от них, которые могут принимать только 2 значения – </a:t>
            </a:r>
            <a:r>
              <a:rPr lang="ru-RU" sz="1900" b="1" dirty="0">
                <a:solidFill>
                  <a:prstClr val="black"/>
                </a:solidFill>
                <a:latin typeface="Times New Roman" panose="02020603050405020304" pitchFamily="18" charset="0"/>
                <a:ea typeface="Calibri" panose="020F0502020204030204" pitchFamily="34" charset="0"/>
              </a:rPr>
              <a:t>0</a:t>
            </a:r>
            <a:r>
              <a:rPr lang="ru-RU" sz="1900" dirty="0">
                <a:solidFill>
                  <a:prstClr val="black"/>
                </a:solidFill>
                <a:latin typeface="Times New Roman" panose="02020603050405020304" pitchFamily="18" charset="0"/>
                <a:ea typeface="Calibri" panose="020F0502020204030204" pitchFamily="34" charset="0"/>
              </a:rPr>
              <a:t> и </a:t>
            </a:r>
            <a:r>
              <a:rPr lang="ru-RU" sz="1900" b="1" dirty="0">
                <a:solidFill>
                  <a:prstClr val="black"/>
                </a:solidFill>
                <a:latin typeface="Times New Roman" panose="02020603050405020304" pitchFamily="18" charset="0"/>
                <a:ea typeface="Calibri" panose="020F0502020204030204" pitchFamily="34" charset="0"/>
              </a:rPr>
              <a:t>1</a:t>
            </a:r>
            <a:r>
              <a:rPr lang="ru-RU" sz="1900" dirty="0">
                <a:solidFill>
                  <a:prstClr val="black"/>
                </a:solidFill>
                <a:latin typeface="Times New Roman" panose="02020603050405020304" pitchFamily="18" charset="0"/>
                <a:ea typeface="Calibri" panose="020F0502020204030204" pitchFamily="34" charset="0"/>
              </a:rPr>
              <a:t>, называются логическими или булевскими переменными и функциями. Значение логической функции зависит от конкретного сочетания значений всех ее </a:t>
            </a:r>
            <a:r>
              <a:rPr lang="en-US" sz="1900" b="1" dirty="0">
                <a:solidFill>
                  <a:prstClr val="black"/>
                </a:solidFill>
                <a:latin typeface="Times New Roman" panose="02020603050405020304" pitchFamily="18" charset="0"/>
                <a:ea typeface="Calibri" panose="020F0502020204030204" pitchFamily="34" charset="0"/>
              </a:rPr>
              <a:t>n</a:t>
            </a:r>
            <a:r>
              <a:rPr lang="ru-RU" sz="1900" dirty="0">
                <a:solidFill>
                  <a:prstClr val="black"/>
                </a:solidFill>
                <a:latin typeface="Times New Roman" panose="02020603050405020304" pitchFamily="18" charset="0"/>
                <a:ea typeface="Calibri" panose="020F0502020204030204" pitchFamily="34" charset="0"/>
              </a:rPr>
              <a:t> аргументов - </a:t>
            </a:r>
            <a:r>
              <a:rPr lang="ru-RU" sz="1900" i="1" dirty="0">
                <a:solidFill>
                  <a:prstClr val="black"/>
                </a:solidFill>
                <a:latin typeface="Times New Roman" panose="02020603050405020304" pitchFamily="18" charset="0"/>
                <a:ea typeface="Calibri" panose="020F0502020204030204" pitchFamily="34" charset="0"/>
              </a:rPr>
              <a:t>набора аргументов</a:t>
            </a:r>
            <a:r>
              <a:rPr lang="ru-RU" sz="1900" b="1" dirty="0">
                <a:solidFill>
                  <a:prstClr val="black"/>
                </a:solidFill>
                <a:latin typeface="Times New Roman" panose="02020603050405020304" pitchFamily="18" charset="0"/>
                <a:ea typeface="Calibri" panose="020F0502020204030204" pitchFamily="34" charset="0"/>
              </a:rPr>
              <a:t>.</a:t>
            </a:r>
            <a:endParaRPr lang="ru-RU" sz="1900" dirty="0">
              <a:solidFill>
                <a:prstClr val="black"/>
              </a:solidFill>
              <a:latin typeface="Times New Roman" panose="02020603050405020304" pitchFamily="18" charset="0"/>
              <a:ea typeface="Calibri" panose="020F0502020204030204" pitchFamily="34" charset="0"/>
            </a:endParaRPr>
          </a:p>
          <a:p>
            <a:pPr lvl="0" indent="450215" algn="just"/>
            <a:r>
              <a:rPr lang="ru-RU" sz="1900" dirty="0">
                <a:solidFill>
                  <a:prstClr val="black"/>
                </a:solidFill>
                <a:latin typeface="Times New Roman" panose="02020603050405020304" pitchFamily="18" charset="0"/>
                <a:ea typeface="Calibri" panose="020F0502020204030204" pitchFamily="34" charset="0"/>
              </a:rPr>
              <a:t>Логическая функция от </a:t>
            </a:r>
            <a:r>
              <a:rPr lang="en-US" sz="1900" b="1" dirty="0">
                <a:solidFill>
                  <a:prstClr val="black"/>
                </a:solidFill>
                <a:latin typeface="Times New Roman" panose="02020603050405020304" pitchFamily="18" charset="0"/>
                <a:ea typeface="Calibri" panose="020F0502020204030204" pitchFamily="34" charset="0"/>
              </a:rPr>
              <a:t>n</a:t>
            </a:r>
            <a:r>
              <a:rPr lang="ru-RU" sz="1900" dirty="0">
                <a:solidFill>
                  <a:prstClr val="black"/>
                </a:solidFill>
                <a:latin typeface="Times New Roman" panose="02020603050405020304" pitchFamily="18" charset="0"/>
                <a:ea typeface="Calibri" panose="020F0502020204030204" pitchFamily="34" charset="0"/>
              </a:rPr>
              <a:t> двоичных аргументов полностью определяется </a:t>
            </a:r>
            <a:r>
              <a:rPr lang="ru-RU" sz="1900" i="1" dirty="0">
                <a:solidFill>
                  <a:prstClr val="black"/>
                </a:solidFill>
                <a:latin typeface="Times New Roman" panose="02020603050405020304" pitchFamily="18" charset="0"/>
                <a:ea typeface="Calibri" panose="020F0502020204030204" pitchFamily="34" charset="0"/>
              </a:rPr>
              <a:t>таблицей истинности</a:t>
            </a:r>
            <a:r>
              <a:rPr lang="ru-RU" sz="1900" b="1" dirty="0">
                <a:solidFill>
                  <a:prstClr val="black"/>
                </a:solidFill>
                <a:latin typeface="Times New Roman" panose="02020603050405020304" pitchFamily="18" charset="0"/>
                <a:ea typeface="Calibri" panose="020F0502020204030204" pitchFamily="34" charset="0"/>
              </a:rPr>
              <a:t>. </a:t>
            </a:r>
            <a:r>
              <a:rPr lang="ru-RU" sz="1900" dirty="0">
                <a:solidFill>
                  <a:prstClr val="black"/>
                </a:solidFill>
                <a:latin typeface="Times New Roman" panose="02020603050405020304" pitchFamily="18" charset="0"/>
                <a:ea typeface="Calibri" panose="020F0502020204030204" pitchFamily="34" charset="0"/>
              </a:rPr>
              <a:t>Таблица истинности - это таблица, в которую записаны значения логической функции для каждого из </a:t>
            </a:r>
            <a:r>
              <a:rPr lang="ru-RU" sz="1900" b="1" dirty="0">
                <a:solidFill>
                  <a:prstClr val="black"/>
                </a:solidFill>
                <a:latin typeface="Times New Roman" panose="02020603050405020304" pitchFamily="18" charset="0"/>
                <a:ea typeface="Calibri" panose="020F0502020204030204" pitchFamily="34" charset="0"/>
              </a:rPr>
              <a:t>2</a:t>
            </a:r>
            <a:r>
              <a:rPr lang="en-US" sz="1900" b="1" baseline="30000" dirty="0">
                <a:solidFill>
                  <a:prstClr val="black"/>
                </a:solidFill>
                <a:latin typeface="Times New Roman" panose="02020603050405020304" pitchFamily="18" charset="0"/>
                <a:ea typeface="Calibri" panose="020F0502020204030204" pitchFamily="34" charset="0"/>
              </a:rPr>
              <a:t>n</a:t>
            </a:r>
            <a:r>
              <a:rPr lang="ru-RU" sz="1900" dirty="0">
                <a:solidFill>
                  <a:prstClr val="black"/>
                </a:solidFill>
                <a:latin typeface="Times New Roman" panose="02020603050405020304" pitchFamily="18" charset="0"/>
                <a:ea typeface="Calibri" panose="020F0502020204030204" pitchFamily="34" charset="0"/>
              </a:rPr>
              <a:t> наборов аргументов на входе. Для того чтобы полностью определить логическую функцию, достаточно перечислить либо все наборы, при которых эта функция принимает значения, равные </a:t>
            </a:r>
            <a:r>
              <a:rPr lang="ru-RU" sz="1900" b="1" dirty="0">
                <a:solidFill>
                  <a:prstClr val="black"/>
                </a:solidFill>
                <a:latin typeface="Times New Roman" panose="02020603050405020304" pitchFamily="18" charset="0"/>
                <a:ea typeface="Calibri" panose="020F0502020204030204" pitchFamily="34" charset="0"/>
              </a:rPr>
              <a:t>1</a:t>
            </a:r>
            <a:r>
              <a:rPr lang="ru-RU" sz="1900" dirty="0">
                <a:solidFill>
                  <a:prstClr val="black"/>
                </a:solidFill>
                <a:latin typeface="Times New Roman" panose="02020603050405020304" pitchFamily="18" charset="0"/>
                <a:ea typeface="Calibri" panose="020F0502020204030204" pitchFamily="34" charset="0"/>
              </a:rPr>
              <a:t>, либо все наборы, при которых эта функция принимает значения, равные </a:t>
            </a:r>
            <a:r>
              <a:rPr lang="ru-RU" sz="1900" b="1" dirty="0">
                <a:solidFill>
                  <a:prstClr val="black"/>
                </a:solidFill>
                <a:latin typeface="Times New Roman" panose="02020603050405020304" pitchFamily="18" charset="0"/>
                <a:ea typeface="Calibri" panose="020F0502020204030204" pitchFamily="34" charset="0"/>
              </a:rPr>
              <a:t>0</a:t>
            </a:r>
            <a:r>
              <a:rPr lang="ru-RU" sz="1900" dirty="0">
                <a:solidFill>
                  <a:prstClr val="black"/>
                </a:solidFill>
                <a:latin typeface="Times New Roman" panose="02020603050405020304" pitchFamily="18" charset="0"/>
                <a:ea typeface="Calibri" panose="020F0502020204030204" pitchFamily="34" charset="0"/>
              </a:rPr>
              <a:t>.</a:t>
            </a:r>
          </a:p>
        </p:txBody>
      </p:sp>
    </p:spTree>
    <p:extLst>
      <p:ext uri="{BB962C8B-B14F-4D97-AF65-F5344CB8AC3E}">
        <p14:creationId xmlns:p14="http://schemas.microsoft.com/office/powerpoint/2010/main" val="1958399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descr="f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905500"/>
            <a:ext cx="91440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77827" name="Picture 3" descr="f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7607"/>
            <a:ext cx="9144000" cy="547688"/>
          </a:xfrm>
          <a:prstGeom prst="rect">
            <a:avLst/>
          </a:prstGeom>
          <a:noFill/>
          <a:extLst>
            <a:ext uri="{909E8E84-426E-40DD-AFC4-6F175D3DCCD1}">
              <a14:hiddenFill xmlns:a14="http://schemas.microsoft.com/office/drawing/2010/main">
                <a:solidFill>
                  <a:srgbClr val="FFFFFF"/>
                </a:solidFill>
              </a14:hiddenFill>
            </a:ext>
          </a:extLst>
        </p:spPr>
      </p:pic>
      <p:sp>
        <p:nvSpPr>
          <p:cNvPr id="77828" name="Rectangle 4"/>
          <p:cNvSpPr>
            <a:spLocks noGrp="1" noChangeArrowheads="1"/>
          </p:cNvSpPr>
          <p:nvPr>
            <p:ph type="title"/>
          </p:nvPr>
        </p:nvSpPr>
        <p:spPr>
          <a:xfrm>
            <a:off x="45529" y="91644"/>
            <a:ext cx="9108503" cy="503238"/>
          </a:xfrm>
          <a:noFill/>
        </p:spPr>
        <p:txBody>
          <a:bodyPr anchor="t"/>
          <a:lstStyle/>
          <a:p>
            <a:pPr algn="ctr"/>
            <a:r>
              <a:rPr lang="ru-RU" altLang="ru-RU" sz="2400" b="1" dirty="0" smtClean="0">
                <a:latin typeface="Times New Roman" panose="02020603050405020304" pitchFamily="18" charset="0"/>
                <a:cs typeface="Times New Roman" panose="02020603050405020304" pitchFamily="18" charset="0"/>
              </a:rPr>
              <a:t>4.2. Связь между алгеброй логики и двоичным кодированием</a:t>
            </a:r>
            <a:endParaRPr lang="ru-RU" altLang="ru-RU" sz="2400" b="1" dirty="0"/>
          </a:p>
        </p:txBody>
      </p:sp>
      <p:sp>
        <p:nvSpPr>
          <p:cNvPr id="7782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77830" name="Rectangle 6"/>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77831" name="Rectangle 7"/>
          <p:cNvSpPr>
            <a:spLocks noChangeArrowheads="1"/>
          </p:cNvSpPr>
          <p:nvPr/>
        </p:nvSpPr>
        <p:spPr bwMode="auto">
          <a:xfrm>
            <a:off x="0" y="324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77832" name="Rectangle 8"/>
          <p:cNvSpPr>
            <a:spLocks noChangeArrowheads="1"/>
          </p:cNvSpPr>
          <p:nvPr/>
        </p:nvSpPr>
        <p:spPr bwMode="auto">
          <a:xfrm>
            <a:off x="0" y="324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2" name="Rectangle 2"/>
          <p:cNvSpPr>
            <a:spLocks noChangeArrowheads="1"/>
          </p:cNvSpPr>
          <p:nvPr/>
        </p:nvSpPr>
        <p:spPr bwMode="auto">
          <a:xfrm>
            <a:off x="197768" y="430596"/>
            <a:ext cx="432048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085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Математический аппарат алгебры логики очень удобен для описания того, как функционируют аппаратные средства компьютера, поскольку основной системой счисления, с которой работает компьютер, является двоичная система счисления, в которой используются только цифры 1 и 0. </a:t>
            </a:r>
            <a:endParaRPr kumimoji="0" lang="ru-RU" altLang="ru-RU"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Данные и команды в компьютере представляются в виде двоичных последовательностей различной структуры и длины. Существуют различные физические способы кодирования двоичной информации. В электронных устройствах компьютера двоичные единицы чаще всего кодируются более высоким уровнем напряжения, чем двоичные нули, например, как показано на    рисунке</a:t>
            </a:r>
            <a:endParaRPr kumimoji="0" lang="ru-RU" altLang="ru-RU"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pic>
        <p:nvPicPr>
          <p:cNvPr id="6145" name="Рисунок 1" descr="Рис-1-5-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236" y="5939349"/>
            <a:ext cx="3330538" cy="802019"/>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4716016" y="686525"/>
            <a:ext cx="4139952" cy="5078313"/>
          </a:xfrm>
          <a:prstGeom prst="rect">
            <a:avLst/>
          </a:prstGeom>
        </p:spPr>
        <p:txBody>
          <a:bodyPr wrap="square">
            <a:spAutoFit/>
          </a:bodyPr>
          <a:lstStyle/>
          <a:p>
            <a:pPr indent="450215" algn="just">
              <a:spcAft>
                <a:spcPts val="0"/>
              </a:spcAft>
            </a:pPr>
            <a:r>
              <a:rPr lang="ru-RU" dirty="0">
                <a:latin typeface="Times New Roman" panose="02020603050405020304" pitchFamily="18" charset="0"/>
                <a:ea typeface="Calibri" panose="020F0502020204030204" pitchFamily="34" charset="0"/>
              </a:rPr>
              <a:t>Логический элемент компьютера – это часть электронной логической схемы, которая реализует элементарную логическую функцию. </a:t>
            </a:r>
          </a:p>
          <a:p>
            <a:pPr indent="450215" algn="just">
              <a:spcAft>
                <a:spcPts val="0"/>
              </a:spcAft>
            </a:pPr>
            <a:r>
              <a:rPr lang="ru-RU" dirty="0">
                <a:latin typeface="Times New Roman" panose="02020603050405020304" pitchFamily="18" charset="0"/>
                <a:ea typeface="Calibri" panose="020F0502020204030204" pitchFamily="34" charset="0"/>
              </a:rPr>
              <a:t>Простейшими логическими элементами компьютеров являются электронные схемы «И», «ИЛИ», «НЕ», «И–НЕ», «ИЛИ–НЕ». Каждый логический элемент имеет свое условное обозначение, которое выражает его логическую функцию, но не указывает на то, какая именно электронная схема в нем реализована. Это упрощает запись и понимание сложных логических схем. </a:t>
            </a:r>
          </a:p>
          <a:p>
            <a:pPr indent="450215" algn="just">
              <a:spcAft>
                <a:spcPts val="0"/>
              </a:spcAft>
            </a:pPr>
            <a:r>
              <a:rPr lang="ru-RU" dirty="0">
                <a:latin typeface="Times New Roman" panose="02020603050405020304" pitchFamily="18" charset="0"/>
                <a:ea typeface="Calibri" panose="020F0502020204030204" pitchFamily="34" charset="0"/>
              </a:rPr>
              <a:t>Работу логических элементов, как и логических функций, описывают с помощью таблиц истинности. </a:t>
            </a:r>
            <a:endParaRPr lang="ru-RU"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67775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descr="f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155283"/>
            <a:ext cx="9144000" cy="1702717"/>
          </a:xfrm>
          <a:prstGeom prst="rect">
            <a:avLst/>
          </a:prstGeom>
          <a:noFill/>
          <a:extLst>
            <a:ext uri="{909E8E84-426E-40DD-AFC4-6F175D3DCCD1}">
              <a14:hiddenFill xmlns:a14="http://schemas.microsoft.com/office/drawing/2010/main">
                <a:solidFill>
                  <a:srgbClr val="FFFFFF"/>
                </a:solidFill>
              </a14:hiddenFill>
            </a:ext>
          </a:extLst>
        </p:spPr>
      </p:pic>
      <p:pic>
        <p:nvPicPr>
          <p:cNvPr id="77827" name="Picture 3" descr="f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409089"/>
            <a:ext cx="9144000" cy="547688"/>
          </a:xfrm>
          <a:prstGeom prst="rect">
            <a:avLst/>
          </a:prstGeom>
          <a:noFill/>
          <a:extLst>
            <a:ext uri="{909E8E84-426E-40DD-AFC4-6F175D3DCCD1}">
              <a14:hiddenFill xmlns:a14="http://schemas.microsoft.com/office/drawing/2010/main">
                <a:solidFill>
                  <a:srgbClr val="FFFFFF"/>
                </a:solidFill>
              </a14:hiddenFill>
            </a:ext>
          </a:extLst>
        </p:spPr>
      </p:pic>
      <p:sp>
        <p:nvSpPr>
          <p:cNvPr id="77828" name="Rectangle 4"/>
          <p:cNvSpPr>
            <a:spLocks noGrp="1" noChangeArrowheads="1"/>
          </p:cNvSpPr>
          <p:nvPr>
            <p:ph type="title"/>
          </p:nvPr>
        </p:nvSpPr>
        <p:spPr>
          <a:xfrm>
            <a:off x="35496" y="405482"/>
            <a:ext cx="9108503" cy="503238"/>
          </a:xfrm>
          <a:noFill/>
        </p:spPr>
        <p:txBody>
          <a:bodyPr anchor="t"/>
          <a:lstStyle/>
          <a:p>
            <a:pPr algn="ctr"/>
            <a:r>
              <a:rPr lang="ru-RU" altLang="ru-RU" sz="2400" b="1" dirty="0" smtClean="0">
                <a:latin typeface="Times New Roman" panose="02020603050405020304" pitchFamily="18" charset="0"/>
                <a:cs typeface="Times New Roman" panose="02020603050405020304" pitchFamily="18" charset="0"/>
              </a:rPr>
              <a:t>4.3. Элементарные логические функции и логические элементы</a:t>
            </a:r>
            <a:endParaRPr lang="ru-RU" altLang="ru-RU" sz="2400" b="1" dirty="0"/>
          </a:p>
        </p:txBody>
      </p:sp>
      <p:sp>
        <p:nvSpPr>
          <p:cNvPr id="7782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77830" name="Rectangle 6"/>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77831" name="Rectangle 7"/>
          <p:cNvSpPr>
            <a:spLocks noChangeArrowheads="1"/>
          </p:cNvSpPr>
          <p:nvPr/>
        </p:nvSpPr>
        <p:spPr bwMode="auto">
          <a:xfrm>
            <a:off x="0" y="324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77832" name="Rectangle 8"/>
          <p:cNvSpPr>
            <a:spLocks noChangeArrowheads="1"/>
          </p:cNvSpPr>
          <p:nvPr/>
        </p:nvSpPr>
        <p:spPr bwMode="auto">
          <a:xfrm>
            <a:off x="0" y="324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3" name="Прямоугольник 2"/>
          <p:cNvSpPr/>
          <p:nvPr/>
        </p:nvSpPr>
        <p:spPr>
          <a:xfrm>
            <a:off x="1979712" y="1094804"/>
            <a:ext cx="4698594" cy="338554"/>
          </a:xfrm>
          <a:prstGeom prst="rect">
            <a:avLst/>
          </a:prstGeom>
        </p:spPr>
        <p:txBody>
          <a:bodyPr wrap="none">
            <a:spAutoFit/>
          </a:bodyPr>
          <a:lstStyle/>
          <a:p>
            <a:r>
              <a:rPr lang="ru-RU" sz="1600" b="1" i="1" dirty="0">
                <a:latin typeface="Times New Roman" panose="02020603050405020304" pitchFamily="18" charset="0"/>
                <a:ea typeface="Calibri" panose="020F0502020204030204" pitchFamily="34" charset="0"/>
              </a:rPr>
              <a:t>Функция </a:t>
            </a:r>
            <a:r>
              <a:rPr lang="ru-RU" sz="1600" b="1" i="1" dirty="0" smtClean="0">
                <a:latin typeface="Times New Roman" panose="02020603050405020304" pitchFamily="18" charset="0"/>
                <a:ea typeface="Calibri" panose="020F0502020204030204" pitchFamily="34" charset="0"/>
              </a:rPr>
              <a:t>отрицания и логический элемент «НЕ»</a:t>
            </a:r>
            <a:endParaRPr lang="ru-RU" sz="1600" b="1" dirty="0"/>
          </a:p>
        </p:txBody>
      </p:sp>
      <p:graphicFrame>
        <p:nvGraphicFramePr>
          <p:cNvPr id="4" name="Таблица 3"/>
          <p:cNvGraphicFramePr>
            <a:graphicFrameLocks noGrp="1"/>
          </p:cNvGraphicFramePr>
          <p:nvPr>
            <p:extLst>
              <p:ext uri="{D42A27DB-BD31-4B8C-83A1-F6EECF244321}">
                <p14:modId xmlns:p14="http://schemas.microsoft.com/office/powerpoint/2010/main" val="2929508596"/>
              </p:ext>
            </p:extLst>
          </p:nvPr>
        </p:nvGraphicFramePr>
        <p:xfrm>
          <a:off x="7380312" y="1949312"/>
          <a:ext cx="1080120" cy="905196"/>
        </p:xfrm>
        <a:graphic>
          <a:graphicData uri="http://schemas.openxmlformats.org/drawingml/2006/table">
            <a:tbl>
              <a:tblPr/>
              <a:tblGrid>
                <a:gridCol w="567313"/>
                <a:gridCol w="512807"/>
              </a:tblGrid>
              <a:tr h="301732">
                <a:tc>
                  <a:txBody>
                    <a:bodyPr/>
                    <a:lstStyle/>
                    <a:p>
                      <a:pPr algn="ctr">
                        <a:spcAft>
                          <a:spcPts val="0"/>
                        </a:spcAft>
                      </a:pPr>
                      <a:r>
                        <a:rPr lang="en-US" sz="1200" b="1" dirty="0">
                          <a:effectLst/>
                          <a:latin typeface="Times New Roman" panose="02020603050405020304" pitchFamily="18" charset="0"/>
                          <a:ea typeface="Calibri" panose="020F0502020204030204" pitchFamily="34" charset="0"/>
                        </a:rPr>
                        <a:t>X</a:t>
                      </a:r>
                      <a:endParaRPr lang="ru-RU" sz="1200" dirty="0">
                        <a:effectLst/>
                        <a:latin typeface="Times New Roman" panose="02020603050405020304" pitchFamily="18" charset="0"/>
                        <a:ea typeface="Calibri" panose="020F0502020204030204" pitchFamily="34"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spcAft>
                          <a:spcPts val="0"/>
                        </a:spcAft>
                      </a:pPr>
                      <a:r>
                        <a:rPr lang="en-US" sz="1200" b="1">
                          <a:effectLst/>
                          <a:latin typeface="Times New Roman" panose="02020603050405020304" pitchFamily="18" charset="0"/>
                          <a:ea typeface="Calibri" panose="020F0502020204030204" pitchFamily="34" charset="0"/>
                        </a:rPr>
                        <a:t>F</a:t>
                      </a:r>
                      <a:endParaRPr lang="ru-RU" sz="1200">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301732">
                <a:tc>
                  <a:txBody>
                    <a:bodyPr/>
                    <a:lstStyle/>
                    <a:p>
                      <a:pPr algn="ctr">
                        <a:spcAft>
                          <a:spcPts val="0"/>
                        </a:spcAft>
                      </a:pPr>
                      <a:r>
                        <a:rPr lang="ru-RU" sz="1200" b="1">
                          <a:effectLst/>
                          <a:latin typeface="Times New Roman" panose="02020603050405020304" pitchFamily="18" charset="0"/>
                          <a:ea typeface="Calibri" panose="020F0502020204030204" pitchFamily="34" charset="0"/>
                        </a:rPr>
                        <a:t>0</a:t>
                      </a:r>
                      <a:endParaRPr lang="ru-RU" sz="1200">
                        <a:effectLst/>
                        <a:latin typeface="Times New Roman" panose="02020603050405020304" pitchFamily="18" charset="0"/>
                        <a:ea typeface="Calibri" panose="020F0502020204030204" pitchFamily="34"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b="1">
                          <a:effectLst/>
                          <a:latin typeface="Times New Roman" panose="02020603050405020304" pitchFamily="18" charset="0"/>
                          <a:ea typeface="Calibri" panose="020F0502020204030204" pitchFamily="34" charset="0"/>
                        </a:rPr>
                        <a:t>1</a:t>
                      </a:r>
                      <a:endParaRPr lang="ru-RU" sz="1200">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732">
                <a:tc>
                  <a:txBody>
                    <a:bodyPr/>
                    <a:lstStyle/>
                    <a:p>
                      <a:pPr algn="ctr">
                        <a:spcAft>
                          <a:spcPts val="0"/>
                        </a:spcAft>
                      </a:pPr>
                      <a:r>
                        <a:rPr lang="ru-RU" sz="1200" b="1" dirty="0">
                          <a:effectLst/>
                          <a:latin typeface="Times New Roman" panose="02020603050405020304" pitchFamily="18" charset="0"/>
                          <a:ea typeface="Calibri" panose="020F0502020204030204" pitchFamily="34" charset="0"/>
                        </a:rPr>
                        <a:t>1</a:t>
                      </a:r>
                      <a:endParaRPr lang="ru-RU" sz="1200" dirty="0">
                        <a:effectLst/>
                        <a:latin typeface="Times New Roman" panose="02020603050405020304" pitchFamily="18" charset="0"/>
                        <a:ea typeface="Calibri" panose="020F0502020204030204" pitchFamily="34"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ru-RU" sz="1200" b="1" dirty="0">
                          <a:effectLst/>
                          <a:latin typeface="Times New Roman" panose="02020603050405020304" pitchFamily="18" charset="0"/>
                          <a:ea typeface="Calibri" panose="020F0502020204030204" pitchFamily="34" charset="0"/>
                        </a:rPr>
                        <a:t>0</a:t>
                      </a:r>
                      <a:endParaRPr lang="ru-RU" sz="1200" dirty="0">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bl>
          </a:graphicData>
        </a:graphic>
      </p:graphicFrame>
      <p:pic>
        <p:nvPicPr>
          <p:cNvPr id="12" name="Рисунок 11"/>
          <p:cNvPicPr>
            <a:picLocks noChangeAspect="1"/>
          </p:cNvPicPr>
          <p:nvPr/>
        </p:nvPicPr>
        <p:blipFill>
          <a:blip r:embed="rId5"/>
          <a:stretch>
            <a:fillRect/>
          </a:stretch>
        </p:blipFill>
        <p:spPr>
          <a:xfrm>
            <a:off x="395536" y="1623406"/>
            <a:ext cx="6781770" cy="1634144"/>
          </a:xfrm>
          <a:prstGeom prst="rect">
            <a:avLst/>
          </a:prstGeom>
        </p:spPr>
      </p:pic>
      <p:sp>
        <p:nvSpPr>
          <p:cNvPr id="13" name="Прямоугольник 12"/>
          <p:cNvSpPr/>
          <p:nvPr/>
        </p:nvSpPr>
        <p:spPr>
          <a:xfrm>
            <a:off x="395536" y="3782189"/>
            <a:ext cx="6781770" cy="1477328"/>
          </a:xfrm>
          <a:prstGeom prst="rect">
            <a:avLst/>
          </a:prstGeom>
        </p:spPr>
        <p:txBody>
          <a:bodyPr wrap="square">
            <a:spAutoFit/>
          </a:bodyPr>
          <a:lstStyle/>
          <a:p>
            <a:pPr indent="450215" algn="just">
              <a:spcAft>
                <a:spcPts val="0"/>
              </a:spcAft>
            </a:pPr>
            <a:r>
              <a:rPr lang="ru-RU" dirty="0">
                <a:latin typeface="Times New Roman" panose="02020603050405020304" pitchFamily="18" charset="0"/>
                <a:ea typeface="Calibri" panose="020F0502020204030204" pitchFamily="34" charset="0"/>
              </a:rPr>
              <a:t>Логический элемент «НЕ</a:t>
            </a:r>
            <a:r>
              <a:rPr lang="ru-RU" b="1" dirty="0">
                <a:latin typeface="Times New Roman" panose="02020603050405020304" pitchFamily="18" charset="0"/>
                <a:ea typeface="Calibri" panose="020F0502020204030204" pitchFamily="34" charset="0"/>
              </a:rPr>
              <a:t>»</a:t>
            </a:r>
            <a:r>
              <a:rPr lang="ru-RU" dirty="0">
                <a:latin typeface="Times New Roman" panose="02020603050405020304" pitchFamily="18" charset="0"/>
                <a:ea typeface="Calibri" panose="020F0502020204030204" pitchFamily="34" charset="0"/>
              </a:rPr>
              <a:t> (инвертор) реализует операцию отрицания. Если на входе этого логического элемента  0,  то на выходе  1, а когда на входе  1,  на выходе  0.  </a:t>
            </a:r>
          </a:p>
          <a:p>
            <a:pPr indent="450215" algn="just">
              <a:spcAft>
                <a:spcPts val="0"/>
              </a:spcAft>
            </a:pPr>
            <a:r>
              <a:rPr lang="ru-RU" dirty="0">
                <a:latin typeface="Times New Roman" panose="02020603050405020304" pitchFamily="18" charset="0"/>
                <a:ea typeface="Calibri" panose="020F0502020204030204" pitchFamily="34" charset="0"/>
              </a:rPr>
              <a:t>Условное обозначение инвертора на структурных схемах приведено на </a:t>
            </a:r>
            <a:r>
              <a:rPr lang="ru-RU" dirty="0" smtClean="0">
                <a:latin typeface="Times New Roman" panose="02020603050405020304" pitchFamily="18" charset="0"/>
                <a:ea typeface="Calibri" panose="020F0502020204030204" pitchFamily="34" charset="0"/>
              </a:rPr>
              <a:t>рисунке.</a:t>
            </a:r>
            <a:endParaRPr lang="ru-RU" dirty="0">
              <a:effectLst/>
              <a:latin typeface="Times New Roman" panose="02020603050405020304" pitchFamily="18" charset="0"/>
              <a:ea typeface="Calibri" panose="020F0502020204030204" pitchFamily="34" charset="0"/>
            </a:endParaRPr>
          </a:p>
        </p:txBody>
      </p:sp>
      <p:pic>
        <p:nvPicPr>
          <p:cNvPr id="14" name="Рисунок 13"/>
          <p:cNvPicPr>
            <a:picLocks noChangeAspect="1"/>
          </p:cNvPicPr>
          <p:nvPr/>
        </p:nvPicPr>
        <p:blipFill>
          <a:blip r:embed="rId6"/>
          <a:stretch>
            <a:fillRect/>
          </a:stretch>
        </p:blipFill>
        <p:spPr>
          <a:xfrm>
            <a:off x="7380312" y="4077071"/>
            <a:ext cx="1296144" cy="922257"/>
          </a:xfrm>
          <a:prstGeom prst="rect">
            <a:avLst/>
          </a:prstGeom>
        </p:spPr>
      </p:pic>
    </p:spTree>
    <p:extLst>
      <p:ext uri="{BB962C8B-B14F-4D97-AF65-F5344CB8AC3E}">
        <p14:creationId xmlns:p14="http://schemas.microsoft.com/office/powerpoint/2010/main" val="7484733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descr="f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155283"/>
            <a:ext cx="9144000" cy="1702717"/>
          </a:xfrm>
          <a:prstGeom prst="rect">
            <a:avLst/>
          </a:prstGeom>
          <a:noFill/>
          <a:extLst>
            <a:ext uri="{909E8E84-426E-40DD-AFC4-6F175D3DCCD1}">
              <a14:hiddenFill xmlns:a14="http://schemas.microsoft.com/office/drawing/2010/main">
                <a:solidFill>
                  <a:srgbClr val="FFFFFF"/>
                </a:solidFill>
              </a14:hiddenFill>
            </a:ext>
          </a:extLst>
        </p:spPr>
      </p:pic>
      <p:pic>
        <p:nvPicPr>
          <p:cNvPr id="77827" name="Picture 3" descr="f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409089"/>
            <a:ext cx="9144000" cy="547688"/>
          </a:xfrm>
          <a:prstGeom prst="rect">
            <a:avLst/>
          </a:prstGeom>
          <a:noFill/>
          <a:extLst>
            <a:ext uri="{909E8E84-426E-40DD-AFC4-6F175D3DCCD1}">
              <a14:hiddenFill xmlns:a14="http://schemas.microsoft.com/office/drawing/2010/main">
                <a:solidFill>
                  <a:srgbClr val="FFFFFF"/>
                </a:solidFill>
              </a14:hiddenFill>
            </a:ext>
          </a:extLst>
        </p:spPr>
      </p:pic>
      <p:sp>
        <p:nvSpPr>
          <p:cNvPr id="77828" name="Rectangle 4"/>
          <p:cNvSpPr>
            <a:spLocks noGrp="1" noChangeArrowheads="1"/>
          </p:cNvSpPr>
          <p:nvPr>
            <p:ph type="title"/>
          </p:nvPr>
        </p:nvSpPr>
        <p:spPr>
          <a:xfrm>
            <a:off x="35496" y="405482"/>
            <a:ext cx="9108503" cy="503238"/>
          </a:xfrm>
          <a:noFill/>
        </p:spPr>
        <p:txBody>
          <a:bodyPr anchor="t"/>
          <a:lstStyle/>
          <a:p>
            <a:pPr algn="ctr"/>
            <a:r>
              <a:rPr lang="ru-RU" altLang="ru-RU" sz="2400" b="1" dirty="0" smtClean="0">
                <a:latin typeface="Times New Roman" panose="02020603050405020304" pitchFamily="18" charset="0"/>
                <a:cs typeface="Times New Roman" panose="02020603050405020304" pitchFamily="18" charset="0"/>
              </a:rPr>
              <a:t>4.3. Элементарные логические функции и логические элементы</a:t>
            </a:r>
            <a:endParaRPr lang="ru-RU" altLang="ru-RU" sz="2400" b="1" dirty="0"/>
          </a:p>
        </p:txBody>
      </p:sp>
      <p:sp>
        <p:nvSpPr>
          <p:cNvPr id="7782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77830" name="Rectangle 6"/>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77831" name="Rectangle 7"/>
          <p:cNvSpPr>
            <a:spLocks noChangeArrowheads="1"/>
          </p:cNvSpPr>
          <p:nvPr/>
        </p:nvSpPr>
        <p:spPr bwMode="auto">
          <a:xfrm>
            <a:off x="0" y="324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77832" name="Rectangle 8"/>
          <p:cNvSpPr>
            <a:spLocks noChangeArrowheads="1"/>
          </p:cNvSpPr>
          <p:nvPr/>
        </p:nvSpPr>
        <p:spPr bwMode="auto">
          <a:xfrm>
            <a:off x="0" y="324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3" name="Прямоугольник 2"/>
          <p:cNvSpPr/>
          <p:nvPr/>
        </p:nvSpPr>
        <p:spPr>
          <a:xfrm>
            <a:off x="1677661" y="979534"/>
            <a:ext cx="5702651" cy="338554"/>
          </a:xfrm>
          <a:prstGeom prst="rect">
            <a:avLst/>
          </a:prstGeom>
        </p:spPr>
        <p:txBody>
          <a:bodyPr wrap="none">
            <a:spAutoFit/>
          </a:bodyPr>
          <a:lstStyle/>
          <a:p>
            <a:r>
              <a:rPr lang="ru-RU" sz="1600" b="1" i="1" dirty="0">
                <a:latin typeface="Times New Roman" panose="02020603050405020304" pitchFamily="18" charset="0"/>
                <a:ea typeface="Calibri" panose="020F0502020204030204" pitchFamily="34" charset="0"/>
              </a:rPr>
              <a:t>Функция </a:t>
            </a:r>
            <a:r>
              <a:rPr lang="ru-RU" sz="1600" b="1" i="1" dirty="0" smtClean="0">
                <a:latin typeface="Times New Roman" panose="02020603050405020304" pitchFamily="18" charset="0"/>
                <a:ea typeface="Calibri" panose="020F0502020204030204" pitchFamily="34" charset="0"/>
              </a:rPr>
              <a:t>логического умножения и логический элемент «И»</a:t>
            </a:r>
            <a:endParaRPr lang="ru-RU" sz="1600" b="1" dirty="0"/>
          </a:p>
        </p:txBody>
      </p:sp>
      <p:sp>
        <p:nvSpPr>
          <p:cNvPr id="2" name="Прямоугольник 1"/>
          <p:cNvSpPr/>
          <p:nvPr/>
        </p:nvSpPr>
        <p:spPr>
          <a:xfrm>
            <a:off x="395536" y="1562361"/>
            <a:ext cx="6192688" cy="2800767"/>
          </a:xfrm>
          <a:prstGeom prst="rect">
            <a:avLst/>
          </a:prstGeom>
        </p:spPr>
        <p:txBody>
          <a:bodyPr wrap="square">
            <a:spAutoFit/>
          </a:bodyPr>
          <a:lstStyle/>
          <a:p>
            <a:pPr indent="450215" algn="just">
              <a:spcAft>
                <a:spcPts val="0"/>
              </a:spcAft>
            </a:pPr>
            <a:r>
              <a:rPr lang="ru-RU" sz="1600" i="1" dirty="0">
                <a:latin typeface="Times New Roman" panose="02020603050405020304" pitchFamily="18" charset="0"/>
                <a:ea typeface="Calibri" panose="020F0502020204030204" pitchFamily="34" charset="0"/>
              </a:rPr>
              <a:t>Функцией логического умножения</a:t>
            </a:r>
            <a:r>
              <a:rPr lang="ru-RU" sz="1600" b="1" dirty="0">
                <a:latin typeface="Times New Roman" panose="02020603050405020304" pitchFamily="18" charset="0"/>
                <a:ea typeface="Calibri" panose="020F0502020204030204" pitchFamily="34" charset="0"/>
              </a:rPr>
              <a:t> </a:t>
            </a:r>
            <a:r>
              <a:rPr lang="en-US" sz="1600" b="1" dirty="0">
                <a:latin typeface="Times New Roman" panose="02020603050405020304" pitchFamily="18" charset="0"/>
                <a:ea typeface="Calibri" panose="020F0502020204030204" pitchFamily="34" charset="0"/>
              </a:rPr>
              <a:t>n</a:t>
            </a:r>
            <a:r>
              <a:rPr lang="ru-RU" sz="1600" dirty="0">
                <a:latin typeface="Times New Roman" panose="02020603050405020304" pitchFamily="18" charset="0"/>
                <a:ea typeface="Calibri" panose="020F0502020204030204" pitchFamily="34" charset="0"/>
              </a:rPr>
              <a:t> аргументов называется логическая функция, которая принимает значение 1 только в том случае, когда все аргументы равны 1, а 0– во всех остальных случаях.</a:t>
            </a:r>
          </a:p>
          <a:p>
            <a:pPr indent="450215" algn="just">
              <a:spcAft>
                <a:spcPts val="0"/>
              </a:spcAft>
            </a:pPr>
            <a:r>
              <a:rPr lang="ru-RU" sz="1600" dirty="0">
                <a:latin typeface="Times New Roman" panose="02020603050405020304" pitchFamily="18" charset="0"/>
                <a:ea typeface="Calibri" panose="020F0502020204030204" pitchFamily="34" charset="0"/>
              </a:rPr>
              <a:t>Функцию логического умножения называют также </a:t>
            </a:r>
            <a:r>
              <a:rPr lang="ru-RU" sz="1600" i="1" dirty="0">
                <a:latin typeface="Times New Roman" panose="02020603050405020304" pitchFamily="18" charset="0"/>
                <a:ea typeface="Calibri" panose="020F0502020204030204" pitchFamily="34" charset="0"/>
              </a:rPr>
              <a:t>конъюнкцией</a:t>
            </a:r>
            <a:r>
              <a:rPr lang="ru-RU" sz="1600" dirty="0">
                <a:latin typeface="Times New Roman" panose="02020603050405020304" pitchFamily="18" charset="0"/>
                <a:ea typeface="Calibri" panose="020F0502020204030204" pitchFamily="34" charset="0"/>
              </a:rPr>
              <a:t> или функцией И</a:t>
            </a:r>
            <a:r>
              <a:rPr lang="ru-RU" sz="1600" b="1" dirty="0">
                <a:latin typeface="Times New Roman" panose="02020603050405020304" pitchFamily="18" charset="0"/>
                <a:ea typeface="Calibri" panose="020F0502020204030204" pitchFamily="34" charset="0"/>
              </a:rPr>
              <a:t>.</a:t>
            </a:r>
            <a:endParaRPr lang="ru-RU" sz="1600" dirty="0">
              <a:latin typeface="Times New Roman" panose="02020603050405020304" pitchFamily="18" charset="0"/>
              <a:ea typeface="Calibri" panose="020F0502020204030204" pitchFamily="34" charset="0"/>
            </a:endParaRPr>
          </a:p>
          <a:p>
            <a:pPr indent="457200"/>
            <a:r>
              <a:rPr lang="ru-RU" sz="1600" dirty="0">
                <a:latin typeface="Times New Roman" panose="02020603050405020304" pitchFamily="18" charset="0"/>
                <a:cs typeface="Times New Roman" panose="02020603050405020304" pitchFamily="18" charset="0"/>
              </a:rPr>
              <a:t>Запись логической функции И:  </a:t>
            </a:r>
            <a:r>
              <a:rPr lang="en-US" sz="1600" dirty="0">
                <a:latin typeface="Times New Roman" panose="02020603050405020304" pitchFamily="18" charset="0"/>
                <a:cs typeface="Times New Roman" panose="02020603050405020304" pitchFamily="18" charset="0"/>
              </a:rPr>
              <a:t>F</a:t>
            </a:r>
            <a:r>
              <a:rPr lang="ru-RU"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X</a:t>
            </a:r>
            <a:r>
              <a:rPr lang="ru-RU" sz="1600" dirty="0">
                <a:latin typeface="Times New Roman" panose="02020603050405020304" pitchFamily="18" charset="0"/>
                <a:cs typeface="Times New Roman" panose="02020603050405020304" pitchFamily="18" charset="0"/>
              </a:rPr>
              <a:t>Λ</a:t>
            </a:r>
            <a:r>
              <a:rPr lang="en-US" sz="1600" dirty="0">
                <a:latin typeface="Times New Roman" panose="02020603050405020304" pitchFamily="18" charset="0"/>
                <a:cs typeface="Times New Roman" panose="02020603050405020304" pitchFamily="18" charset="0"/>
              </a:rPr>
              <a:t>Y</a:t>
            </a:r>
            <a:r>
              <a:rPr lang="ru-RU" sz="1600" dirty="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F</a:t>
            </a:r>
            <a:r>
              <a:rPr lang="ru-RU"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X</a:t>
            </a:r>
            <a:r>
              <a:rPr lang="ru-RU" sz="1600" dirty="0">
                <a:latin typeface="Times New Roman" panose="02020603050405020304" pitchFamily="18" charset="0"/>
                <a:cs typeface="Times New Roman" panose="02020603050405020304" pitchFamily="18" charset="0"/>
              </a:rPr>
              <a:t>&amp;</a:t>
            </a:r>
            <a:r>
              <a:rPr lang="en-US" sz="1600" dirty="0">
                <a:latin typeface="Times New Roman" panose="02020603050405020304" pitchFamily="18" charset="0"/>
                <a:cs typeface="Times New Roman" panose="02020603050405020304" pitchFamily="18" charset="0"/>
              </a:rPr>
              <a:t>Y</a:t>
            </a:r>
            <a:r>
              <a:rPr lang="ru-RU" sz="1600" dirty="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F</a:t>
            </a:r>
            <a:r>
              <a:rPr lang="ru-RU"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X</a:t>
            </a:r>
            <a:r>
              <a:rPr lang="en-US" sz="1600" dirty="0">
                <a:latin typeface="Times New Roman" panose="02020603050405020304" pitchFamily="18" charset="0"/>
                <a:cs typeface="Times New Roman" panose="02020603050405020304" pitchFamily="18" charset="0"/>
                <a:sym typeface="Symbol" panose="05050102010706020507" pitchFamily="18" charset="2"/>
              </a:rPr>
              <a:t></a:t>
            </a:r>
            <a:r>
              <a:rPr lang="en-US" sz="1600" dirty="0">
                <a:latin typeface="Times New Roman" panose="02020603050405020304" pitchFamily="18" charset="0"/>
                <a:cs typeface="Times New Roman" panose="02020603050405020304" pitchFamily="18" charset="0"/>
              </a:rPr>
              <a:t>Y</a:t>
            </a:r>
            <a:r>
              <a:rPr lang="ru-RU" sz="1600" b="1" dirty="0">
                <a:latin typeface="Times New Roman" panose="02020603050405020304" pitchFamily="18" charset="0"/>
                <a:cs typeface="Times New Roman" panose="02020603050405020304" pitchFamily="18" charset="0"/>
              </a:rPr>
              <a:t>,</a:t>
            </a:r>
            <a:endParaRPr lang="ru-RU" sz="1600" dirty="0">
              <a:latin typeface="Times New Roman" panose="02020603050405020304" pitchFamily="18" charset="0"/>
              <a:cs typeface="Times New Roman" panose="02020603050405020304" pitchFamily="18" charset="0"/>
            </a:endParaRPr>
          </a:p>
          <a:p>
            <a:pPr indent="457200"/>
            <a:r>
              <a:rPr lang="ru-RU" sz="1600" dirty="0">
                <a:latin typeface="Times New Roman" panose="02020603050405020304" pitchFamily="18" charset="0"/>
                <a:cs typeface="Times New Roman" panose="02020603050405020304" pitchFamily="18" charset="0"/>
              </a:rPr>
              <a:t>где знаки «Λ», «&amp;», «.» – знаки, обозначающие операцию логического умножения. Все варианты записи равнозначны.</a:t>
            </a:r>
          </a:p>
          <a:p>
            <a:pPr indent="450215" algn="just">
              <a:spcAft>
                <a:spcPts val="0"/>
              </a:spcAft>
            </a:pPr>
            <a:r>
              <a:rPr lang="ru-RU" sz="1600" dirty="0" smtClean="0">
                <a:latin typeface="Times New Roman" panose="02020603050405020304" pitchFamily="18" charset="0"/>
                <a:ea typeface="Calibri" panose="020F0502020204030204" pitchFamily="34" charset="0"/>
              </a:rPr>
              <a:t>Элементарная </a:t>
            </a:r>
            <a:r>
              <a:rPr lang="ru-RU" sz="1600" dirty="0">
                <a:latin typeface="Times New Roman" panose="02020603050405020304" pitchFamily="18" charset="0"/>
                <a:ea typeface="Calibri" panose="020F0502020204030204" pitchFamily="34" charset="0"/>
              </a:rPr>
              <a:t>функция логического умножения зависит от двух аргументов и описывается следующей таблицей истинности:</a:t>
            </a:r>
            <a:endParaRPr lang="ru-RU" sz="1600" dirty="0">
              <a:effectLst/>
              <a:latin typeface="Times New Roman" panose="02020603050405020304" pitchFamily="18" charset="0"/>
              <a:ea typeface="Calibri" panose="020F0502020204030204" pitchFamily="34" charset="0"/>
            </a:endParaRPr>
          </a:p>
        </p:txBody>
      </p:sp>
      <p:graphicFrame>
        <p:nvGraphicFramePr>
          <p:cNvPr id="6" name="Таблица 5"/>
          <p:cNvGraphicFramePr>
            <a:graphicFrameLocks noGrp="1"/>
          </p:cNvGraphicFramePr>
          <p:nvPr>
            <p:extLst>
              <p:ext uri="{D42A27DB-BD31-4B8C-83A1-F6EECF244321}">
                <p14:modId xmlns:p14="http://schemas.microsoft.com/office/powerpoint/2010/main" val="3330632318"/>
              </p:ext>
            </p:extLst>
          </p:nvPr>
        </p:nvGraphicFramePr>
        <p:xfrm>
          <a:off x="6892593" y="2343150"/>
          <a:ext cx="1998345" cy="914400"/>
        </p:xfrm>
        <a:graphic>
          <a:graphicData uri="http://schemas.openxmlformats.org/drawingml/2006/table">
            <a:tbl>
              <a:tblPr/>
              <a:tblGrid>
                <a:gridCol w="640080"/>
                <a:gridCol w="692150"/>
                <a:gridCol w="666115"/>
              </a:tblGrid>
              <a:tr h="167640">
                <a:tc>
                  <a:txBody>
                    <a:bodyPr/>
                    <a:lstStyle/>
                    <a:p>
                      <a:pPr algn="ctr">
                        <a:spcAft>
                          <a:spcPts val="0"/>
                        </a:spcAft>
                      </a:pPr>
                      <a:r>
                        <a:rPr lang="en-US" sz="1200" b="1">
                          <a:effectLst/>
                          <a:latin typeface="Times New Roman" panose="02020603050405020304" pitchFamily="18" charset="0"/>
                          <a:ea typeface="Calibri" panose="020F0502020204030204" pitchFamily="34" charset="0"/>
                        </a:rPr>
                        <a:t>X</a:t>
                      </a:r>
                      <a:endParaRPr lang="ru-RU" sz="1200">
                        <a:effectLst/>
                        <a:latin typeface="Times New Roman" panose="02020603050405020304" pitchFamily="18" charset="0"/>
                        <a:ea typeface="Calibri" panose="020F0502020204030204" pitchFamily="34"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spcAft>
                          <a:spcPts val="0"/>
                        </a:spcAft>
                      </a:pPr>
                      <a:r>
                        <a:rPr lang="en-US" sz="1200" b="1">
                          <a:effectLst/>
                          <a:latin typeface="Times New Roman" panose="02020603050405020304" pitchFamily="18" charset="0"/>
                          <a:ea typeface="Calibri" panose="020F0502020204030204" pitchFamily="34" charset="0"/>
                        </a:rPr>
                        <a:t>Y</a:t>
                      </a:r>
                      <a:endParaRPr lang="ru-RU" sz="1200">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spcAft>
                          <a:spcPts val="0"/>
                        </a:spcAft>
                      </a:pPr>
                      <a:r>
                        <a:rPr lang="en-US" sz="1200">
                          <a:effectLst/>
                          <a:latin typeface="Times New Roman" panose="02020603050405020304" pitchFamily="18" charset="0"/>
                          <a:ea typeface="Calibri" panose="020F0502020204030204" pitchFamily="34" charset="0"/>
                        </a:rPr>
                        <a:t>F</a:t>
                      </a:r>
                      <a:endParaRPr lang="ru-RU" sz="1200">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167640">
                <a:tc>
                  <a:txBody>
                    <a:bodyPr/>
                    <a:lstStyle/>
                    <a:p>
                      <a:pPr algn="ctr">
                        <a:spcAft>
                          <a:spcPts val="0"/>
                        </a:spcAft>
                      </a:pPr>
                      <a:r>
                        <a:rPr lang="en-US" sz="1200" b="1">
                          <a:effectLst/>
                          <a:latin typeface="Times New Roman" panose="02020603050405020304" pitchFamily="18" charset="0"/>
                          <a:ea typeface="Calibri" panose="020F0502020204030204" pitchFamily="34" charset="0"/>
                        </a:rPr>
                        <a:t>0</a:t>
                      </a:r>
                      <a:endParaRPr lang="ru-RU" sz="1200">
                        <a:effectLst/>
                        <a:latin typeface="Times New Roman" panose="02020603050405020304" pitchFamily="18" charset="0"/>
                        <a:ea typeface="Calibri" panose="020F0502020204030204" pitchFamily="34"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Calibri" panose="020F0502020204030204" pitchFamily="34" charset="0"/>
                        </a:rPr>
                        <a:t>0</a:t>
                      </a:r>
                      <a:endParaRPr lang="ru-RU" sz="1200">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Calibri" panose="020F0502020204030204" pitchFamily="34" charset="0"/>
                        </a:rPr>
                        <a:t>0</a:t>
                      </a:r>
                      <a:endParaRPr lang="ru-RU" sz="1200">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40">
                <a:tc>
                  <a:txBody>
                    <a:bodyPr/>
                    <a:lstStyle/>
                    <a:p>
                      <a:pPr algn="ctr">
                        <a:spcAft>
                          <a:spcPts val="0"/>
                        </a:spcAft>
                      </a:pPr>
                      <a:r>
                        <a:rPr lang="en-US" sz="1200" b="1">
                          <a:effectLst/>
                          <a:latin typeface="Times New Roman" panose="02020603050405020304" pitchFamily="18" charset="0"/>
                          <a:ea typeface="Calibri" panose="020F0502020204030204" pitchFamily="34" charset="0"/>
                        </a:rPr>
                        <a:t>0</a:t>
                      </a:r>
                      <a:endParaRPr lang="ru-RU" sz="1200">
                        <a:effectLst/>
                        <a:latin typeface="Times New Roman" panose="02020603050405020304" pitchFamily="18" charset="0"/>
                        <a:ea typeface="Calibri" panose="020F0502020204030204" pitchFamily="34"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Calibri" panose="020F0502020204030204" pitchFamily="34" charset="0"/>
                        </a:rPr>
                        <a:t>1</a:t>
                      </a:r>
                      <a:endParaRPr lang="ru-RU" sz="1200">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Calibri" panose="020F0502020204030204" pitchFamily="34" charset="0"/>
                        </a:rPr>
                        <a:t>0</a:t>
                      </a:r>
                      <a:endParaRPr lang="ru-RU" sz="1200">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40">
                <a:tc>
                  <a:txBody>
                    <a:bodyPr/>
                    <a:lstStyle/>
                    <a:p>
                      <a:pPr algn="ctr">
                        <a:spcAft>
                          <a:spcPts val="0"/>
                        </a:spcAft>
                      </a:pPr>
                      <a:r>
                        <a:rPr lang="en-US" sz="1200" b="1">
                          <a:effectLst/>
                          <a:latin typeface="Times New Roman" panose="02020603050405020304" pitchFamily="18" charset="0"/>
                          <a:ea typeface="Calibri" panose="020F0502020204030204" pitchFamily="34" charset="0"/>
                        </a:rPr>
                        <a:t>1</a:t>
                      </a:r>
                      <a:endParaRPr lang="ru-RU" sz="1200">
                        <a:effectLst/>
                        <a:latin typeface="Times New Roman" panose="02020603050405020304" pitchFamily="18" charset="0"/>
                        <a:ea typeface="Calibri" panose="020F0502020204030204" pitchFamily="34"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Calibri" panose="020F0502020204030204" pitchFamily="34" charset="0"/>
                        </a:rPr>
                        <a:t>0</a:t>
                      </a:r>
                      <a:endParaRPr lang="ru-RU" sz="1200">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Calibri" panose="020F0502020204030204" pitchFamily="34" charset="0"/>
                        </a:rPr>
                        <a:t>0</a:t>
                      </a:r>
                      <a:endParaRPr lang="ru-RU" sz="1200">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9070">
                <a:tc>
                  <a:txBody>
                    <a:bodyPr/>
                    <a:lstStyle/>
                    <a:p>
                      <a:pPr algn="ctr">
                        <a:spcAft>
                          <a:spcPts val="0"/>
                        </a:spcAft>
                      </a:pPr>
                      <a:r>
                        <a:rPr lang="en-US" sz="1200" b="1">
                          <a:effectLst/>
                          <a:latin typeface="Times New Roman" panose="02020603050405020304" pitchFamily="18" charset="0"/>
                          <a:ea typeface="Calibri" panose="020F0502020204030204" pitchFamily="34" charset="0"/>
                        </a:rPr>
                        <a:t>1</a:t>
                      </a:r>
                      <a:endParaRPr lang="ru-RU" sz="1200">
                        <a:effectLst/>
                        <a:latin typeface="Times New Roman" panose="02020603050405020304" pitchFamily="18" charset="0"/>
                        <a:ea typeface="Calibri" panose="020F0502020204030204" pitchFamily="34"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Calibri" panose="020F0502020204030204" pitchFamily="34" charset="0"/>
                        </a:rPr>
                        <a:t>1</a:t>
                      </a:r>
                      <a:endParaRPr lang="ru-RU" sz="1200">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200" b="1" dirty="0">
                          <a:effectLst/>
                          <a:latin typeface="Times New Roman" panose="02020603050405020304" pitchFamily="18" charset="0"/>
                          <a:ea typeface="Calibri" panose="020F0502020204030204" pitchFamily="34" charset="0"/>
                        </a:rPr>
                        <a:t>1</a:t>
                      </a:r>
                      <a:endParaRPr lang="ru-RU" sz="1200" dirty="0">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bl>
          </a:graphicData>
        </a:graphic>
      </p:graphicFrame>
      <p:sp>
        <p:nvSpPr>
          <p:cNvPr id="7" name="Прямоугольник 6"/>
          <p:cNvSpPr/>
          <p:nvPr/>
        </p:nvSpPr>
        <p:spPr>
          <a:xfrm>
            <a:off x="501258" y="4848463"/>
            <a:ext cx="6086966" cy="1200329"/>
          </a:xfrm>
          <a:prstGeom prst="rect">
            <a:avLst/>
          </a:prstGeom>
        </p:spPr>
        <p:txBody>
          <a:bodyPr wrap="square">
            <a:spAutoFit/>
          </a:bodyPr>
          <a:lstStyle/>
          <a:p>
            <a:pPr indent="450215" algn="just">
              <a:spcAft>
                <a:spcPts val="0"/>
              </a:spcAft>
            </a:pPr>
            <a:r>
              <a:rPr lang="ru-RU" dirty="0">
                <a:latin typeface="Times New Roman" panose="02020603050405020304" pitchFamily="18" charset="0"/>
                <a:ea typeface="Calibri" panose="020F0502020204030204" pitchFamily="34" charset="0"/>
              </a:rPr>
              <a:t>Логический элемент «И</a:t>
            </a:r>
            <a:r>
              <a:rPr lang="ru-RU" b="1" dirty="0">
                <a:latin typeface="Times New Roman" panose="02020603050405020304" pitchFamily="18" charset="0"/>
                <a:ea typeface="Calibri" panose="020F0502020204030204" pitchFamily="34" charset="0"/>
              </a:rPr>
              <a:t>»</a:t>
            </a:r>
            <a:r>
              <a:rPr lang="ru-RU" dirty="0">
                <a:latin typeface="Times New Roman" panose="02020603050405020304" pitchFamily="18" charset="0"/>
                <a:ea typeface="Calibri" panose="020F0502020204030204" pitchFamily="34" charset="0"/>
              </a:rPr>
              <a:t> реализует конъюнкцию двух или более логических значений. Условное обозначение на структурных схемах конъюнкции с двумя входами представлено на </a:t>
            </a:r>
            <a:r>
              <a:rPr lang="ru-RU" dirty="0" smtClean="0">
                <a:latin typeface="Times New Roman" panose="02020603050405020304" pitchFamily="18" charset="0"/>
                <a:ea typeface="Calibri" panose="020F0502020204030204" pitchFamily="34" charset="0"/>
              </a:rPr>
              <a:t>рисунке.</a:t>
            </a:r>
            <a:endParaRPr lang="ru-RU" dirty="0">
              <a:effectLst/>
              <a:latin typeface="Times New Roman" panose="02020603050405020304" pitchFamily="18" charset="0"/>
              <a:ea typeface="Calibri" panose="020F0502020204030204" pitchFamily="34" charset="0"/>
            </a:endParaRPr>
          </a:p>
        </p:txBody>
      </p:sp>
      <p:pic>
        <p:nvPicPr>
          <p:cNvPr id="8" name="Рисунок 7"/>
          <p:cNvPicPr>
            <a:picLocks noChangeAspect="1"/>
          </p:cNvPicPr>
          <p:nvPr/>
        </p:nvPicPr>
        <p:blipFill>
          <a:blip r:embed="rId5"/>
          <a:stretch>
            <a:fillRect/>
          </a:stretch>
        </p:blipFill>
        <p:spPr>
          <a:xfrm>
            <a:off x="7020271" y="5044503"/>
            <a:ext cx="1940489" cy="1004289"/>
          </a:xfrm>
          <a:prstGeom prst="rect">
            <a:avLst/>
          </a:prstGeom>
        </p:spPr>
      </p:pic>
    </p:spTree>
    <p:extLst>
      <p:ext uri="{BB962C8B-B14F-4D97-AF65-F5344CB8AC3E}">
        <p14:creationId xmlns:p14="http://schemas.microsoft.com/office/powerpoint/2010/main" val="3522931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descr="f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155283"/>
            <a:ext cx="9144000" cy="1702717"/>
          </a:xfrm>
          <a:prstGeom prst="rect">
            <a:avLst/>
          </a:prstGeom>
          <a:noFill/>
          <a:extLst>
            <a:ext uri="{909E8E84-426E-40DD-AFC4-6F175D3DCCD1}">
              <a14:hiddenFill xmlns:a14="http://schemas.microsoft.com/office/drawing/2010/main">
                <a:solidFill>
                  <a:srgbClr val="FFFFFF"/>
                </a:solidFill>
              </a14:hiddenFill>
            </a:ext>
          </a:extLst>
        </p:spPr>
      </p:pic>
      <p:pic>
        <p:nvPicPr>
          <p:cNvPr id="77827" name="Picture 3" descr="f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409089"/>
            <a:ext cx="9144000" cy="547688"/>
          </a:xfrm>
          <a:prstGeom prst="rect">
            <a:avLst/>
          </a:prstGeom>
          <a:noFill/>
          <a:extLst>
            <a:ext uri="{909E8E84-426E-40DD-AFC4-6F175D3DCCD1}">
              <a14:hiddenFill xmlns:a14="http://schemas.microsoft.com/office/drawing/2010/main">
                <a:solidFill>
                  <a:srgbClr val="FFFFFF"/>
                </a:solidFill>
              </a14:hiddenFill>
            </a:ext>
          </a:extLst>
        </p:spPr>
      </p:pic>
      <p:sp>
        <p:nvSpPr>
          <p:cNvPr id="77828" name="Rectangle 4"/>
          <p:cNvSpPr>
            <a:spLocks noGrp="1" noChangeArrowheads="1"/>
          </p:cNvSpPr>
          <p:nvPr>
            <p:ph type="title"/>
          </p:nvPr>
        </p:nvSpPr>
        <p:spPr>
          <a:xfrm>
            <a:off x="35496" y="405482"/>
            <a:ext cx="9108503" cy="503238"/>
          </a:xfrm>
          <a:noFill/>
        </p:spPr>
        <p:txBody>
          <a:bodyPr anchor="t"/>
          <a:lstStyle/>
          <a:p>
            <a:pPr algn="ctr"/>
            <a:r>
              <a:rPr lang="ru-RU" altLang="ru-RU" sz="2400" b="1" dirty="0" smtClean="0">
                <a:latin typeface="Times New Roman" panose="02020603050405020304" pitchFamily="18" charset="0"/>
                <a:cs typeface="Times New Roman" panose="02020603050405020304" pitchFamily="18" charset="0"/>
              </a:rPr>
              <a:t>4.3. Элементарные логические функции и логические элементы</a:t>
            </a:r>
            <a:endParaRPr lang="ru-RU" altLang="ru-RU" sz="2400" b="1" dirty="0"/>
          </a:p>
        </p:txBody>
      </p:sp>
      <p:sp>
        <p:nvSpPr>
          <p:cNvPr id="7782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77830" name="Rectangle 6"/>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77831" name="Rectangle 7"/>
          <p:cNvSpPr>
            <a:spLocks noChangeArrowheads="1"/>
          </p:cNvSpPr>
          <p:nvPr/>
        </p:nvSpPr>
        <p:spPr bwMode="auto">
          <a:xfrm>
            <a:off x="0" y="324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77832" name="Rectangle 8"/>
          <p:cNvSpPr>
            <a:spLocks noChangeArrowheads="1"/>
          </p:cNvSpPr>
          <p:nvPr/>
        </p:nvSpPr>
        <p:spPr bwMode="auto">
          <a:xfrm>
            <a:off x="0" y="324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3" name="Прямоугольник 2"/>
          <p:cNvSpPr/>
          <p:nvPr/>
        </p:nvSpPr>
        <p:spPr>
          <a:xfrm>
            <a:off x="1659714" y="898280"/>
            <a:ext cx="5860066" cy="338554"/>
          </a:xfrm>
          <a:prstGeom prst="rect">
            <a:avLst/>
          </a:prstGeom>
        </p:spPr>
        <p:txBody>
          <a:bodyPr wrap="none">
            <a:spAutoFit/>
          </a:bodyPr>
          <a:lstStyle/>
          <a:p>
            <a:r>
              <a:rPr lang="ru-RU" sz="1600" b="1" i="1" dirty="0">
                <a:latin typeface="Times New Roman" panose="02020603050405020304" pitchFamily="18" charset="0"/>
                <a:ea typeface="Calibri" panose="020F0502020204030204" pitchFamily="34" charset="0"/>
              </a:rPr>
              <a:t>Функция </a:t>
            </a:r>
            <a:r>
              <a:rPr lang="ru-RU" sz="1600" b="1" i="1" dirty="0" smtClean="0">
                <a:latin typeface="Times New Roman" panose="02020603050405020304" pitchFamily="18" charset="0"/>
                <a:ea typeface="Calibri" panose="020F0502020204030204" pitchFamily="34" charset="0"/>
              </a:rPr>
              <a:t>логического сложения и логический элемент «ИЛИ»</a:t>
            </a:r>
            <a:endParaRPr lang="ru-RU" sz="1600" b="1" dirty="0"/>
          </a:p>
        </p:txBody>
      </p:sp>
      <p:sp>
        <p:nvSpPr>
          <p:cNvPr id="9" name="Прямоугольник 8"/>
          <p:cNvSpPr/>
          <p:nvPr/>
        </p:nvSpPr>
        <p:spPr>
          <a:xfrm>
            <a:off x="251520" y="1271416"/>
            <a:ext cx="4572000" cy="3785652"/>
          </a:xfrm>
          <a:prstGeom prst="rect">
            <a:avLst/>
          </a:prstGeom>
        </p:spPr>
        <p:txBody>
          <a:bodyPr>
            <a:spAutoFit/>
          </a:bodyPr>
          <a:lstStyle/>
          <a:p>
            <a:pPr indent="450215" algn="just">
              <a:spcAft>
                <a:spcPts val="0"/>
              </a:spcAft>
            </a:pPr>
            <a:r>
              <a:rPr lang="ru-RU" sz="1600" i="1" dirty="0">
                <a:latin typeface="Times New Roman" panose="02020603050405020304" pitchFamily="18" charset="0"/>
                <a:ea typeface="Calibri" panose="020F0502020204030204" pitchFamily="34" charset="0"/>
              </a:rPr>
              <a:t>Функцией логического сложения</a:t>
            </a:r>
            <a:r>
              <a:rPr lang="ru-RU" sz="1600" b="1" dirty="0">
                <a:latin typeface="Times New Roman" panose="02020603050405020304" pitchFamily="18" charset="0"/>
                <a:ea typeface="Calibri" panose="020F0502020204030204" pitchFamily="34" charset="0"/>
              </a:rPr>
              <a:t> n </a:t>
            </a:r>
            <a:r>
              <a:rPr lang="ru-RU" sz="1600" dirty="0">
                <a:latin typeface="Times New Roman" panose="02020603050405020304" pitchFamily="18" charset="0"/>
                <a:ea typeface="Calibri" panose="020F0502020204030204" pitchFamily="34" charset="0"/>
              </a:rPr>
              <a:t>аргументов называется логическая функция, которая принимает значение 0</a:t>
            </a:r>
            <a:r>
              <a:rPr lang="ru-RU" sz="1600" b="1" dirty="0">
                <a:latin typeface="Times New Roman" panose="02020603050405020304" pitchFamily="18" charset="0"/>
                <a:ea typeface="Calibri" panose="020F0502020204030204" pitchFamily="34" charset="0"/>
              </a:rPr>
              <a:t> </a:t>
            </a:r>
            <a:r>
              <a:rPr lang="ru-RU" sz="1600" dirty="0">
                <a:latin typeface="Times New Roman" panose="02020603050405020304" pitchFamily="18" charset="0"/>
                <a:ea typeface="Calibri" panose="020F0502020204030204" pitchFamily="34" charset="0"/>
              </a:rPr>
              <a:t>только в том случае, когда все аргументы равны 0 (т.е. при наборе </a:t>
            </a:r>
            <a:r>
              <a:rPr lang="ru-RU" sz="1600" b="1" dirty="0">
                <a:latin typeface="Times New Roman" panose="02020603050405020304" pitchFamily="18" charset="0"/>
                <a:ea typeface="Calibri" panose="020F0502020204030204" pitchFamily="34" charset="0"/>
              </a:rPr>
              <a:t>n</a:t>
            </a:r>
            <a:r>
              <a:rPr lang="ru-RU" sz="1600" dirty="0">
                <a:latin typeface="Times New Roman" panose="02020603050405020304" pitchFamily="18" charset="0"/>
                <a:ea typeface="Calibri" panose="020F0502020204030204" pitchFamily="34" charset="0"/>
              </a:rPr>
              <a:t> нулей), и 1 во всех остальных случаях (т.е. когда хотя бы один аргумент равен 1).</a:t>
            </a:r>
          </a:p>
          <a:p>
            <a:pPr indent="450215" algn="just">
              <a:spcAft>
                <a:spcPts val="0"/>
              </a:spcAft>
            </a:pPr>
            <a:r>
              <a:rPr lang="ru-RU" sz="1600" dirty="0">
                <a:latin typeface="Times New Roman" panose="02020603050405020304" pitchFamily="18" charset="0"/>
                <a:ea typeface="Calibri" panose="020F0502020204030204" pitchFamily="34" charset="0"/>
              </a:rPr>
              <a:t>Функцию логического сложения называют также</a:t>
            </a:r>
            <a:r>
              <a:rPr lang="ru-RU" sz="1600" b="1" dirty="0">
                <a:latin typeface="Times New Roman" panose="02020603050405020304" pitchFamily="18" charset="0"/>
                <a:ea typeface="Calibri" panose="020F0502020204030204" pitchFamily="34" charset="0"/>
              </a:rPr>
              <a:t> </a:t>
            </a:r>
            <a:r>
              <a:rPr lang="ru-RU" sz="1600" i="1" dirty="0">
                <a:latin typeface="Times New Roman" panose="02020603050405020304" pitchFamily="18" charset="0"/>
                <a:ea typeface="Calibri" panose="020F0502020204030204" pitchFamily="34" charset="0"/>
              </a:rPr>
              <a:t>дизъюнкцией</a:t>
            </a:r>
            <a:r>
              <a:rPr lang="ru-RU" sz="1600" b="1" dirty="0">
                <a:latin typeface="Times New Roman" panose="02020603050405020304" pitchFamily="18" charset="0"/>
                <a:ea typeface="Calibri" panose="020F0502020204030204" pitchFamily="34" charset="0"/>
              </a:rPr>
              <a:t> </a:t>
            </a:r>
            <a:r>
              <a:rPr lang="ru-RU" sz="1600" dirty="0">
                <a:latin typeface="Times New Roman" panose="02020603050405020304" pitchFamily="18" charset="0"/>
                <a:ea typeface="Calibri" panose="020F0502020204030204" pitchFamily="34" charset="0"/>
              </a:rPr>
              <a:t>или логической функцией ИЛИ</a:t>
            </a:r>
            <a:r>
              <a:rPr lang="ru-RU" sz="1600" b="1" dirty="0" smtClean="0">
                <a:latin typeface="Times New Roman" panose="02020603050405020304" pitchFamily="18" charset="0"/>
                <a:ea typeface="Calibri" panose="020F0502020204030204" pitchFamily="34" charset="0"/>
              </a:rPr>
              <a:t>.</a:t>
            </a:r>
          </a:p>
          <a:p>
            <a:pPr indent="450215" algn="just"/>
            <a:r>
              <a:rPr lang="ru-RU" sz="1600" dirty="0">
                <a:latin typeface="Times New Roman" panose="02020603050405020304" pitchFamily="18" charset="0"/>
                <a:cs typeface="Times New Roman" panose="02020603050405020304" pitchFamily="18" charset="0"/>
              </a:rPr>
              <a:t>Запись логической функции ИЛИ: </a:t>
            </a:r>
            <a:r>
              <a:rPr lang="en-US" sz="1600" dirty="0">
                <a:latin typeface="Times New Roman" panose="02020603050405020304" pitchFamily="18" charset="0"/>
                <a:cs typeface="Times New Roman" panose="02020603050405020304" pitchFamily="18" charset="0"/>
              </a:rPr>
              <a:t>F</a:t>
            </a:r>
            <a:r>
              <a:rPr lang="ru-RU"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XVY</a:t>
            </a:r>
            <a:r>
              <a:rPr lang="ru-RU" sz="1600" dirty="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F</a:t>
            </a:r>
            <a:r>
              <a:rPr lang="ru-RU"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X</a:t>
            </a:r>
            <a:r>
              <a:rPr lang="ru-RU"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Y</a:t>
            </a:r>
            <a:r>
              <a:rPr lang="ru-RU" sz="1600" dirty="0">
                <a:latin typeface="Times New Roman" panose="02020603050405020304" pitchFamily="18" charset="0"/>
                <a:cs typeface="Times New Roman" panose="02020603050405020304" pitchFamily="18" charset="0"/>
              </a:rPr>
              <a:t>, где знаки «</a:t>
            </a:r>
            <a:r>
              <a:rPr lang="en-US" sz="1600" dirty="0">
                <a:latin typeface="Times New Roman" panose="02020603050405020304" pitchFamily="18" charset="0"/>
                <a:cs typeface="Times New Roman" panose="02020603050405020304" pitchFamily="18" charset="0"/>
              </a:rPr>
              <a:t>V</a:t>
            </a:r>
            <a:r>
              <a:rPr lang="ru-RU" sz="1600" dirty="0">
                <a:latin typeface="Times New Roman" panose="02020603050405020304" pitchFamily="18" charset="0"/>
                <a:cs typeface="Times New Roman" panose="02020603050405020304" pitchFamily="18" charset="0"/>
              </a:rPr>
              <a:t>», «+» обозначают операцию логического сложения</a:t>
            </a:r>
            <a:r>
              <a:rPr lang="ru-RU" sz="1600" dirty="0" smtClean="0">
                <a:latin typeface="Times New Roman" panose="02020603050405020304" pitchFamily="18" charset="0"/>
                <a:cs typeface="Times New Roman" panose="02020603050405020304" pitchFamily="18" charset="0"/>
              </a:rPr>
              <a:t>.</a:t>
            </a:r>
          </a:p>
          <a:p>
            <a:pPr indent="450215" algn="just"/>
            <a:r>
              <a:rPr lang="ru-RU" sz="1600" dirty="0">
                <a:latin typeface="Times New Roman" panose="02020603050405020304" pitchFamily="18" charset="0"/>
                <a:cs typeface="Times New Roman" panose="02020603050405020304" pitchFamily="18" charset="0"/>
              </a:rPr>
              <a:t>Элементарная дизъюнкция зависит от двух аргументов и описывается следующей таблицей истинности</a:t>
            </a:r>
            <a:r>
              <a:rPr lang="ru-RU" sz="1600" dirty="0" smtClean="0">
                <a:latin typeface="Times New Roman" panose="02020603050405020304" pitchFamily="18" charset="0"/>
                <a:cs typeface="Times New Roman" panose="02020603050405020304" pitchFamily="18" charset="0"/>
              </a:rPr>
              <a:t>:</a:t>
            </a:r>
            <a:endParaRPr lang="ru-RU" sz="1200" dirty="0">
              <a:effectLst/>
              <a:latin typeface="Times New Roman" panose="02020603050405020304" pitchFamily="18" charset="0"/>
              <a:ea typeface="Calibri" panose="020F0502020204030204" pitchFamily="34" charset="0"/>
            </a:endParaRPr>
          </a:p>
        </p:txBody>
      </p:sp>
      <p:graphicFrame>
        <p:nvGraphicFramePr>
          <p:cNvPr id="10" name="Таблица 9"/>
          <p:cNvGraphicFramePr>
            <a:graphicFrameLocks noGrp="1"/>
          </p:cNvGraphicFramePr>
          <p:nvPr>
            <p:extLst>
              <p:ext uri="{D42A27DB-BD31-4B8C-83A1-F6EECF244321}">
                <p14:modId xmlns:p14="http://schemas.microsoft.com/office/powerpoint/2010/main" val="3532878687"/>
              </p:ext>
            </p:extLst>
          </p:nvPr>
        </p:nvGraphicFramePr>
        <p:xfrm>
          <a:off x="6329860" y="2204864"/>
          <a:ext cx="1986555" cy="1951880"/>
        </p:xfrm>
        <a:graphic>
          <a:graphicData uri="http://schemas.openxmlformats.org/drawingml/2006/table">
            <a:tbl>
              <a:tblPr/>
              <a:tblGrid>
                <a:gridCol w="666595"/>
                <a:gridCol w="666595"/>
                <a:gridCol w="653365"/>
              </a:tblGrid>
              <a:tr h="390376">
                <a:tc>
                  <a:txBody>
                    <a:bodyPr/>
                    <a:lstStyle/>
                    <a:p>
                      <a:pPr algn="ctr">
                        <a:spcAft>
                          <a:spcPts val="0"/>
                        </a:spcAft>
                      </a:pPr>
                      <a:r>
                        <a:rPr lang="en-US" sz="1200" b="1" dirty="0">
                          <a:effectLst/>
                          <a:latin typeface="Times New Roman" panose="02020603050405020304" pitchFamily="18" charset="0"/>
                          <a:ea typeface="Calibri" panose="020F0502020204030204" pitchFamily="34" charset="0"/>
                        </a:rPr>
                        <a:t>X</a:t>
                      </a:r>
                      <a:endParaRPr lang="ru-RU" sz="1200" dirty="0">
                        <a:effectLst/>
                        <a:latin typeface="Times New Roman" panose="02020603050405020304" pitchFamily="18" charset="0"/>
                        <a:ea typeface="Calibri" panose="020F0502020204030204" pitchFamily="34"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spcAft>
                          <a:spcPts val="0"/>
                        </a:spcAft>
                      </a:pPr>
                      <a:r>
                        <a:rPr lang="en-US" sz="1200" b="1">
                          <a:effectLst/>
                          <a:latin typeface="Times New Roman" panose="02020603050405020304" pitchFamily="18" charset="0"/>
                          <a:ea typeface="Calibri" panose="020F0502020204030204" pitchFamily="34" charset="0"/>
                        </a:rPr>
                        <a:t>Y</a:t>
                      </a:r>
                      <a:endParaRPr lang="ru-RU" sz="1200">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spcAft>
                          <a:spcPts val="0"/>
                        </a:spcAft>
                      </a:pPr>
                      <a:r>
                        <a:rPr lang="en-US" sz="1200" b="1">
                          <a:effectLst/>
                          <a:latin typeface="Times New Roman" panose="02020603050405020304" pitchFamily="18" charset="0"/>
                          <a:ea typeface="Calibri" panose="020F0502020204030204" pitchFamily="34" charset="0"/>
                        </a:rPr>
                        <a:t>F</a:t>
                      </a:r>
                      <a:endParaRPr lang="ru-RU" sz="1200">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390376">
                <a:tc>
                  <a:txBody>
                    <a:bodyPr/>
                    <a:lstStyle/>
                    <a:p>
                      <a:pPr algn="ctr">
                        <a:spcAft>
                          <a:spcPts val="0"/>
                        </a:spcAft>
                      </a:pPr>
                      <a:r>
                        <a:rPr lang="en-US" sz="1200" b="1" dirty="0">
                          <a:effectLst/>
                          <a:latin typeface="Times New Roman" panose="02020603050405020304" pitchFamily="18" charset="0"/>
                          <a:ea typeface="Calibri" panose="020F0502020204030204" pitchFamily="34" charset="0"/>
                        </a:rPr>
                        <a:t>0</a:t>
                      </a:r>
                      <a:endParaRPr lang="ru-RU" sz="1200" dirty="0">
                        <a:effectLst/>
                        <a:latin typeface="Times New Roman" panose="02020603050405020304" pitchFamily="18" charset="0"/>
                        <a:ea typeface="Calibri" panose="020F0502020204030204" pitchFamily="34"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Calibri" panose="020F0502020204030204" pitchFamily="34" charset="0"/>
                        </a:rPr>
                        <a:t>0</a:t>
                      </a:r>
                      <a:endParaRPr lang="ru-RU" sz="1200">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Calibri" panose="020F0502020204030204" pitchFamily="34" charset="0"/>
                        </a:rPr>
                        <a:t>0</a:t>
                      </a:r>
                      <a:endParaRPr lang="ru-RU" sz="1200">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0376">
                <a:tc>
                  <a:txBody>
                    <a:bodyPr/>
                    <a:lstStyle/>
                    <a:p>
                      <a:pPr algn="ctr">
                        <a:spcAft>
                          <a:spcPts val="0"/>
                        </a:spcAft>
                      </a:pPr>
                      <a:r>
                        <a:rPr lang="en-US" sz="1200" b="1">
                          <a:effectLst/>
                          <a:latin typeface="Times New Roman" panose="02020603050405020304" pitchFamily="18" charset="0"/>
                          <a:ea typeface="Calibri" panose="020F0502020204030204" pitchFamily="34" charset="0"/>
                        </a:rPr>
                        <a:t>0</a:t>
                      </a:r>
                      <a:endParaRPr lang="ru-RU" sz="1200">
                        <a:effectLst/>
                        <a:latin typeface="Times New Roman" panose="02020603050405020304" pitchFamily="18" charset="0"/>
                        <a:ea typeface="Calibri" panose="020F0502020204030204" pitchFamily="34"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Calibri" panose="020F0502020204030204" pitchFamily="34" charset="0"/>
                        </a:rPr>
                        <a:t>1</a:t>
                      </a:r>
                      <a:endParaRPr lang="ru-RU" sz="1200">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Calibri" panose="020F0502020204030204" pitchFamily="34" charset="0"/>
                        </a:rPr>
                        <a:t>1</a:t>
                      </a:r>
                      <a:endParaRPr lang="ru-RU" sz="1200">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0376">
                <a:tc>
                  <a:txBody>
                    <a:bodyPr/>
                    <a:lstStyle/>
                    <a:p>
                      <a:pPr algn="ctr">
                        <a:spcAft>
                          <a:spcPts val="0"/>
                        </a:spcAft>
                      </a:pPr>
                      <a:r>
                        <a:rPr lang="en-US" sz="1200" b="1">
                          <a:effectLst/>
                          <a:latin typeface="Times New Roman" panose="02020603050405020304" pitchFamily="18" charset="0"/>
                          <a:ea typeface="Calibri" panose="020F0502020204030204" pitchFamily="34" charset="0"/>
                        </a:rPr>
                        <a:t>1</a:t>
                      </a:r>
                      <a:endParaRPr lang="ru-RU" sz="1200">
                        <a:effectLst/>
                        <a:latin typeface="Times New Roman" panose="02020603050405020304" pitchFamily="18" charset="0"/>
                        <a:ea typeface="Calibri" panose="020F0502020204030204" pitchFamily="34"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Calibri" panose="020F0502020204030204" pitchFamily="34" charset="0"/>
                        </a:rPr>
                        <a:t>0</a:t>
                      </a:r>
                      <a:endParaRPr lang="ru-RU" sz="1200">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Calibri" panose="020F0502020204030204" pitchFamily="34" charset="0"/>
                        </a:rPr>
                        <a:t>1</a:t>
                      </a:r>
                      <a:endParaRPr lang="ru-RU" sz="1200">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0376">
                <a:tc>
                  <a:txBody>
                    <a:bodyPr/>
                    <a:lstStyle/>
                    <a:p>
                      <a:pPr algn="ctr">
                        <a:spcAft>
                          <a:spcPts val="0"/>
                        </a:spcAft>
                      </a:pPr>
                      <a:r>
                        <a:rPr lang="en-US" sz="1200" b="1">
                          <a:effectLst/>
                          <a:latin typeface="Times New Roman" panose="02020603050405020304" pitchFamily="18" charset="0"/>
                          <a:ea typeface="Calibri" panose="020F0502020204030204" pitchFamily="34" charset="0"/>
                        </a:rPr>
                        <a:t>1</a:t>
                      </a:r>
                      <a:endParaRPr lang="ru-RU" sz="1200">
                        <a:effectLst/>
                        <a:latin typeface="Times New Roman" panose="02020603050405020304" pitchFamily="18" charset="0"/>
                        <a:ea typeface="Calibri" panose="020F0502020204030204" pitchFamily="34"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Calibri" panose="020F0502020204030204" pitchFamily="34" charset="0"/>
                        </a:rPr>
                        <a:t>1</a:t>
                      </a:r>
                      <a:endParaRPr lang="ru-RU" sz="1200">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200" b="1" dirty="0">
                          <a:effectLst/>
                          <a:latin typeface="Times New Roman" panose="02020603050405020304" pitchFamily="18" charset="0"/>
                          <a:ea typeface="Calibri" panose="020F0502020204030204" pitchFamily="34" charset="0"/>
                        </a:rPr>
                        <a:t>1</a:t>
                      </a:r>
                      <a:endParaRPr lang="ru-RU" sz="1200" dirty="0">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bl>
          </a:graphicData>
        </a:graphic>
      </p:graphicFrame>
      <p:sp>
        <p:nvSpPr>
          <p:cNvPr id="11" name="Прямоугольник 10"/>
          <p:cNvSpPr/>
          <p:nvPr/>
        </p:nvSpPr>
        <p:spPr>
          <a:xfrm>
            <a:off x="251520" y="5067984"/>
            <a:ext cx="4572000" cy="1815882"/>
          </a:xfrm>
          <a:prstGeom prst="rect">
            <a:avLst/>
          </a:prstGeom>
        </p:spPr>
        <p:txBody>
          <a:bodyPr>
            <a:spAutoFit/>
          </a:bodyPr>
          <a:lstStyle/>
          <a:p>
            <a:pPr indent="450215" algn="just">
              <a:spcAft>
                <a:spcPts val="0"/>
              </a:spcAft>
            </a:pPr>
            <a:r>
              <a:rPr lang="ru-RU" sz="1600" dirty="0">
                <a:latin typeface="Times New Roman" panose="02020603050405020304" pitchFamily="18" charset="0"/>
                <a:ea typeface="Calibri" panose="020F0502020204030204" pitchFamily="34" charset="0"/>
              </a:rPr>
              <a:t>Логический элемент «ИЛИ</a:t>
            </a:r>
            <a:r>
              <a:rPr lang="ru-RU" sz="1600" b="1" dirty="0">
                <a:latin typeface="Times New Roman" panose="02020603050405020304" pitchFamily="18" charset="0"/>
                <a:ea typeface="Calibri" panose="020F0502020204030204" pitchFamily="34" charset="0"/>
              </a:rPr>
              <a:t>»</a:t>
            </a:r>
            <a:r>
              <a:rPr lang="ru-RU" sz="1600" dirty="0">
                <a:latin typeface="Times New Roman" panose="02020603050405020304" pitchFamily="18" charset="0"/>
                <a:ea typeface="Calibri" panose="020F0502020204030204" pitchFamily="34" charset="0"/>
              </a:rPr>
              <a:t> реализует дизъюнкцию двух или более логических значений. Когда хотя бы на одном входе элемента «ИЛИ</a:t>
            </a:r>
            <a:r>
              <a:rPr lang="ru-RU" sz="1600" b="1" dirty="0">
                <a:latin typeface="Times New Roman" panose="02020603050405020304" pitchFamily="18" charset="0"/>
                <a:ea typeface="Calibri" panose="020F0502020204030204" pitchFamily="34" charset="0"/>
              </a:rPr>
              <a:t>»</a:t>
            </a:r>
            <a:r>
              <a:rPr lang="ru-RU" sz="1600" dirty="0">
                <a:latin typeface="Times New Roman" panose="02020603050405020304" pitchFamily="18" charset="0"/>
                <a:ea typeface="Calibri" panose="020F0502020204030204" pitchFamily="34" charset="0"/>
              </a:rPr>
              <a:t> будет единица, на её выходе также будет единица. Условное обозначение на структурных схемах логического элемента «ИЛИ</a:t>
            </a:r>
            <a:r>
              <a:rPr lang="ru-RU" sz="1600" b="1" dirty="0">
                <a:latin typeface="Times New Roman" panose="02020603050405020304" pitchFamily="18" charset="0"/>
                <a:ea typeface="Calibri" panose="020F0502020204030204" pitchFamily="34" charset="0"/>
              </a:rPr>
              <a:t>» </a:t>
            </a:r>
            <a:r>
              <a:rPr lang="ru-RU" sz="1600" dirty="0">
                <a:latin typeface="Times New Roman" panose="02020603050405020304" pitchFamily="18" charset="0"/>
                <a:ea typeface="Calibri" panose="020F0502020204030204" pitchFamily="34" charset="0"/>
              </a:rPr>
              <a:t>с двумя входами представлено на </a:t>
            </a:r>
            <a:r>
              <a:rPr lang="ru-RU" sz="1600" dirty="0" smtClean="0">
                <a:latin typeface="Times New Roman" panose="02020603050405020304" pitchFamily="18" charset="0"/>
                <a:ea typeface="Calibri" panose="020F0502020204030204" pitchFamily="34" charset="0"/>
              </a:rPr>
              <a:t>рисунке</a:t>
            </a:r>
            <a:endParaRPr lang="ru-RU" sz="1600" dirty="0">
              <a:effectLst/>
              <a:latin typeface="Times New Roman" panose="02020603050405020304" pitchFamily="18" charset="0"/>
              <a:ea typeface="Calibri" panose="020F0502020204030204" pitchFamily="34" charset="0"/>
            </a:endParaRPr>
          </a:p>
        </p:txBody>
      </p:sp>
      <p:pic>
        <p:nvPicPr>
          <p:cNvPr id="15" name="Рисунок 14"/>
          <p:cNvPicPr>
            <a:picLocks noChangeAspect="1"/>
          </p:cNvPicPr>
          <p:nvPr/>
        </p:nvPicPr>
        <p:blipFill>
          <a:blip r:embed="rId5"/>
          <a:stretch>
            <a:fillRect/>
          </a:stretch>
        </p:blipFill>
        <p:spPr>
          <a:xfrm>
            <a:off x="6348351" y="5349498"/>
            <a:ext cx="2184089" cy="1225220"/>
          </a:xfrm>
          <a:prstGeom prst="rect">
            <a:avLst/>
          </a:prstGeom>
        </p:spPr>
      </p:pic>
    </p:spTree>
    <p:extLst>
      <p:ext uri="{BB962C8B-B14F-4D97-AF65-F5344CB8AC3E}">
        <p14:creationId xmlns:p14="http://schemas.microsoft.com/office/powerpoint/2010/main" val="31477447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descr="f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155283"/>
            <a:ext cx="9144000" cy="1702717"/>
          </a:xfrm>
          <a:prstGeom prst="rect">
            <a:avLst/>
          </a:prstGeom>
          <a:noFill/>
          <a:extLst>
            <a:ext uri="{909E8E84-426E-40DD-AFC4-6F175D3DCCD1}">
              <a14:hiddenFill xmlns:a14="http://schemas.microsoft.com/office/drawing/2010/main">
                <a:solidFill>
                  <a:srgbClr val="FFFFFF"/>
                </a:solidFill>
              </a14:hiddenFill>
            </a:ext>
          </a:extLst>
        </p:spPr>
      </p:pic>
      <p:pic>
        <p:nvPicPr>
          <p:cNvPr id="77827" name="Picture 3" descr="f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409089"/>
            <a:ext cx="9144000" cy="547688"/>
          </a:xfrm>
          <a:prstGeom prst="rect">
            <a:avLst/>
          </a:prstGeom>
          <a:noFill/>
          <a:extLst>
            <a:ext uri="{909E8E84-426E-40DD-AFC4-6F175D3DCCD1}">
              <a14:hiddenFill xmlns:a14="http://schemas.microsoft.com/office/drawing/2010/main">
                <a:solidFill>
                  <a:srgbClr val="FFFFFF"/>
                </a:solidFill>
              </a14:hiddenFill>
            </a:ext>
          </a:extLst>
        </p:spPr>
      </p:pic>
      <p:sp>
        <p:nvSpPr>
          <p:cNvPr id="77828" name="Rectangle 4"/>
          <p:cNvSpPr>
            <a:spLocks noGrp="1" noChangeArrowheads="1"/>
          </p:cNvSpPr>
          <p:nvPr>
            <p:ph type="title"/>
          </p:nvPr>
        </p:nvSpPr>
        <p:spPr>
          <a:xfrm>
            <a:off x="35496" y="405482"/>
            <a:ext cx="9108503" cy="503238"/>
          </a:xfrm>
          <a:noFill/>
        </p:spPr>
        <p:txBody>
          <a:bodyPr anchor="t"/>
          <a:lstStyle/>
          <a:p>
            <a:pPr algn="ctr"/>
            <a:r>
              <a:rPr lang="ru-RU" altLang="ru-RU" sz="2400" b="1" dirty="0" smtClean="0">
                <a:latin typeface="Times New Roman" panose="02020603050405020304" pitchFamily="18" charset="0"/>
                <a:cs typeface="Times New Roman" panose="02020603050405020304" pitchFamily="18" charset="0"/>
              </a:rPr>
              <a:t>4.3. Элементарные логические функции и логические элементы</a:t>
            </a:r>
            <a:endParaRPr lang="ru-RU" altLang="ru-RU" sz="2400" b="1" dirty="0"/>
          </a:p>
        </p:txBody>
      </p:sp>
      <p:sp>
        <p:nvSpPr>
          <p:cNvPr id="7782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77830" name="Rectangle 6"/>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77831" name="Rectangle 7"/>
          <p:cNvSpPr>
            <a:spLocks noChangeArrowheads="1"/>
          </p:cNvSpPr>
          <p:nvPr/>
        </p:nvSpPr>
        <p:spPr bwMode="auto">
          <a:xfrm>
            <a:off x="0" y="324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77832" name="Rectangle 8"/>
          <p:cNvSpPr>
            <a:spLocks noChangeArrowheads="1"/>
          </p:cNvSpPr>
          <p:nvPr/>
        </p:nvSpPr>
        <p:spPr bwMode="auto">
          <a:xfrm>
            <a:off x="0" y="324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3" name="Прямоугольник 2"/>
          <p:cNvSpPr/>
          <p:nvPr/>
        </p:nvSpPr>
        <p:spPr>
          <a:xfrm>
            <a:off x="611560" y="928226"/>
            <a:ext cx="7462749" cy="338554"/>
          </a:xfrm>
          <a:prstGeom prst="rect">
            <a:avLst/>
          </a:prstGeom>
        </p:spPr>
        <p:txBody>
          <a:bodyPr wrap="none">
            <a:spAutoFit/>
          </a:bodyPr>
          <a:lstStyle/>
          <a:p>
            <a:r>
              <a:rPr lang="ru-RU" sz="1600" b="1" i="1" dirty="0">
                <a:latin typeface="Times New Roman" panose="02020603050405020304" pitchFamily="18" charset="0"/>
                <a:ea typeface="Calibri" panose="020F0502020204030204" pitchFamily="34" charset="0"/>
              </a:rPr>
              <a:t>Функция </a:t>
            </a:r>
            <a:r>
              <a:rPr lang="ru-RU" sz="1600" b="1" i="1" dirty="0" smtClean="0">
                <a:latin typeface="Times New Roman" panose="02020603050405020304" pitchFamily="18" charset="0"/>
                <a:ea typeface="Calibri" panose="020F0502020204030204" pitchFamily="34" charset="0"/>
              </a:rPr>
              <a:t>отрицания от логического умножения и логический элемент «И-НЕ»</a:t>
            </a:r>
            <a:endParaRPr lang="ru-RU" sz="1600" b="1" dirty="0"/>
          </a:p>
        </p:txBody>
      </p:sp>
      <p:sp>
        <p:nvSpPr>
          <p:cNvPr id="2" name="Прямоугольник 1"/>
          <p:cNvSpPr/>
          <p:nvPr/>
        </p:nvSpPr>
        <p:spPr>
          <a:xfrm>
            <a:off x="395536" y="1600642"/>
            <a:ext cx="4572000" cy="1477328"/>
          </a:xfrm>
          <a:prstGeom prst="rect">
            <a:avLst/>
          </a:prstGeom>
        </p:spPr>
        <p:txBody>
          <a:bodyPr>
            <a:spAutoFit/>
          </a:bodyPr>
          <a:lstStyle/>
          <a:p>
            <a:pPr indent="450215" algn="just">
              <a:spcAft>
                <a:spcPts val="0"/>
              </a:spcAft>
            </a:pPr>
            <a:r>
              <a:rPr lang="ru-RU" i="1" dirty="0">
                <a:latin typeface="Times New Roman" panose="02020603050405020304" pitchFamily="18" charset="0"/>
                <a:ea typeface="Calibri" panose="020F0502020204030204" pitchFamily="34" charset="0"/>
                <a:cs typeface="Times New Roman" panose="02020603050405020304" pitchFamily="18" charset="0"/>
              </a:rPr>
              <a:t>Функция отрицания от логического умножения</a:t>
            </a:r>
            <a:r>
              <a:rPr lang="ru-RU" dirty="0">
                <a:latin typeface="Times New Roman" panose="02020603050405020304" pitchFamily="18" charset="0"/>
                <a:ea typeface="Calibri" panose="020F0502020204030204" pitchFamily="34" charset="0"/>
                <a:cs typeface="Times New Roman" panose="02020603050405020304" pitchFamily="18" charset="0"/>
              </a:rPr>
              <a:t> принимает значение 0, когда все аргументы равны 1, и 1 – во всех остальных </a:t>
            </a:r>
            <a:r>
              <a:rPr lang="ru-RU" dirty="0" smtClean="0">
                <a:latin typeface="Times New Roman" panose="02020603050405020304" pitchFamily="18" charset="0"/>
                <a:ea typeface="Calibri" panose="020F0502020204030204" pitchFamily="34" charset="0"/>
                <a:cs typeface="Times New Roman" panose="02020603050405020304" pitchFamily="18" charset="0"/>
              </a:rPr>
              <a:t>случаях.</a:t>
            </a:r>
            <a:r>
              <a:rPr lang="ru-RU" dirty="0">
                <a:latin typeface="Times New Roman" panose="02020603050405020304" pitchFamily="18" charset="0"/>
                <a:cs typeface="Times New Roman" panose="02020603050405020304" pitchFamily="18" charset="0"/>
              </a:rPr>
              <a:t> </a:t>
            </a:r>
            <a:endParaRPr lang="ru-RU" dirty="0" smtClean="0">
              <a:latin typeface="Times New Roman" panose="02020603050405020304" pitchFamily="18" charset="0"/>
              <a:cs typeface="Times New Roman" panose="02020603050405020304" pitchFamily="18" charset="0"/>
            </a:endParaRPr>
          </a:p>
          <a:p>
            <a:pPr indent="450215" algn="just">
              <a:spcAft>
                <a:spcPts val="0"/>
              </a:spcAft>
            </a:pPr>
            <a:r>
              <a:rPr lang="ru-RU" dirty="0" smtClean="0">
                <a:latin typeface="Times New Roman" panose="02020603050405020304" pitchFamily="18" charset="0"/>
                <a:cs typeface="Times New Roman" panose="02020603050405020304" pitchFamily="18" charset="0"/>
              </a:rPr>
              <a:t>Запись </a:t>
            </a:r>
            <a:r>
              <a:rPr lang="ru-RU" dirty="0">
                <a:latin typeface="Times New Roman" panose="02020603050405020304" pitchFamily="18" charset="0"/>
                <a:cs typeface="Times New Roman" panose="02020603050405020304" pitchFamily="18" charset="0"/>
              </a:rPr>
              <a:t>логической функции:</a:t>
            </a:r>
            <a:endParaRPr lang="ru-RU"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242" name="Рисунок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2054" y="3223164"/>
            <a:ext cx="3598963" cy="367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Прямоугольник 3"/>
          <p:cNvSpPr/>
          <p:nvPr/>
        </p:nvSpPr>
        <p:spPr>
          <a:xfrm>
            <a:off x="395535" y="4570507"/>
            <a:ext cx="4572000" cy="2031325"/>
          </a:xfrm>
          <a:prstGeom prst="rect">
            <a:avLst/>
          </a:prstGeom>
        </p:spPr>
        <p:txBody>
          <a:bodyPr>
            <a:spAutoFit/>
          </a:bodyPr>
          <a:lstStyle/>
          <a:p>
            <a:pPr indent="450215" algn="just">
              <a:spcAft>
                <a:spcPts val="0"/>
              </a:spcAft>
            </a:pPr>
            <a:r>
              <a:rPr lang="ru-RU" dirty="0">
                <a:latin typeface="Times New Roman" panose="02020603050405020304" pitchFamily="18" charset="0"/>
                <a:ea typeface="Calibri" panose="020F0502020204030204" pitchFamily="34" charset="0"/>
              </a:rPr>
              <a:t>Логический элемент «И–НЕ</a:t>
            </a:r>
            <a:r>
              <a:rPr lang="ru-RU" b="1" dirty="0">
                <a:latin typeface="Times New Roman" panose="02020603050405020304" pitchFamily="18" charset="0"/>
                <a:ea typeface="Calibri" panose="020F0502020204030204" pitchFamily="34" charset="0"/>
              </a:rPr>
              <a:t>»</a:t>
            </a:r>
            <a:r>
              <a:rPr lang="ru-RU" dirty="0">
                <a:latin typeface="Times New Roman" panose="02020603050405020304" pitchFamily="18" charset="0"/>
                <a:ea typeface="Calibri" panose="020F0502020204030204" pitchFamily="34" charset="0"/>
              </a:rPr>
              <a:t> состоит из элемента «И</a:t>
            </a:r>
            <a:r>
              <a:rPr lang="ru-RU" b="1" dirty="0">
                <a:latin typeface="Times New Roman" panose="02020603050405020304" pitchFamily="18" charset="0"/>
                <a:ea typeface="Calibri" panose="020F0502020204030204" pitchFamily="34" charset="0"/>
              </a:rPr>
              <a:t>»</a:t>
            </a:r>
            <a:r>
              <a:rPr lang="ru-RU" dirty="0">
                <a:latin typeface="Times New Roman" panose="02020603050405020304" pitchFamily="18" charset="0"/>
                <a:ea typeface="Calibri" panose="020F0502020204030204" pitchFamily="34" charset="0"/>
              </a:rPr>
              <a:t> и инвертора и осуществляет отрицание результата функции И</a:t>
            </a:r>
            <a:r>
              <a:rPr lang="ru-RU" b="1" dirty="0">
                <a:latin typeface="Times New Roman" panose="02020603050405020304" pitchFamily="18" charset="0"/>
                <a:ea typeface="Calibri" panose="020F0502020204030204" pitchFamily="34" charset="0"/>
              </a:rPr>
              <a:t>.</a:t>
            </a:r>
            <a:r>
              <a:rPr lang="ru-RU" dirty="0">
                <a:latin typeface="Times New Roman" panose="02020603050405020304" pitchFamily="18" charset="0"/>
                <a:ea typeface="Calibri" panose="020F0502020204030204" pitchFamily="34" charset="0"/>
              </a:rPr>
              <a:t> Условное обозначение на структурных схемах логического элемента «И–НЕ</a:t>
            </a:r>
            <a:r>
              <a:rPr lang="ru-RU" b="1" dirty="0">
                <a:latin typeface="Times New Roman" panose="02020603050405020304" pitchFamily="18" charset="0"/>
                <a:ea typeface="Calibri" panose="020F0502020204030204" pitchFamily="34" charset="0"/>
              </a:rPr>
              <a:t>»</a:t>
            </a:r>
            <a:r>
              <a:rPr lang="ru-RU" dirty="0">
                <a:latin typeface="Times New Roman" panose="02020603050405020304" pitchFamily="18" charset="0"/>
                <a:ea typeface="Calibri" panose="020F0502020204030204" pitchFamily="34" charset="0"/>
              </a:rPr>
              <a:t> с двумя входами представлено на </a:t>
            </a:r>
            <a:r>
              <a:rPr lang="ru-RU" dirty="0" smtClean="0">
                <a:latin typeface="Times New Roman" panose="02020603050405020304" pitchFamily="18" charset="0"/>
                <a:ea typeface="Calibri" panose="020F0502020204030204" pitchFamily="34" charset="0"/>
              </a:rPr>
              <a:t>рисунке.</a:t>
            </a:r>
            <a:endParaRPr lang="ru-RU" dirty="0">
              <a:effectLst/>
              <a:latin typeface="Times New Roman" panose="02020603050405020304" pitchFamily="18" charset="0"/>
              <a:ea typeface="Calibri" panose="020F0502020204030204" pitchFamily="34" charset="0"/>
            </a:endParaRPr>
          </a:p>
        </p:txBody>
      </p:sp>
      <p:graphicFrame>
        <p:nvGraphicFramePr>
          <p:cNvPr id="5" name="Таблица 4"/>
          <p:cNvGraphicFramePr>
            <a:graphicFrameLocks noGrp="1"/>
          </p:cNvGraphicFramePr>
          <p:nvPr>
            <p:extLst>
              <p:ext uri="{D42A27DB-BD31-4B8C-83A1-F6EECF244321}">
                <p14:modId xmlns:p14="http://schemas.microsoft.com/office/powerpoint/2010/main" val="1187562731"/>
              </p:ext>
            </p:extLst>
          </p:nvPr>
        </p:nvGraphicFramePr>
        <p:xfrm>
          <a:off x="6348351" y="1901077"/>
          <a:ext cx="2256096" cy="1689980"/>
        </p:xfrm>
        <a:graphic>
          <a:graphicData uri="http://schemas.openxmlformats.org/drawingml/2006/table">
            <a:tbl>
              <a:tblPr/>
              <a:tblGrid>
                <a:gridCol w="757247"/>
                <a:gridCol w="757247"/>
                <a:gridCol w="741602"/>
              </a:tblGrid>
              <a:tr h="337996">
                <a:tc>
                  <a:txBody>
                    <a:bodyPr/>
                    <a:lstStyle/>
                    <a:p>
                      <a:pPr algn="ctr">
                        <a:spcAft>
                          <a:spcPts val="0"/>
                        </a:spcAft>
                      </a:pPr>
                      <a:r>
                        <a:rPr lang="en-US" sz="1200" b="1">
                          <a:effectLst/>
                          <a:latin typeface="Times New Roman" panose="02020603050405020304" pitchFamily="18" charset="0"/>
                          <a:ea typeface="Calibri" panose="020F0502020204030204" pitchFamily="34" charset="0"/>
                        </a:rPr>
                        <a:t>X</a:t>
                      </a:r>
                      <a:endParaRPr lang="ru-RU" sz="1200">
                        <a:effectLst/>
                        <a:latin typeface="Times New Roman" panose="02020603050405020304" pitchFamily="18" charset="0"/>
                        <a:ea typeface="Calibri" panose="020F0502020204030204" pitchFamily="34"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spcAft>
                          <a:spcPts val="0"/>
                        </a:spcAft>
                      </a:pPr>
                      <a:r>
                        <a:rPr lang="en-US" sz="1200" b="1">
                          <a:effectLst/>
                          <a:latin typeface="Times New Roman" panose="02020603050405020304" pitchFamily="18" charset="0"/>
                          <a:ea typeface="Calibri" panose="020F0502020204030204" pitchFamily="34" charset="0"/>
                        </a:rPr>
                        <a:t>Y</a:t>
                      </a:r>
                      <a:endParaRPr lang="ru-RU" sz="1200">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spcAft>
                          <a:spcPts val="0"/>
                        </a:spcAft>
                      </a:pPr>
                      <a:r>
                        <a:rPr lang="en-US" sz="1200" b="1">
                          <a:effectLst/>
                          <a:latin typeface="Times New Roman" panose="02020603050405020304" pitchFamily="18" charset="0"/>
                          <a:ea typeface="Calibri" panose="020F0502020204030204" pitchFamily="34" charset="0"/>
                        </a:rPr>
                        <a:t>F</a:t>
                      </a:r>
                      <a:endParaRPr lang="ru-RU" sz="1200">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337996">
                <a:tc>
                  <a:txBody>
                    <a:bodyPr/>
                    <a:lstStyle/>
                    <a:p>
                      <a:pPr algn="ctr">
                        <a:spcAft>
                          <a:spcPts val="0"/>
                        </a:spcAft>
                      </a:pPr>
                      <a:r>
                        <a:rPr lang="en-US" sz="1200" b="1">
                          <a:effectLst/>
                          <a:latin typeface="Times New Roman" panose="02020603050405020304" pitchFamily="18" charset="0"/>
                          <a:ea typeface="Calibri" panose="020F0502020204030204" pitchFamily="34" charset="0"/>
                        </a:rPr>
                        <a:t>0</a:t>
                      </a:r>
                      <a:endParaRPr lang="ru-RU" sz="1200">
                        <a:effectLst/>
                        <a:latin typeface="Times New Roman" panose="02020603050405020304" pitchFamily="18" charset="0"/>
                        <a:ea typeface="Calibri" panose="020F0502020204030204" pitchFamily="34"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Calibri" panose="020F0502020204030204" pitchFamily="34" charset="0"/>
                        </a:rPr>
                        <a:t>0</a:t>
                      </a:r>
                      <a:endParaRPr lang="ru-RU" sz="1200">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Calibri" panose="020F0502020204030204" pitchFamily="34" charset="0"/>
                        </a:rPr>
                        <a:t>1</a:t>
                      </a:r>
                      <a:endParaRPr lang="ru-RU" sz="1200">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7996">
                <a:tc>
                  <a:txBody>
                    <a:bodyPr/>
                    <a:lstStyle/>
                    <a:p>
                      <a:pPr algn="ctr">
                        <a:spcAft>
                          <a:spcPts val="0"/>
                        </a:spcAft>
                      </a:pPr>
                      <a:r>
                        <a:rPr lang="en-US" sz="1200" b="1">
                          <a:effectLst/>
                          <a:latin typeface="Times New Roman" panose="02020603050405020304" pitchFamily="18" charset="0"/>
                          <a:ea typeface="Calibri" panose="020F0502020204030204" pitchFamily="34" charset="0"/>
                        </a:rPr>
                        <a:t>0</a:t>
                      </a:r>
                      <a:endParaRPr lang="ru-RU" sz="1200">
                        <a:effectLst/>
                        <a:latin typeface="Times New Roman" panose="02020603050405020304" pitchFamily="18" charset="0"/>
                        <a:ea typeface="Calibri" panose="020F0502020204030204" pitchFamily="34"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Calibri" panose="020F0502020204030204" pitchFamily="34" charset="0"/>
                        </a:rPr>
                        <a:t>1</a:t>
                      </a:r>
                      <a:endParaRPr lang="ru-RU" sz="1200">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Calibri" panose="020F0502020204030204" pitchFamily="34" charset="0"/>
                        </a:rPr>
                        <a:t>1</a:t>
                      </a:r>
                      <a:endParaRPr lang="ru-RU" sz="1200">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7996">
                <a:tc>
                  <a:txBody>
                    <a:bodyPr/>
                    <a:lstStyle/>
                    <a:p>
                      <a:pPr algn="ctr">
                        <a:spcAft>
                          <a:spcPts val="0"/>
                        </a:spcAft>
                      </a:pPr>
                      <a:r>
                        <a:rPr lang="en-US" sz="1200" b="1">
                          <a:effectLst/>
                          <a:latin typeface="Times New Roman" panose="02020603050405020304" pitchFamily="18" charset="0"/>
                          <a:ea typeface="Calibri" panose="020F0502020204030204" pitchFamily="34" charset="0"/>
                        </a:rPr>
                        <a:t>1</a:t>
                      </a:r>
                      <a:endParaRPr lang="ru-RU" sz="1200">
                        <a:effectLst/>
                        <a:latin typeface="Times New Roman" panose="02020603050405020304" pitchFamily="18" charset="0"/>
                        <a:ea typeface="Calibri" panose="020F0502020204030204" pitchFamily="34"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Calibri" panose="020F0502020204030204" pitchFamily="34" charset="0"/>
                        </a:rPr>
                        <a:t>0</a:t>
                      </a:r>
                      <a:endParaRPr lang="ru-RU" sz="1200">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Calibri" panose="020F0502020204030204" pitchFamily="34" charset="0"/>
                        </a:rPr>
                        <a:t>1</a:t>
                      </a:r>
                      <a:endParaRPr lang="ru-RU" sz="1200">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7996">
                <a:tc>
                  <a:txBody>
                    <a:bodyPr/>
                    <a:lstStyle/>
                    <a:p>
                      <a:pPr algn="ctr">
                        <a:spcAft>
                          <a:spcPts val="0"/>
                        </a:spcAft>
                      </a:pPr>
                      <a:r>
                        <a:rPr lang="en-US" sz="1200" b="1">
                          <a:effectLst/>
                          <a:latin typeface="Times New Roman" panose="02020603050405020304" pitchFamily="18" charset="0"/>
                          <a:ea typeface="Calibri" panose="020F0502020204030204" pitchFamily="34" charset="0"/>
                        </a:rPr>
                        <a:t>1</a:t>
                      </a:r>
                      <a:endParaRPr lang="ru-RU" sz="1200">
                        <a:effectLst/>
                        <a:latin typeface="Times New Roman" panose="02020603050405020304" pitchFamily="18" charset="0"/>
                        <a:ea typeface="Calibri" panose="020F0502020204030204" pitchFamily="34"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Calibri" panose="020F0502020204030204" pitchFamily="34" charset="0"/>
                        </a:rPr>
                        <a:t>1</a:t>
                      </a:r>
                      <a:endParaRPr lang="ru-RU" sz="1200">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200" b="1" dirty="0">
                          <a:effectLst/>
                          <a:latin typeface="Times New Roman" panose="02020603050405020304" pitchFamily="18" charset="0"/>
                          <a:ea typeface="Calibri" panose="020F0502020204030204" pitchFamily="34" charset="0"/>
                        </a:rPr>
                        <a:t>0</a:t>
                      </a:r>
                      <a:endParaRPr lang="ru-RU" sz="1200" dirty="0">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bl>
          </a:graphicData>
        </a:graphic>
      </p:graphicFrame>
      <p:pic>
        <p:nvPicPr>
          <p:cNvPr id="10243" name="Рисунок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1555" y="5005144"/>
            <a:ext cx="2122893" cy="118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67699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descr="f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155283"/>
            <a:ext cx="9144000" cy="1702717"/>
          </a:xfrm>
          <a:prstGeom prst="rect">
            <a:avLst/>
          </a:prstGeom>
          <a:noFill/>
          <a:extLst>
            <a:ext uri="{909E8E84-426E-40DD-AFC4-6F175D3DCCD1}">
              <a14:hiddenFill xmlns:a14="http://schemas.microsoft.com/office/drawing/2010/main">
                <a:solidFill>
                  <a:srgbClr val="FFFFFF"/>
                </a:solidFill>
              </a14:hiddenFill>
            </a:ext>
          </a:extLst>
        </p:spPr>
      </p:pic>
      <p:pic>
        <p:nvPicPr>
          <p:cNvPr id="77827" name="Picture 3" descr="f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409089"/>
            <a:ext cx="9144000" cy="547688"/>
          </a:xfrm>
          <a:prstGeom prst="rect">
            <a:avLst/>
          </a:prstGeom>
          <a:noFill/>
          <a:extLst>
            <a:ext uri="{909E8E84-426E-40DD-AFC4-6F175D3DCCD1}">
              <a14:hiddenFill xmlns:a14="http://schemas.microsoft.com/office/drawing/2010/main">
                <a:solidFill>
                  <a:srgbClr val="FFFFFF"/>
                </a:solidFill>
              </a14:hiddenFill>
            </a:ext>
          </a:extLst>
        </p:spPr>
      </p:pic>
      <p:sp>
        <p:nvSpPr>
          <p:cNvPr id="77828" name="Rectangle 4"/>
          <p:cNvSpPr>
            <a:spLocks noGrp="1" noChangeArrowheads="1"/>
          </p:cNvSpPr>
          <p:nvPr>
            <p:ph type="title"/>
          </p:nvPr>
        </p:nvSpPr>
        <p:spPr>
          <a:xfrm>
            <a:off x="35496" y="405482"/>
            <a:ext cx="9108503" cy="503238"/>
          </a:xfrm>
          <a:noFill/>
        </p:spPr>
        <p:txBody>
          <a:bodyPr anchor="t"/>
          <a:lstStyle/>
          <a:p>
            <a:pPr algn="ctr"/>
            <a:r>
              <a:rPr lang="ru-RU" altLang="ru-RU" sz="2400" b="1" dirty="0" smtClean="0">
                <a:latin typeface="Times New Roman" panose="02020603050405020304" pitchFamily="18" charset="0"/>
                <a:cs typeface="Times New Roman" panose="02020603050405020304" pitchFamily="18" charset="0"/>
              </a:rPr>
              <a:t>4.3. Элементарные логические функции и логические элементы</a:t>
            </a:r>
            <a:endParaRPr lang="ru-RU" altLang="ru-RU" sz="2400" b="1" dirty="0"/>
          </a:p>
        </p:txBody>
      </p:sp>
      <p:sp>
        <p:nvSpPr>
          <p:cNvPr id="7782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77830" name="Rectangle 6"/>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77831" name="Rectangle 7"/>
          <p:cNvSpPr>
            <a:spLocks noChangeArrowheads="1"/>
          </p:cNvSpPr>
          <p:nvPr/>
        </p:nvSpPr>
        <p:spPr bwMode="auto">
          <a:xfrm>
            <a:off x="0" y="324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77832" name="Rectangle 8"/>
          <p:cNvSpPr>
            <a:spLocks noChangeArrowheads="1"/>
          </p:cNvSpPr>
          <p:nvPr/>
        </p:nvSpPr>
        <p:spPr bwMode="auto">
          <a:xfrm>
            <a:off x="0" y="324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3" name="Прямоугольник 2"/>
          <p:cNvSpPr/>
          <p:nvPr/>
        </p:nvSpPr>
        <p:spPr>
          <a:xfrm>
            <a:off x="611560" y="928226"/>
            <a:ext cx="7620163" cy="338554"/>
          </a:xfrm>
          <a:prstGeom prst="rect">
            <a:avLst/>
          </a:prstGeom>
        </p:spPr>
        <p:txBody>
          <a:bodyPr wrap="none">
            <a:spAutoFit/>
          </a:bodyPr>
          <a:lstStyle/>
          <a:p>
            <a:r>
              <a:rPr lang="ru-RU" sz="1600" b="1" i="1" dirty="0">
                <a:latin typeface="Times New Roman" panose="02020603050405020304" pitchFamily="18" charset="0"/>
                <a:ea typeface="Calibri" panose="020F0502020204030204" pitchFamily="34" charset="0"/>
              </a:rPr>
              <a:t>Функция </a:t>
            </a:r>
            <a:r>
              <a:rPr lang="ru-RU" sz="1600" b="1" i="1" dirty="0" smtClean="0">
                <a:latin typeface="Times New Roman" panose="02020603050405020304" pitchFamily="18" charset="0"/>
                <a:ea typeface="Calibri" panose="020F0502020204030204" pitchFamily="34" charset="0"/>
              </a:rPr>
              <a:t>отрицания от логического сложения и логический элемент «ИЛИ-НЕ»</a:t>
            </a:r>
            <a:endParaRPr lang="ru-RU" sz="1600" b="1" dirty="0"/>
          </a:p>
        </p:txBody>
      </p:sp>
      <p:sp>
        <p:nvSpPr>
          <p:cNvPr id="6" name="Прямоугольник 5"/>
          <p:cNvSpPr/>
          <p:nvPr/>
        </p:nvSpPr>
        <p:spPr>
          <a:xfrm>
            <a:off x="386198" y="1426461"/>
            <a:ext cx="4572000" cy="1477328"/>
          </a:xfrm>
          <a:prstGeom prst="rect">
            <a:avLst/>
          </a:prstGeom>
        </p:spPr>
        <p:txBody>
          <a:bodyPr>
            <a:spAutoFit/>
          </a:bodyPr>
          <a:lstStyle/>
          <a:p>
            <a:pPr indent="450215" algn="just">
              <a:spcAft>
                <a:spcPts val="0"/>
              </a:spcAft>
            </a:pPr>
            <a:r>
              <a:rPr lang="ru-RU" i="1" dirty="0">
                <a:latin typeface="Times New Roman" panose="02020603050405020304" pitchFamily="18" charset="0"/>
                <a:ea typeface="Calibri" panose="020F0502020204030204" pitchFamily="34" charset="0"/>
              </a:rPr>
              <a:t>Функция отрицания от логического сложения</a:t>
            </a:r>
            <a:r>
              <a:rPr lang="ru-RU" dirty="0">
                <a:latin typeface="Times New Roman" panose="02020603050405020304" pitchFamily="18" charset="0"/>
                <a:ea typeface="Calibri" panose="020F0502020204030204" pitchFamily="34" charset="0"/>
              </a:rPr>
              <a:t> принимает значение 1, когда все аргументы равны 0, и значение 0 – во всех остальных </a:t>
            </a:r>
            <a:r>
              <a:rPr lang="ru-RU" dirty="0" smtClean="0">
                <a:latin typeface="Times New Roman" panose="02020603050405020304" pitchFamily="18" charset="0"/>
                <a:ea typeface="Calibri" panose="020F0502020204030204" pitchFamily="34" charset="0"/>
              </a:rPr>
              <a:t>случаях.</a:t>
            </a:r>
          </a:p>
          <a:p>
            <a:pPr indent="450215" algn="just">
              <a:spcAft>
                <a:spcPts val="0"/>
              </a:spcAft>
            </a:pPr>
            <a:r>
              <a:rPr lang="ru-RU" dirty="0">
                <a:latin typeface="Times New Roman" panose="02020603050405020304" pitchFamily="18" charset="0"/>
                <a:cs typeface="Times New Roman" panose="02020603050405020304" pitchFamily="18" charset="0"/>
              </a:rPr>
              <a:t>Запись логической функции: </a:t>
            </a:r>
            <a:endParaRPr lang="ru-RU"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1266" name="Рисунок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59632" y="2991857"/>
            <a:ext cx="2687904" cy="38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Таблица 6"/>
          <p:cNvGraphicFramePr>
            <a:graphicFrameLocks noGrp="1"/>
          </p:cNvGraphicFramePr>
          <p:nvPr>
            <p:extLst>
              <p:ext uri="{D42A27DB-BD31-4B8C-83A1-F6EECF244321}">
                <p14:modId xmlns:p14="http://schemas.microsoft.com/office/powerpoint/2010/main" val="3630431276"/>
              </p:ext>
            </p:extLst>
          </p:nvPr>
        </p:nvGraphicFramePr>
        <p:xfrm>
          <a:off x="6228184" y="1722549"/>
          <a:ext cx="2232248" cy="1685140"/>
        </p:xfrm>
        <a:graphic>
          <a:graphicData uri="http://schemas.openxmlformats.org/drawingml/2006/table">
            <a:tbl>
              <a:tblPr/>
              <a:tblGrid>
                <a:gridCol w="737495"/>
                <a:gridCol w="755178"/>
                <a:gridCol w="739575"/>
              </a:tblGrid>
              <a:tr h="337028">
                <a:tc>
                  <a:txBody>
                    <a:bodyPr/>
                    <a:lstStyle/>
                    <a:p>
                      <a:pPr algn="ctr">
                        <a:spcAft>
                          <a:spcPts val="0"/>
                        </a:spcAft>
                      </a:pPr>
                      <a:r>
                        <a:rPr lang="en-US" sz="1200" b="1">
                          <a:effectLst/>
                          <a:latin typeface="Times New Roman" panose="02020603050405020304" pitchFamily="18" charset="0"/>
                          <a:ea typeface="Calibri" panose="020F0502020204030204" pitchFamily="34" charset="0"/>
                        </a:rPr>
                        <a:t>X</a:t>
                      </a:r>
                      <a:endParaRPr lang="ru-RU" sz="1200">
                        <a:effectLst/>
                        <a:latin typeface="Times New Roman" panose="02020603050405020304" pitchFamily="18" charset="0"/>
                        <a:ea typeface="Calibri" panose="020F0502020204030204" pitchFamily="34"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spcAft>
                          <a:spcPts val="0"/>
                        </a:spcAft>
                      </a:pPr>
                      <a:r>
                        <a:rPr lang="en-US" sz="1200" b="1">
                          <a:effectLst/>
                          <a:latin typeface="Times New Roman" panose="02020603050405020304" pitchFamily="18" charset="0"/>
                          <a:ea typeface="Calibri" panose="020F0502020204030204" pitchFamily="34" charset="0"/>
                        </a:rPr>
                        <a:t>Y</a:t>
                      </a:r>
                      <a:endParaRPr lang="ru-RU" sz="1200">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spcAft>
                          <a:spcPts val="0"/>
                        </a:spcAft>
                      </a:pPr>
                      <a:r>
                        <a:rPr lang="en-US" sz="1200" b="1">
                          <a:effectLst/>
                          <a:latin typeface="Times New Roman" panose="02020603050405020304" pitchFamily="18" charset="0"/>
                          <a:ea typeface="Calibri" panose="020F0502020204030204" pitchFamily="34" charset="0"/>
                        </a:rPr>
                        <a:t>F</a:t>
                      </a:r>
                      <a:endParaRPr lang="ru-RU" sz="1200">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337028">
                <a:tc>
                  <a:txBody>
                    <a:bodyPr/>
                    <a:lstStyle/>
                    <a:p>
                      <a:pPr algn="ctr">
                        <a:spcAft>
                          <a:spcPts val="0"/>
                        </a:spcAft>
                      </a:pPr>
                      <a:r>
                        <a:rPr lang="ru-RU" sz="1200" b="1">
                          <a:effectLst/>
                          <a:latin typeface="Times New Roman" panose="02020603050405020304" pitchFamily="18" charset="0"/>
                          <a:ea typeface="Calibri" panose="020F0502020204030204" pitchFamily="34" charset="0"/>
                        </a:rPr>
                        <a:t>0</a:t>
                      </a:r>
                      <a:endParaRPr lang="ru-RU" sz="1200">
                        <a:effectLst/>
                        <a:latin typeface="Times New Roman" panose="02020603050405020304" pitchFamily="18" charset="0"/>
                        <a:ea typeface="Calibri" panose="020F0502020204030204" pitchFamily="34"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b="1">
                          <a:effectLst/>
                          <a:latin typeface="Times New Roman" panose="02020603050405020304" pitchFamily="18" charset="0"/>
                          <a:ea typeface="Calibri" panose="020F0502020204030204" pitchFamily="34" charset="0"/>
                        </a:rPr>
                        <a:t>0</a:t>
                      </a:r>
                      <a:endParaRPr lang="ru-RU" sz="1200">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b="1">
                          <a:effectLst/>
                          <a:latin typeface="Times New Roman" panose="02020603050405020304" pitchFamily="18" charset="0"/>
                          <a:ea typeface="Calibri" panose="020F0502020204030204" pitchFamily="34" charset="0"/>
                        </a:rPr>
                        <a:t>1</a:t>
                      </a:r>
                      <a:endParaRPr lang="ru-RU" sz="1200">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7028">
                <a:tc>
                  <a:txBody>
                    <a:bodyPr/>
                    <a:lstStyle/>
                    <a:p>
                      <a:pPr algn="ctr">
                        <a:spcAft>
                          <a:spcPts val="0"/>
                        </a:spcAft>
                      </a:pPr>
                      <a:r>
                        <a:rPr lang="ru-RU" sz="1200" b="1">
                          <a:effectLst/>
                          <a:latin typeface="Times New Roman" panose="02020603050405020304" pitchFamily="18" charset="0"/>
                          <a:ea typeface="Calibri" panose="020F0502020204030204" pitchFamily="34" charset="0"/>
                        </a:rPr>
                        <a:t>0</a:t>
                      </a:r>
                      <a:endParaRPr lang="ru-RU" sz="1200">
                        <a:effectLst/>
                        <a:latin typeface="Times New Roman" panose="02020603050405020304" pitchFamily="18" charset="0"/>
                        <a:ea typeface="Calibri" panose="020F0502020204030204" pitchFamily="34"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b="1">
                          <a:effectLst/>
                          <a:latin typeface="Times New Roman" panose="02020603050405020304" pitchFamily="18" charset="0"/>
                          <a:ea typeface="Calibri" panose="020F0502020204030204" pitchFamily="34" charset="0"/>
                        </a:rPr>
                        <a:t>1</a:t>
                      </a:r>
                      <a:endParaRPr lang="ru-RU" sz="1200">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b="1">
                          <a:effectLst/>
                          <a:latin typeface="Times New Roman" panose="02020603050405020304" pitchFamily="18" charset="0"/>
                          <a:ea typeface="Calibri" panose="020F0502020204030204" pitchFamily="34" charset="0"/>
                        </a:rPr>
                        <a:t>0</a:t>
                      </a:r>
                      <a:endParaRPr lang="ru-RU" sz="1200">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7028">
                <a:tc>
                  <a:txBody>
                    <a:bodyPr/>
                    <a:lstStyle/>
                    <a:p>
                      <a:pPr algn="ctr">
                        <a:spcAft>
                          <a:spcPts val="0"/>
                        </a:spcAft>
                      </a:pPr>
                      <a:r>
                        <a:rPr lang="ru-RU" sz="1200" b="1">
                          <a:effectLst/>
                          <a:latin typeface="Times New Roman" panose="02020603050405020304" pitchFamily="18" charset="0"/>
                          <a:ea typeface="Calibri" panose="020F0502020204030204" pitchFamily="34" charset="0"/>
                        </a:rPr>
                        <a:t>1</a:t>
                      </a:r>
                      <a:endParaRPr lang="ru-RU" sz="1200">
                        <a:effectLst/>
                        <a:latin typeface="Times New Roman" panose="02020603050405020304" pitchFamily="18" charset="0"/>
                        <a:ea typeface="Calibri" panose="020F0502020204030204" pitchFamily="34"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b="1">
                          <a:effectLst/>
                          <a:latin typeface="Times New Roman" panose="02020603050405020304" pitchFamily="18" charset="0"/>
                          <a:ea typeface="Calibri" panose="020F0502020204030204" pitchFamily="34" charset="0"/>
                        </a:rPr>
                        <a:t>0</a:t>
                      </a:r>
                      <a:endParaRPr lang="ru-RU" sz="1200">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b="1">
                          <a:effectLst/>
                          <a:latin typeface="Times New Roman" panose="02020603050405020304" pitchFamily="18" charset="0"/>
                          <a:ea typeface="Calibri" panose="020F0502020204030204" pitchFamily="34" charset="0"/>
                        </a:rPr>
                        <a:t>0</a:t>
                      </a:r>
                      <a:endParaRPr lang="ru-RU" sz="1200">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7028">
                <a:tc>
                  <a:txBody>
                    <a:bodyPr/>
                    <a:lstStyle/>
                    <a:p>
                      <a:pPr algn="ctr">
                        <a:spcAft>
                          <a:spcPts val="0"/>
                        </a:spcAft>
                      </a:pPr>
                      <a:r>
                        <a:rPr lang="ru-RU" sz="1200" b="1">
                          <a:effectLst/>
                          <a:latin typeface="Times New Roman" panose="02020603050405020304" pitchFamily="18" charset="0"/>
                          <a:ea typeface="Calibri" panose="020F0502020204030204" pitchFamily="34" charset="0"/>
                        </a:rPr>
                        <a:t>1</a:t>
                      </a:r>
                      <a:endParaRPr lang="ru-RU" sz="1200">
                        <a:effectLst/>
                        <a:latin typeface="Times New Roman" panose="02020603050405020304" pitchFamily="18" charset="0"/>
                        <a:ea typeface="Calibri" panose="020F0502020204030204" pitchFamily="34"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ru-RU" sz="1200" b="1">
                          <a:effectLst/>
                          <a:latin typeface="Times New Roman" panose="02020603050405020304" pitchFamily="18" charset="0"/>
                          <a:ea typeface="Calibri" panose="020F0502020204030204" pitchFamily="34" charset="0"/>
                        </a:rPr>
                        <a:t>1</a:t>
                      </a:r>
                      <a:endParaRPr lang="ru-RU" sz="1200">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ru-RU" sz="1200" b="1" dirty="0">
                          <a:effectLst/>
                          <a:latin typeface="Times New Roman" panose="02020603050405020304" pitchFamily="18" charset="0"/>
                          <a:ea typeface="Calibri" panose="020F0502020204030204" pitchFamily="34" charset="0"/>
                        </a:rPr>
                        <a:t>0</a:t>
                      </a:r>
                      <a:endParaRPr lang="ru-RU" sz="1200" dirty="0">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bl>
          </a:graphicData>
        </a:graphic>
      </p:graphicFrame>
      <p:sp>
        <p:nvSpPr>
          <p:cNvPr id="8" name="Прямоугольник 7"/>
          <p:cNvSpPr/>
          <p:nvPr/>
        </p:nvSpPr>
        <p:spPr>
          <a:xfrm>
            <a:off x="306364" y="4204801"/>
            <a:ext cx="4640614" cy="2031325"/>
          </a:xfrm>
          <a:prstGeom prst="rect">
            <a:avLst/>
          </a:prstGeom>
        </p:spPr>
        <p:txBody>
          <a:bodyPr wrap="square">
            <a:spAutoFit/>
          </a:bodyPr>
          <a:lstStyle/>
          <a:p>
            <a:pPr indent="450215" algn="just">
              <a:spcAft>
                <a:spcPts val="0"/>
              </a:spcAft>
            </a:pPr>
            <a:r>
              <a:rPr lang="ru-RU" dirty="0">
                <a:latin typeface="Times New Roman" panose="02020603050405020304" pitchFamily="18" charset="0"/>
                <a:ea typeface="Calibri" panose="020F0502020204030204" pitchFamily="34" charset="0"/>
              </a:rPr>
              <a:t>Логический элемент «ИЛИ–НЕ» состоит из элемента «ИЛИ» и инвертора и осуществляет отрицание результата логической функции «ИЛИ». Условное обозначение на структурных схемах логического элемента «ИЛИ–НЕ» с двумя входами представлено на </a:t>
            </a:r>
            <a:r>
              <a:rPr lang="ru-RU" dirty="0" smtClean="0">
                <a:latin typeface="Times New Roman" panose="02020603050405020304" pitchFamily="18" charset="0"/>
                <a:ea typeface="Calibri" panose="020F0502020204030204" pitchFamily="34" charset="0"/>
              </a:rPr>
              <a:t>рисунке.</a:t>
            </a:r>
            <a:endParaRPr lang="ru-RU" dirty="0">
              <a:effectLst/>
              <a:latin typeface="Times New Roman" panose="02020603050405020304" pitchFamily="18" charset="0"/>
              <a:ea typeface="Calibri" panose="020F0502020204030204" pitchFamily="34" charset="0"/>
            </a:endParaRPr>
          </a:p>
        </p:txBody>
      </p:sp>
      <p:pic>
        <p:nvPicPr>
          <p:cNvPr id="11267" name="Рисунок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2159" y="4725144"/>
            <a:ext cx="2777763"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32044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descr="f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905500"/>
            <a:ext cx="91440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79875" name="Picture 3" descr="f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952500"/>
          </a:xfrm>
          <a:prstGeom prst="rect">
            <a:avLst/>
          </a:prstGeom>
          <a:noFill/>
          <a:extLst>
            <a:ext uri="{909E8E84-426E-40DD-AFC4-6F175D3DCCD1}">
              <a14:hiddenFill xmlns:a14="http://schemas.microsoft.com/office/drawing/2010/main">
                <a:solidFill>
                  <a:srgbClr val="FFFFFF"/>
                </a:solidFill>
              </a14:hiddenFill>
            </a:ext>
          </a:extLst>
        </p:spPr>
      </p:pic>
      <p:sp>
        <p:nvSpPr>
          <p:cNvPr id="79876" name="Rectangle 4"/>
          <p:cNvSpPr>
            <a:spLocks noGrp="1" noChangeArrowheads="1"/>
          </p:cNvSpPr>
          <p:nvPr>
            <p:ph type="title"/>
          </p:nvPr>
        </p:nvSpPr>
        <p:spPr>
          <a:xfrm>
            <a:off x="0" y="358775"/>
            <a:ext cx="9144000" cy="431800"/>
          </a:xfrm>
          <a:noFill/>
        </p:spPr>
        <p:txBody>
          <a:bodyPr anchor="t"/>
          <a:lstStyle/>
          <a:p>
            <a:pPr algn="ctr"/>
            <a:r>
              <a:rPr lang="ru-RU" altLang="ru-RU" sz="2400" b="1" dirty="0" smtClean="0">
                <a:latin typeface="Times New Roman" panose="02020603050405020304" pitchFamily="18" charset="0"/>
                <a:cs typeface="Times New Roman" panose="02020603050405020304" pitchFamily="18" charset="0"/>
              </a:rPr>
              <a:t>4.4. Произвольные логические функции – ДНФ и КНФ</a:t>
            </a:r>
            <a:endParaRPr lang="ru-RU" altLang="ru-RU" sz="2400" b="1" dirty="0"/>
          </a:p>
        </p:txBody>
      </p:sp>
      <p:sp>
        <p:nvSpPr>
          <p:cNvPr id="7987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2" name="Прямоугольник 1"/>
          <p:cNvSpPr/>
          <p:nvPr/>
        </p:nvSpPr>
        <p:spPr>
          <a:xfrm>
            <a:off x="395536" y="1311274"/>
            <a:ext cx="8208912" cy="1323439"/>
          </a:xfrm>
          <a:prstGeom prst="rect">
            <a:avLst/>
          </a:prstGeom>
        </p:spPr>
        <p:txBody>
          <a:bodyPr wrap="square">
            <a:spAutoFit/>
          </a:bodyPr>
          <a:lstStyle/>
          <a:p>
            <a:pPr indent="450215" algn="just">
              <a:spcAft>
                <a:spcPts val="0"/>
              </a:spcAft>
            </a:pPr>
            <a:r>
              <a:rPr lang="ru-RU" sz="2000" dirty="0">
                <a:latin typeface="Times New Roman" panose="02020603050405020304" pitchFamily="18" charset="0"/>
                <a:ea typeface="Calibri" panose="020F0502020204030204" pitchFamily="34" charset="0"/>
              </a:rPr>
              <a:t>Логические функции, представляющие собой дизъюнкции отдельных членов, каждый из которых есть в свою очередь некоторая функция, содержащая только конъюнкции и инверсии, называются логическими функциями </a:t>
            </a:r>
            <a:r>
              <a:rPr lang="ru-RU" sz="2000" i="1" dirty="0">
                <a:latin typeface="Times New Roman" panose="02020603050405020304" pitchFamily="18" charset="0"/>
                <a:ea typeface="Calibri" panose="020F0502020204030204" pitchFamily="34" charset="0"/>
              </a:rPr>
              <a:t>дизъюнктивной формы</a:t>
            </a:r>
            <a:r>
              <a:rPr lang="ru-RU" sz="2000" dirty="0">
                <a:latin typeface="Times New Roman" panose="02020603050405020304" pitchFamily="18" charset="0"/>
                <a:ea typeface="Calibri" panose="020F0502020204030204" pitchFamily="34" charset="0"/>
              </a:rPr>
              <a:t>.</a:t>
            </a:r>
            <a:endParaRPr lang="ru-RU" sz="2000" dirty="0">
              <a:effectLst/>
              <a:latin typeface="Times New Roman" panose="02020603050405020304" pitchFamily="18" charset="0"/>
              <a:ea typeface="Calibri" panose="020F0502020204030204" pitchFamily="34" charset="0"/>
            </a:endParaRPr>
          </a:p>
        </p:txBody>
      </p:sp>
      <p:pic>
        <p:nvPicPr>
          <p:cNvPr id="3" name="Рисунок 2"/>
          <p:cNvPicPr>
            <a:picLocks noChangeAspect="1"/>
          </p:cNvPicPr>
          <p:nvPr/>
        </p:nvPicPr>
        <p:blipFill>
          <a:blip r:embed="rId5"/>
          <a:stretch>
            <a:fillRect/>
          </a:stretch>
        </p:blipFill>
        <p:spPr>
          <a:xfrm>
            <a:off x="611560" y="2944860"/>
            <a:ext cx="7992888" cy="3436468"/>
          </a:xfrm>
          <a:prstGeom prst="rect">
            <a:avLst/>
          </a:prstGeom>
        </p:spPr>
      </p:pic>
    </p:spTree>
    <p:extLst>
      <p:ext uri="{BB962C8B-B14F-4D97-AF65-F5344CB8AC3E}">
        <p14:creationId xmlns:p14="http://schemas.microsoft.com/office/powerpoint/2010/main" val="1075816838"/>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1629</TotalTime>
  <Words>1024</Words>
  <Application>Microsoft Office PowerPoint</Application>
  <PresentationFormat>Экран (4:3)</PresentationFormat>
  <Paragraphs>120</Paragraphs>
  <Slides>10</Slides>
  <Notes>9</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10</vt:i4>
      </vt:variant>
    </vt:vector>
  </HeadingPairs>
  <TitlesOfParts>
    <vt:vector size="16" baseType="lpstr">
      <vt:lpstr>Arial</vt:lpstr>
      <vt:lpstr>Calibri</vt:lpstr>
      <vt:lpstr>Calibri Light</vt:lpstr>
      <vt:lpstr>Symbol</vt:lpstr>
      <vt:lpstr>Times New Roman</vt:lpstr>
      <vt:lpstr>Тема Office</vt:lpstr>
      <vt:lpstr>Лекция 4. Информационно-логические основы вычислительной техники (продолжение)</vt:lpstr>
      <vt:lpstr>4.1. Основные понятия и законы алгебры логики</vt:lpstr>
      <vt:lpstr>4.2. Связь между алгеброй логики и двоичным кодированием</vt:lpstr>
      <vt:lpstr>4.3. Элементарные логические функции и логические элементы</vt:lpstr>
      <vt:lpstr>4.3. Элементарные логические функции и логические элементы</vt:lpstr>
      <vt:lpstr>4.3. Элементарные логические функции и логические элементы</vt:lpstr>
      <vt:lpstr>4.3. Элементарные логические функции и логические элементы</vt:lpstr>
      <vt:lpstr>4.3. Элементарные логические функции и логические элементы</vt:lpstr>
      <vt:lpstr>4.4. Произвольные логические функции – ДНФ и КНФ</vt:lpstr>
      <vt:lpstr>4.4. Произвольные логические функции – ДНФ и КНФ</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Лекция 1</dc:title>
  <dc:creator>user</dc:creator>
  <cp:lastModifiedBy>User</cp:lastModifiedBy>
  <cp:revision>155</cp:revision>
  <dcterms:created xsi:type="dcterms:W3CDTF">2016-02-10T08:23:01Z</dcterms:created>
  <dcterms:modified xsi:type="dcterms:W3CDTF">2019-08-13T17:29:12Z</dcterms:modified>
</cp:coreProperties>
</file>