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29"/>
  </p:notesMasterIdLst>
  <p:sldIdLst>
    <p:sldId id="258" r:id="rId2"/>
    <p:sldId id="278" r:id="rId3"/>
    <p:sldId id="279" r:id="rId4"/>
    <p:sldId id="259" r:id="rId5"/>
    <p:sldId id="280" r:id="rId6"/>
    <p:sldId id="281" r:id="rId7"/>
    <p:sldId id="282" r:id="rId8"/>
    <p:sldId id="283" r:id="rId9"/>
    <p:sldId id="284"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4" autoAdjust="0"/>
  </p:normalViewPr>
  <p:slideViewPr>
    <p:cSldViewPr>
      <p:cViewPr varScale="1">
        <p:scale>
          <a:sx n="104" d="100"/>
          <a:sy n="104" d="100"/>
        </p:scale>
        <p:origin x="2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55C81-6FFB-45BE-9EA5-1F637DD822CB}" type="datetimeFigureOut">
              <a:rPr lang="ru-RU" smtClean="0"/>
              <a:t>12.08.2019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25C84-B68E-4B58-BF7B-974CDD043EB5}" type="slidenum">
              <a:rPr lang="ru-RU" smtClean="0"/>
              <a:t>‹#›</a:t>
            </a:fld>
            <a:endParaRPr lang="ru-RU"/>
          </a:p>
        </p:txBody>
      </p:sp>
    </p:spTree>
    <p:extLst>
      <p:ext uri="{BB962C8B-B14F-4D97-AF65-F5344CB8AC3E}">
        <p14:creationId xmlns:p14="http://schemas.microsoft.com/office/powerpoint/2010/main" val="381963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9025C84-B68E-4B58-BF7B-974CDD043EB5}" type="slidenum">
              <a:rPr lang="ru-RU" smtClean="0"/>
              <a:t>10</a:t>
            </a:fld>
            <a:endParaRPr lang="ru-RU"/>
          </a:p>
        </p:txBody>
      </p:sp>
    </p:spTree>
    <p:extLst>
      <p:ext uri="{BB962C8B-B14F-4D97-AF65-F5344CB8AC3E}">
        <p14:creationId xmlns:p14="http://schemas.microsoft.com/office/powerpoint/2010/main" val="25762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4958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67786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412544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335218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51454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BFC2EDF-B8BE-4CF1-87B0-7C1DA2F86E42}" type="datetimeFigureOut">
              <a:rPr lang="ru-RU" smtClean="0"/>
              <a:t>12.08.2019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5160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BFC2EDF-B8BE-4CF1-87B0-7C1DA2F86E42}" type="datetimeFigureOut">
              <a:rPr lang="ru-RU" smtClean="0"/>
              <a:t>12.08.2019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4270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BFC2EDF-B8BE-4CF1-87B0-7C1DA2F86E42}" type="datetimeFigureOut">
              <a:rPr lang="ru-RU" smtClean="0"/>
              <a:t>12.08.2019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251630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BFC2EDF-B8BE-4CF1-87B0-7C1DA2F86E42}" type="datetimeFigureOut">
              <a:rPr lang="ru-RU" smtClean="0"/>
              <a:t>12.08.2019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264596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1BFC2EDF-B8BE-4CF1-87B0-7C1DA2F86E42}" type="datetimeFigureOut">
              <a:rPr lang="ru-RU" smtClean="0"/>
              <a:t>12.08.2019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36337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1BFC2EDF-B8BE-4CF1-87B0-7C1DA2F86E42}" type="datetimeFigureOut">
              <a:rPr lang="ru-RU" smtClean="0"/>
              <a:t>12.08.2019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92921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FC2EDF-B8BE-4CF1-87B0-7C1DA2F86E42}" type="datetimeFigureOut">
              <a:rPr lang="ru-RU" smtClean="0"/>
              <a:t>12.08.2019</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BB0C5C-B69C-4122-A86A-B6E70E816760}" type="slidenum">
              <a:rPr lang="ru-RU" smtClean="0"/>
              <a:t>‹#›</a:t>
            </a:fld>
            <a:endParaRPr lang="ru-RU"/>
          </a:p>
        </p:txBody>
      </p:sp>
    </p:spTree>
    <p:extLst>
      <p:ext uri="{BB962C8B-B14F-4D97-AF65-F5344CB8AC3E}">
        <p14:creationId xmlns:p14="http://schemas.microsoft.com/office/powerpoint/2010/main" val="1277398122"/>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1360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ru-RU" sz="2800" b="1" dirty="0">
                <a:latin typeface="Times New Roman" panose="02020603050405020304" pitchFamily="18" charset="0"/>
                <a:cs typeface="Times New Roman" panose="02020603050405020304" pitchFamily="18" charset="0"/>
              </a:rPr>
              <a:t>Лекция </a:t>
            </a:r>
            <a:r>
              <a:rPr lang="en-US" sz="2800" b="1" dirty="0" smtClean="0">
                <a:latin typeface="Times New Roman" panose="02020603050405020304" pitchFamily="18" charset="0"/>
                <a:cs typeface="Times New Roman" panose="02020603050405020304" pitchFamily="18" charset="0"/>
              </a:rPr>
              <a:t>6</a:t>
            </a:r>
            <a:r>
              <a:rPr lang="ru-RU" sz="2800" b="1" dirty="0" smtClean="0">
                <a:latin typeface="Times New Roman" panose="02020603050405020304" pitchFamily="18" charset="0"/>
                <a:cs typeface="Times New Roman" panose="02020603050405020304" pitchFamily="18" charset="0"/>
              </a:rPr>
              <a:t>. </a:t>
            </a:r>
            <a:r>
              <a:rPr lang="ru-RU" sz="2800" b="1" dirty="0" smtClean="0">
                <a:latin typeface="Times New Roman" panose="02020603050405020304" pitchFamily="18" charset="0"/>
                <a:cs typeface="Times New Roman" panose="02020603050405020304" pitchFamily="18" charset="0"/>
              </a:rPr>
              <a:t>Структура, состав и </a:t>
            </a:r>
            <a:r>
              <a:rPr lang="ru-RU" sz="2800" b="1" dirty="0">
                <a:latin typeface="Times New Roman" panose="02020603050405020304" pitchFamily="18" charset="0"/>
                <a:cs typeface="Times New Roman" panose="02020603050405020304" pitchFamily="18" charset="0"/>
              </a:rPr>
              <a:t>принципы работы компьютера. Программное </a:t>
            </a:r>
            <a:r>
              <a:rPr lang="ru-RU" sz="2800" b="1" dirty="0" smtClean="0">
                <a:latin typeface="Times New Roman" panose="02020603050405020304" pitchFamily="18" charset="0"/>
                <a:cs typeface="Times New Roman" panose="02020603050405020304" pitchFamily="18" charset="0"/>
              </a:rPr>
              <a:t>обеспечение ПК</a:t>
            </a:r>
            <a:endParaRPr lang="ru-RU" sz="28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502" y="1196752"/>
            <a:ext cx="9144000" cy="566124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514350" indent="-514350">
              <a:lnSpc>
                <a:spcPct val="100000"/>
              </a:lnSpc>
              <a:spcBef>
                <a:spcPts val="0"/>
              </a:spcBef>
              <a:buFont typeface="+mj-lt"/>
              <a:buAutoNum type="arabicPeriod"/>
            </a:pPr>
            <a:endParaRPr lang="ru-RU" sz="3200" dirty="0" smtClean="0">
              <a:latin typeface="Times New Roman" panose="02020603050405020304" pitchFamily="18" charset="0"/>
              <a:cs typeface="Times New Roman" panose="02020603050405020304" pitchFamily="18" charset="0"/>
            </a:endParaRPr>
          </a:p>
          <a:p>
            <a:pPr marL="514350" indent="-514350">
              <a:lnSpc>
                <a:spcPct val="100000"/>
              </a:lnSpc>
              <a:spcBef>
                <a:spcPts val="0"/>
              </a:spcBef>
              <a:buFont typeface="+mj-lt"/>
              <a:buAutoNum type="arabicPeriod"/>
            </a:pPr>
            <a:r>
              <a:rPr lang="ru-RU" sz="3600" dirty="0" smtClean="0">
                <a:latin typeface="Times New Roman" panose="02020603050405020304" pitchFamily="18" charset="0"/>
                <a:cs typeface="Times New Roman" panose="02020603050405020304" pitchFamily="18" charset="0"/>
              </a:rPr>
              <a:t>Структура ПК, состав и назначение устройств</a:t>
            </a:r>
          </a:p>
          <a:p>
            <a:pPr marL="514350" indent="-514350">
              <a:lnSpc>
                <a:spcPct val="100000"/>
              </a:lnSpc>
              <a:spcBef>
                <a:spcPts val="0"/>
              </a:spcBef>
              <a:buFont typeface="+mj-lt"/>
              <a:buAutoNum type="arabicPeriod"/>
            </a:pPr>
            <a:r>
              <a:rPr lang="ru-RU" sz="3600" dirty="0" smtClean="0">
                <a:latin typeface="Times New Roman" panose="02020603050405020304" pitchFamily="18" charset="0"/>
                <a:cs typeface="Times New Roman" panose="02020603050405020304" pitchFamily="18" charset="0"/>
              </a:rPr>
              <a:t>Программное обеспечение компьютера</a:t>
            </a:r>
          </a:p>
          <a:p>
            <a:pPr marL="0" indent="0">
              <a:lnSpc>
                <a:spcPct val="100000"/>
              </a:lnSpc>
              <a:spcBef>
                <a:spcPts val="0"/>
              </a:spcBef>
              <a:buNone/>
            </a:pPr>
            <a:r>
              <a:rPr lang="ru-RU" sz="3600" dirty="0" smtClean="0">
                <a:latin typeface="Times New Roman" panose="02020603050405020304" pitchFamily="18" charset="0"/>
                <a:cs typeface="Times New Roman" panose="02020603050405020304" pitchFamily="18" charset="0"/>
              </a:rPr>
              <a:t>     2.1. Операционные системы</a:t>
            </a:r>
          </a:p>
          <a:p>
            <a:pPr marL="0" indent="0">
              <a:lnSpc>
                <a:spcPct val="100000"/>
              </a:lnSpc>
              <a:spcBef>
                <a:spcPts val="0"/>
              </a:spcBef>
              <a:buNone/>
            </a:pPr>
            <a:r>
              <a:rPr lang="ru-RU" sz="3600" dirty="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    2.2. Системы программирования</a:t>
            </a:r>
          </a:p>
          <a:p>
            <a:pPr marL="0" indent="0">
              <a:lnSpc>
                <a:spcPct val="100000"/>
              </a:lnSpc>
              <a:spcBef>
                <a:spcPts val="0"/>
              </a:spcBef>
              <a:buNone/>
            </a:pPr>
            <a:r>
              <a:rPr lang="ru-RU" sz="3600" dirty="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    2.3. Инструментальные программы и пакеты прикладных программ</a:t>
            </a:r>
          </a:p>
          <a:p>
            <a:pPr marL="0" indent="0">
              <a:buNone/>
            </a:pP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7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9144000" cy="83671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ormAutofit/>
          </a:bodyPr>
          <a:lstStyle/>
          <a:p>
            <a:pPr algn="ctr"/>
            <a:r>
              <a:rPr lang="ru-RU" sz="2800" b="1" dirty="0" smtClean="0">
                <a:latin typeface="Times New Roman" panose="02020603050405020304" pitchFamily="18" charset="0"/>
                <a:cs typeface="Times New Roman" panose="02020603050405020304" pitchFamily="18" charset="0"/>
              </a:rPr>
              <a:t>Программное обеспечение компьютера</a:t>
            </a:r>
            <a:endParaRPr lang="ru-RU" sz="28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664" y="836712"/>
            <a:ext cx="9139335" cy="60212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marL="0" indent="457200" algn="just">
              <a:spcBef>
                <a:spcPts val="0"/>
              </a:spcBef>
              <a:spcAft>
                <a:spcPts val="0"/>
              </a:spcAft>
              <a:buNone/>
            </a:pPr>
            <a:r>
              <a:rPr lang="ru-RU" sz="2800" dirty="0" smtClean="0">
                <a:latin typeface="Times New Roman" panose="02020603050405020304" pitchFamily="18" charset="0"/>
                <a:ea typeface="Calibri" panose="020F0502020204030204" pitchFamily="34" charset="0"/>
              </a:rPr>
              <a:t>Программное обеспечение компьютера </a:t>
            </a:r>
            <a:r>
              <a:rPr lang="ru-RU" sz="2800" dirty="0">
                <a:latin typeface="Times New Roman" panose="02020603050405020304" pitchFamily="18" charset="0"/>
                <a:ea typeface="Calibri" panose="020F0502020204030204" pitchFamily="34" charset="0"/>
              </a:rPr>
              <a:t>можно условно разделить на три категории: </a:t>
            </a:r>
          </a:p>
          <a:p>
            <a:pPr marL="342900" lvl="0" indent="-342900" algn="just">
              <a:spcAft>
                <a:spcPts val="0"/>
              </a:spcAft>
              <a:buFont typeface="Symbol" panose="05050102010706020507" pitchFamily="18" charset="2"/>
              <a:buChar char=""/>
              <a:tabLst>
                <a:tab pos="678180" algn="l"/>
              </a:tabLst>
            </a:pPr>
            <a:r>
              <a:rPr lang="ru-RU" sz="2800" i="1" dirty="0">
                <a:latin typeface="Times New Roman" panose="02020603050405020304" pitchFamily="18" charset="0"/>
                <a:ea typeface="Calibri" panose="020F0502020204030204" pitchFamily="34" charset="0"/>
                <a:cs typeface="Symbol" panose="05050102010706020507" pitchFamily="18" charset="2"/>
              </a:rPr>
              <a:t>прикладные программы</a:t>
            </a:r>
            <a:r>
              <a:rPr lang="ru-RU" sz="2800" b="1" i="1" dirty="0">
                <a:solidFill>
                  <a:srgbClr val="000000"/>
                </a:solidFill>
                <a:latin typeface="Times New Roman" panose="02020603050405020304" pitchFamily="18" charset="0"/>
                <a:ea typeface="Calibri" panose="020F0502020204030204" pitchFamily="34" charset="0"/>
                <a:cs typeface="Symbol" panose="05050102010706020507" pitchFamily="18" charset="2"/>
              </a:rPr>
              <a:t>,</a:t>
            </a:r>
            <a:r>
              <a:rPr lang="ru-RU" sz="2800" dirty="0">
                <a:latin typeface="Times New Roman" panose="02020603050405020304" pitchFamily="18" charset="0"/>
                <a:ea typeface="Calibri" panose="020F0502020204030204" pitchFamily="34" charset="0"/>
                <a:cs typeface="Symbol" panose="05050102010706020507" pitchFamily="18" charset="2"/>
              </a:rPr>
              <a:t> непосредственно обеспечивающие выполнение необходимых пользователям работ; </a:t>
            </a:r>
          </a:p>
          <a:p>
            <a:pPr marL="342900" lvl="0" indent="-342900" algn="just">
              <a:spcAft>
                <a:spcPts val="0"/>
              </a:spcAft>
              <a:buFont typeface="Symbol" panose="05050102010706020507" pitchFamily="18" charset="2"/>
              <a:buChar char=""/>
              <a:tabLst>
                <a:tab pos="678180" algn="l"/>
              </a:tabLst>
            </a:pPr>
            <a:r>
              <a:rPr lang="ru-RU" sz="2800" i="1" dirty="0">
                <a:latin typeface="Times New Roman" panose="02020603050405020304" pitchFamily="18" charset="0"/>
                <a:ea typeface="Calibri" panose="020F0502020204030204" pitchFamily="34" charset="0"/>
                <a:cs typeface="Symbol" panose="05050102010706020507" pitchFamily="18" charset="2"/>
              </a:rPr>
              <a:t>системные программы</a:t>
            </a:r>
            <a:r>
              <a:rPr lang="ru-RU" sz="2800" b="1" i="1" dirty="0">
                <a:solidFill>
                  <a:srgbClr val="000000"/>
                </a:solidFill>
                <a:latin typeface="Times New Roman" panose="02020603050405020304" pitchFamily="18" charset="0"/>
                <a:ea typeface="Calibri" panose="020F0502020204030204" pitchFamily="34" charset="0"/>
                <a:cs typeface="Symbol" panose="05050102010706020507" pitchFamily="18" charset="2"/>
              </a:rPr>
              <a:t>,</a:t>
            </a:r>
            <a:r>
              <a:rPr lang="ru-RU" sz="2800" dirty="0">
                <a:latin typeface="Times New Roman" panose="02020603050405020304" pitchFamily="18" charset="0"/>
                <a:ea typeface="Calibri" panose="020F0502020204030204" pitchFamily="34" charset="0"/>
                <a:cs typeface="Symbol" panose="05050102010706020507" pitchFamily="18" charset="2"/>
              </a:rPr>
              <a:t> выполняющие различные вспомогательные функции, например: управление ресурсами компьютера; создание копий используемой информации; проверка работоспособности устройств компьютера; выдача справочной информации о компьютере и др.; </a:t>
            </a:r>
          </a:p>
          <a:p>
            <a:pPr marL="342900" lvl="0" indent="-342900" algn="just">
              <a:spcAft>
                <a:spcPts val="0"/>
              </a:spcAft>
              <a:buFont typeface="Symbol" panose="05050102010706020507" pitchFamily="18" charset="2"/>
              <a:buChar char=""/>
              <a:tabLst>
                <a:tab pos="678180" algn="l"/>
              </a:tabLst>
            </a:pPr>
            <a:r>
              <a:rPr lang="ru-RU" sz="2800" i="1" dirty="0">
                <a:solidFill>
                  <a:srgbClr val="000000"/>
                </a:solidFill>
                <a:latin typeface="Times New Roman" panose="02020603050405020304" pitchFamily="18" charset="0"/>
                <a:ea typeface="Calibri" panose="020F0502020204030204" pitchFamily="34" charset="0"/>
                <a:cs typeface="Symbol" panose="05050102010706020507" pitchFamily="18" charset="2"/>
              </a:rPr>
              <a:t>инструментальные программные системы</a:t>
            </a:r>
            <a:r>
              <a:rPr lang="ru-RU" sz="2800" b="1" dirty="0">
                <a:latin typeface="Times New Roman" panose="02020603050405020304" pitchFamily="18" charset="0"/>
                <a:ea typeface="Calibri" panose="020F0502020204030204" pitchFamily="34" charset="0"/>
                <a:cs typeface="Symbol" panose="05050102010706020507" pitchFamily="18" charset="2"/>
              </a:rPr>
              <a:t>, </a:t>
            </a:r>
            <a:r>
              <a:rPr lang="ru-RU" sz="2800" dirty="0">
                <a:latin typeface="Times New Roman" panose="02020603050405020304" pitchFamily="18" charset="0"/>
                <a:ea typeface="Calibri" panose="020F0502020204030204" pitchFamily="34" charset="0"/>
                <a:cs typeface="Symbol" panose="05050102010706020507" pitchFamily="18" charset="2"/>
              </a:rPr>
              <a:t>облегчающие процесс создания новых программ для компьютера. </a:t>
            </a:r>
          </a:p>
          <a:p>
            <a:pPr marL="0" indent="0">
              <a:buNone/>
            </a:pPr>
            <a:endParaRPr lang="ru-RU" dirty="0"/>
          </a:p>
        </p:txBody>
      </p:sp>
    </p:spTree>
    <p:extLst>
      <p:ext uri="{BB962C8B-B14F-4D97-AF65-F5344CB8AC3E}">
        <p14:creationId xmlns:p14="http://schemas.microsoft.com/office/powerpoint/2010/main" val="249059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25" y="9127"/>
            <a:ext cx="9144000" cy="61863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a:spAutoFit/>
          </a:bodyPr>
          <a:lstStyle/>
          <a:p>
            <a:pPr algn="ctr">
              <a:spcAft>
                <a:spcPts val="0"/>
              </a:spcAft>
            </a:pPr>
            <a:r>
              <a:rPr lang="ru-RU" sz="3600" b="1" dirty="0" smtClean="0">
                <a:latin typeface="Times New Roman" panose="02020603050405020304" pitchFamily="18" charset="0"/>
                <a:ea typeface="Calibri" panose="020F0502020204030204" pitchFamily="34" charset="0"/>
              </a:rPr>
              <a:t>Группы </a:t>
            </a:r>
            <a:r>
              <a:rPr lang="ru-RU" sz="3600" b="1" dirty="0">
                <a:latin typeface="Times New Roman" panose="02020603050405020304" pitchFamily="18" charset="0"/>
                <a:ea typeface="Calibri" panose="020F0502020204030204" pitchFamily="34" charset="0"/>
              </a:rPr>
              <a:t>программного обеспечения</a:t>
            </a:r>
            <a:r>
              <a:rPr lang="ru-RU" sz="3600" b="1" dirty="0" smtClean="0">
                <a:latin typeface="Times New Roman" panose="02020603050405020304" pitchFamily="18" charset="0"/>
                <a:ea typeface="Calibri" panose="020F0502020204030204" pitchFamily="34" charset="0"/>
              </a:rPr>
              <a:t>:</a:t>
            </a:r>
          </a:p>
          <a:p>
            <a:pPr indent="450215" algn="just">
              <a:spcAft>
                <a:spcPts val="0"/>
              </a:spcAft>
            </a:pPr>
            <a:endParaRPr lang="ru-RU" sz="3600" dirty="0">
              <a:latin typeface="Times New Roman" panose="02020603050405020304" pitchFamily="18" charset="0"/>
              <a:ea typeface="Calibri" panose="020F0502020204030204" pitchFamily="34" charset="0"/>
            </a:endParaRP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операционные системы</a:t>
            </a:r>
            <a:r>
              <a:rPr lang="ru-RU" sz="3600" dirty="0">
                <a:solidFill>
                  <a:srgbClr val="000000"/>
                </a:solidFill>
                <a:latin typeface="Times New Roman" panose="02020603050405020304" pitchFamily="18" charset="0"/>
                <a:ea typeface="Calibri" panose="020F0502020204030204" pitchFamily="34" charset="0"/>
                <a:cs typeface="Symbol" panose="05050102010706020507" pitchFamily="18" charset="2"/>
              </a:rPr>
              <a:t> и </a:t>
            </a:r>
            <a:r>
              <a:rPr lang="ru-RU" sz="3600" dirty="0">
                <a:latin typeface="Times New Roman" panose="02020603050405020304" pitchFamily="18" charset="0"/>
                <a:ea typeface="Calibri" panose="020F0502020204030204" pitchFamily="34" charset="0"/>
                <a:cs typeface="Symbol" panose="05050102010706020507" pitchFamily="18" charset="2"/>
              </a:rPr>
              <a:t>оболочки</a:t>
            </a:r>
            <a:r>
              <a:rPr lang="ru-RU" sz="3600" dirty="0">
                <a:solidFill>
                  <a:srgbClr val="000000"/>
                </a:solidFill>
                <a:latin typeface="Times New Roman" panose="02020603050405020304" pitchFamily="18" charset="0"/>
                <a:ea typeface="Calibri" panose="020F0502020204030204" pitchFamily="34" charset="0"/>
                <a:cs typeface="Symbol" panose="05050102010706020507" pitchFamily="18" charset="2"/>
              </a:rPr>
              <a:t>; </a:t>
            </a:r>
            <a:endParaRPr lang="ru-RU" sz="3600" dirty="0">
              <a:latin typeface="Times New Roman" panose="02020603050405020304" pitchFamily="18"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системы </a:t>
            </a:r>
            <a:r>
              <a:rPr lang="ru-RU" sz="3600" dirty="0" smtClean="0">
                <a:latin typeface="Times New Roman" panose="02020603050405020304" pitchFamily="18" charset="0"/>
                <a:ea typeface="Calibri" panose="020F0502020204030204" pitchFamily="34" charset="0"/>
                <a:cs typeface="Symbol" panose="05050102010706020507" pitchFamily="18" charset="2"/>
              </a:rPr>
              <a:t>программирования (трансляторы</a:t>
            </a:r>
            <a:r>
              <a:rPr lang="ru-RU" sz="3600" dirty="0">
                <a:latin typeface="Times New Roman" panose="02020603050405020304" pitchFamily="18" charset="0"/>
                <a:ea typeface="Calibri" panose="020F0502020204030204" pitchFamily="34" charset="0"/>
                <a:cs typeface="Symbol" panose="05050102010706020507" pitchFamily="18" charset="2"/>
              </a:rPr>
              <a:t>, библиотеки подпрограмм, отладчики и т.д.); </a:t>
            </a: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инструментальные системы; </a:t>
            </a: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интегрированные пакеты программ</a:t>
            </a:r>
            <a:r>
              <a:rPr lang="ru-RU" sz="3600" dirty="0">
                <a:solidFill>
                  <a:srgbClr val="000000"/>
                </a:solidFill>
                <a:latin typeface="Times New Roman" panose="02020603050405020304" pitchFamily="18" charset="0"/>
                <a:ea typeface="Calibri" panose="020F0502020204030204" pitchFamily="34" charset="0"/>
                <a:cs typeface="Symbol" panose="05050102010706020507" pitchFamily="18" charset="2"/>
              </a:rPr>
              <a:t>; </a:t>
            </a:r>
            <a:endParaRPr lang="ru-RU" sz="3600" dirty="0">
              <a:latin typeface="Times New Roman" panose="02020603050405020304" pitchFamily="18"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системы машинной графики; </a:t>
            </a: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системы управления базами данных (СУБД); </a:t>
            </a:r>
          </a:p>
          <a:p>
            <a:pPr marL="342900" lvl="0" indent="-342900">
              <a:spcAft>
                <a:spcPts val="0"/>
              </a:spcAft>
              <a:buFont typeface="Symbol" panose="05050102010706020507" pitchFamily="18" charset="2"/>
              <a:buChar char=""/>
              <a:tabLst>
                <a:tab pos="678180" algn="l"/>
              </a:tabLst>
            </a:pPr>
            <a:r>
              <a:rPr lang="ru-RU" sz="3600" dirty="0">
                <a:latin typeface="Times New Roman" panose="02020603050405020304" pitchFamily="18" charset="0"/>
                <a:ea typeface="Calibri" panose="020F0502020204030204" pitchFamily="34" charset="0"/>
                <a:cs typeface="Symbol" panose="05050102010706020507" pitchFamily="18" charset="2"/>
              </a:rPr>
              <a:t>прикладное программное обеспечение. </a:t>
            </a:r>
            <a:endParaRPr lang="ru-RU" sz="3600" dirty="0">
              <a:effectLst/>
              <a:latin typeface="Times New Roman" panose="02020603050405020304" pitchFamily="18"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96830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054" y="0"/>
            <a:ext cx="9162053" cy="674030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a:spAutoFit/>
          </a:bodyPr>
          <a:lstStyle/>
          <a:p>
            <a:pPr indent="450215" algn="just">
              <a:spcAft>
                <a:spcPts val="0"/>
              </a:spcAft>
            </a:pPr>
            <a:r>
              <a:rPr lang="ru-RU" sz="2400" b="1" i="1" dirty="0">
                <a:latin typeface="Times New Roman" panose="02020603050405020304" pitchFamily="18" charset="0"/>
                <a:ea typeface="Calibri" panose="020F0502020204030204" pitchFamily="34" charset="0"/>
              </a:rPr>
              <a:t>Прикладная программа</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 это любая конкретная программа, способствующая решению какой-либо задачи в пределах данной предметной области. Например, там, где на компьютер возложена задача управления за финансовой деятельностью какой-либо фирмы, прикладной будет программа подготовки платежных ведомостей. Прикладные программы могут носить и общий характер, например, обеспечивать составление и печатание документов и т.п.  Причем прикладные программы могут использоваться либо автономно, то есть решать поставленную задачу без помощи других программ, либо в составе программных комплексов или пакетов.</a:t>
            </a:r>
          </a:p>
          <a:p>
            <a:pPr indent="450215" algn="just">
              <a:spcAft>
                <a:spcPts val="0"/>
              </a:spcAft>
            </a:pPr>
            <a:r>
              <a:rPr lang="ru-RU" sz="2400" b="1" i="1" dirty="0">
                <a:latin typeface="Times New Roman" panose="02020603050405020304" pitchFamily="18" charset="0"/>
                <a:ea typeface="Calibri" panose="020F0502020204030204" pitchFamily="34" charset="0"/>
              </a:rPr>
              <a:t>Системные программы</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выполняются вместе с прикладными и служат для управления ресурсами компьютера – центральным процессором, памятью, устройствами ввода-вывода. Это программы общего пользования, которые предназначены для всех пользователей компьютера. Системное программное обеспечение разрабатывается так, чтобы компьютер мог эффективно выполнять прикладные программы. </a:t>
            </a:r>
            <a:endParaRPr lang="ru-RU"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5401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6101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Операционные системы</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646042"/>
            <a:ext cx="9153534" cy="63833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a:bodyPr>
          <a:lstStyle/>
          <a:p>
            <a:pPr marL="0" indent="457200" algn="just">
              <a:lnSpc>
                <a:spcPct val="100000"/>
              </a:lnSpc>
              <a:spcBef>
                <a:spcPts val="0"/>
              </a:spcBef>
              <a:spcAft>
                <a:spcPts val="0"/>
              </a:spcAft>
              <a:buNone/>
            </a:pPr>
            <a:r>
              <a:rPr lang="ru-RU" sz="2000" b="1" i="1" dirty="0">
                <a:latin typeface="Times New Roman" panose="02020603050405020304" pitchFamily="18" charset="0"/>
                <a:ea typeface="Calibri" panose="020F0502020204030204" pitchFamily="34" charset="0"/>
              </a:rPr>
              <a:t>Операционная система</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 это комплекс взаимосвязанных системных программ, назначение которого – организовать взаимодействие пользователя с компьютером и выполнение всех других программ. Операционная система – связующее звено между аппаратурой компьютера, с одной стороны, и выполняемыми программами, а также пользователем, с другой стороны. </a:t>
            </a:r>
          </a:p>
          <a:p>
            <a:pPr marL="0" indent="457200" algn="just">
              <a:lnSpc>
                <a:spcPct val="100000"/>
              </a:lnSpc>
              <a:spcBef>
                <a:spcPts val="0"/>
              </a:spcBef>
              <a:spcAft>
                <a:spcPts val="0"/>
              </a:spcAft>
              <a:buNone/>
            </a:pPr>
            <a:r>
              <a:rPr lang="ru-RU" sz="2000" dirty="0">
                <a:latin typeface="Times New Roman" panose="02020603050405020304" pitchFamily="18" charset="0"/>
                <a:ea typeface="Calibri" panose="020F0502020204030204" pitchFamily="34" charset="0"/>
              </a:rPr>
              <a:t>Операционная система обычно хранится во внешней памяти компьютера –на диске. При включении компьютера она считывается с дисковой памяти и размещается в ОЗУ. Этот процесс называется </a:t>
            </a:r>
            <a:r>
              <a:rPr lang="ru-RU" sz="2000" b="1" i="1" dirty="0">
                <a:latin typeface="Times New Roman" panose="02020603050405020304" pitchFamily="18" charset="0"/>
                <a:ea typeface="Calibri" panose="020F0502020204030204" pitchFamily="34" charset="0"/>
              </a:rPr>
              <a:t>загрузкой операционной системы</a:t>
            </a:r>
            <a:r>
              <a:rPr lang="ru-RU" sz="2000" i="1" dirty="0">
                <a:latin typeface="Times New Roman" panose="02020603050405020304" pitchFamily="18" charset="0"/>
                <a:ea typeface="Calibri" panose="020F0502020204030204" pitchFamily="34" charset="0"/>
              </a:rPr>
              <a:t>.</a:t>
            </a:r>
            <a:endParaRPr lang="ru-RU" sz="2000" dirty="0">
              <a:latin typeface="Times New Roman" panose="02020603050405020304" pitchFamily="18" charset="0"/>
              <a:ea typeface="Calibri" panose="020F0502020204030204" pitchFamily="34" charset="0"/>
            </a:endParaRPr>
          </a:p>
          <a:p>
            <a:pPr marL="0" indent="457200" algn="just">
              <a:lnSpc>
                <a:spcPct val="100000"/>
              </a:lnSpc>
              <a:spcBef>
                <a:spcPts val="0"/>
              </a:spcBef>
              <a:spcAft>
                <a:spcPts val="0"/>
              </a:spcAft>
              <a:buNone/>
            </a:pPr>
            <a:r>
              <a:rPr lang="ru-RU" sz="2000" dirty="0">
                <a:latin typeface="Times New Roman" panose="02020603050405020304" pitchFamily="18" charset="0"/>
                <a:ea typeface="Calibri" panose="020F0502020204030204" pitchFamily="34" charset="0"/>
              </a:rPr>
              <a:t>В </a:t>
            </a:r>
            <a:r>
              <a:rPr lang="ru-RU" sz="2000" b="1" i="1" dirty="0">
                <a:latin typeface="Times New Roman" panose="02020603050405020304" pitchFamily="18" charset="0"/>
                <a:ea typeface="Calibri" panose="020F0502020204030204" pitchFamily="34" charset="0"/>
              </a:rPr>
              <a:t>основные функции операционной системы</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входит: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осуществление диалога с пользователем;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ввод-вывод и управление данными;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планирование и организация процесса обработки программ;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распределение ресурсов (оперативной памяти, процессора, внешних устройств);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запуск программ на выполнение;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всевозможные вспомогательные операции обслуживания;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передача информации между различными внутренними устройствами;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программная поддержка работы периферийных устройств (дисплея, клавиатуры, дисковых накопителей, принтера и др.). </a:t>
            </a:r>
          </a:p>
          <a:p>
            <a:pPr marL="0" indent="457200">
              <a:lnSpc>
                <a:spcPct val="100000"/>
              </a:lnSpc>
              <a:spcBef>
                <a:spcPts val="0"/>
              </a:spcBef>
            </a:pPr>
            <a:endParaRPr lang="ru-RU" sz="1800" dirty="0"/>
          </a:p>
        </p:txBody>
      </p:sp>
    </p:spTree>
    <p:extLst>
      <p:ext uri="{BB962C8B-B14F-4D97-AF65-F5344CB8AC3E}">
        <p14:creationId xmlns:p14="http://schemas.microsoft.com/office/powerpoint/2010/main" val="37803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46610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fontScale="90000"/>
          </a:bodyPr>
          <a:lstStyle/>
          <a:p>
            <a:pPr algn="ctr"/>
            <a:r>
              <a:rPr lang="ru-RU" sz="3600" b="1" dirty="0" smtClean="0">
                <a:latin typeface="Times New Roman" panose="02020603050405020304" pitchFamily="18" charset="0"/>
                <a:cs typeface="Times New Roman" panose="02020603050405020304" pitchFamily="18" charset="0"/>
              </a:rPr>
              <a:t>Операционные системы</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954" y="476672"/>
            <a:ext cx="9153534" cy="648072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000" dirty="0" smtClean="0">
                <a:latin typeface="Times New Roman" panose="02020603050405020304" pitchFamily="18" charset="0"/>
                <a:ea typeface="Calibri" panose="020F0502020204030204" pitchFamily="34" charset="0"/>
              </a:rPr>
              <a:t>В </a:t>
            </a:r>
            <a:r>
              <a:rPr lang="ru-RU" sz="2000" dirty="0">
                <a:latin typeface="Times New Roman" panose="02020603050405020304" pitchFamily="18" charset="0"/>
                <a:ea typeface="Calibri" panose="020F0502020204030204" pitchFamily="34" charset="0"/>
              </a:rPr>
              <a:t>любой ОС имеются средства для организации хранения файлов на каком-либо носителе – </a:t>
            </a:r>
            <a:r>
              <a:rPr lang="ru-RU" sz="2000" b="1" i="1" dirty="0">
                <a:latin typeface="Times New Roman" panose="02020603050405020304" pitchFamily="18" charset="0"/>
                <a:ea typeface="Calibri" panose="020F0502020204030204" pitchFamily="34" charset="0"/>
              </a:rPr>
              <a:t>файловая система</a:t>
            </a:r>
            <a:r>
              <a:rPr lang="ru-RU" sz="2000" dirty="0">
                <a:latin typeface="Times New Roman" panose="02020603050405020304" pitchFamily="18" charset="0"/>
                <a:ea typeface="Calibri" panose="020F0502020204030204" pitchFamily="34" charset="0"/>
              </a:rPr>
              <a:t>.</a:t>
            </a:r>
            <a:r>
              <a:rPr lang="ru-RU" sz="2000" b="1" dirty="0">
                <a:latin typeface="Times New Roman" panose="02020603050405020304" pitchFamily="18" charset="0"/>
                <a:ea typeface="Calibri" panose="020F0502020204030204" pitchFamily="34" charset="0"/>
              </a:rPr>
              <a:t>	</a:t>
            </a:r>
            <a:endParaRPr lang="ru-RU" sz="2000" dirty="0">
              <a:latin typeface="Times New Roman" panose="02020603050405020304" pitchFamily="18" charset="0"/>
              <a:ea typeface="Calibri" panose="020F0502020204030204" pitchFamily="34" charset="0"/>
            </a:endParaRPr>
          </a:p>
          <a:p>
            <a:pPr marL="0" indent="457200" algn="just">
              <a:spcBef>
                <a:spcPts val="0"/>
              </a:spcBef>
              <a:spcAft>
                <a:spcPts val="0"/>
              </a:spcAft>
              <a:buNone/>
            </a:pPr>
            <a:r>
              <a:rPr lang="ru-RU" sz="2000" b="1" i="1" dirty="0">
                <a:latin typeface="Times New Roman" panose="02020603050405020304" pitchFamily="18" charset="0"/>
                <a:ea typeface="Calibri" panose="020F0502020204030204" pitchFamily="34" charset="0"/>
              </a:rPr>
              <a:t>Файл</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 это поименованная совокупность любых данных, размещенная на внешнем запоминающем устройстве и хранимая, пересылаемая и обрабатываемая как единое целое. Файл может содержать программу, числовые данные, текст, закодированное изображение и др. Физически файлы реализуются как участки памяти на </a:t>
            </a:r>
            <a:r>
              <a:rPr lang="ru-RU" sz="2000" dirty="0">
                <a:solidFill>
                  <a:srgbClr val="000000"/>
                </a:solidFill>
                <a:latin typeface="Times New Roman" panose="02020603050405020304" pitchFamily="18" charset="0"/>
                <a:ea typeface="Calibri" panose="020F0502020204030204" pitchFamily="34" charset="0"/>
              </a:rPr>
              <a:t>внешних носителях</a:t>
            </a:r>
            <a:r>
              <a:rPr lang="ru-RU" sz="2000" dirty="0">
                <a:latin typeface="Times New Roman" panose="02020603050405020304" pitchFamily="18" charset="0"/>
                <a:ea typeface="Calibri" panose="020F0502020204030204" pitchFamily="34" charset="0"/>
              </a:rPr>
              <a:t>, например, на магнитных дисках или CD-ROM. Каждый файл занимает некоторое количество блоков дисковой памяти. Обслуживает файлы специальный модуль операционной системы, называемый </a:t>
            </a:r>
            <a:r>
              <a:rPr lang="ru-RU" sz="2000" i="1" dirty="0">
                <a:latin typeface="Times New Roman" panose="02020603050405020304" pitchFamily="18" charset="0"/>
                <a:ea typeface="Calibri" panose="020F0502020204030204" pitchFamily="34" charset="0"/>
              </a:rPr>
              <a:t>драйвером файловой системы.</a:t>
            </a:r>
            <a:r>
              <a:rPr lang="ru-RU" sz="2000" dirty="0">
                <a:latin typeface="Times New Roman" panose="02020603050405020304" pitchFamily="18" charset="0"/>
                <a:ea typeface="Calibri" panose="020F0502020204030204" pitchFamily="34" charset="0"/>
              </a:rPr>
              <a:t> Каждый файл имеет имя, зарегистрированное в </a:t>
            </a:r>
            <a:r>
              <a:rPr lang="ru-RU" sz="2000" i="1" dirty="0">
                <a:latin typeface="Times New Roman" panose="02020603050405020304" pitchFamily="18" charset="0"/>
                <a:ea typeface="Calibri" panose="020F0502020204030204" pitchFamily="34" charset="0"/>
              </a:rPr>
              <a:t>каталоге</a:t>
            </a:r>
            <a:r>
              <a:rPr lang="ru-RU" sz="2000" dirty="0">
                <a:latin typeface="Times New Roman" panose="02020603050405020304" pitchFamily="18" charset="0"/>
                <a:ea typeface="Calibri" panose="020F0502020204030204" pitchFamily="34" charset="0"/>
              </a:rPr>
              <a:t> - оглавлении файлов. </a:t>
            </a:r>
          </a:p>
          <a:p>
            <a:pPr marL="0" indent="457200" algn="just">
              <a:spcBef>
                <a:spcPts val="0"/>
              </a:spcBef>
              <a:spcAft>
                <a:spcPts val="0"/>
              </a:spcAft>
              <a:buNone/>
            </a:pPr>
            <a:r>
              <a:rPr lang="ru-RU" sz="2000" b="1" i="1" dirty="0">
                <a:latin typeface="Times New Roman" panose="02020603050405020304" pitchFamily="18" charset="0"/>
                <a:ea typeface="Calibri" panose="020F0502020204030204" pitchFamily="34" charset="0"/>
              </a:rPr>
              <a:t>Каталог</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a:t>
            </a:r>
            <a:r>
              <a:rPr lang="ru-RU" sz="2000" b="1" i="1" dirty="0">
                <a:latin typeface="Times New Roman" panose="02020603050405020304" pitchFamily="18" charset="0"/>
                <a:ea typeface="Calibri" panose="020F0502020204030204" pitchFamily="34" charset="0"/>
              </a:rPr>
              <a:t>директорию</a:t>
            </a:r>
            <a:r>
              <a:rPr lang="ru-RU" sz="2000" dirty="0">
                <a:latin typeface="Times New Roman" panose="02020603050405020304" pitchFamily="18" charset="0"/>
                <a:ea typeface="Calibri" panose="020F0502020204030204" pitchFamily="34" charset="0"/>
              </a:rPr>
              <a:t> или </a:t>
            </a:r>
            <a:r>
              <a:rPr lang="ru-RU" sz="2000" b="1" i="1" dirty="0">
                <a:latin typeface="Times New Roman" panose="02020603050405020304" pitchFamily="18" charset="0"/>
                <a:ea typeface="Calibri" panose="020F0502020204030204" pitchFamily="34" charset="0"/>
              </a:rPr>
              <a:t>папку</a:t>
            </a:r>
            <a:r>
              <a:rPr lang="ru-RU" sz="2000" dirty="0">
                <a:latin typeface="Times New Roman" panose="02020603050405020304" pitchFamily="18" charset="0"/>
                <a:ea typeface="Calibri" panose="020F0502020204030204" pitchFamily="34" charset="0"/>
              </a:rPr>
              <a:t>) можно просматривать, переименовывать зарегистрированные в нем файлы, переносить их содержимое на новое место и удалять. Каталог может иметь собственное имя и храниться в другом каталоге наряду с обычными файлами: так образуются иерархические файловые структуры. </a:t>
            </a:r>
          </a:p>
          <a:p>
            <a:pPr marL="0" indent="457200" algn="just">
              <a:spcBef>
                <a:spcPts val="0"/>
              </a:spcBef>
              <a:spcAft>
                <a:spcPts val="0"/>
              </a:spcAft>
              <a:buNone/>
            </a:pPr>
            <a:r>
              <a:rPr lang="ru-RU" sz="2000" b="1" i="1" dirty="0" smtClean="0">
                <a:latin typeface="Times New Roman" panose="02020603050405020304" pitchFamily="18" charset="0"/>
                <a:ea typeface="Calibri" panose="020F0502020204030204" pitchFamily="34" charset="0"/>
              </a:rPr>
              <a:t>Драйвер </a:t>
            </a:r>
            <a:r>
              <a:rPr lang="ru-RU" sz="2000" b="1" i="1" dirty="0">
                <a:latin typeface="Times New Roman" panose="02020603050405020304" pitchFamily="18" charset="0"/>
                <a:ea typeface="Calibri" panose="020F0502020204030204" pitchFamily="34" charset="0"/>
              </a:rPr>
              <a:t>файловой системы</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обеспечивает доступ к информации, записанной на магнитный носитель, по имени файла и распределяет пространство на магнитном носителе между файлами. </a:t>
            </a:r>
            <a:r>
              <a:rPr lang="ru-RU" sz="2000" dirty="0" smtClean="0">
                <a:solidFill>
                  <a:srgbClr val="000000"/>
                </a:solidFill>
                <a:latin typeface="Times New Roman" panose="02020603050405020304" pitchFamily="18" charset="0"/>
                <a:ea typeface="Calibri" panose="020F0502020204030204" pitchFamily="34" charset="0"/>
              </a:rPr>
              <a:t>Для </a:t>
            </a:r>
            <a:r>
              <a:rPr lang="ru-RU" sz="2000" dirty="0">
                <a:solidFill>
                  <a:srgbClr val="000000"/>
                </a:solidFill>
                <a:latin typeface="Times New Roman" panose="02020603050405020304" pitchFamily="18" charset="0"/>
                <a:ea typeface="Calibri" panose="020F0502020204030204" pitchFamily="34" charset="0"/>
              </a:rPr>
              <a:t>выполнения этих функций драйвер файловой системы хранит не только информацию пользователя, но и свою собственную служебную информацию. </a:t>
            </a:r>
            <a:endParaRPr lang="ru-RU" sz="2000" dirty="0"/>
          </a:p>
        </p:txBody>
      </p:sp>
    </p:spTree>
    <p:extLst>
      <p:ext uri="{BB962C8B-B14F-4D97-AF65-F5344CB8AC3E}">
        <p14:creationId xmlns:p14="http://schemas.microsoft.com/office/powerpoint/2010/main" val="368539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Операционные системы</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22149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b="1" i="1" dirty="0" smtClean="0">
                <a:latin typeface="Times New Roman" panose="02020603050405020304" pitchFamily="18" charset="0"/>
                <a:ea typeface="Calibri" panose="020F0502020204030204" pitchFamily="34" charset="0"/>
              </a:rPr>
              <a:t>Оболочки</a:t>
            </a:r>
            <a:r>
              <a:rPr lang="ru-RU" sz="2400" b="1" dirty="0" smtClean="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 это программы, созданные для упрощения работы со сложными программными системами, такими, например, как ОС DOS. Они преобразуют неудобный командный пользовательский интерфейс в дружественный графический интерфейс или интерфейс типа “меню”. Прежде всего, оболочки предоставляют пользователю удобный доступ к файлам и обширные сервисные услуги. </a:t>
            </a: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В начале 90-х годов во всем мире огромную популярность приобрела графическая оболочка ОС </a:t>
            </a:r>
            <a:r>
              <a:rPr lang="en-US" sz="2400" dirty="0">
                <a:latin typeface="Times New Roman" panose="02020603050405020304" pitchFamily="18" charset="0"/>
                <a:ea typeface="Calibri" panose="020F0502020204030204" pitchFamily="34" charset="0"/>
              </a:rPr>
              <a:t>DOS </a:t>
            </a:r>
            <a:r>
              <a:rPr lang="ru-RU" sz="2400" dirty="0">
                <a:latin typeface="Times New Roman" panose="02020603050405020304" pitchFamily="18" charset="0"/>
                <a:ea typeface="Calibri" panose="020F0502020204030204" pitchFamily="34" charset="0"/>
              </a:rPr>
              <a:t>- </a:t>
            </a:r>
            <a:r>
              <a:rPr lang="ru-RU" sz="2400" b="1" dirty="0">
                <a:latin typeface="Times New Roman" panose="02020603050405020304" pitchFamily="18" charset="0"/>
                <a:ea typeface="Calibri" panose="020F0502020204030204" pitchFamily="34" charset="0"/>
              </a:rPr>
              <a:t>MS </a:t>
            </a:r>
            <a:r>
              <a:rPr lang="ru-RU" sz="2400" b="1" dirty="0" err="1">
                <a:latin typeface="Times New Roman" panose="02020603050405020304" pitchFamily="18" charset="0"/>
                <a:ea typeface="Calibri" panose="020F0502020204030204" pitchFamily="34" charset="0"/>
              </a:rPr>
              <a:t>Windows</a:t>
            </a:r>
            <a:r>
              <a:rPr lang="ru-RU" sz="2400" dirty="0">
                <a:latin typeface="Times New Roman" panose="02020603050405020304" pitchFamily="18" charset="0"/>
                <a:ea typeface="Calibri" panose="020F0502020204030204" pitchFamily="34" charset="0"/>
              </a:rPr>
              <a:t>, преимущество которой состоит в том, что она облегчает использование компьютера, и её графический интерфейс вместо набора сложных команд с клавиатуры позволяет выбирать их мышью из меню практически мгновенно. По мере появления новых версий </a:t>
            </a:r>
            <a:r>
              <a:rPr lang="en-US" sz="2400" dirty="0">
                <a:latin typeface="Times New Roman" panose="02020603050405020304" pitchFamily="18" charset="0"/>
                <a:ea typeface="Calibri" panose="020F0502020204030204" pitchFamily="34" charset="0"/>
              </a:rPr>
              <a:t>MS Windows </a:t>
            </a:r>
            <a:r>
              <a:rPr lang="ru-RU" sz="2400" dirty="0">
                <a:latin typeface="Times New Roman" panose="02020603050405020304" pitchFamily="18" charset="0"/>
                <a:ea typeface="Calibri" panose="020F0502020204030204" pitchFamily="34" charset="0"/>
              </a:rPr>
              <a:t>она из оболочки превратилась в полноценную операционную систему с огромными возможностями. В настоящее время большинство компьютеров в мире работают под управлением той или иной версии операционной системы </a:t>
            </a:r>
            <a:r>
              <a:rPr lang="en-US" sz="2400" dirty="0">
                <a:latin typeface="Times New Roman" panose="02020603050405020304" pitchFamily="18" charset="0"/>
                <a:ea typeface="Calibri" panose="020F0502020204030204" pitchFamily="34" charset="0"/>
              </a:rPr>
              <a:t>MS</a:t>
            </a:r>
            <a:r>
              <a:rPr lang="ru-RU" sz="2400" dirty="0">
                <a:latin typeface="Times New Roman" panose="02020603050405020304" pitchFamily="18" charset="0"/>
                <a:ea typeface="Calibri" panose="020F0502020204030204" pitchFamily="34" charset="0"/>
              </a:rPr>
              <a:t> </a:t>
            </a:r>
            <a:r>
              <a:rPr lang="ru-RU" sz="2400" dirty="0" err="1">
                <a:latin typeface="Times New Roman" panose="02020603050405020304" pitchFamily="18" charset="0"/>
                <a:ea typeface="Calibri" panose="020F0502020204030204" pitchFamily="34" charset="0"/>
              </a:rPr>
              <a:t>Windows</a:t>
            </a:r>
            <a:r>
              <a:rPr lang="ru-RU" sz="2400" dirty="0">
                <a:latin typeface="Times New Roman" panose="02020603050405020304" pitchFamily="18" charset="0"/>
                <a:ea typeface="Calibri" panose="020F0502020204030204" pitchFamily="34" charset="0"/>
              </a:rPr>
              <a:t>, как правило – </a:t>
            </a:r>
            <a:r>
              <a:rPr lang="en-US" sz="2400" b="1" dirty="0">
                <a:latin typeface="Times New Roman" panose="02020603050405020304" pitchFamily="18" charset="0"/>
                <a:ea typeface="Calibri" panose="020F0502020204030204" pitchFamily="34" charset="0"/>
              </a:rPr>
              <a:t>Windows</a:t>
            </a:r>
            <a:r>
              <a:rPr lang="ru-RU" sz="2400" b="1" dirty="0">
                <a:latin typeface="Times New Roman" panose="02020603050405020304" pitchFamily="18" charset="0"/>
                <a:ea typeface="Calibri" panose="020F0502020204030204" pitchFamily="34" charset="0"/>
              </a:rPr>
              <a:t> 10</a:t>
            </a:r>
            <a:r>
              <a:rPr lang="ru-RU" sz="2400" dirty="0">
                <a:latin typeface="Times New Roman" panose="02020603050405020304" pitchFamily="18" charset="0"/>
                <a:ea typeface="Calibri" panose="020F0502020204030204" pitchFamily="34" charset="0"/>
              </a:rPr>
              <a:t>.</a:t>
            </a:r>
          </a:p>
          <a:p>
            <a:pPr marL="0" indent="457200" algn="just">
              <a:spcBef>
                <a:spcPts val="0"/>
              </a:spcBef>
              <a:spcAft>
                <a:spcPts val="0"/>
              </a:spcAft>
              <a:buNone/>
            </a:pPr>
            <a:endParaRPr lang="ru-RU" sz="2000" dirty="0"/>
          </a:p>
        </p:txBody>
      </p:sp>
    </p:spTree>
    <p:extLst>
      <p:ext uri="{BB962C8B-B14F-4D97-AF65-F5344CB8AC3E}">
        <p14:creationId xmlns:p14="http://schemas.microsoft.com/office/powerpoint/2010/main" val="341575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Системы программирования</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22149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Система программирования </a:t>
            </a:r>
            <a:r>
              <a:rPr lang="ru-RU" sz="2400" dirty="0">
                <a:latin typeface="Times New Roman" panose="02020603050405020304" pitchFamily="18" charset="0"/>
                <a:ea typeface="Calibri" panose="020F0502020204030204" pitchFamily="34" charset="0"/>
              </a:rPr>
              <a:t>– это система для разработки новых программ на конкретном языке программирования. Современные системы программирования обычно предоставляют пользователям мощные и удобные средства разработки программ</a:t>
            </a:r>
            <a:r>
              <a:rPr lang="ru-RU" sz="2400" b="1" dirty="0">
                <a:latin typeface="Times New Roman" panose="02020603050405020304" pitchFamily="18" charset="0"/>
                <a:ea typeface="Calibri" panose="020F0502020204030204" pitchFamily="34" charset="0"/>
              </a:rPr>
              <a:t>.</a:t>
            </a:r>
            <a:r>
              <a:rPr lang="ru-RU" sz="2400" dirty="0">
                <a:latin typeface="Times New Roman" panose="02020603050405020304" pitchFamily="18" charset="0"/>
                <a:ea typeface="Calibri" panose="020F0502020204030204" pitchFamily="34" charset="0"/>
              </a:rPr>
              <a:t> В них входят: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компилятор</a:t>
            </a:r>
            <a:r>
              <a:rPr lang="ru-RU" sz="2400" dirty="0">
                <a:solidFill>
                  <a:srgbClr val="000000"/>
                </a:solidFill>
                <a:latin typeface="Times New Roman" panose="02020603050405020304" pitchFamily="18" charset="0"/>
                <a:ea typeface="Calibri" panose="020F0502020204030204" pitchFamily="34" charset="0"/>
                <a:cs typeface="Symbol" panose="05050102010706020507" pitchFamily="18" charset="2"/>
              </a:rPr>
              <a:t> или </a:t>
            </a:r>
            <a:r>
              <a:rPr lang="ru-RU" sz="2400" dirty="0">
                <a:latin typeface="Times New Roman" panose="02020603050405020304" pitchFamily="18" charset="0"/>
                <a:ea typeface="Calibri" panose="020F0502020204030204" pitchFamily="34" charset="0"/>
                <a:cs typeface="Symbol" panose="05050102010706020507" pitchFamily="18" charset="2"/>
              </a:rPr>
              <a:t>интерпретатор</a:t>
            </a:r>
            <a:r>
              <a:rPr lang="ru-RU" sz="2400" dirty="0">
                <a:solidFill>
                  <a:srgbClr val="000000"/>
                </a:solidFill>
                <a:latin typeface="Times New Roman" panose="02020603050405020304" pitchFamily="18" charset="0"/>
                <a:ea typeface="Calibri" panose="020F0502020204030204" pitchFamily="34" charset="0"/>
                <a:cs typeface="Symbol" panose="05050102010706020507" pitchFamily="18" charset="2"/>
              </a:rPr>
              <a:t>; </a:t>
            </a:r>
            <a:endParaRPr lang="ru-RU" sz="2400" dirty="0">
              <a:latin typeface="Times New Roman" panose="02020603050405020304" pitchFamily="18" charset="0"/>
              <a:ea typeface="Calibri" panose="020F0502020204030204" pitchFamily="34" charset="0"/>
              <a:cs typeface="Symbol" panose="05050102010706020507" pitchFamily="18" charset="2"/>
            </a:endParaRP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интегрированная среда разработки;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средства создания и редактирования текстов программ;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обширные библиотеки стандартных программ и функций;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отладочные программы, т.е. программы, помогающие находить и устранять ошибки в программе;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“дружественная” к пользователю диалоговая среда;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многооконный режим работы;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мощные графические библиотеки; утилиты для работы с библиотеками;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встроенный ассемблер;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встроенная справочная служба; </a:t>
            </a:r>
          </a:p>
          <a:p>
            <a:pPr marL="0" lvl="0" indent="457200" algn="just">
              <a:spcBef>
                <a:spcPts val="0"/>
              </a:spcBef>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другие специфические особенности. </a:t>
            </a:r>
            <a:endParaRPr lang="ru-RU" sz="2400" dirty="0">
              <a:effectLst/>
              <a:latin typeface="Times New Roman" panose="02020603050405020304" pitchFamily="18"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127029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Системы программирования</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22149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lnSpc>
                <a:spcPct val="100000"/>
              </a:lnSpc>
              <a:spcBef>
                <a:spcPts val="0"/>
              </a:spcBef>
              <a:buNone/>
            </a:pPr>
            <a:r>
              <a:rPr lang="ru-RU" sz="2000" b="1" i="1" dirty="0">
                <a:latin typeface="Times New Roman" panose="02020603050405020304" pitchFamily="18" charset="0"/>
                <a:ea typeface="Calibri" panose="020F0502020204030204" pitchFamily="34" charset="0"/>
              </a:rPr>
              <a:t>Транслятор</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 это программа-переводчик. Она преобразует программу, написанную на одном из языков высокого уровня, в программу, состоящую из машинных команд. Трансляторы реализуются в виде компиляторов или интерпретаторов. С точки зрения выполнения работы компилятор и интерпретатор существенно различаются. </a:t>
            </a:r>
          </a:p>
          <a:p>
            <a:pPr marL="0" indent="457200" algn="just">
              <a:lnSpc>
                <a:spcPct val="100000"/>
              </a:lnSpc>
              <a:spcBef>
                <a:spcPts val="0"/>
              </a:spcBef>
              <a:buNone/>
            </a:pPr>
            <a:r>
              <a:rPr lang="ru-RU" sz="2000" b="1" i="1" dirty="0">
                <a:latin typeface="Times New Roman" panose="02020603050405020304" pitchFamily="18" charset="0"/>
                <a:ea typeface="Calibri" panose="020F0502020204030204" pitchFamily="34" charset="0"/>
              </a:rPr>
              <a:t>Компилятор</a:t>
            </a:r>
            <a:r>
              <a:rPr lang="ru-RU" sz="2000" dirty="0">
                <a:latin typeface="Times New Roman" panose="02020603050405020304" pitchFamily="18" charset="0"/>
                <a:ea typeface="Calibri" panose="020F0502020204030204" pitchFamily="34" charset="0"/>
              </a:rPr>
              <a:t> читает всю программу целиком, делает ее перевод и создает законченный вариант программы на машинном языке, который затем и выполняется. </a:t>
            </a:r>
          </a:p>
          <a:p>
            <a:pPr marL="0" indent="457200" algn="just">
              <a:lnSpc>
                <a:spcPct val="100000"/>
              </a:lnSpc>
              <a:spcBef>
                <a:spcPts val="0"/>
              </a:spcBef>
              <a:buNone/>
            </a:pPr>
            <a:r>
              <a:rPr lang="ru-RU" sz="2000" b="1" i="1" dirty="0">
                <a:latin typeface="Times New Roman" panose="02020603050405020304" pitchFamily="18" charset="0"/>
                <a:ea typeface="Calibri" panose="020F0502020204030204" pitchFamily="34" charset="0"/>
              </a:rPr>
              <a:t>Интерпретатор</a:t>
            </a:r>
            <a:r>
              <a:rPr lang="ru-RU" sz="2000" dirty="0">
                <a:latin typeface="Times New Roman" panose="02020603050405020304" pitchFamily="18" charset="0"/>
                <a:ea typeface="Calibri" panose="020F0502020204030204" pitchFamily="34" charset="0"/>
              </a:rPr>
              <a:t> переводит и выполняет программу строка за строкой. </a:t>
            </a:r>
          </a:p>
          <a:p>
            <a:pPr marL="0" indent="457200" algn="just">
              <a:lnSpc>
                <a:spcPct val="100000"/>
              </a:lnSpc>
              <a:spcBef>
                <a:spcPts val="0"/>
              </a:spcBef>
              <a:buNone/>
            </a:pPr>
            <a:r>
              <a:rPr lang="ru-RU" sz="2000" dirty="0">
                <a:latin typeface="Times New Roman" panose="02020603050405020304" pitchFamily="18" charset="0"/>
                <a:ea typeface="Calibri" panose="020F0502020204030204" pitchFamily="34" charset="0"/>
              </a:rPr>
              <a:t>После того, как программа откомпилирована, уже ни сама исходная программа, ни компилятор становятся не нужны. В то же время программа, обрабатываемая интерпретатором, должна заново переводиться на машинный язык при каждом очередном запуске программы. Откомпилированные программы работают быстрее, но интерпретируемые проще отлаживать и изменять. </a:t>
            </a:r>
          </a:p>
          <a:p>
            <a:pPr marL="0" indent="457200" algn="just">
              <a:lnSpc>
                <a:spcPct val="100000"/>
              </a:lnSpc>
              <a:spcBef>
                <a:spcPts val="0"/>
              </a:spcBef>
              <a:buNone/>
            </a:pPr>
            <a:r>
              <a:rPr lang="ru-RU" sz="2000" dirty="0">
                <a:solidFill>
                  <a:srgbClr val="000000"/>
                </a:solidFill>
                <a:latin typeface="Times New Roman" panose="02020603050405020304" pitchFamily="18" charset="0"/>
                <a:ea typeface="Calibri" panose="020F0502020204030204" pitchFamily="34" charset="0"/>
              </a:rPr>
              <a:t>Каждый конкретный язык ориентирован либо на компиляцию, либо на интерпретацию - в зависимости от того, для каких целей он создавался. Иногда для одного языка имеется и компилятор, и интерпретатор</a:t>
            </a:r>
            <a:r>
              <a:rPr lang="ru-RU" sz="2000" dirty="0" smtClean="0">
                <a:solidFill>
                  <a:srgbClr val="000000"/>
                </a:solidFill>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3520924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Процедурное программирование</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22149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lnSpc>
                <a:spcPct val="100000"/>
              </a:lnSpc>
              <a:spcBef>
                <a:spcPts val="0"/>
              </a:spcBef>
              <a:spcAft>
                <a:spcPts val="0"/>
              </a:spcAft>
              <a:buNone/>
            </a:pPr>
            <a:r>
              <a:rPr lang="ru-RU" sz="2000" dirty="0">
                <a:latin typeface="Times New Roman" panose="02020603050405020304" pitchFamily="18" charset="0"/>
                <a:ea typeface="Calibri" panose="020F0502020204030204" pitchFamily="34" charset="0"/>
              </a:rPr>
              <a:t>Программа на </a:t>
            </a:r>
            <a:r>
              <a:rPr lang="ru-RU" sz="2000" b="1" i="1" dirty="0">
                <a:latin typeface="Times New Roman" panose="02020603050405020304" pitchFamily="18" charset="0"/>
                <a:ea typeface="Calibri" panose="020F0502020204030204" pitchFamily="34" charset="0"/>
              </a:rPr>
              <a:t>процедурном языке программирования </a:t>
            </a:r>
            <a:r>
              <a:rPr lang="ru-RU" sz="2000" dirty="0">
                <a:latin typeface="Times New Roman" panose="02020603050405020304" pitchFamily="18" charset="0"/>
                <a:ea typeface="Calibri" panose="020F0502020204030204" pitchFamily="34" charset="0"/>
              </a:rPr>
              <a:t>состоит из последовательности операторов (инструкций), задающих процедуру решения задачи. Основным является оператор присваивания, служащий для изменения содержимого областей памяти. Концепция памяти как хранилища значений, содержимое которого может обновляться операторами программы, является фундаментальной в процедурном программировании.</a:t>
            </a:r>
          </a:p>
          <a:p>
            <a:pPr marL="0" indent="457200" algn="just">
              <a:lnSpc>
                <a:spcPct val="100000"/>
              </a:lnSpc>
              <a:spcBef>
                <a:spcPts val="0"/>
              </a:spcBef>
              <a:spcAft>
                <a:spcPts val="0"/>
              </a:spcAft>
              <a:buNone/>
            </a:pPr>
            <a:r>
              <a:rPr lang="ru-RU" sz="2000" dirty="0">
                <a:latin typeface="Times New Roman" panose="02020603050405020304" pitchFamily="18" charset="0"/>
                <a:ea typeface="Calibri" panose="020F0502020204030204" pitchFamily="34" charset="0"/>
              </a:rPr>
              <a:t>Выполнение программы сводится к последовательному выполнению операторов с целью преобразования исходного состояния памяти, то есть значений исходных данных, в заключительное, то есть в результаты. Таким образом, с точки зрения программиста имеются программа и память, причем первая последовательно обновляет содержимое последней.</a:t>
            </a:r>
          </a:p>
          <a:p>
            <a:pPr marL="0" indent="457200" algn="just">
              <a:lnSpc>
                <a:spcPct val="100000"/>
              </a:lnSpc>
              <a:spcBef>
                <a:spcPts val="0"/>
              </a:spcBef>
              <a:spcAft>
                <a:spcPts val="0"/>
              </a:spcAft>
              <a:buNone/>
            </a:pPr>
            <a:r>
              <a:rPr lang="ru-RU" sz="2000" dirty="0">
                <a:latin typeface="Times New Roman" panose="02020603050405020304" pitchFamily="18" charset="0"/>
                <a:ea typeface="Calibri" panose="020F0502020204030204" pitchFamily="34" charset="0"/>
              </a:rPr>
              <a:t>Процедурные языки характеризуются следующими особенностями:</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необходимостью явного управления памятью, в частности, описанием переменных;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малой пригодностью для символьных вычислений;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отсутствием строгой математической основы; </a:t>
            </a:r>
          </a:p>
          <a:p>
            <a:pPr marL="0" lvl="0" indent="457200" algn="just">
              <a:lnSpc>
                <a:spcPct val="100000"/>
              </a:lnSpc>
              <a:spcBef>
                <a:spcPts val="0"/>
              </a:spcBef>
              <a:spcAft>
                <a:spcPts val="0"/>
              </a:spcAft>
              <a:buFont typeface="Symbol" panose="05050102010706020507" pitchFamily="18" charset="2"/>
              <a:buChar char=""/>
              <a:tabLst>
                <a:tab pos="678180" algn="l"/>
              </a:tabLst>
            </a:pPr>
            <a:r>
              <a:rPr lang="ru-RU" sz="2000" dirty="0">
                <a:latin typeface="Times New Roman" panose="02020603050405020304" pitchFamily="18" charset="0"/>
                <a:ea typeface="Calibri" panose="020F0502020204030204" pitchFamily="34" charset="0"/>
                <a:cs typeface="Symbol" panose="05050102010706020507" pitchFamily="18" charset="2"/>
              </a:rPr>
              <a:t>высокой эффективностью реализации.</a:t>
            </a:r>
          </a:p>
          <a:p>
            <a:pPr marL="0" indent="457200" algn="just">
              <a:lnSpc>
                <a:spcPct val="100000"/>
              </a:lnSpc>
              <a:spcBef>
                <a:spcPts val="0"/>
              </a:spcBef>
              <a:buNone/>
            </a:pPr>
            <a:endParaRPr lang="ru-RU" sz="2000" dirty="0">
              <a:effectLst/>
              <a:latin typeface="Times New Roman" panose="02020603050405020304" pitchFamily="18"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253912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fontScale="90000"/>
          </a:bodyPr>
          <a:lstStyle/>
          <a:p>
            <a:pPr algn="ctr"/>
            <a:r>
              <a:rPr lang="ru-RU" sz="3600" b="1" dirty="0" smtClean="0">
                <a:latin typeface="Times New Roman" panose="02020603050405020304" pitchFamily="18" charset="0"/>
                <a:cs typeface="Times New Roman" panose="02020603050405020304" pitchFamily="18" charset="0"/>
              </a:rPr>
              <a:t>Объектно-ориентированное программирование</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55272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В основе </a:t>
            </a:r>
            <a:r>
              <a:rPr lang="ru-RU" sz="2400" b="1" i="1" dirty="0">
                <a:latin typeface="Times New Roman" panose="02020603050405020304" pitchFamily="18" charset="0"/>
                <a:ea typeface="Calibri" panose="020F0502020204030204" pitchFamily="34" charset="0"/>
              </a:rPr>
              <a:t>объектно-ориентированного стиля программирования</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лежит понятие </a:t>
            </a:r>
            <a:r>
              <a:rPr lang="ru-RU" sz="2400" b="1" i="1" dirty="0">
                <a:latin typeface="Times New Roman" panose="02020603050405020304" pitchFamily="18" charset="0"/>
                <a:ea typeface="Calibri" panose="020F0502020204030204" pitchFamily="34" charset="0"/>
              </a:rPr>
              <a:t>объекта</a:t>
            </a:r>
            <a:r>
              <a:rPr lang="ru-RU" sz="2400" dirty="0">
                <a:latin typeface="Times New Roman" panose="02020603050405020304" pitchFamily="18" charset="0"/>
                <a:ea typeface="Calibri" panose="020F0502020204030204" pitchFamily="34" charset="0"/>
              </a:rPr>
              <a:t>, а суть его выражается формулой: “объект - данные + процедуры”. Каждый объект интегрирует в себе некоторую структуру данных и доступные только ему процедуры обработки этих данных, называемые </a:t>
            </a:r>
            <a:r>
              <a:rPr lang="ru-RU" sz="2400" b="1" i="1" dirty="0">
                <a:latin typeface="Times New Roman" panose="02020603050405020304" pitchFamily="18" charset="0"/>
                <a:ea typeface="Calibri" panose="020F0502020204030204" pitchFamily="34" charset="0"/>
              </a:rPr>
              <a:t>методами</a:t>
            </a:r>
            <a:r>
              <a:rPr lang="ru-RU" sz="2400" dirty="0">
                <a:latin typeface="Times New Roman" panose="02020603050405020304" pitchFamily="18" charset="0"/>
                <a:ea typeface="Calibri" panose="020F0502020204030204" pitchFamily="34" charset="0"/>
              </a:rPr>
              <a:t>. Объединение данных и процедур в одном объекте называется </a:t>
            </a:r>
            <a:r>
              <a:rPr lang="ru-RU" sz="2400" b="1" i="1" dirty="0">
                <a:latin typeface="Times New Roman" panose="02020603050405020304" pitchFamily="18" charset="0"/>
                <a:ea typeface="Calibri" panose="020F0502020204030204" pitchFamily="34" charset="0"/>
              </a:rPr>
              <a:t>инкапсуляцией </a:t>
            </a:r>
            <a:r>
              <a:rPr lang="ru-RU" sz="2400" dirty="0">
                <a:latin typeface="Times New Roman" panose="02020603050405020304" pitchFamily="18" charset="0"/>
                <a:ea typeface="Calibri" panose="020F0502020204030204" pitchFamily="34" charset="0"/>
              </a:rPr>
              <a:t>и присуще объектно-ориентированному программированию.</a:t>
            </a: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Для описания объектов служат </a:t>
            </a:r>
            <a:r>
              <a:rPr lang="ru-RU" sz="2400" b="1" i="1" dirty="0">
                <a:latin typeface="Times New Roman" panose="02020603050405020304" pitchFamily="18" charset="0"/>
                <a:ea typeface="Calibri" panose="020F0502020204030204" pitchFamily="34" charset="0"/>
              </a:rPr>
              <a:t>классы</a:t>
            </a:r>
            <a:r>
              <a:rPr lang="ru-RU" sz="2400" dirty="0">
                <a:latin typeface="Times New Roman" panose="02020603050405020304" pitchFamily="18" charset="0"/>
                <a:ea typeface="Calibri" panose="020F0502020204030204" pitchFamily="34" charset="0"/>
              </a:rPr>
              <a:t>. Класс определяет свойства и методы объекта, принадлежащего этому классу. Соответственно, любой объект можно определить как </a:t>
            </a:r>
            <a:r>
              <a:rPr lang="ru-RU" sz="2400" b="1" i="1" dirty="0">
                <a:latin typeface="Times New Roman" panose="02020603050405020304" pitchFamily="18" charset="0"/>
                <a:ea typeface="Calibri" panose="020F0502020204030204" pitchFamily="34" charset="0"/>
              </a:rPr>
              <a:t>экземпляр класса.</a:t>
            </a: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Программирование в объектно-ориентированном стиле заключается в выборе имеющихся или создании новых объектов и организации взаимодействия между ними. При создании новых объектов свойства объектов могут добавляться или </a:t>
            </a:r>
            <a:r>
              <a:rPr lang="ru-RU" sz="2400" b="1" i="1" dirty="0">
                <a:latin typeface="Times New Roman" panose="02020603050405020304" pitchFamily="18" charset="0"/>
                <a:ea typeface="Calibri" panose="020F0502020204030204" pitchFamily="34" charset="0"/>
              </a:rPr>
              <a:t>наследоваться </a:t>
            </a:r>
            <a:r>
              <a:rPr lang="ru-RU" sz="2400" dirty="0">
                <a:latin typeface="Times New Roman" panose="02020603050405020304" pitchFamily="18" charset="0"/>
                <a:ea typeface="Calibri" panose="020F0502020204030204" pitchFamily="34" charset="0"/>
              </a:rPr>
              <a:t>от объектов-предков. В процессе работы с объектами допускается </a:t>
            </a:r>
            <a:r>
              <a:rPr lang="ru-RU" sz="2400" b="1" i="1" dirty="0">
                <a:latin typeface="Times New Roman" panose="02020603050405020304" pitchFamily="18" charset="0"/>
                <a:ea typeface="Calibri" panose="020F0502020204030204" pitchFamily="34" charset="0"/>
              </a:rPr>
              <a:t>полиморфизм </a:t>
            </a:r>
            <a:r>
              <a:rPr lang="ru-RU" sz="2400" dirty="0">
                <a:latin typeface="Times New Roman" panose="02020603050405020304" pitchFamily="18" charset="0"/>
                <a:ea typeface="Calibri" panose="020F0502020204030204" pitchFamily="34" charset="0"/>
              </a:rPr>
              <a:t>– возможность использования методов с одинаковыми именами для обработки данных разных типов</a:t>
            </a:r>
            <a:r>
              <a:rPr lang="ru-RU" sz="2400" dirty="0" smtClean="0">
                <a:latin typeface="Times New Roman" panose="02020603050405020304" pitchFamily="18" charset="0"/>
                <a:ea typeface="Calibri" panose="020F0502020204030204" pitchFamily="34" charset="0"/>
              </a:rPr>
              <a:t>.</a:t>
            </a: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4702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3435"/>
            <a:ext cx="9144000" cy="607253"/>
          </a:xfrm>
        </p:spPr>
        <p:txBody>
          <a:bodyPr>
            <a:normAutofit/>
          </a:bodyPr>
          <a:lstStyle/>
          <a:p>
            <a:pPr algn="ctr"/>
            <a:r>
              <a:rPr lang="ru-RU" sz="2800" b="1" dirty="0" smtClean="0">
                <a:latin typeface="Times New Roman" panose="02020603050405020304" pitchFamily="18" charset="0"/>
                <a:cs typeface="Times New Roman" panose="02020603050405020304" pitchFamily="18" charset="0"/>
              </a:rPr>
              <a:t>Компьютер и принципы его действия</a:t>
            </a:r>
            <a:endParaRPr lang="ru-RU" sz="28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6930" y="980728"/>
            <a:ext cx="9117070" cy="5400600"/>
          </a:xfrm>
        </p:spPr>
        <p:txBody>
          <a:bodyPr>
            <a:normAutofit/>
          </a:bodyPr>
          <a:lstStyle/>
          <a:p>
            <a:pPr marL="0" indent="457200" algn="just">
              <a:spcBef>
                <a:spcPts val="0"/>
              </a:spcBef>
              <a:buNone/>
            </a:pPr>
            <a:r>
              <a:rPr lang="ru-RU" sz="2400" b="1" i="1" dirty="0">
                <a:latin typeface="Times New Roman" panose="02020603050405020304" pitchFamily="18" charset="0"/>
                <a:cs typeface="Times New Roman" panose="02020603050405020304" pitchFamily="18" charset="0"/>
              </a:rPr>
              <a:t>Компьютер</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представляет собой программируемое электронное устройство, способное обрабатывать данные и производить вычисления, а также выполнять задачи манипулирования данными. </a:t>
            </a:r>
          </a:p>
          <a:p>
            <a:pPr marL="0" indent="457200" algn="just">
              <a:spcBef>
                <a:spcPts val="0"/>
              </a:spcBef>
              <a:buNone/>
            </a:pPr>
            <a:r>
              <a:rPr lang="ru-RU" sz="2400" dirty="0">
                <a:latin typeface="Times New Roman" panose="02020603050405020304" pitchFamily="18" charset="0"/>
                <a:cs typeface="Times New Roman" panose="02020603050405020304" pitchFamily="18" charset="0"/>
              </a:rPr>
              <a:t>Основу всех современных компьютеров образует </a:t>
            </a:r>
            <a:r>
              <a:rPr lang="ru-RU" sz="2400" b="1" i="1" dirty="0">
                <a:latin typeface="Times New Roman" panose="02020603050405020304" pitchFamily="18" charset="0"/>
                <a:cs typeface="Times New Roman" panose="02020603050405020304" pitchFamily="18" charset="0"/>
              </a:rPr>
              <a:t>аппаратура</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1" i="1" dirty="0" err="1">
                <a:latin typeface="Times New Roman" panose="02020603050405020304" pitchFamily="18" charset="0"/>
                <a:cs typeface="Times New Roman" panose="02020603050405020304" pitchFamily="18" charset="0"/>
              </a:rPr>
              <a:t>HardWare</a:t>
            </a:r>
            <a:r>
              <a:rPr lang="ru-RU" sz="2400" dirty="0">
                <a:latin typeface="Times New Roman" panose="02020603050405020304" pitchFamily="18" charset="0"/>
                <a:cs typeface="Times New Roman" panose="02020603050405020304" pitchFamily="18" charset="0"/>
              </a:rPr>
              <a:t>), построенная, в основном, с использованием электронных и электромеханических элементов и устройств. Принцип действия компьютеров состоит в выполнении </a:t>
            </a:r>
            <a:r>
              <a:rPr lang="ru-RU" sz="2400" b="1" i="1" dirty="0">
                <a:latin typeface="Times New Roman" panose="02020603050405020304" pitchFamily="18" charset="0"/>
                <a:cs typeface="Times New Roman" panose="02020603050405020304" pitchFamily="18" charset="0"/>
              </a:rPr>
              <a:t>программ</a:t>
            </a:r>
            <a:r>
              <a:rPr lang="ru-RU" sz="2400" dirty="0">
                <a:latin typeface="Times New Roman" panose="02020603050405020304" pitchFamily="18" charset="0"/>
                <a:cs typeface="Times New Roman" panose="02020603050405020304" pitchFamily="18" charset="0"/>
              </a:rPr>
              <a:t> (</a:t>
            </a:r>
            <a:r>
              <a:rPr lang="ru-RU" sz="2400" b="1" i="1" dirty="0" err="1">
                <a:latin typeface="Times New Roman" panose="02020603050405020304" pitchFamily="18" charset="0"/>
                <a:cs typeface="Times New Roman" panose="02020603050405020304" pitchFamily="18" charset="0"/>
              </a:rPr>
              <a:t>SoftWare</a:t>
            </a:r>
            <a:r>
              <a:rPr lang="ru-RU" sz="2400" dirty="0">
                <a:latin typeface="Times New Roman" panose="02020603050405020304" pitchFamily="18" charset="0"/>
                <a:cs typeface="Times New Roman" panose="02020603050405020304" pitchFamily="18" charset="0"/>
              </a:rPr>
              <a:t>), которые представляют собой заранее заданные, четко определённые последовательности арифметических, логических и других </a:t>
            </a:r>
            <a:r>
              <a:rPr lang="ru-RU" sz="2400" b="1" i="1" dirty="0">
                <a:latin typeface="Times New Roman" panose="02020603050405020304" pitchFamily="18" charset="0"/>
                <a:cs typeface="Times New Roman" panose="02020603050405020304" pitchFamily="18" charset="0"/>
              </a:rPr>
              <a:t>операций</a:t>
            </a:r>
            <a:r>
              <a:rPr lang="ru-RU" sz="2400" dirty="0">
                <a:latin typeface="Times New Roman" panose="02020603050405020304" pitchFamily="18" charset="0"/>
                <a:cs typeface="Times New Roman" panose="02020603050405020304" pitchFamily="18" charset="0"/>
              </a:rPr>
              <a:t>.</a:t>
            </a:r>
          </a:p>
          <a:p>
            <a:pPr marL="0" indent="457200" algn="just">
              <a:spcBef>
                <a:spcPts val="0"/>
              </a:spcBef>
              <a:buNone/>
            </a:pPr>
            <a:r>
              <a:rPr lang="ru-RU" sz="2400" dirty="0">
                <a:latin typeface="Times New Roman" panose="02020603050405020304" pitchFamily="18" charset="0"/>
                <a:cs typeface="Times New Roman" panose="02020603050405020304" pitchFamily="18" charset="0"/>
              </a:rPr>
              <a:t>Любая компьютерная программа представляет собой последовательность отдельных команд.</a:t>
            </a:r>
            <a:r>
              <a:rPr lang="ru-RU" sz="2400" b="1" dirty="0">
                <a:latin typeface="Times New Roman" panose="02020603050405020304" pitchFamily="18" charset="0"/>
                <a:cs typeface="Times New Roman" panose="02020603050405020304" pitchFamily="18" charset="0"/>
              </a:rPr>
              <a:t> </a:t>
            </a:r>
            <a:r>
              <a:rPr lang="ru-RU" sz="2400" b="1" i="1" dirty="0">
                <a:latin typeface="Times New Roman" panose="02020603050405020304" pitchFamily="18" charset="0"/>
                <a:cs typeface="Times New Roman" panose="02020603050405020304" pitchFamily="18" charset="0"/>
              </a:rPr>
              <a:t>Команда</a:t>
            </a:r>
            <a:r>
              <a:rPr lang="ru-RU" sz="2400" b="1"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это описание операции, которую должен выполнить компьютер. Как правило, у команды есть свой </a:t>
            </a:r>
            <a:r>
              <a:rPr lang="ru-RU" sz="2400" b="1" i="1" dirty="0">
                <a:latin typeface="Times New Roman" panose="02020603050405020304" pitchFamily="18" charset="0"/>
                <a:cs typeface="Times New Roman" panose="02020603050405020304" pitchFamily="18" charset="0"/>
              </a:rPr>
              <a:t>код</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(условное обозначение), </a:t>
            </a:r>
            <a:r>
              <a:rPr lang="ru-RU" sz="2400" b="1" i="1" dirty="0">
                <a:latin typeface="Times New Roman" panose="02020603050405020304" pitchFamily="18" charset="0"/>
                <a:cs typeface="Times New Roman" panose="02020603050405020304" pitchFamily="18" charset="0"/>
              </a:rPr>
              <a:t>исходные данные</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(операнды) и </a:t>
            </a:r>
            <a:r>
              <a:rPr lang="ru-RU" sz="2400" b="1" i="1" dirty="0">
                <a:latin typeface="Times New Roman" panose="02020603050405020304" pitchFamily="18" charset="0"/>
                <a:cs typeface="Times New Roman" panose="02020603050405020304" pitchFamily="18" charset="0"/>
              </a:rPr>
              <a:t>результат</a:t>
            </a:r>
            <a:r>
              <a:rPr lang="ru-RU" sz="2400" dirty="0">
                <a:latin typeface="Times New Roman" panose="02020603050405020304" pitchFamily="18" charset="0"/>
                <a:cs typeface="Times New Roman" panose="02020603050405020304" pitchFamily="18" charset="0"/>
              </a:rPr>
              <a:t>,</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который должен быть получен в результате выполнения команды. </a:t>
            </a:r>
          </a:p>
          <a:p>
            <a:pPr marL="0" indent="0" algn="just">
              <a:buNone/>
            </a:pPr>
            <a:endParaRPr lang="ru-RU" dirty="0"/>
          </a:p>
        </p:txBody>
      </p:sp>
    </p:spTree>
    <p:extLst>
      <p:ext uri="{BB962C8B-B14F-4D97-AF65-F5344CB8AC3E}">
        <p14:creationId xmlns:p14="http://schemas.microsoft.com/office/powerpoint/2010/main" val="77324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Визуальное программирование</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В последнее время многие системы программирования, в особенности объектно-ориентированные, реализуются как </a:t>
            </a:r>
            <a:r>
              <a:rPr lang="ru-RU" sz="2400" b="1" i="1" dirty="0">
                <a:latin typeface="Times New Roman" panose="02020603050405020304" pitchFamily="18" charset="0"/>
                <a:ea typeface="Calibri" panose="020F0502020204030204" pitchFamily="34" charset="0"/>
                <a:cs typeface="Times New Roman" panose="02020603050405020304" pitchFamily="18" charset="0"/>
              </a:rPr>
              <a:t>системы визуального программирования</a:t>
            </a:r>
            <a:r>
              <a:rPr lang="ru-RU" sz="2400" i="1" dirty="0">
                <a:latin typeface="Times New Roman" panose="02020603050405020304" pitchFamily="18" charset="0"/>
                <a:ea typeface="Calibri" panose="020F0502020204030204" pitchFamily="34" charset="0"/>
                <a:cs typeface="Times New Roman" panose="02020603050405020304" pitchFamily="18" charset="0"/>
              </a:rPr>
              <a:t>.</a:t>
            </a:r>
            <a:r>
              <a:rPr lang="ru-RU" sz="2400" b="1" i="1" dirty="0">
                <a:latin typeface="Times New Roman" panose="02020603050405020304" pitchFamily="18" charset="0"/>
                <a:ea typeface="Calibri" panose="020F0502020204030204" pitchFamily="34" charset="0"/>
                <a:cs typeface="Times New Roman" panose="02020603050405020304" pitchFamily="18" charset="0"/>
              </a:rPr>
              <a:t> </a:t>
            </a:r>
            <a:r>
              <a:rPr lang="ru-RU" sz="2400" dirty="0">
                <a:latin typeface="Times New Roman" panose="02020603050405020304" pitchFamily="18" charset="0"/>
                <a:ea typeface="Calibri" panose="020F0502020204030204" pitchFamily="34" charset="0"/>
                <a:cs typeface="Times New Roman" panose="02020603050405020304" pitchFamily="18" charset="0"/>
              </a:rPr>
              <a:t>Отличительной особенностью таких систем является мощная среда разработки программ из готовых “строительных блоков”, позволяющая создать интерфейсную часть программного продукта в диалоговом режиме, практически без кодирования программных операций.</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В данном курсе мы будем изучать основы программирования, используя </a:t>
            </a:r>
            <a:r>
              <a:rPr lang="ru-RU" sz="2400" spc="-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язык</a:t>
            </a:r>
            <a:r>
              <a:rPr lang="ru-RU" sz="2400" b="1" spc="-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spc="-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программирования высокого уровня – </a:t>
            </a:r>
            <a:r>
              <a:rPr lang="en-US" sz="2400" b="1" spc="-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Visual </a:t>
            </a:r>
            <a:r>
              <a:rPr lang="en-US" sz="2400" b="1" spc="-5" dirty="0" smtClean="0">
                <a:solidFill>
                  <a:srgbClr val="202020"/>
                </a:solidFill>
                <a:latin typeface="Times New Roman" panose="02020603050405020304" pitchFamily="18" charset="0"/>
                <a:ea typeface="Calibri" panose="020F0502020204030204" pitchFamily="34" charset="0"/>
                <a:cs typeface="Times New Roman" panose="02020603050405020304" pitchFamily="18" charset="0"/>
              </a:rPr>
              <a:t>C++</a:t>
            </a:r>
            <a:r>
              <a:rPr lang="ru-RU" sz="2400" spc="-5" dirty="0" smtClean="0">
                <a:solidFill>
                  <a:srgbClr val="202020"/>
                </a:solidFill>
                <a:latin typeface="Times New Roman" panose="02020603050405020304" pitchFamily="18" charset="0"/>
                <a:ea typeface="Calibri" panose="020F0502020204030204" pitchFamily="34" charset="0"/>
                <a:cs typeface="Times New Roman" panose="02020603050405020304" pitchFamily="18" charset="0"/>
              </a:rPr>
              <a:t>.</a:t>
            </a:r>
            <a:r>
              <a:rPr lang="ru-RU" sz="2400" spc="20" dirty="0" smtClean="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spc="20"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Это мощная, профессиональная, визуальная, объектно-ориентированная система </a:t>
            </a:r>
            <a:r>
              <a:rPr lang="ru-RU" sz="2400"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программирования, позволяющая быстро и эффективно создавать приложения для </a:t>
            </a:r>
            <a:r>
              <a:rPr lang="en-US" sz="2400" spc="1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MS Windows</a:t>
            </a:r>
            <a:r>
              <a:rPr lang="ru-RU" sz="2400" spc="1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и входящая в состав</a:t>
            </a:r>
            <a:r>
              <a:rPr lang="ru-RU" sz="2400" spc="5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интегрированной среды р</a:t>
            </a:r>
            <a:r>
              <a:rPr lang="ru-RU" sz="2400" spc="2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азработки</a:t>
            </a:r>
            <a:r>
              <a:rPr lang="ru-RU" sz="2400" b="1" i="1" spc="2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b="1" dirty="0" err="1">
                <a:latin typeface="Times New Roman" panose="02020603050405020304" pitchFamily="18" charset="0"/>
                <a:ea typeface="Calibri" panose="020F0502020204030204" pitchFamily="34" charset="0"/>
                <a:cs typeface="Times New Roman" panose="02020603050405020304" pitchFamily="18" charset="0"/>
              </a:rPr>
              <a:t>Visual</a:t>
            </a:r>
            <a:r>
              <a:rPr lang="ru-RU" sz="2400" b="1" dirty="0">
                <a:latin typeface="Times New Roman" panose="02020603050405020304" pitchFamily="18" charset="0"/>
                <a:ea typeface="Calibri" panose="020F0502020204030204" pitchFamily="34" charset="0"/>
                <a:cs typeface="Times New Roman" panose="02020603050405020304" pitchFamily="18" charset="0"/>
              </a:rPr>
              <a:t> </a:t>
            </a:r>
            <a:r>
              <a:rPr lang="ru-RU" sz="2400" b="1" dirty="0" err="1">
                <a:latin typeface="Times New Roman" panose="02020603050405020304" pitchFamily="18" charset="0"/>
                <a:ea typeface="Calibri" panose="020F0502020204030204" pitchFamily="34" charset="0"/>
                <a:cs typeface="Times New Roman" panose="02020603050405020304" pitchFamily="18" charset="0"/>
              </a:rPr>
              <a:t>Studio</a:t>
            </a:r>
            <a:r>
              <a:rPr lang="ru-RU" sz="2400" b="1" dirty="0">
                <a:latin typeface="Times New Roman" panose="02020603050405020304" pitchFamily="18" charset="0"/>
                <a:ea typeface="Calibri" panose="020F0502020204030204" pitchFamily="34" charset="0"/>
                <a:cs typeface="Times New Roman" panose="02020603050405020304" pitchFamily="18" charset="0"/>
              </a:rPr>
              <a:t> .NET</a:t>
            </a:r>
            <a:r>
              <a:rPr lang="ru-RU" sz="2400" spc="2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Однако на первых порах мы не будем использовать объектно-ориентированные возможности системы, оставаясь в рамках процедурного программирования.  </a:t>
            </a:r>
            <a:r>
              <a:rPr lang="ru-RU" sz="2400" b="1" spc="25" dirty="0">
                <a:solidFill>
                  <a:srgbClr val="202020"/>
                </a:solidFill>
                <a:latin typeface="Times New Roman" panose="02020603050405020304" pitchFamily="18" charset="0"/>
                <a:ea typeface="Calibri" panose="020F0502020204030204" pitchFamily="34" charset="0"/>
                <a:cs typeface="Times New Roman" panose="02020603050405020304" pitchFamily="18" charset="0"/>
              </a:rPr>
              <a:t>  </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457200" algn="just">
              <a:spcBef>
                <a:spcPts val="0"/>
              </a:spcBef>
              <a:spcAft>
                <a:spcPts val="0"/>
              </a:spcAft>
              <a:buNone/>
            </a:pP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561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Инструментальные программы</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800" b="1" i="1" dirty="0">
                <a:latin typeface="Times New Roman" panose="02020603050405020304" pitchFamily="18" charset="0"/>
                <a:ea typeface="Calibri" panose="020F0502020204030204" pitchFamily="34" charset="0"/>
              </a:rPr>
              <a:t>Инструментальные программные средства</a:t>
            </a:r>
            <a:r>
              <a:rPr lang="ru-RU" sz="2800" b="1" dirty="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 это программы, которые используются в ходе разработки, корректировки или развития ПО и часто являются составными частями систем программирования. </a:t>
            </a:r>
          </a:p>
          <a:p>
            <a:pPr marL="0" indent="457200" algn="just">
              <a:spcBef>
                <a:spcPts val="0"/>
              </a:spcBef>
              <a:spcAft>
                <a:spcPts val="0"/>
              </a:spcAft>
              <a:buNone/>
            </a:pPr>
            <a:r>
              <a:rPr lang="ru-RU" sz="2800" dirty="0">
                <a:latin typeface="Times New Roman" panose="02020603050405020304" pitchFamily="18" charset="0"/>
                <a:ea typeface="Calibri" panose="020F0502020204030204" pitchFamily="34" charset="0"/>
              </a:rPr>
              <a:t>К инструментальным программам, например, относятся: </a:t>
            </a:r>
          </a:p>
          <a:p>
            <a:pPr marL="342900" lvl="0" indent="-342900" algn="just">
              <a:spcAft>
                <a:spcPts val="0"/>
              </a:spcAft>
              <a:buFont typeface="Symbol" panose="05050102010706020507" pitchFamily="18" charset="2"/>
              <a:buChar char=""/>
              <a:tabLst>
                <a:tab pos="678180" algn="l"/>
              </a:tabLst>
            </a:pPr>
            <a:r>
              <a:rPr lang="ru-RU" sz="2800" dirty="0">
                <a:latin typeface="Times New Roman" panose="02020603050405020304" pitchFamily="18" charset="0"/>
                <a:ea typeface="Calibri" panose="020F0502020204030204" pitchFamily="34" charset="0"/>
                <a:cs typeface="Symbol" panose="05050102010706020507" pitchFamily="18" charset="2"/>
              </a:rPr>
              <a:t>редакторы; </a:t>
            </a:r>
          </a:p>
          <a:p>
            <a:pPr marL="342900" lvl="0" indent="-342900" algn="just">
              <a:spcAft>
                <a:spcPts val="0"/>
              </a:spcAft>
              <a:buFont typeface="Symbol" panose="05050102010706020507" pitchFamily="18" charset="2"/>
              <a:buChar char=""/>
              <a:tabLst>
                <a:tab pos="678180" algn="l"/>
              </a:tabLst>
            </a:pPr>
            <a:r>
              <a:rPr lang="ru-RU" sz="2800" dirty="0">
                <a:latin typeface="Times New Roman" panose="02020603050405020304" pitchFamily="18" charset="0"/>
                <a:ea typeface="Calibri" panose="020F0502020204030204" pitchFamily="34" charset="0"/>
                <a:cs typeface="Symbol" panose="05050102010706020507" pitchFamily="18" charset="2"/>
              </a:rPr>
              <a:t>средства компоновки программ; </a:t>
            </a:r>
          </a:p>
          <a:p>
            <a:pPr marL="342900" lvl="0" indent="-342900" algn="just">
              <a:spcAft>
                <a:spcPts val="0"/>
              </a:spcAft>
              <a:buFont typeface="Symbol" panose="05050102010706020507" pitchFamily="18" charset="2"/>
              <a:buChar char=""/>
              <a:tabLst>
                <a:tab pos="678180" algn="l"/>
              </a:tabLst>
            </a:pPr>
            <a:r>
              <a:rPr lang="ru-RU" sz="2800" dirty="0">
                <a:latin typeface="Times New Roman" panose="02020603050405020304" pitchFamily="18" charset="0"/>
                <a:ea typeface="Calibri" panose="020F0502020204030204" pitchFamily="34" charset="0"/>
                <a:cs typeface="Symbol" panose="05050102010706020507" pitchFamily="18" charset="2"/>
              </a:rPr>
              <a:t>отладочные программы, т.е. программы, помогающие находить и устранять ошибки в программе; </a:t>
            </a:r>
          </a:p>
          <a:p>
            <a:pPr marL="342900" lvl="0" indent="-342900" algn="just">
              <a:spcAft>
                <a:spcPts val="0"/>
              </a:spcAft>
              <a:buFont typeface="Symbol" panose="05050102010706020507" pitchFamily="18" charset="2"/>
              <a:buChar char=""/>
              <a:tabLst>
                <a:tab pos="678180" algn="l"/>
              </a:tabLst>
            </a:pPr>
            <a:r>
              <a:rPr lang="ru-RU" sz="2800" dirty="0">
                <a:latin typeface="Times New Roman" panose="02020603050405020304" pitchFamily="18" charset="0"/>
                <a:ea typeface="Calibri" panose="020F0502020204030204" pitchFamily="34" charset="0"/>
                <a:cs typeface="Symbol" panose="05050102010706020507" pitchFamily="18" charset="2"/>
              </a:rPr>
              <a:t>вспомогательные программы, реализующие часто используемые системные действия; </a:t>
            </a:r>
          </a:p>
          <a:p>
            <a:pPr marL="342900" lvl="0" indent="-342900" algn="just">
              <a:spcAft>
                <a:spcPts val="0"/>
              </a:spcAft>
              <a:buFont typeface="Symbol" panose="05050102010706020507" pitchFamily="18" charset="2"/>
              <a:buChar char=""/>
              <a:tabLst>
                <a:tab pos="678180" algn="l"/>
              </a:tabLst>
            </a:pPr>
            <a:r>
              <a:rPr lang="ru-RU" sz="2800" dirty="0">
                <a:latin typeface="Times New Roman" panose="02020603050405020304" pitchFamily="18" charset="0"/>
                <a:ea typeface="Calibri" panose="020F0502020204030204" pitchFamily="34" charset="0"/>
                <a:cs typeface="Symbol" panose="05050102010706020507" pitchFamily="18" charset="2"/>
              </a:rPr>
              <a:t>графические пакеты программ и т.п. </a:t>
            </a:r>
          </a:p>
          <a:p>
            <a:pPr marL="0" indent="457200" algn="just">
              <a:spcBef>
                <a:spcPts val="0"/>
              </a:spcBef>
              <a:spcAft>
                <a:spcPts val="0"/>
              </a:spcAft>
              <a:buNone/>
            </a:pP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6672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Текстовый процессор</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72000" indent="457200" algn="just">
              <a:spcBef>
                <a:spcPts val="0"/>
              </a:spcBef>
              <a:buNone/>
            </a:pPr>
            <a:r>
              <a:rPr lang="ru-RU" sz="2800" b="1" i="1" dirty="0">
                <a:latin typeface="Times New Roman" panose="02020603050405020304" pitchFamily="18" charset="0"/>
                <a:ea typeface="Calibri" panose="020F0502020204030204" pitchFamily="34" charset="0"/>
              </a:rPr>
              <a:t>Текстовый редактор</a:t>
            </a:r>
            <a:r>
              <a:rPr lang="ru-RU" sz="2800" b="1" dirty="0">
                <a:latin typeface="Times New Roman" panose="02020603050405020304" pitchFamily="18" charset="0"/>
                <a:ea typeface="Calibri" panose="020F0502020204030204" pitchFamily="34" charset="0"/>
              </a:rPr>
              <a:t> (</a:t>
            </a:r>
            <a:r>
              <a:rPr lang="ru-RU" sz="2800" b="1" i="1" dirty="0">
                <a:latin typeface="Times New Roman" panose="02020603050405020304" pitchFamily="18" charset="0"/>
                <a:ea typeface="Calibri" panose="020F0502020204030204" pitchFamily="34" charset="0"/>
              </a:rPr>
              <a:t>текстовый процессор</a:t>
            </a:r>
            <a:r>
              <a:rPr lang="ru-RU" sz="2800" b="1" dirty="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 это программа, используемая специально для ввода и редактирования текстовых данных.  Этими данными могут быть программа или какой-либо документ или же книга. Редактируемый текст выводится на экран, и пользователь может в диалоговом режиме вносить в него свои изменения. </a:t>
            </a:r>
          </a:p>
          <a:p>
            <a:pPr marL="72000" indent="457200" algn="just">
              <a:spcBef>
                <a:spcPts val="0"/>
              </a:spcBef>
              <a:buNone/>
            </a:pPr>
            <a:r>
              <a:rPr lang="ru-RU" sz="2800" dirty="0">
                <a:latin typeface="Times New Roman" panose="02020603050405020304" pitchFamily="18" charset="0"/>
                <a:ea typeface="Calibri" panose="020F0502020204030204" pitchFamily="34" charset="0"/>
              </a:rPr>
              <a:t>Возможности текстовых редакторов различны — от программ, предназначенных для подготовки небольших документов простой структуры, до программ для набора, оформления и полной подготовки к типографскому изданию книг и журналов (издательские системы).  </a:t>
            </a:r>
          </a:p>
          <a:p>
            <a:pPr marL="72000" indent="457200" algn="just">
              <a:spcBef>
                <a:spcPts val="0"/>
              </a:spcBef>
              <a:buNone/>
            </a:pPr>
            <a:r>
              <a:rPr lang="ru-RU" sz="2800" dirty="0">
                <a:latin typeface="Times New Roman" panose="02020603050405020304" pitchFamily="18" charset="0"/>
                <a:ea typeface="Calibri" panose="020F0502020204030204" pitchFamily="34" charset="0"/>
              </a:rPr>
              <a:t>Наиболее известный текстовый редактор – </a:t>
            </a:r>
            <a:r>
              <a:rPr lang="ru-RU" sz="2800" b="1" dirty="0">
                <a:latin typeface="Times New Roman" panose="02020603050405020304" pitchFamily="18" charset="0"/>
                <a:ea typeface="Calibri" panose="020F0502020204030204" pitchFamily="34" charset="0"/>
              </a:rPr>
              <a:t>M</a:t>
            </a:r>
            <a:r>
              <a:rPr lang="en-US" sz="2800" b="1" dirty="0">
                <a:latin typeface="Times New Roman" panose="02020603050405020304" pitchFamily="18" charset="0"/>
                <a:ea typeface="Calibri" panose="020F0502020204030204" pitchFamily="34" charset="0"/>
              </a:rPr>
              <a:t>S </a:t>
            </a:r>
            <a:r>
              <a:rPr lang="ru-RU" sz="2800" b="1" dirty="0" err="1">
                <a:latin typeface="Times New Roman" panose="02020603050405020304" pitchFamily="18" charset="0"/>
                <a:ea typeface="Calibri" panose="020F0502020204030204" pitchFamily="34" charset="0"/>
              </a:rPr>
              <a:t>Word</a:t>
            </a:r>
            <a:r>
              <a:rPr lang="ru-RU" sz="2800" dirty="0">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20878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Графический редактор</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800" b="1" i="1" dirty="0">
                <a:latin typeface="Times New Roman" panose="02020603050405020304" pitchFamily="18" charset="0"/>
                <a:ea typeface="Calibri" panose="020F0502020204030204" pitchFamily="34" charset="0"/>
              </a:rPr>
              <a:t>Графический редактор</a:t>
            </a:r>
            <a:r>
              <a:rPr lang="ru-RU" sz="2800" b="1" dirty="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 это программа, предназначенная для автоматизации процессов построения на экране дисплея графических изображений. Предоставляет возможности рисования линий, кривых, раскраски областей экрана, создания надписей различными шрифтами и </a:t>
            </a:r>
            <a:r>
              <a:rPr lang="ru-RU" sz="2800" dirty="0" smtClean="0">
                <a:latin typeface="Times New Roman" panose="02020603050405020304" pitchFamily="18" charset="0"/>
                <a:ea typeface="Calibri" panose="020F0502020204030204" pitchFamily="34" charset="0"/>
              </a:rPr>
              <a:t>т.д.</a:t>
            </a:r>
          </a:p>
          <a:p>
            <a:pPr marL="0" indent="457200" algn="just">
              <a:spcBef>
                <a:spcPts val="0"/>
              </a:spcBef>
              <a:spcAft>
                <a:spcPts val="0"/>
              </a:spcAft>
              <a:buNone/>
            </a:pPr>
            <a:r>
              <a:rPr lang="ru-RU" sz="2800" dirty="0" smtClean="0">
                <a:latin typeface="Times New Roman" panose="02020603050405020304" pitchFamily="18" charset="0"/>
                <a:ea typeface="Calibri" panose="020F0502020204030204" pitchFamily="34" charset="0"/>
              </a:rPr>
              <a:t>Большинство </a:t>
            </a:r>
            <a:r>
              <a:rPr lang="ru-RU" sz="2800" dirty="0">
                <a:latin typeface="Times New Roman" panose="02020603050405020304" pitchFamily="18" charset="0"/>
                <a:ea typeface="Calibri" panose="020F0502020204030204" pitchFamily="34" charset="0"/>
              </a:rPr>
              <a:t>редакторов позволяют обрабатывать изображения, полученные с помощью сканеров, а также выводить картинки в таком виде, чтобы они могли быть включены в документ, подготовленный с помощью текстового редактора. Некоторые редакторы позволяют получать изображения трёхмерных объектов, их сечений, разворотов, каркасных моделей и т.п. </a:t>
            </a:r>
          </a:p>
          <a:p>
            <a:pPr marL="0" indent="457200" algn="just">
              <a:spcBef>
                <a:spcPts val="0"/>
              </a:spcBef>
              <a:buNone/>
            </a:pPr>
            <a:r>
              <a:rPr lang="ru-RU" sz="2800" dirty="0">
                <a:latin typeface="Times New Roman" panose="02020603050405020304" pitchFamily="18" charset="0"/>
                <a:cs typeface="Times New Roman" panose="02020603050405020304" pitchFamily="18" charset="0"/>
              </a:rPr>
              <a:t>Примером может служить система </a:t>
            </a:r>
            <a:r>
              <a:rPr lang="ru-RU" sz="2800" b="1" dirty="0" err="1">
                <a:latin typeface="Times New Roman" panose="02020603050405020304" pitchFamily="18" charset="0"/>
                <a:cs typeface="Times New Roman" panose="02020603050405020304" pitchFamily="18" charset="0"/>
              </a:rPr>
              <a:t>CorelDRAW</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мощный графический редактор, снабжённый инструментами для редактирования графики и трёхмерного моделирования.</a:t>
            </a:r>
          </a:p>
          <a:p>
            <a:pPr marL="72000" indent="457200" algn="just">
              <a:spcBef>
                <a:spcPts val="0"/>
              </a:spcBef>
              <a:buNone/>
            </a:pPr>
            <a:endParaRPr lang="ru-RU" sz="2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0876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Табличные процессоры</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Электронная таблица</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 это компьютерный эквивалент обычной таблицы, состоящей из строк и граф, на пересечении которых располагаются клетки, в которых содержится числовая информация, формулы или текст. Значение в числовой клетке таблицы может быть либо записано, либо рассчитано по соответствующей формуле; в формуле могут присутствовать обращения к другим клеткам.</a:t>
            </a:r>
          </a:p>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Табличные процессоры </a:t>
            </a:r>
            <a:r>
              <a:rPr lang="ru-RU" sz="2400" dirty="0">
                <a:latin typeface="Times New Roman" panose="02020603050405020304" pitchFamily="18" charset="0"/>
                <a:ea typeface="Calibri" panose="020F0502020204030204" pitchFamily="34" charset="0"/>
              </a:rPr>
              <a:t>представляют собой удобное средство для проведения бухгалтерских и статистических расчетов. В каждом пакете имеются сотни встроенных математических функций и алгоритмов статистической обработки данных. </a:t>
            </a:r>
            <a:r>
              <a:rPr lang="ru-RU" sz="2400" dirty="0" smtClean="0">
                <a:latin typeface="Times New Roman" panose="02020603050405020304" pitchFamily="18" charset="0"/>
                <a:ea typeface="Calibri" panose="020F0502020204030204" pitchFamily="34" charset="0"/>
              </a:rPr>
              <a:t>Специальные </a:t>
            </a:r>
            <a:r>
              <a:rPr lang="ru-RU" sz="2400" dirty="0">
                <a:latin typeface="Times New Roman" panose="02020603050405020304" pitchFamily="18" charset="0"/>
                <a:ea typeface="Calibri" panose="020F0502020204030204" pitchFamily="34" charset="0"/>
              </a:rPr>
              <a:t>средства позволяют автоматически получать и распечатывать настраиваемые отчеты с использованием десятков различных типов таблиц, графиков, диаграмм, снабжать их комментариями и графическими иллюстрациями. </a:t>
            </a: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Самый популярный табличный процессор – </a:t>
            </a:r>
            <a:r>
              <a:rPr lang="en-US" sz="2400" b="1" dirty="0">
                <a:latin typeface="Times New Roman" panose="02020603050405020304" pitchFamily="18" charset="0"/>
                <a:ea typeface="Calibri" panose="020F0502020204030204" pitchFamily="34" charset="0"/>
              </a:rPr>
              <a:t>MS</a:t>
            </a:r>
            <a:r>
              <a:rPr lang="ru-RU" sz="2400" b="1" dirty="0">
                <a:latin typeface="Times New Roman" panose="02020603050405020304" pitchFamily="18" charset="0"/>
                <a:ea typeface="Calibri" panose="020F0502020204030204" pitchFamily="34" charset="0"/>
              </a:rPr>
              <a:t> </a:t>
            </a:r>
            <a:r>
              <a:rPr lang="ru-RU" sz="2400" b="1" dirty="0" err="1">
                <a:latin typeface="Times New Roman" panose="02020603050405020304" pitchFamily="18" charset="0"/>
                <a:ea typeface="Calibri" panose="020F0502020204030204" pitchFamily="34" charset="0"/>
              </a:rPr>
              <a:t>Excel</a:t>
            </a:r>
            <a:r>
              <a:rPr lang="ru-RU" sz="2400" dirty="0">
                <a:latin typeface="Times New Roman" panose="02020603050405020304" pitchFamily="18" charset="0"/>
                <a:ea typeface="Calibri" panose="020F0502020204030204" pitchFamily="34" charset="0"/>
              </a:rPr>
              <a:t>. В нем автоматизированы многие рутинные операции, специальные шаблоны помогают создавать отчёты, импортировать данные и многое другое.</a:t>
            </a:r>
          </a:p>
          <a:p>
            <a:pPr marL="72000" indent="457200" algn="just">
              <a:spcBef>
                <a:spcPts val="0"/>
              </a:spcBef>
              <a:buNone/>
            </a:pP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33808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Системы управления базами данных</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База данных</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 это один или несколько взаимосвязанных файлов данных, предназначенных для хранения, изменения и обработки больших объемов взаимосвязанной информации. Базы данных используются под управлением систем управления базами данных. </a:t>
            </a:r>
            <a:endParaRPr lang="ru-RU" sz="2000" dirty="0">
              <a:latin typeface="Times New Roman" panose="02020603050405020304" pitchFamily="18" charset="0"/>
              <a:ea typeface="Calibri" panose="020F0502020204030204" pitchFamily="34" charset="0"/>
            </a:endParaRPr>
          </a:p>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Система управления базами данных</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(СУБД) - это система программного обеспечения, позволяющая обрабатывать обращения к базе данных, поступающие от прикладных программ конечных пользователей.  Системы управления базами данных позволяют объединять большие объемы информации и обрабатывать их, сортировать, делать выборки по определённым критериям и т.п. </a:t>
            </a:r>
            <a:endParaRPr lang="ru-RU" sz="2000" dirty="0">
              <a:latin typeface="Times New Roman" panose="02020603050405020304" pitchFamily="18" charset="0"/>
              <a:ea typeface="Calibri" panose="020F0502020204030204" pitchFamily="34" charset="0"/>
            </a:endParaRP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Современные СУБД дают возможность включать в них не только текстовую и графическую информацию, но и звуковые фрагменты и даже видеоклипы. Простота использования СУБД позволяет создавать новые базы данных, не прибегая к программированию, а пользуясь только встроенными функциями.  СУБД обеспечивают правильность, полноту и непротиворечивость данных, а также удобный доступ к ним. </a:t>
            </a:r>
            <a:endParaRPr lang="ru-RU" sz="2000" dirty="0">
              <a:latin typeface="Times New Roman" panose="02020603050405020304" pitchFamily="18" charset="0"/>
              <a:ea typeface="Calibri" panose="020F0502020204030204" pitchFamily="34" charset="0"/>
            </a:endParaRPr>
          </a:p>
          <a:p>
            <a:pPr marL="0" indent="457200" algn="just">
              <a:spcBef>
                <a:spcPts val="0"/>
              </a:spcBef>
              <a:spcAft>
                <a:spcPts val="0"/>
              </a:spcAft>
              <a:buNone/>
            </a:pPr>
            <a:r>
              <a:rPr lang="ru-RU" sz="2400" dirty="0">
                <a:latin typeface="Times New Roman" panose="02020603050405020304" pitchFamily="18" charset="0"/>
                <a:ea typeface="Calibri" panose="020F0502020204030204" pitchFamily="34" charset="0"/>
              </a:rPr>
              <a:t>Популярные современные СУБД – </a:t>
            </a:r>
            <a:r>
              <a:rPr lang="en-US" sz="2400" b="1" dirty="0">
                <a:latin typeface="Times New Roman" panose="02020603050405020304" pitchFamily="18" charset="0"/>
                <a:ea typeface="Calibri" panose="020F0502020204030204" pitchFamily="34" charset="0"/>
              </a:rPr>
              <a:t>MySQL</a:t>
            </a:r>
            <a:r>
              <a:rPr lang="ru-RU" sz="2400" dirty="0">
                <a:latin typeface="Times New Roman" panose="02020603050405020304" pitchFamily="18" charset="0"/>
                <a:ea typeface="Calibri" panose="020F0502020204030204" pitchFamily="34" charset="0"/>
              </a:rPr>
              <a:t>, </a:t>
            </a:r>
            <a:r>
              <a:rPr lang="en-US" sz="2400" b="1" dirty="0">
                <a:latin typeface="Times New Roman" panose="02020603050405020304" pitchFamily="18" charset="0"/>
                <a:ea typeface="Calibri" panose="020F0502020204030204" pitchFamily="34" charset="0"/>
              </a:rPr>
              <a:t>Oracle</a:t>
            </a:r>
            <a:r>
              <a:rPr lang="ru-RU" sz="2400" dirty="0">
                <a:latin typeface="Times New Roman" panose="02020603050405020304" pitchFamily="18" charset="0"/>
                <a:ea typeface="Calibri" panose="020F0502020204030204" pitchFamily="34" charset="0"/>
              </a:rPr>
              <a:t>, </a:t>
            </a:r>
            <a:r>
              <a:rPr lang="en-US" sz="2400" b="1" dirty="0">
                <a:latin typeface="Times New Roman" panose="02020603050405020304" pitchFamily="18" charset="0"/>
                <a:ea typeface="Calibri" panose="020F0502020204030204" pitchFamily="34" charset="0"/>
              </a:rPr>
              <a:t>MS Access </a:t>
            </a:r>
            <a:r>
              <a:rPr lang="ru-RU" sz="2400" dirty="0">
                <a:latin typeface="Times New Roman" panose="02020603050405020304" pitchFamily="18" charset="0"/>
                <a:ea typeface="Calibri" panose="020F0502020204030204" pitchFamily="34" charset="0"/>
              </a:rPr>
              <a:t>и др.</a:t>
            </a:r>
            <a:endParaRPr lang="ru-RU" sz="2000" dirty="0">
              <a:latin typeface="Times New Roman" panose="02020603050405020304" pitchFamily="18" charset="0"/>
              <a:ea typeface="Calibri" panose="020F0502020204030204" pitchFamily="34" charset="0"/>
            </a:endParaRPr>
          </a:p>
          <a:p>
            <a:pPr marL="72000" indent="457200" algn="just">
              <a:spcBef>
                <a:spcPts val="0"/>
              </a:spcBef>
              <a:buNone/>
            </a:pP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28771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Пакеты прикладных программ</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spcBef>
                <a:spcPts val="0"/>
              </a:spcBef>
              <a:spcAft>
                <a:spcPts val="0"/>
              </a:spcAft>
              <a:buNone/>
            </a:pPr>
            <a:r>
              <a:rPr lang="ru-RU" sz="2400" b="1" i="1" dirty="0">
                <a:latin typeface="Times New Roman" panose="02020603050405020304" pitchFamily="18" charset="0"/>
                <a:ea typeface="Calibri" panose="020F0502020204030204" pitchFamily="34" charset="0"/>
              </a:rPr>
              <a:t>Пакеты прикладных программ</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(ППП) – это специальным образом организованные программные комплексы, рассчитанные на общее применение в определенной проблемной области и дополненные соответствующей технической документацией. В зависимости от характера решаемых задач различают следующие ППП: </a:t>
            </a:r>
          </a:p>
          <a:p>
            <a:pPr marL="342900" lvl="0" indent="-342900" algn="just">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пакеты для решения типовых инженерных, планово-экономических, общенаучных задач; </a:t>
            </a:r>
          </a:p>
          <a:p>
            <a:pPr marL="342900" lvl="0" indent="-342900" algn="just">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пакеты системных программ; </a:t>
            </a:r>
          </a:p>
          <a:p>
            <a:pPr marL="342900" lvl="0" indent="-342900" algn="just">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пакеты для обеспечения систем автоматизированного проектирования и систем автоматизации научных исследований; </a:t>
            </a:r>
          </a:p>
          <a:p>
            <a:pPr marL="342900" lvl="0" indent="-342900" algn="just">
              <a:spcAft>
                <a:spcPts val="0"/>
              </a:spcAft>
              <a:buFont typeface="Symbol" panose="05050102010706020507" pitchFamily="18" charset="2"/>
              <a:buChar char=""/>
              <a:tabLst>
                <a:tab pos="678180" algn="l"/>
              </a:tabLst>
            </a:pPr>
            <a:r>
              <a:rPr lang="ru-RU" sz="2400" dirty="0">
                <a:latin typeface="Times New Roman" panose="02020603050405020304" pitchFamily="18" charset="0"/>
                <a:ea typeface="Calibri" panose="020F0502020204030204" pitchFamily="34" charset="0"/>
                <a:cs typeface="Symbol" panose="05050102010706020507" pitchFamily="18" charset="2"/>
              </a:rPr>
              <a:t>пакеты обучающих программных средств и другие. </a:t>
            </a:r>
          </a:p>
          <a:p>
            <a:pPr marL="0" indent="457200" algn="just">
              <a:spcBef>
                <a:spcPts val="0"/>
              </a:spcBef>
              <a:buNone/>
            </a:pPr>
            <a:endParaRPr lang="ru-RU" sz="2400" dirty="0" smtClean="0">
              <a:latin typeface="Times New Roman" panose="02020603050405020304" pitchFamily="18" charset="0"/>
              <a:cs typeface="Times New Roman" panose="02020603050405020304" pitchFamily="18" charset="0"/>
            </a:endParaRPr>
          </a:p>
          <a:p>
            <a:pPr marL="0" indent="457200" algn="just">
              <a:spcBef>
                <a:spcPts val="0"/>
              </a:spcBef>
              <a:buNone/>
            </a:pPr>
            <a:r>
              <a:rPr lang="ru-RU" sz="2400" dirty="0" smtClean="0">
                <a:latin typeface="Times New Roman" panose="02020603050405020304" pitchFamily="18" charset="0"/>
                <a:cs typeface="Times New Roman" panose="02020603050405020304" pitchFamily="18" charset="0"/>
              </a:rPr>
              <a:t>Для </a:t>
            </a:r>
            <a:r>
              <a:rPr lang="ru-RU" sz="2400" dirty="0">
                <a:latin typeface="Times New Roman" panose="02020603050405020304" pitchFamily="18" charset="0"/>
                <a:cs typeface="Times New Roman" panose="02020603050405020304" pitchFamily="18" charset="0"/>
              </a:rPr>
              <a:t>инженерных и научных расчетов активно используются универсальные математические пакеты символьной и численной математики, такие, например, как </a:t>
            </a:r>
            <a:r>
              <a:rPr lang="en-US" sz="2400" b="1" dirty="0" err="1">
                <a:latin typeface="Times New Roman" panose="02020603050405020304" pitchFamily="18" charset="0"/>
                <a:cs typeface="Times New Roman" panose="02020603050405020304" pitchFamily="18" charset="0"/>
              </a:rPr>
              <a:t>Mathematica</a:t>
            </a:r>
            <a:r>
              <a:rPr lang="ru-RU" sz="2400" dirty="0">
                <a:latin typeface="Times New Roman" panose="02020603050405020304" pitchFamily="18" charset="0"/>
                <a:cs typeface="Times New Roman" panose="02020603050405020304" pitchFamily="18" charset="0"/>
              </a:rPr>
              <a:t>,</a:t>
            </a:r>
            <a:r>
              <a:rPr lang="ru-RU"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MathCAD</a:t>
            </a:r>
            <a:r>
              <a:rPr lang="ru-RU" sz="2400" dirty="0">
                <a:latin typeface="Times New Roman" panose="02020603050405020304" pitchFamily="18" charset="0"/>
                <a:cs typeface="Times New Roman" panose="02020603050405020304" pitchFamily="18" charset="0"/>
              </a:rPr>
              <a:t>,</a:t>
            </a:r>
            <a:r>
              <a:rPr lang="ru-RU"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Maple</a:t>
            </a:r>
            <a:r>
              <a:rPr lang="ru-RU" sz="2400" dirty="0">
                <a:latin typeface="Times New Roman" panose="02020603050405020304" pitchFamily="18" charset="0"/>
                <a:cs typeface="Times New Roman" panose="02020603050405020304" pitchFamily="18" charset="0"/>
              </a:rPr>
              <a:t>,</a:t>
            </a:r>
            <a:r>
              <a:rPr lang="ru-RU"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MatLab</a:t>
            </a:r>
            <a:r>
              <a:rPr lang="ru-RU"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Scilab</a:t>
            </a:r>
            <a:r>
              <a:rPr lang="ru-RU" sz="2400" dirty="0">
                <a:latin typeface="Times New Roman" panose="02020603050405020304" pitchFamily="18" charset="0"/>
                <a:cs typeface="Times New Roman" panose="02020603050405020304" pitchFamily="18" charset="0"/>
              </a:rPr>
              <a:t>. </a:t>
            </a:r>
          </a:p>
          <a:p>
            <a:pPr marL="72000" indent="457200" algn="just">
              <a:spcBef>
                <a:spcPts val="0"/>
              </a:spcBef>
              <a:buNone/>
            </a:pP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4835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63"/>
            <a:ext cx="9144000" cy="7541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Интегрированные пакеты </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534" y="764703"/>
            <a:ext cx="9153534" cy="662473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pPr marL="0" indent="457200" algn="just">
              <a:lnSpc>
                <a:spcPct val="100000"/>
              </a:lnSpc>
              <a:spcBef>
                <a:spcPts val="0"/>
              </a:spcBef>
              <a:spcAft>
                <a:spcPts val="0"/>
              </a:spcAft>
              <a:buNone/>
            </a:pPr>
            <a:r>
              <a:rPr lang="ru-RU" sz="2400" b="1" i="1" dirty="0">
                <a:latin typeface="Times New Roman" panose="02020603050405020304" pitchFamily="18" charset="0"/>
                <a:ea typeface="Calibri" panose="020F0502020204030204" pitchFamily="34" charset="0"/>
              </a:rPr>
              <a:t>Интегрированные пакеты</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представляют собой набор нескольких программных продуктов, объединенных в единый удобный инструмент. Наиболее развитые из них включают в себя текстовый редактор, органайзер, электронную таблицу, СУБД, средства поддержки электронной почты, программу создания презентационной графики. Результаты, полученные отдельными программами, могут быть объединены в окончательный документ, содержащий табличный, графический и текстовый материал. Интегрированные пакеты, как правило, содержат некоторое ядро, обеспечивающее возможность тесного взаимодействия между составляющими. </a:t>
            </a:r>
          </a:p>
          <a:p>
            <a:pPr marL="0" indent="457200" algn="just">
              <a:lnSpc>
                <a:spcPct val="100000"/>
              </a:lnSpc>
              <a:spcBef>
                <a:spcPts val="0"/>
              </a:spcBef>
              <a:spcAft>
                <a:spcPts val="0"/>
              </a:spcAft>
              <a:buNone/>
            </a:pPr>
            <a:r>
              <a:rPr lang="ru-RU" sz="2400" dirty="0">
                <a:latin typeface="Times New Roman" panose="02020603050405020304" pitchFamily="18" charset="0"/>
                <a:ea typeface="Calibri" panose="020F0502020204030204" pitchFamily="34" charset="0"/>
              </a:rPr>
              <a:t>Наиболее известным интегрированным пакетом является </a:t>
            </a:r>
            <a:r>
              <a:rPr lang="ru-RU" sz="2400" b="1" dirty="0" err="1">
                <a:latin typeface="Times New Roman" panose="02020603050405020304" pitchFamily="18" charset="0"/>
                <a:ea typeface="Calibri" panose="020F0502020204030204" pitchFamily="34" charset="0"/>
              </a:rPr>
              <a:t>Microsoft</a:t>
            </a:r>
            <a:r>
              <a:rPr lang="ru-RU" sz="2400" b="1" dirty="0">
                <a:latin typeface="Times New Roman" panose="02020603050405020304" pitchFamily="18" charset="0"/>
                <a:ea typeface="Calibri" panose="020F0502020204030204" pitchFamily="34" charset="0"/>
              </a:rPr>
              <a:t> </a:t>
            </a:r>
            <a:r>
              <a:rPr lang="ru-RU" sz="2400" b="1" dirty="0" err="1">
                <a:latin typeface="Times New Roman" panose="02020603050405020304" pitchFamily="18" charset="0"/>
                <a:ea typeface="Calibri" panose="020F0502020204030204" pitchFamily="34" charset="0"/>
              </a:rPr>
              <a:t>Office</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В этот мощный профессиональный пакет входят такие необходимые программы, как текстовый </a:t>
            </a:r>
            <a:r>
              <a:rPr lang="ru-RU" sz="2400" dirty="0" smtClean="0">
                <a:latin typeface="Times New Roman" panose="02020603050405020304" pitchFamily="18" charset="0"/>
                <a:ea typeface="Calibri" panose="020F0502020204030204" pitchFamily="34" charset="0"/>
              </a:rPr>
              <a:t>процессор </a:t>
            </a:r>
            <a:r>
              <a:rPr lang="en-US" sz="2400" b="1" dirty="0">
                <a:latin typeface="Times New Roman" panose="02020603050405020304" pitchFamily="18" charset="0"/>
                <a:ea typeface="Calibri" panose="020F0502020204030204" pitchFamily="34" charset="0"/>
              </a:rPr>
              <a:t>MS</a:t>
            </a:r>
            <a:r>
              <a:rPr lang="ru-RU" sz="2400" b="1" dirty="0">
                <a:latin typeface="Times New Roman" panose="02020603050405020304" pitchFamily="18" charset="0"/>
                <a:ea typeface="Calibri" panose="020F0502020204030204" pitchFamily="34" charset="0"/>
              </a:rPr>
              <a:t> </a:t>
            </a:r>
            <a:r>
              <a:rPr lang="ru-RU" sz="2400" b="1" dirty="0" err="1">
                <a:latin typeface="Times New Roman" panose="02020603050405020304" pitchFamily="18" charset="0"/>
                <a:ea typeface="Calibri" panose="020F0502020204030204" pitchFamily="34" charset="0"/>
              </a:rPr>
              <a:t>Word</a:t>
            </a:r>
            <a:r>
              <a:rPr lang="ru-RU" sz="2400" dirty="0">
                <a:latin typeface="Times New Roman" panose="02020603050405020304" pitchFamily="18" charset="0"/>
                <a:ea typeface="Calibri" panose="020F0502020204030204" pitchFamily="34" charset="0"/>
              </a:rPr>
              <a:t>, табличный процессор </a:t>
            </a:r>
            <a:r>
              <a:rPr lang="en-US" sz="2400" b="1" dirty="0">
                <a:latin typeface="Times New Roman" panose="02020603050405020304" pitchFamily="18" charset="0"/>
                <a:ea typeface="Calibri" panose="020F0502020204030204" pitchFamily="34" charset="0"/>
              </a:rPr>
              <a:t>MS </a:t>
            </a:r>
            <a:r>
              <a:rPr lang="ru-RU" sz="2400" b="1" dirty="0" err="1">
                <a:latin typeface="Times New Roman" panose="02020603050405020304" pitchFamily="18" charset="0"/>
                <a:ea typeface="Calibri" panose="020F0502020204030204" pitchFamily="34" charset="0"/>
              </a:rPr>
              <a:t>Excel</a:t>
            </a:r>
            <a:r>
              <a:rPr lang="ru-RU" sz="2400" dirty="0">
                <a:latin typeface="Times New Roman" panose="02020603050405020304" pitchFamily="18" charset="0"/>
                <a:ea typeface="Calibri" panose="020F0502020204030204" pitchFamily="34" charset="0"/>
              </a:rPr>
              <a:t>, программа создания презентаций </a:t>
            </a:r>
            <a:r>
              <a:rPr lang="ru-RU" sz="2400" b="1" dirty="0" err="1">
                <a:latin typeface="Times New Roman" panose="02020603050405020304" pitchFamily="18" charset="0"/>
                <a:ea typeface="Calibri" panose="020F0502020204030204" pitchFamily="34" charset="0"/>
              </a:rPr>
              <a:t>PowerPoint</a:t>
            </a:r>
            <a:r>
              <a:rPr lang="ru-RU" sz="2400" b="1"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СУБД</a:t>
            </a:r>
            <a:r>
              <a:rPr lang="ru-RU" sz="2400" b="1" dirty="0">
                <a:latin typeface="Times New Roman" panose="02020603050405020304" pitchFamily="18" charset="0"/>
                <a:ea typeface="Calibri" panose="020F0502020204030204" pitchFamily="34" charset="0"/>
              </a:rPr>
              <a:t> </a:t>
            </a:r>
            <a:r>
              <a:rPr lang="en-US" sz="2400" b="1" dirty="0" smtClean="0">
                <a:latin typeface="Times New Roman" panose="02020603050405020304" pitchFamily="18" charset="0"/>
                <a:ea typeface="Calibri" panose="020F0502020204030204" pitchFamily="34" charset="0"/>
              </a:rPr>
              <a:t>MS </a:t>
            </a:r>
            <a:r>
              <a:rPr lang="ru-RU" sz="2400" b="1" dirty="0" err="1" smtClean="0">
                <a:latin typeface="Times New Roman" panose="02020603050405020304" pitchFamily="18" charset="0"/>
                <a:ea typeface="Calibri" panose="020F0502020204030204" pitchFamily="34" charset="0"/>
              </a:rPr>
              <a:t>Access</a:t>
            </a:r>
            <a:r>
              <a:rPr lang="ru-RU" sz="2400" dirty="0" smtClean="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и ряд других </a:t>
            </a:r>
            <a:r>
              <a:rPr lang="ru-RU" sz="2400" dirty="0" smtClean="0">
                <a:latin typeface="Times New Roman" panose="02020603050405020304" pitchFamily="18" charset="0"/>
                <a:ea typeface="Calibri" panose="020F0502020204030204" pitchFamily="34" charset="0"/>
              </a:rPr>
              <a:t>компонентов</a:t>
            </a:r>
            <a:r>
              <a:rPr lang="ru-RU" sz="2400" dirty="0">
                <a:latin typeface="Times New Roman" panose="02020603050405020304" pitchFamily="18" charset="0"/>
                <a:ea typeface="Calibri" panose="020F0502020204030204" pitchFamily="34" charset="0"/>
              </a:rPr>
              <a:t>.</a:t>
            </a:r>
            <a:r>
              <a:rPr lang="ru-RU" sz="2400" dirty="0" smtClean="0">
                <a:latin typeface="Times New Roman" panose="02020603050405020304" pitchFamily="18" charset="0"/>
                <a:ea typeface="Calibri" panose="020F0502020204030204" pitchFamily="34" charset="0"/>
              </a:rPr>
              <a:t> </a:t>
            </a:r>
            <a:endParaRPr lang="ru-RU"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5721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15601"/>
          </a:xfrm>
        </p:spPr>
        <p:txBody>
          <a:bodyPr>
            <a:normAutofit/>
          </a:bodyPr>
          <a:lstStyle/>
          <a:p>
            <a:pPr algn="ctr"/>
            <a:r>
              <a:rPr lang="ru-RU" sz="2800" b="1" dirty="0" smtClean="0">
                <a:latin typeface="Times New Roman" panose="02020603050405020304" pitchFamily="18" charset="0"/>
                <a:cs typeface="Times New Roman" panose="02020603050405020304" pitchFamily="18" charset="0"/>
              </a:rPr>
              <a:t>Основные устройства компьютера</a:t>
            </a:r>
            <a:endParaRPr lang="ru-RU" sz="28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8388" y="980728"/>
            <a:ext cx="9129932" cy="5654692"/>
          </a:xfrm>
        </p:spPr>
        <p:txBody>
          <a:bodyPr>
            <a:normAutofit lnSpcReduction="10000"/>
          </a:bodyPr>
          <a:lstStyle/>
          <a:p>
            <a:pPr lvl="0" algn="just"/>
            <a:r>
              <a:rPr lang="ru-RU" sz="2800" b="1" i="1" dirty="0" smtClean="0">
                <a:latin typeface="Times New Roman" panose="02020603050405020304" pitchFamily="18" charset="0"/>
                <a:cs typeface="Times New Roman" panose="02020603050405020304" pitchFamily="18" charset="0"/>
              </a:rPr>
              <a:t>оперативная </a:t>
            </a:r>
            <a:r>
              <a:rPr lang="ru-RU" sz="2800" b="1" i="1" dirty="0">
                <a:latin typeface="Times New Roman" panose="02020603050405020304" pitchFamily="18" charset="0"/>
                <a:cs typeface="Times New Roman" panose="02020603050405020304" pitchFamily="18" charset="0"/>
              </a:rPr>
              <a:t>память</a:t>
            </a:r>
            <a:r>
              <a:rPr lang="ru-RU" sz="2800" dirty="0">
                <a:latin typeface="Times New Roman" panose="02020603050405020304" pitchFamily="18" charset="0"/>
                <a:cs typeface="Times New Roman" panose="02020603050405020304" pitchFamily="18" charset="0"/>
              </a:rPr>
              <a:t> (</a:t>
            </a:r>
            <a:r>
              <a:rPr lang="ru-RU" sz="2800" b="1" i="1" dirty="0">
                <a:latin typeface="Times New Roman" panose="02020603050405020304" pitchFamily="18" charset="0"/>
                <a:cs typeface="Times New Roman" panose="02020603050405020304" pitchFamily="18" charset="0"/>
              </a:rPr>
              <a:t>ОП</a:t>
            </a:r>
            <a:r>
              <a:rPr lang="ru-RU" sz="2800" dirty="0">
                <a:latin typeface="Times New Roman" panose="02020603050405020304" pitchFamily="18" charset="0"/>
                <a:cs typeface="Times New Roman" panose="02020603050405020304" pitchFamily="18" charset="0"/>
              </a:rPr>
              <a:t>) – оперативное запоминающее устройство (</a:t>
            </a:r>
            <a:r>
              <a:rPr lang="ru-RU" sz="2800" b="1" i="1" dirty="0">
                <a:latin typeface="Times New Roman" panose="02020603050405020304" pitchFamily="18" charset="0"/>
                <a:cs typeface="Times New Roman" panose="02020603050405020304" pitchFamily="18" charset="0"/>
              </a:rPr>
              <a:t>ОЗУ</a:t>
            </a:r>
            <a:r>
              <a:rPr lang="ru-RU" sz="2800" dirty="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состоящее </a:t>
            </a:r>
            <a:r>
              <a:rPr lang="ru-RU" sz="2800" dirty="0">
                <a:latin typeface="Times New Roman" panose="02020603050405020304" pitchFamily="18" charset="0"/>
                <a:cs typeface="Times New Roman" panose="02020603050405020304" pitchFamily="18" charset="0"/>
              </a:rPr>
              <a:t>из перенумерованных ячеек и выполняющую функции приёма информации из других устройств, запоминания информации и выдачи информации по запросу в другие устройства компьютера; </a:t>
            </a:r>
          </a:p>
          <a:p>
            <a:pPr lvl="0" algn="just"/>
            <a:r>
              <a:rPr lang="ru-RU" sz="2800" b="1" i="1" dirty="0">
                <a:latin typeface="Times New Roman" panose="02020603050405020304" pitchFamily="18" charset="0"/>
                <a:cs typeface="Times New Roman" panose="02020603050405020304" pitchFamily="18" charset="0"/>
              </a:rPr>
              <a:t>центральный процессор</a:t>
            </a:r>
            <a:r>
              <a:rPr lang="ru-RU" sz="2800" b="1" dirty="0">
                <a:latin typeface="Times New Roman" panose="02020603050405020304" pitchFamily="18" charset="0"/>
                <a:cs typeface="Times New Roman" panose="02020603050405020304" pitchFamily="18" charset="0"/>
              </a:rPr>
              <a:t> (</a:t>
            </a:r>
            <a:r>
              <a:rPr lang="ru-RU" sz="2800" b="1" i="1" dirty="0">
                <a:latin typeface="Times New Roman" panose="02020603050405020304" pitchFamily="18" charset="0"/>
                <a:cs typeface="Times New Roman" panose="02020603050405020304" pitchFamily="18" charset="0"/>
              </a:rPr>
              <a:t>ЦП</a:t>
            </a:r>
            <a:r>
              <a:rPr lang="ru-RU" sz="2800" b="1" dirty="0">
                <a:latin typeface="Times New Roman" panose="02020603050405020304" pitchFamily="18" charset="0"/>
                <a:cs typeface="Times New Roman" panose="02020603050405020304" pitchFamily="18" charset="0"/>
              </a:rPr>
              <a:t>)</a:t>
            </a:r>
            <a:r>
              <a:rPr lang="ru-RU" sz="2800" dirty="0">
                <a:latin typeface="Times New Roman" panose="02020603050405020304" pitchFamily="18" charset="0"/>
                <a:cs typeface="Times New Roman" panose="02020603050405020304" pitchFamily="18" charset="0"/>
              </a:rPr>
              <a:t>, включающий в себя </a:t>
            </a:r>
            <a:r>
              <a:rPr lang="ru-RU" sz="2800" b="1" i="1" dirty="0">
                <a:latin typeface="Times New Roman" panose="02020603050405020304" pitchFamily="18" charset="0"/>
                <a:cs typeface="Times New Roman" panose="02020603050405020304" pitchFamily="18" charset="0"/>
              </a:rPr>
              <a:t>устройство управления</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a:t>
            </a:r>
            <a:r>
              <a:rPr lang="ru-RU" sz="2800" b="1" i="1" dirty="0">
                <a:latin typeface="Times New Roman" panose="02020603050405020304" pitchFamily="18" charset="0"/>
                <a:cs typeface="Times New Roman" panose="02020603050405020304" pitchFamily="18" charset="0"/>
              </a:rPr>
              <a:t>УУ</a:t>
            </a:r>
            <a:r>
              <a:rPr lang="ru-RU" sz="2800" dirty="0">
                <a:latin typeface="Times New Roman" panose="02020603050405020304" pitchFamily="18" charset="0"/>
                <a:cs typeface="Times New Roman" panose="02020603050405020304" pitchFamily="18" charset="0"/>
              </a:rPr>
              <a:t>) и </a:t>
            </a:r>
            <a:r>
              <a:rPr lang="ru-RU" sz="2800" b="1" i="1" dirty="0">
                <a:latin typeface="Times New Roman" panose="02020603050405020304" pitchFamily="18" charset="0"/>
                <a:cs typeface="Times New Roman" panose="02020603050405020304" pitchFamily="18" charset="0"/>
              </a:rPr>
              <a:t>арифметико-логическое устройство</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a:t>
            </a:r>
            <a:r>
              <a:rPr lang="ru-RU" sz="2800" b="1" i="1" dirty="0">
                <a:latin typeface="Times New Roman" panose="02020603050405020304" pitchFamily="18" charset="0"/>
                <a:cs typeface="Times New Roman" panose="02020603050405020304" pitchFamily="18" charset="0"/>
              </a:rPr>
              <a:t>АЛУ</a:t>
            </a:r>
            <a:r>
              <a:rPr lang="ru-RU" sz="2800" dirty="0">
                <a:latin typeface="Times New Roman" panose="02020603050405020304" pitchFamily="18" charset="0"/>
                <a:cs typeface="Times New Roman" panose="02020603050405020304" pitchFamily="18" charset="0"/>
              </a:rPr>
              <a:t>) и выполняющий функции обработки данных по заданной программе путем выполнения арифметических и логических операций, программного управления работой устройств компьютера; </a:t>
            </a:r>
          </a:p>
          <a:p>
            <a:pPr lvl="0" algn="just"/>
            <a:r>
              <a:rPr lang="ru-RU" sz="2800" b="1" i="1" dirty="0">
                <a:latin typeface="Times New Roman" panose="02020603050405020304" pitchFamily="18" charset="0"/>
                <a:cs typeface="Times New Roman" panose="02020603050405020304" pitchFamily="18" charset="0"/>
              </a:rPr>
              <a:t>устройства ввода/вывода</a:t>
            </a:r>
            <a:r>
              <a:rPr lang="ru-RU" sz="2800" dirty="0">
                <a:latin typeface="Times New Roman" panose="02020603050405020304" pitchFamily="18" charset="0"/>
                <a:cs typeface="Times New Roman" panose="02020603050405020304" pitchFamily="18" charset="0"/>
              </a:rPr>
              <a:t>; </a:t>
            </a:r>
          </a:p>
          <a:p>
            <a:pPr lvl="0" algn="just"/>
            <a:r>
              <a:rPr lang="ru-RU" sz="2800" b="1" i="1" dirty="0">
                <a:latin typeface="Times New Roman" panose="02020603050405020304" pitchFamily="18" charset="0"/>
                <a:cs typeface="Times New Roman" panose="02020603050405020304" pitchFamily="18" charset="0"/>
              </a:rPr>
              <a:t>каналы связи</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по которым передается информация. </a:t>
            </a:r>
          </a:p>
          <a:p>
            <a:endParaRPr lang="ru-RU" dirty="0"/>
          </a:p>
        </p:txBody>
      </p:sp>
    </p:spTree>
    <p:extLst>
      <p:ext uri="{BB962C8B-B14F-4D97-AF65-F5344CB8AC3E}">
        <p14:creationId xmlns:p14="http://schemas.microsoft.com/office/powerpoint/2010/main" val="232001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f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5500"/>
            <a:ext cx="9144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5059" name="Picture 3"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52500"/>
          </a:xfrm>
          <a:prstGeom prst="rect">
            <a:avLst/>
          </a:prstGeom>
          <a:noFill/>
          <a:extLst>
            <a:ext uri="{909E8E84-426E-40DD-AFC4-6F175D3DCCD1}">
              <a14:hiddenFill xmlns:a14="http://schemas.microsoft.com/office/drawing/2010/main">
                <a:solidFill>
                  <a:srgbClr val="FFFFFF"/>
                </a:solidFill>
              </a14:hiddenFill>
            </a:ext>
          </a:extLst>
        </p:spPr>
      </p:pic>
      <p:sp>
        <p:nvSpPr>
          <p:cNvPr id="45063" name="Rectangle 7"/>
          <p:cNvSpPr>
            <a:spLocks noChangeArrowheads="1"/>
          </p:cNvSpPr>
          <p:nvPr/>
        </p:nvSpPr>
        <p:spPr bwMode="auto">
          <a:xfrm>
            <a:off x="2001838" y="2255838"/>
            <a:ext cx="2889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ru-RU"/>
          </a:p>
        </p:txBody>
      </p:sp>
      <p:sp>
        <p:nvSpPr>
          <p:cNvPr id="45330" name="Text Box 274"/>
          <p:cNvSpPr txBox="1">
            <a:spLocks noChangeArrowheads="1"/>
          </p:cNvSpPr>
          <p:nvPr/>
        </p:nvSpPr>
        <p:spPr bwMode="auto">
          <a:xfrm>
            <a:off x="611188" y="358775"/>
            <a:ext cx="791686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ru-RU" altLang="ru-RU" sz="3200" b="1" dirty="0" smtClean="0">
                <a:solidFill>
                  <a:schemeClr val="tx2"/>
                </a:solidFill>
              </a:rPr>
              <a:t>Структура ПК</a:t>
            </a:r>
            <a:r>
              <a:rPr lang="ru-RU" altLang="ru-RU" sz="3200" dirty="0" smtClean="0"/>
              <a:t> </a:t>
            </a:r>
            <a:endParaRPr lang="ru-RU" altLang="ru-RU" sz="3200" dirty="0"/>
          </a:p>
        </p:txBody>
      </p:sp>
      <p:pic>
        <p:nvPicPr>
          <p:cNvPr id="2" name="Рисунок 1"/>
          <p:cNvPicPr>
            <a:picLocks noChangeAspect="1"/>
          </p:cNvPicPr>
          <p:nvPr/>
        </p:nvPicPr>
        <p:blipFill>
          <a:blip r:embed="rId4"/>
          <a:stretch>
            <a:fillRect/>
          </a:stretch>
        </p:blipFill>
        <p:spPr>
          <a:xfrm>
            <a:off x="34635" y="2132856"/>
            <a:ext cx="9109365" cy="4110793"/>
          </a:xfrm>
          <a:prstGeom prst="rect">
            <a:avLst/>
          </a:prstGeom>
        </p:spPr>
      </p:pic>
    </p:spTree>
    <p:extLst>
      <p:ext uri="{BB962C8B-B14F-4D97-AF65-F5344CB8AC3E}">
        <p14:creationId xmlns:p14="http://schemas.microsoft.com/office/powerpoint/2010/main" val="2024554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24" y="0"/>
            <a:ext cx="9126375" cy="620687"/>
          </a:xfrm>
        </p:spPr>
        <p:txBody>
          <a:bodyPr>
            <a:normAutofit/>
          </a:bodyPr>
          <a:lstStyle/>
          <a:p>
            <a:pPr algn="ctr"/>
            <a:r>
              <a:rPr lang="ru-RU" sz="3200" b="1" dirty="0" smtClean="0">
                <a:latin typeface="Times New Roman" panose="02020603050405020304" pitchFamily="18" charset="0"/>
                <a:cs typeface="Times New Roman" panose="02020603050405020304" pitchFamily="18" charset="0"/>
              </a:rPr>
              <a:t>Принципы построения компьютеров</a:t>
            </a: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9558" y="908720"/>
            <a:ext cx="9126375" cy="5707546"/>
          </a:xfrm>
        </p:spPr>
        <p:txBody>
          <a:bodyPr>
            <a:normAutofit/>
          </a:bodyPr>
          <a:lstStyle/>
          <a:p>
            <a:pPr algn="just"/>
            <a:r>
              <a:rPr lang="ru-RU" sz="2400" b="1" i="1" dirty="0">
                <a:latin typeface="Times New Roman" panose="02020603050405020304" pitchFamily="18" charset="0"/>
                <a:cs typeface="Times New Roman" panose="02020603050405020304" pitchFamily="18" charset="0"/>
              </a:rPr>
              <a:t>Принцип программного управления</a:t>
            </a:r>
            <a:r>
              <a:rPr lang="ru-RU" sz="2400" b="1"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Программа </a:t>
            </a:r>
            <a:r>
              <a:rPr lang="ru-RU" sz="2400" dirty="0">
                <a:latin typeface="Times New Roman" panose="02020603050405020304" pitchFamily="18" charset="0"/>
                <a:cs typeface="Times New Roman" panose="02020603050405020304" pitchFamily="18" charset="0"/>
              </a:rPr>
              <a:t>состоит из набора команд, которые выполняются процессором автоматически друг за другом в определенной последовательности. Выборка программы из памяти осуществляется с помощью счетчика </a:t>
            </a:r>
            <a:r>
              <a:rPr lang="ru-RU" sz="2400" dirty="0" smtClean="0">
                <a:latin typeface="Times New Roman" panose="02020603050405020304" pitchFamily="18" charset="0"/>
                <a:cs typeface="Times New Roman" panose="02020603050405020304" pitchFamily="18" charset="0"/>
              </a:rPr>
              <a:t>команд</a:t>
            </a:r>
            <a:endParaRPr lang="ru-RU" sz="2400" dirty="0">
              <a:latin typeface="Times New Roman" panose="02020603050405020304" pitchFamily="18" charset="0"/>
              <a:cs typeface="Times New Roman" panose="02020603050405020304" pitchFamily="18" charset="0"/>
            </a:endParaRPr>
          </a:p>
          <a:p>
            <a:pPr algn="just"/>
            <a:r>
              <a:rPr lang="ru-RU" sz="2400" b="1" i="1" dirty="0">
                <a:latin typeface="Times New Roman" panose="02020603050405020304" pitchFamily="18" charset="0"/>
                <a:cs typeface="Times New Roman" panose="02020603050405020304" pitchFamily="18" charset="0"/>
              </a:rPr>
              <a:t>Принцип однородности памяти</a:t>
            </a:r>
            <a:r>
              <a:rPr lang="ru-RU" sz="2400" b="1"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Программы и данные хранятся в общей оперативной памяти. </a:t>
            </a:r>
            <a:r>
              <a:rPr lang="ru-RU" sz="2400" dirty="0" smtClean="0">
                <a:latin typeface="Times New Roman" panose="02020603050405020304" pitchFamily="18" charset="0"/>
                <a:cs typeface="Times New Roman" panose="02020603050405020304" pitchFamily="18" charset="0"/>
              </a:rPr>
              <a:t>Компьютер </a:t>
            </a:r>
            <a:r>
              <a:rPr lang="ru-RU" sz="2400" dirty="0">
                <a:latin typeface="Times New Roman" panose="02020603050405020304" pitchFamily="18" charset="0"/>
                <a:cs typeface="Times New Roman" panose="02020603050405020304" pitchFamily="18" charset="0"/>
              </a:rPr>
              <a:t>не различает, что хранится в данной ячейке памяти – число, текст или команда. Над командами можно выполнять такие же действия, как и над данными. </a:t>
            </a:r>
            <a:endParaRPr lang="ru-RU" sz="2400" dirty="0" smtClean="0">
              <a:latin typeface="Times New Roman" panose="02020603050405020304" pitchFamily="18" charset="0"/>
              <a:cs typeface="Times New Roman" panose="02020603050405020304" pitchFamily="18" charset="0"/>
            </a:endParaRPr>
          </a:p>
          <a:p>
            <a:pPr algn="just"/>
            <a:r>
              <a:rPr lang="ru-RU" sz="2400" b="1" i="1" dirty="0" smtClean="0">
                <a:latin typeface="Times New Roman" panose="02020603050405020304" pitchFamily="18" charset="0"/>
                <a:cs typeface="Times New Roman" panose="02020603050405020304" pitchFamily="18" charset="0"/>
              </a:rPr>
              <a:t>Принцип </a:t>
            </a:r>
            <a:r>
              <a:rPr lang="ru-RU" sz="2400" b="1" i="1" dirty="0">
                <a:latin typeface="Times New Roman" panose="02020603050405020304" pitchFamily="18" charset="0"/>
                <a:cs typeface="Times New Roman" panose="02020603050405020304" pitchFamily="18" charset="0"/>
              </a:rPr>
              <a:t>адресности</a:t>
            </a:r>
            <a:r>
              <a:rPr lang="ru-RU" sz="2400" dirty="0">
                <a:latin typeface="Times New Roman" panose="02020603050405020304" pitchFamily="18" charset="0"/>
                <a:cs typeface="Times New Roman" panose="02020603050405020304" pitchFamily="18" charset="0"/>
              </a:rPr>
              <a:t>.</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Структурно оперативная память состоит из перенумерованных ячеек; процессору в произвольный момент времени доступна любая ячейка. Отсюда следует возможность давать имена областям памяти, так, чтобы к запомненным в них значениям можно было впоследствии обращаться или менять их в процессе выполнения программ с использованием присвоенных имен.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6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24" y="0"/>
            <a:ext cx="9126375" cy="620687"/>
          </a:xfrm>
        </p:spPr>
        <p:txBody>
          <a:bodyPr>
            <a:normAutofit/>
          </a:bodyPr>
          <a:lstStyle/>
          <a:p>
            <a:pPr algn="ctr"/>
            <a:r>
              <a:rPr lang="ru-RU" sz="3200" b="1" dirty="0" smtClean="0">
                <a:latin typeface="Times New Roman" panose="02020603050405020304" pitchFamily="18" charset="0"/>
                <a:cs typeface="Times New Roman" panose="02020603050405020304" pitchFamily="18" charset="0"/>
              </a:rPr>
              <a:t>Центральный процессор и память компьютера</a:t>
            </a: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625" y="1196752"/>
            <a:ext cx="9126375" cy="5400600"/>
          </a:xfrm>
        </p:spPr>
        <p:txBody>
          <a:bodyPr>
            <a:normAutofit lnSpcReduction="10000"/>
          </a:bodyPr>
          <a:lstStyle/>
          <a:p>
            <a:pPr algn="just"/>
            <a:r>
              <a:rPr lang="ru-RU" sz="3200" b="1" i="1" dirty="0">
                <a:latin typeface="Times New Roman" panose="02020603050405020304" pitchFamily="18" charset="0"/>
                <a:cs typeface="Times New Roman" panose="02020603050405020304" pitchFamily="18" charset="0"/>
              </a:rPr>
              <a:t>Центральный процессор</a:t>
            </a:r>
            <a:r>
              <a:rPr lang="ru-RU" sz="3200" b="1" dirty="0">
                <a:latin typeface="Times New Roman" panose="02020603050405020304" pitchFamily="18" charset="0"/>
                <a:cs typeface="Times New Roman" panose="02020603050405020304" pitchFamily="18" charset="0"/>
              </a:rPr>
              <a:t> (</a:t>
            </a:r>
            <a:r>
              <a:rPr lang="ru-RU" sz="3200" b="1" i="1" dirty="0">
                <a:latin typeface="Times New Roman" panose="02020603050405020304" pitchFamily="18" charset="0"/>
                <a:cs typeface="Times New Roman" panose="02020603050405020304" pitchFamily="18" charset="0"/>
              </a:rPr>
              <a:t>ЦП</a:t>
            </a:r>
            <a:r>
              <a:rPr lang="ru-RU" sz="3200" b="1"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 это основной компонент компьютера, который выполняет арифметические и логические операции, заданные программой, управляет вычислительным процессом и координирует работу всех устройств компьютера. </a:t>
            </a:r>
          </a:p>
          <a:p>
            <a:pPr algn="just"/>
            <a:r>
              <a:rPr lang="ru-RU" sz="3200" b="1" i="1" dirty="0">
                <a:latin typeface="Times New Roman" panose="02020603050405020304" pitchFamily="18" charset="0"/>
                <a:cs typeface="Times New Roman" panose="02020603050405020304" pitchFamily="18" charset="0"/>
              </a:rPr>
              <a:t>Память компьютера</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построена из двоичных запоминающих элементов –</a:t>
            </a:r>
            <a:r>
              <a:rPr lang="ru-RU" sz="3200" b="1" dirty="0">
                <a:latin typeface="Times New Roman" panose="02020603050405020304" pitchFamily="18" charset="0"/>
                <a:cs typeface="Times New Roman" panose="02020603050405020304" pitchFamily="18" charset="0"/>
              </a:rPr>
              <a:t> </a:t>
            </a:r>
            <a:r>
              <a:rPr lang="ru-RU" sz="3200" b="1" i="1" dirty="0">
                <a:latin typeface="Times New Roman" panose="02020603050405020304" pitchFamily="18" charset="0"/>
                <a:cs typeface="Times New Roman" panose="02020603050405020304" pitchFamily="18" charset="0"/>
              </a:rPr>
              <a:t>битов</a:t>
            </a:r>
            <a:r>
              <a:rPr lang="ru-RU" sz="3200" dirty="0">
                <a:latin typeface="Times New Roman" panose="02020603050405020304" pitchFamily="18" charset="0"/>
                <a:cs typeface="Times New Roman" panose="02020603050405020304" pitchFamily="18" charset="0"/>
              </a:rPr>
              <a:t>, объединенных в группы по 8 битов, которые называются </a:t>
            </a:r>
            <a:r>
              <a:rPr lang="ru-RU" sz="3200" b="1" i="1" dirty="0">
                <a:latin typeface="Times New Roman" panose="02020603050405020304" pitchFamily="18" charset="0"/>
                <a:cs typeface="Times New Roman" panose="02020603050405020304" pitchFamily="18" charset="0"/>
              </a:rPr>
              <a:t>байтами</a:t>
            </a:r>
            <a:r>
              <a:rPr lang="ru-RU" sz="3200" i="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Эти единицы измерения памяти совпадают с единицами измерения информации. Все байты пронумерованы. Номер байта называется его </a:t>
            </a:r>
            <a:r>
              <a:rPr lang="ru-RU" sz="3200" b="1" i="1" dirty="0">
                <a:latin typeface="Times New Roman" panose="02020603050405020304" pitchFamily="18" charset="0"/>
                <a:cs typeface="Times New Roman" panose="02020603050405020304" pitchFamily="18" charset="0"/>
              </a:rPr>
              <a:t>адресом</a:t>
            </a:r>
            <a:r>
              <a:rPr lang="ru-RU" sz="3200" dirty="0">
                <a:latin typeface="Times New Roman" panose="02020603050405020304" pitchFamily="18" charset="0"/>
                <a:cs typeface="Times New Roman" panose="02020603050405020304" pitchFamily="18" charset="0"/>
              </a:rPr>
              <a:t>.</a:t>
            </a:r>
          </a:p>
          <a:p>
            <a:pPr marL="0" indent="0">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4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24" y="0"/>
            <a:ext cx="9126375" cy="836712"/>
          </a:xfrm>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Внутренняя память компьютера</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361" y="1052736"/>
            <a:ext cx="9126375" cy="5616624"/>
          </a:xfrm>
        </p:spPr>
        <p:txBody>
          <a:bodyPr>
            <a:normAutofit/>
          </a:bodyPr>
          <a:lstStyle/>
          <a:p>
            <a:pPr algn="just"/>
            <a:r>
              <a:rPr lang="ru-RU" sz="2800" b="1" i="1" dirty="0" smtClean="0">
                <a:latin typeface="Times New Roman" panose="02020603050405020304" pitchFamily="18" charset="0"/>
                <a:cs typeface="Times New Roman" panose="02020603050405020304" pitchFamily="18" charset="0"/>
              </a:rPr>
              <a:t>Оперативная </a:t>
            </a:r>
            <a:r>
              <a:rPr lang="ru-RU" sz="2800" b="1" i="1" dirty="0">
                <a:latin typeface="Times New Roman" panose="02020603050405020304" pitchFamily="18" charset="0"/>
                <a:cs typeface="Times New Roman" panose="02020603050405020304" pitchFamily="18" charset="0"/>
              </a:rPr>
              <a:t>память</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a:t>
            </a:r>
            <a:r>
              <a:rPr lang="ru-RU" sz="2800" b="1" i="1" dirty="0" smtClean="0">
                <a:latin typeface="Times New Roman" panose="02020603050405020304" pitchFamily="18" charset="0"/>
                <a:cs typeface="Times New Roman" panose="02020603050405020304" pitchFamily="18" charset="0"/>
              </a:rPr>
              <a:t>ОП)</a:t>
            </a:r>
          </a:p>
          <a:p>
            <a:pPr algn="just"/>
            <a:r>
              <a:rPr lang="ru-RU" sz="2800" b="1" i="1" dirty="0" smtClean="0">
                <a:latin typeface="Times New Roman" panose="02020603050405020304" pitchFamily="18" charset="0"/>
                <a:cs typeface="Times New Roman" panose="02020603050405020304" pitchFamily="18" charset="0"/>
              </a:rPr>
              <a:t>Кэш-память</a:t>
            </a:r>
            <a:r>
              <a:rPr lang="ru-RU" sz="2800" b="1" dirty="0" smtClean="0">
                <a:latin typeface="Times New Roman" panose="02020603050405020304" pitchFamily="18" charset="0"/>
                <a:cs typeface="Times New Roman" panose="02020603050405020304" pitchFamily="18" charset="0"/>
              </a:rPr>
              <a:t> </a:t>
            </a:r>
            <a:r>
              <a:rPr lang="ru-RU" sz="2800" b="1" dirty="0">
                <a:latin typeface="Times New Roman" panose="02020603050405020304" pitchFamily="18" charset="0"/>
                <a:cs typeface="Times New Roman" panose="02020603050405020304" pitchFamily="18" charset="0"/>
              </a:rPr>
              <a:t>(</a:t>
            </a:r>
            <a:r>
              <a:rPr lang="ru-RU" sz="2800" b="1" i="1" dirty="0" err="1">
                <a:latin typeface="Times New Roman" panose="02020603050405020304" pitchFamily="18" charset="0"/>
                <a:cs typeface="Times New Roman" panose="02020603050405020304" pitchFamily="18" charset="0"/>
              </a:rPr>
              <a:t>cache</a:t>
            </a:r>
            <a:r>
              <a:rPr lang="ru-RU" sz="2800" i="1" dirty="0">
                <a:latin typeface="Times New Roman" panose="02020603050405020304" pitchFamily="18" charset="0"/>
                <a:cs typeface="Times New Roman" panose="02020603050405020304" pitchFamily="18" charset="0"/>
              </a:rPr>
              <a:t> </a:t>
            </a:r>
            <a:r>
              <a:rPr lang="ru-RU" sz="2800" i="1" dirty="0" smtClean="0">
                <a:latin typeface="Times New Roman" panose="02020603050405020304" pitchFamily="18" charset="0"/>
                <a:cs typeface="Times New Roman" panose="02020603050405020304" pitchFamily="18" charset="0"/>
              </a:rPr>
              <a:t>–</a:t>
            </a:r>
            <a:r>
              <a:rPr lang="ru-RU" sz="2800"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сверхоперативная </a:t>
            </a:r>
            <a:r>
              <a:rPr lang="ru-RU" sz="2800" dirty="0" smtClean="0">
                <a:latin typeface="Times New Roman" panose="02020603050405020304" pitchFamily="18" charset="0"/>
                <a:cs typeface="Times New Roman" panose="02020603050405020304" pitchFamily="18" charset="0"/>
              </a:rPr>
              <a:t>память)</a:t>
            </a:r>
            <a:endParaRPr lang="ru-RU" sz="2800" b="1" i="1" dirty="0" smtClean="0">
              <a:latin typeface="Times New Roman" panose="02020603050405020304" pitchFamily="18" charset="0"/>
              <a:cs typeface="Times New Roman" panose="02020603050405020304" pitchFamily="18" charset="0"/>
            </a:endParaRPr>
          </a:p>
          <a:p>
            <a:pPr algn="just"/>
            <a:r>
              <a:rPr lang="ru-RU" sz="2800" b="1" i="1" dirty="0">
                <a:latin typeface="Times New Roman" panose="02020603050405020304" pitchFamily="18" charset="0"/>
                <a:cs typeface="Times New Roman" panose="02020603050405020304" pitchFamily="18" charset="0"/>
              </a:rPr>
              <a:t>Постоянная память</a:t>
            </a:r>
            <a:r>
              <a:rPr lang="ru-RU" sz="2800" b="1" dirty="0">
                <a:latin typeface="Times New Roman" panose="02020603050405020304" pitchFamily="18" charset="0"/>
                <a:cs typeface="Times New Roman" panose="02020603050405020304" pitchFamily="18" charset="0"/>
              </a:rPr>
              <a:t> (</a:t>
            </a:r>
            <a:r>
              <a:rPr lang="ru-RU" sz="2800" b="1" i="1" dirty="0">
                <a:latin typeface="Times New Roman" panose="02020603050405020304" pitchFamily="18" charset="0"/>
                <a:cs typeface="Times New Roman" panose="02020603050405020304" pitchFamily="18" charset="0"/>
              </a:rPr>
              <a:t>ROM</a:t>
            </a:r>
            <a:r>
              <a:rPr lang="ru-RU" sz="2800" b="1" dirty="0">
                <a:latin typeface="Times New Roman" panose="02020603050405020304" pitchFamily="18" charset="0"/>
                <a:cs typeface="Times New Roman" panose="02020603050405020304" pitchFamily="18" charset="0"/>
              </a:rPr>
              <a:t> – </a:t>
            </a:r>
            <a:r>
              <a:rPr lang="ru-RU" sz="2800" dirty="0">
                <a:latin typeface="Times New Roman" panose="02020603050405020304" pitchFamily="18" charset="0"/>
                <a:cs typeface="Times New Roman" panose="02020603050405020304" pitchFamily="18" charset="0"/>
              </a:rPr>
              <a:t>память только для чтения</a:t>
            </a:r>
            <a:r>
              <a:rPr lang="ru-RU" sz="2800" b="1" dirty="0" smtClean="0">
                <a:latin typeface="Times New Roman" panose="02020603050405020304" pitchFamily="18" charset="0"/>
                <a:cs typeface="Times New Roman" panose="02020603050405020304" pitchFamily="18" charset="0"/>
              </a:rPr>
              <a:t>)</a:t>
            </a:r>
          </a:p>
          <a:p>
            <a:pPr algn="just"/>
            <a:r>
              <a:rPr lang="ru-RU" sz="2800" b="1" i="1" dirty="0">
                <a:latin typeface="Times New Roman" panose="02020603050405020304" pitchFamily="18" charset="0"/>
                <a:cs typeface="Times New Roman" panose="02020603050405020304" pitchFamily="18" charset="0"/>
              </a:rPr>
              <a:t>Перепрограммируемая постоянная память</a:t>
            </a:r>
            <a:r>
              <a:rPr lang="ru-RU" sz="2800" b="1" dirty="0">
                <a:latin typeface="Times New Roman" panose="02020603050405020304" pitchFamily="18" charset="0"/>
                <a:cs typeface="Times New Roman" panose="02020603050405020304" pitchFamily="18" charset="0"/>
              </a:rPr>
              <a:t> (</a:t>
            </a:r>
            <a:r>
              <a:rPr lang="ru-RU" sz="2800" b="1" i="1" dirty="0" err="1">
                <a:latin typeface="Times New Roman" panose="02020603050405020304" pitchFamily="18" charset="0"/>
                <a:cs typeface="Times New Roman" panose="02020603050405020304" pitchFamily="18" charset="0"/>
              </a:rPr>
              <a:t>FlashMemory</a:t>
            </a:r>
            <a:r>
              <a:rPr lang="ru-RU" sz="2800" b="1" dirty="0" smtClean="0">
                <a:latin typeface="Times New Roman" panose="02020603050405020304" pitchFamily="18" charset="0"/>
                <a:cs typeface="Times New Roman" panose="02020603050405020304" pitchFamily="18" charset="0"/>
              </a:rPr>
              <a:t>)</a:t>
            </a:r>
          </a:p>
          <a:p>
            <a:pPr algn="just"/>
            <a:r>
              <a:rPr lang="ru-RU" sz="2800" b="1" i="1" dirty="0">
                <a:latin typeface="Times New Roman" panose="02020603050405020304" pitchFamily="18" charset="0"/>
                <a:cs typeface="Times New Roman" panose="02020603050405020304" pitchFamily="18" charset="0"/>
              </a:rPr>
              <a:t>CMOS RAM – </a:t>
            </a:r>
            <a:r>
              <a:rPr lang="ru-RU" sz="2800" dirty="0" smtClean="0">
                <a:latin typeface="Times New Roman" panose="02020603050405020304" pitchFamily="18" charset="0"/>
                <a:cs typeface="Times New Roman" panose="02020603050405020304" pitchFamily="18" charset="0"/>
              </a:rPr>
              <a:t>память </a:t>
            </a:r>
            <a:r>
              <a:rPr lang="ru-RU" sz="2800" dirty="0">
                <a:latin typeface="Times New Roman" panose="02020603050405020304" pitchFamily="18" charset="0"/>
                <a:cs typeface="Times New Roman" panose="02020603050405020304" pitchFamily="18" charset="0"/>
              </a:rPr>
              <a:t>с невысоким быстродействием и минимальным энергопотреблением от </a:t>
            </a:r>
            <a:r>
              <a:rPr lang="ru-RU" sz="2800" dirty="0" smtClean="0">
                <a:latin typeface="Times New Roman" panose="02020603050405020304" pitchFamily="18" charset="0"/>
                <a:cs typeface="Times New Roman" panose="02020603050405020304" pitchFamily="18" charset="0"/>
              </a:rPr>
              <a:t>батарейки</a:t>
            </a:r>
          </a:p>
          <a:p>
            <a:pPr algn="just"/>
            <a:r>
              <a:rPr lang="ru-RU" sz="2800" b="1" i="1" dirty="0">
                <a:latin typeface="Times New Roman" panose="02020603050405020304" pitchFamily="18" charset="0"/>
                <a:cs typeface="Times New Roman" panose="02020603050405020304" pitchFamily="18" charset="0"/>
              </a:rPr>
              <a:t>Видеопамять (VRAM) – </a:t>
            </a:r>
            <a:r>
              <a:rPr lang="ru-RU" sz="2800" dirty="0">
                <a:latin typeface="Times New Roman" panose="02020603050405020304" pitchFamily="18" charset="0"/>
                <a:cs typeface="Times New Roman" panose="02020603050405020304" pitchFamily="18" charset="0"/>
              </a:rPr>
              <a:t>разновидность оперативного ЗУ, в котором хранится закодированная графическая информация</a:t>
            </a:r>
          </a:p>
          <a:p>
            <a:pPr marL="0" indent="0">
              <a:buNone/>
            </a:pPr>
            <a:endParaRPr lang="ru-RU"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2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24" y="0"/>
            <a:ext cx="9126375" cy="836712"/>
          </a:xfrm>
        </p:spPr>
        <p:txBody>
          <a:bodyPr>
            <a:normAutofit/>
          </a:bodyPr>
          <a:lstStyle/>
          <a:p>
            <a:pPr algn="ctr"/>
            <a:r>
              <a:rPr lang="ru-RU" sz="3600" b="1" dirty="0" smtClean="0">
                <a:latin typeface="Times New Roman" panose="02020603050405020304" pitchFamily="18" charset="0"/>
                <a:cs typeface="Times New Roman" panose="02020603050405020304" pitchFamily="18" charset="0"/>
              </a:rPr>
              <a:t>Внешняя память компьютера</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361" y="1052736"/>
            <a:ext cx="9126375" cy="5400600"/>
          </a:xfrm>
        </p:spPr>
        <p:txBody>
          <a:bodyPr>
            <a:normAutofit/>
          </a:bodyPr>
          <a:lstStyle/>
          <a:p>
            <a:pPr algn="just"/>
            <a:r>
              <a:rPr lang="ru-RU" sz="2800" b="1" i="1" dirty="0">
                <a:latin typeface="Times New Roman" panose="02020603050405020304" pitchFamily="18" charset="0"/>
                <a:cs typeface="Times New Roman" panose="02020603050405020304" pitchFamily="18" charset="0"/>
              </a:rPr>
              <a:t>Гибкий диск</a:t>
            </a:r>
            <a:r>
              <a:rPr lang="ru-RU" sz="2800" b="1" dirty="0">
                <a:latin typeface="Times New Roman" panose="02020603050405020304" pitchFamily="18" charset="0"/>
                <a:cs typeface="Times New Roman" panose="02020603050405020304" pitchFamily="18" charset="0"/>
              </a:rPr>
              <a:t> (</a:t>
            </a:r>
            <a:r>
              <a:rPr lang="ru-RU" sz="2800" b="1" i="1" dirty="0" err="1">
                <a:latin typeface="Times New Roman" panose="02020603050405020304" pitchFamily="18" charset="0"/>
                <a:cs typeface="Times New Roman" panose="02020603050405020304" pitchFamily="18" charset="0"/>
              </a:rPr>
              <a:t>floppydisk</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или </a:t>
            </a:r>
            <a:r>
              <a:rPr lang="ru-RU" sz="2800" b="1" i="1" dirty="0">
                <a:latin typeface="Times New Roman" panose="02020603050405020304" pitchFamily="18" charset="0"/>
                <a:cs typeface="Times New Roman" panose="02020603050405020304" pitchFamily="18" charset="0"/>
              </a:rPr>
              <a:t>дискета</a:t>
            </a:r>
            <a:r>
              <a:rPr lang="ru-RU" sz="2800" dirty="0">
                <a:latin typeface="Times New Roman" panose="02020603050405020304" pitchFamily="18" charset="0"/>
                <a:cs typeface="Times New Roman" panose="02020603050405020304" pitchFamily="18" charset="0"/>
              </a:rPr>
              <a:t> – носитель небольшого объема информации, представляющий собой гибкий пластиковый диск в защитной </a:t>
            </a:r>
            <a:r>
              <a:rPr lang="ru-RU" sz="2800" dirty="0" smtClean="0">
                <a:latin typeface="Times New Roman" panose="02020603050405020304" pitchFamily="18" charset="0"/>
                <a:cs typeface="Times New Roman" panose="02020603050405020304" pitchFamily="18" charset="0"/>
              </a:rPr>
              <a:t>оболочке</a:t>
            </a:r>
          </a:p>
          <a:p>
            <a:pPr algn="just"/>
            <a:r>
              <a:rPr lang="ru-RU" sz="2800" b="1" i="1" dirty="0">
                <a:latin typeface="Times New Roman" panose="02020603050405020304" pitchFamily="18" charset="0"/>
                <a:cs typeface="Times New Roman" panose="02020603050405020304" pitchFamily="18" charset="0"/>
              </a:rPr>
              <a:t>Флэш-диски</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это современные устройства хранения данных на основе энергонезависимой </a:t>
            </a:r>
            <a:r>
              <a:rPr lang="ru-RU" sz="2800" dirty="0" smtClean="0">
                <a:latin typeface="Times New Roman" panose="02020603050405020304" pitchFamily="18" charset="0"/>
                <a:cs typeface="Times New Roman" panose="02020603050405020304" pitchFamily="18" charset="0"/>
              </a:rPr>
              <a:t>флэш-памяти</a:t>
            </a:r>
          </a:p>
          <a:p>
            <a:pPr algn="just"/>
            <a:r>
              <a:rPr lang="ru-RU" sz="2800" b="1" i="1" dirty="0">
                <a:latin typeface="Times New Roman" panose="02020603050405020304" pitchFamily="18" charset="0"/>
                <a:cs typeface="Times New Roman" panose="02020603050405020304" pitchFamily="18" charset="0"/>
              </a:rPr>
              <a:t>Накопитель на жёстких магнитных дисках</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a:t>
            </a:r>
            <a:r>
              <a:rPr lang="ru-RU" sz="2800" b="1" i="1" dirty="0">
                <a:latin typeface="Times New Roman" panose="02020603050405020304" pitchFamily="18" charset="0"/>
                <a:cs typeface="Times New Roman" panose="02020603050405020304" pitchFamily="18" charset="0"/>
              </a:rPr>
              <a:t>HDD</a:t>
            </a:r>
            <a:r>
              <a:rPr lang="ru-RU" sz="2800" b="1" dirty="0">
                <a:latin typeface="Times New Roman" panose="02020603050405020304" pitchFamily="18" charset="0"/>
                <a:cs typeface="Times New Roman" panose="02020603050405020304" pitchFamily="18" charset="0"/>
              </a:rPr>
              <a:t> –</a:t>
            </a:r>
            <a:r>
              <a:rPr lang="ru-RU" sz="2800" b="1" i="1" dirty="0" err="1">
                <a:latin typeface="Times New Roman" panose="02020603050405020304" pitchFamily="18" charset="0"/>
                <a:cs typeface="Times New Roman" panose="02020603050405020304" pitchFamily="18" charset="0"/>
              </a:rPr>
              <a:t>HardDiskDrive</a:t>
            </a:r>
            <a:r>
              <a:rPr lang="ru-RU" sz="2800" dirty="0">
                <a:latin typeface="Times New Roman" panose="02020603050405020304" pitchFamily="18" charset="0"/>
                <a:cs typeface="Times New Roman" panose="02020603050405020304" pitchFamily="18" charset="0"/>
              </a:rPr>
              <a:t>) или </a:t>
            </a:r>
            <a:r>
              <a:rPr lang="ru-RU" sz="2800" b="1" i="1" dirty="0">
                <a:latin typeface="Times New Roman" panose="02020603050405020304" pitchFamily="18" charset="0"/>
                <a:cs typeface="Times New Roman" panose="02020603050405020304" pitchFamily="18" charset="0"/>
              </a:rPr>
              <a:t>винчестер</a:t>
            </a:r>
            <a:r>
              <a:rPr lang="ru-RU" sz="2800" dirty="0">
                <a:latin typeface="Times New Roman" panose="02020603050405020304" pitchFamily="18" charset="0"/>
                <a:cs typeface="Times New Roman" panose="02020603050405020304" pitchFamily="18" charset="0"/>
              </a:rPr>
              <a:t> – </a:t>
            </a:r>
            <a:r>
              <a:rPr lang="ru-RU" sz="2800" dirty="0" smtClean="0">
                <a:latin typeface="Times New Roman" panose="02020603050405020304" pitchFamily="18" charset="0"/>
                <a:cs typeface="Times New Roman" panose="02020603050405020304" pitchFamily="18" charset="0"/>
              </a:rPr>
              <a:t>наиболее </a:t>
            </a:r>
            <a:r>
              <a:rPr lang="ru-RU" sz="2800" dirty="0">
                <a:latin typeface="Times New Roman" panose="02020603050405020304" pitchFamily="18" charset="0"/>
                <a:cs typeface="Times New Roman" panose="02020603050405020304" pitchFamily="18" charset="0"/>
              </a:rPr>
              <a:t>массовое запоминающее устройство большой ёмкости</a:t>
            </a:r>
            <a:endParaRPr lang="ru-RU" sz="2800" b="1" i="1" dirty="0">
              <a:latin typeface="Times New Roman" panose="02020603050405020304" pitchFamily="18" charset="0"/>
              <a:cs typeface="Times New Roman" panose="02020603050405020304" pitchFamily="18" charset="0"/>
            </a:endParaRPr>
          </a:p>
          <a:p>
            <a:pPr algn="just"/>
            <a:r>
              <a:rPr lang="ru-RU" sz="2800" b="1" i="1" dirty="0">
                <a:latin typeface="Times New Roman" panose="02020603050405020304" pitchFamily="18" charset="0"/>
                <a:cs typeface="Times New Roman" panose="02020603050405020304" pitchFamily="18" charset="0"/>
              </a:rPr>
              <a:t>Компакт-диск</a:t>
            </a:r>
            <a:r>
              <a:rPr lang="ru-RU" sz="2800" b="1" dirty="0">
                <a:latin typeface="Times New Roman" panose="02020603050405020304" pitchFamily="18" charset="0"/>
                <a:cs typeface="Times New Roman" panose="02020603050405020304" pitchFamily="18" charset="0"/>
              </a:rPr>
              <a:t> (</a:t>
            </a:r>
            <a:r>
              <a:rPr lang="ru-RU" sz="2800" b="1" i="1" dirty="0">
                <a:latin typeface="Times New Roman" panose="02020603050405020304" pitchFamily="18" charset="0"/>
                <a:cs typeface="Times New Roman" panose="02020603050405020304" pitchFamily="18" charset="0"/>
              </a:rPr>
              <a:t>CD-ROM</a:t>
            </a:r>
            <a:r>
              <a:rPr lang="ru-RU" sz="2800" b="1"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 прозрачный </a:t>
            </a:r>
            <a:r>
              <a:rPr lang="ru-RU" sz="2800" dirty="0">
                <a:latin typeface="Times New Roman" panose="02020603050405020304" pitchFamily="18" charset="0"/>
                <a:cs typeface="Times New Roman" panose="02020603050405020304" pitchFamily="18" charset="0"/>
              </a:rPr>
              <a:t>полимерный </a:t>
            </a:r>
            <a:r>
              <a:rPr lang="ru-RU" sz="2800" dirty="0" smtClean="0">
                <a:latin typeface="Times New Roman" panose="02020603050405020304" pitchFamily="18" charset="0"/>
                <a:cs typeface="Times New Roman" panose="02020603050405020304" pitchFamily="18" charset="0"/>
              </a:rPr>
              <a:t>диск емкостью 770 Мбайт</a:t>
            </a:r>
          </a:p>
          <a:p>
            <a:pPr algn="just"/>
            <a:r>
              <a:rPr lang="ru-RU" sz="2800" b="1" i="1" dirty="0" smtClean="0">
                <a:latin typeface="Times New Roman" panose="02020603050405020304" pitchFamily="18" charset="0"/>
                <a:cs typeface="Times New Roman" panose="02020603050405020304" pitchFamily="18" charset="0"/>
              </a:rPr>
              <a:t>DVD-диск -</a:t>
            </a:r>
            <a:r>
              <a:rPr lang="ru-RU" sz="2800" dirty="0" smtClean="0">
                <a:latin typeface="Times New Roman" panose="02020603050405020304" pitchFamily="18" charset="0"/>
                <a:cs typeface="Times New Roman" panose="02020603050405020304" pitchFamily="18" charset="0"/>
              </a:rPr>
              <a:t> имеет </a:t>
            </a:r>
            <a:r>
              <a:rPr lang="ru-RU" sz="2800" dirty="0">
                <a:latin typeface="Times New Roman" panose="02020603050405020304" pitchFamily="18" charset="0"/>
                <a:cs typeface="Times New Roman" panose="02020603050405020304" pitchFamily="18" charset="0"/>
              </a:rPr>
              <a:t>тот же размер, что и обычные CD, но </a:t>
            </a:r>
            <a:r>
              <a:rPr lang="ru-RU" sz="2800" dirty="0" smtClean="0">
                <a:latin typeface="Times New Roman" panose="02020603050405020304" pitchFamily="18" charset="0"/>
                <a:cs typeface="Times New Roman" panose="02020603050405020304" pitchFamily="18" charset="0"/>
              </a:rPr>
              <a:t>вмещает </a:t>
            </a:r>
            <a:r>
              <a:rPr lang="ru-RU" sz="2800" dirty="0">
                <a:latin typeface="Times New Roman" panose="02020603050405020304" pitchFamily="18" charset="0"/>
                <a:cs typeface="Times New Roman" panose="02020603050405020304" pitchFamily="18" charset="0"/>
              </a:rPr>
              <a:t>до 17 </a:t>
            </a:r>
            <a:r>
              <a:rPr lang="ru-RU" sz="2800" dirty="0" smtClean="0">
                <a:latin typeface="Times New Roman" panose="02020603050405020304" pitchFamily="18" charset="0"/>
                <a:cs typeface="Times New Roman" panose="02020603050405020304" pitchFamily="18" charset="0"/>
              </a:rPr>
              <a:t>Гбайт</a:t>
            </a:r>
          </a:p>
        </p:txBody>
      </p:sp>
    </p:spTree>
    <p:extLst>
      <p:ext uri="{BB962C8B-B14F-4D97-AF65-F5344CB8AC3E}">
        <p14:creationId xmlns:p14="http://schemas.microsoft.com/office/powerpoint/2010/main" val="35032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24" y="0"/>
            <a:ext cx="9126375" cy="548680"/>
          </a:xfrm>
        </p:spPr>
        <p:txBody>
          <a:bodyPr>
            <a:normAutofit/>
          </a:bodyPr>
          <a:lstStyle/>
          <a:p>
            <a:pPr algn="ctr"/>
            <a:r>
              <a:rPr lang="ru-RU" sz="3200" b="1" dirty="0" smtClean="0">
                <a:latin typeface="Times New Roman" panose="02020603050405020304" pitchFamily="18" charset="0"/>
                <a:cs typeface="Times New Roman" panose="02020603050405020304" pitchFamily="18" charset="0"/>
              </a:rPr>
              <a:t>Устройства ввода/вывода</a:t>
            </a: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625" y="836712"/>
            <a:ext cx="9126375" cy="5869802"/>
          </a:xfrm>
        </p:spPr>
        <p:txBody>
          <a:bodyPr>
            <a:normAutofit lnSpcReduction="10000"/>
          </a:bodyPr>
          <a:lstStyle/>
          <a:p>
            <a:pPr algn="just"/>
            <a:r>
              <a:rPr lang="ru-RU" sz="2400" b="1" i="1" dirty="0" err="1" smtClean="0">
                <a:latin typeface="Times New Roman" panose="02020603050405020304" pitchFamily="18" charset="0"/>
                <a:cs typeface="Times New Roman" panose="02020603050405020304" pitchFamily="18" charset="0"/>
              </a:rPr>
              <a:t>Аудиоадаптер</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электронная </a:t>
            </a:r>
            <a:r>
              <a:rPr lang="ru-RU" sz="2400" dirty="0">
                <a:latin typeface="Times New Roman" panose="02020603050405020304" pitchFamily="18" charset="0"/>
                <a:cs typeface="Times New Roman" panose="02020603050405020304" pitchFamily="18" charset="0"/>
              </a:rPr>
              <a:t>плата, которая позволяет записывать звук, воспроизводить его и создавать программными средствами с помощью микрофона, наушников, динамиков, встроенного синтезатора и другого </a:t>
            </a:r>
            <a:r>
              <a:rPr lang="ru-RU" sz="2400" dirty="0" smtClean="0">
                <a:latin typeface="Times New Roman" panose="02020603050405020304" pitchFamily="18" charset="0"/>
                <a:cs typeface="Times New Roman" panose="02020603050405020304" pitchFamily="18" charset="0"/>
              </a:rPr>
              <a:t>оборудования</a:t>
            </a:r>
          </a:p>
          <a:p>
            <a:pPr algn="just"/>
            <a:r>
              <a:rPr lang="ru-RU" sz="2400" b="1" i="1" dirty="0">
                <a:latin typeface="Times New Roman" panose="02020603050405020304" pitchFamily="18" charset="0"/>
                <a:cs typeface="Times New Roman" panose="02020603050405020304" pitchFamily="18" charset="0"/>
              </a:rPr>
              <a:t>Монитор (дисплей) </a:t>
            </a:r>
            <a:r>
              <a:rPr lang="ru-RU" sz="2400" dirty="0" smtClean="0">
                <a:latin typeface="Times New Roman" panose="02020603050405020304" pitchFamily="18" charset="0"/>
                <a:cs typeface="Times New Roman" panose="02020603050405020304" pitchFamily="18" charset="0"/>
              </a:rPr>
              <a:t>–устройство преобразования видеосигнала в зрительные образы</a:t>
            </a:r>
            <a:endParaRPr lang="ru-RU" sz="2400" b="1" i="1" dirty="0">
              <a:latin typeface="Times New Roman" panose="02020603050405020304" pitchFamily="18" charset="0"/>
              <a:cs typeface="Times New Roman" panose="02020603050405020304" pitchFamily="18" charset="0"/>
            </a:endParaRPr>
          </a:p>
          <a:p>
            <a:pPr algn="just"/>
            <a:r>
              <a:rPr lang="ru-RU" sz="2400" b="1" i="1" dirty="0" smtClean="0">
                <a:latin typeface="Times New Roman" panose="02020603050405020304" pitchFamily="18" charset="0"/>
                <a:cs typeface="Times New Roman" panose="02020603050405020304" pitchFamily="18" charset="0"/>
              </a:rPr>
              <a:t>Видеоадаптер</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электронная </a:t>
            </a:r>
            <a:r>
              <a:rPr lang="ru-RU" sz="2400" dirty="0">
                <a:latin typeface="Times New Roman" panose="02020603050405020304" pitchFamily="18" charset="0"/>
                <a:cs typeface="Times New Roman" panose="02020603050405020304" pitchFamily="18" charset="0"/>
              </a:rPr>
              <a:t>плата, которая обрабатывает видеоданные (текст и графику) и управляет работой </a:t>
            </a:r>
            <a:r>
              <a:rPr lang="ru-RU" sz="2400" dirty="0" smtClean="0">
                <a:latin typeface="Times New Roman" panose="02020603050405020304" pitchFamily="18" charset="0"/>
                <a:cs typeface="Times New Roman" panose="02020603050405020304" pitchFamily="18" charset="0"/>
              </a:rPr>
              <a:t>монитора </a:t>
            </a:r>
          </a:p>
          <a:p>
            <a:pPr algn="just"/>
            <a:r>
              <a:rPr lang="ru-RU" sz="2400" b="1" i="1" dirty="0">
                <a:latin typeface="Times New Roman" panose="02020603050405020304" pitchFamily="18" charset="0"/>
                <a:cs typeface="Times New Roman" panose="02020603050405020304" pitchFamily="18" charset="0"/>
              </a:rPr>
              <a:t>Принтер</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печатающее устройство, осуществляющее </a:t>
            </a:r>
            <a:r>
              <a:rPr lang="ru-RU" sz="2400" dirty="0">
                <a:latin typeface="Times New Roman" panose="02020603050405020304" pitchFamily="18" charset="0"/>
                <a:cs typeface="Times New Roman" panose="02020603050405020304" pitchFamily="18" charset="0"/>
              </a:rPr>
              <a:t>вывод из компьютера закодированной информации в виде печатных копий текста или </a:t>
            </a:r>
            <a:r>
              <a:rPr lang="ru-RU" sz="2400" dirty="0" smtClean="0">
                <a:latin typeface="Times New Roman" panose="02020603050405020304" pitchFamily="18" charset="0"/>
                <a:cs typeface="Times New Roman" panose="02020603050405020304" pitchFamily="18" charset="0"/>
              </a:rPr>
              <a:t>графики</a:t>
            </a:r>
            <a:endParaRPr lang="ru-RU" sz="2400" dirty="0">
              <a:latin typeface="Times New Roman" panose="02020603050405020304" pitchFamily="18" charset="0"/>
              <a:cs typeface="Times New Roman" panose="02020603050405020304" pitchFamily="18" charset="0"/>
            </a:endParaRPr>
          </a:p>
          <a:p>
            <a:pPr algn="just"/>
            <a:r>
              <a:rPr lang="ru-RU" sz="2400" b="1" i="1" dirty="0">
                <a:latin typeface="Times New Roman" panose="02020603050405020304" pitchFamily="18" charset="0"/>
                <a:cs typeface="Times New Roman" panose="02020603050405020304" pitchFamily="18" charset="0"/>
              </a:rPr>
              <a:t>Сканер</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устройство </a:t>
            </a:r>
            <a:r>
              <a:rPr lang="ru-RU" sz="2400" dirty="0">
                <a:latin typeface="Times New Roman" panose="02020603050405020304" pitchFamily="18" charset="0"/>
                <a:cs typeface="Times New Roman" panose="02020603050405020304" pitchFamily="18" charset="0"/>
              </a:rPr>
              <a:t>для ввода в компьютер графических </a:t>
            </a:r>
            <a:r>
              <a:rPr lang="ru-RU" sz="2400" dirty="0" smtClean="0">
                <a:latin typeface="Times New Roman" panose="02020603050405020304" pitchFamily="18" charset="0"/>
                <a:cs typeface="Times New Roman" panose="02020603050405020304" pitchFamily="18" charset="0"/>
              </a:rPr>
              <a:t>изображений</a:t>
            </a:r>
          </a:p>
          <a:p>
            <a:pPr algn="just"/>
            <a:r>
              <a:rPr lang="ru-RU" sz="2400" b="1" i="1" dirty="0" smtClean="0">
                <a:latin typeface="Times New Roman" panose="02020603050405020304" pitchFamily="18" charset="0"/>
                <a:cs typeface="Times New Roman" panose="02020603050405020304" pitchFamily="18" charset="0"/>
              </a:rPr>
              <a:t>Клавиатура</a:t>
            </a:r>
            <a:r>
              <a:rPr lang="ru-RU" sz="2400" b="1"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устройство </a:t>
            </a:r>
            <a:r>
              <a:rPr lang="ru-RU" sz="2400" dirty="0">
                <a:latin typeface="Times New Roman" panose="02020603050405020304" pitchFamily="18" charset="0"/>
                <a:cs typeface="Times New Roman" panose="02020603050405020304" pitchFamily="18" charset="0"/>
              </a:rPr>
              <a:t>для ввода информации в компьютер и подачи управляющих </a:t>
            </a:r>
            <a:r>
              <a:rPr lang="ru-RU" sz="2400" dirty="0" smtClean="0">
                <a:latin typeface="Times New Roman" panose="02020603050405020304" pitchFamily="18" charset="0"/>
                <a:cs typeface="Times New Roman" panose="02020603050405020304" pitchFamily="18" charset="0"/>
              </a:rPr>
              <a:t>сигналов</a:t>
            </a:r>
          </a:p>
          <a:p>
            <a:pPr algn="just"/>
            <a:r>
              <a:rPr lang="ru-RU" sz="2400" b="1" i="1" dirty="0">
                <a:latin typeface="Times New Roman" panose="02020603050405020304" pitchFamily="18" charset="0"/>
                <a:cs typeface="Times New Roman" panose="02020603050405020304" pitchFamily="18" charset="0"/>
              </a:rPr>
              <a:t>Мышь</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специальное </a:t>
            </a:r>
            <a:r>
              <a:rPr lang="ru-RU" sz="2400" dirty="0">
                <a:latin typeface="Times New Roman" panose="02020603050405020304" pitchFamily="18" charset="0"/>
                <a:cs typeface="Times New Roman" panose="02020603050405020304" pitchFamily="18" charset="0"/>
              </a:rPr>
              <a:t>устройство, которое используется для управления курсором и вводом </a:t>
            </a:r>
            <a:r>
              <a:rPr lang="ru-RU" sz="2400" dirty="0" smtClean="0">
                <a:latin typeface="Times New Roman" panose="02020603050405020304" pitchFamily="18" charset="0"/>
                <a:cs typeface="Times New Roman" panose="02020603050405020304" pitchFamily="18" charset="0"/>
              </a:rPr>
              <a:t>информации</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6115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1188</TotalTime>
  <Words>2623</Words>
  <Application>Microsoft Office PowerPoint</Application>
  <PresentationFormat>Экран (4:3)</PresentationFormat>
  <Paragraphs>152</Paragraphs>
  <Slides>27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Calibri Light</vt:lpstr>
      <vt:lpstr>Symbol</vt:lpstr>
      <vt:lpstr>Times New Roman</vt:lpstr>
      <vt:lpstr>Тема Office</vt:lpstr>
      <vt:lpstr>Лекция 6. Структура, состав и принципы работы компьютера. Программное обеспечение ПК</vt:lpstr>
      <vt:lpstr>Компьютер и принципы его действия</vt:lpstr>
      <vt:lpstr>Основные устройства компьютера</vt:lpstr>
      <vt:lpstr>Презентация PowerPoint</vt:lpstr>
      <vt:lpstr>Принципы построения компьютеров</vt:lpstr>
      <vt:lpstr>Центральный процессор и память компьютера</vt:lpstr>
      <vt:lpstr>Внутренняя память компьютера</vt:lpstr>
      <vt:lpstr>Внешняя память компьютера</vt:lpstr>
      <vt:lpstr>Устройства ввода/вывода</vt:lpstr>
      <vt:lpstr>Программное обеспечение компьютера</vt:lpstr>
      <vt:lpstr>Презентация PowerPoint</vt:lpstr>
      <vt:lpstr>Презентация PowerPoint</vt:lpstr>
      <vt:lpstr>Операционные системы</vt:lpstr>
      <vt:lpstr>Операционные системы</vt:lpstr>
      <vt:lpstr>Операционные системы</vt:lpstr>
      <vt:lpstr>Системы программирования</vt:lpstr>
      <vt:lpstr>Системы программирования</vt:lpstr>
      <vt:lpstr>Процедурное программирование</vt:lpstr>
      <vt:lpstr>Объектно-ориентированное программирование</vt:lpstr>
      <vt:lpstr>Визуальное программирование</vt:lpstr>
      <vt:lpstr>Инструментальные программы</vt:lpstr>
      <vt:lpstr>Текстовый процессор</vt:lpstr>
      <vt:lpstr>Графический редактор</vt:lpstr>
      <vt:lpstr>Табличные процессоры</vt:lpstr>
      <vt:lpstr>Системы управления базами данных</vt:lpstr>
      <vt:lpstr>Пакеты прикладных программ</vt:lpstr>
      <vt:lpstr>Интегрированные пакеты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user</dc:creator>
  <cp:lastModifiedBy>User</cp:lastModifiedBy>
  <cp:revision>133</cp:revision>
  <dcterms:created xsi:type="dcterms:W3CDTF">2016-02-10T08:23:01Z</dcterms:created>
  <dcterms:modified xsi:type="dcterms:W3CDTF">2019-08-12T16:42:37Z</dcterms:modified>
</cp:coreProperties>
</file>