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9" r:id="rId1"/>
  </p:sldMasterIdLst>
  <p:notesMasterIdLst>
    <p:notesMasterId r:id="rId23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834" autoAdjust="0"/>
  </p:normalViewPr>
  <p:slideViewPr>
    <p:cSldViewPr>
      <p:cViewPr varScale="1">
        <p:scale>
          <a:sx n="104" d="100"/>
          <a:sy n="104" d="100"/>
        </p:scale>
        <p:origin x="20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855C81-6FFB-45BE-9EA5-1F637DD822CB}" type="datetimeFigureOut">
              <a:rPr lang="ru-RU" smtClean="0"/>
              <a:t>12.08.2019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025C84-B68E-4B58-BF7B-974CDD043E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9638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C2EDF-B8BE-4CF1-87B0-7C1DA2F86E42}" type="datetimeFigureOut">
              <a:rPr lang="ru-RU" smtClean="0"/>
              <a:t>12.08.2019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B0C5C-B69C-4122-A86A-B6E70E8167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5881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C2EDF-B8BE-4CF1-87B0-7C1DA2F86E42}" type="datetimeFigureOut">
              <a:rPr lang="ru-RU" smtClean="0"/>
              <a:t>12.08.2019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B0C5C-B69C-4122-A86A-B6E70E8167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7868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C2EDF-B8BE-4CF1-87B0-7C1DA2F86E42}" type="datetimeFigureOut">
              <a:rPr lang="ru-RU" smtClean="0"/>
              <a:t>12.08.2019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B0C5C-B69C-4122-A86A-B6E70E8167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5445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C2EDF-B8BE-4CF1-87B0-7C1DA2F86E42}" type="datetimeFigureOut">
              <a:rPr lang="ru-RU" smtClean="0"/>
              <a:t>12.08.2019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B0C5C-B69C-4122-A86A-B6E70E8167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2186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C2EDF-B8BE-4CF1-87B0-7C1DA2F86E42}" type="datetimeFigureOut">
              <a:rPr lang="ru-RU" smtClean="0"/>
              <a:t>12.08.2019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B0C5C-B69C-4122-A86A-B6E70E8167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4545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C2EDF-B8BE-4CF1-87B0-7C1DA2F86E42}" type="datetimeFigureOut">
              <a:rPr lang="ru-RU" smtClean="0"/>
              <a:t>12.08.2019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B0C5C-B69C-4122-A86A-B6E70E8167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6073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C2EDF-B8BE-4CF1-87B0-7C1DA2F86E42}" type="datetimeFigureOut">
              <a:rPr lang="ru-RU" smtClean="0"/>
              <a:t>12.08.2019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B0C5C-B69C-4122-A86A-B6E70E8167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07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C2EDF-B8BE-4CF1-87B0-7C1DA2F86E42}" type="datetimeFigureOut">
              <a:rPr lang="ru-RU" smtClean="0"/>
              <a:t>12.08.2019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B0C5C-B69C-4122-A86A-B6E70E8167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6306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C2EDF-B8BE-4CF1-87B0-7C1DA2F86E42}" type="datetimeFigureOut">
              <a:rPr lang="ru-RU" smtClean="0"/>
              <a:t>12.08.2019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B0C5C-B69C-4122-A86A-B6E70E8167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5963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C2EDF-B8BE-4CF1-87B0-7C1DA2F86E42}" type="datetimeFigureOut">
              <a:rPr lang="ru-RU" smtClean="0"/>
              <a:t>12.08.2019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B0C5C-B69C-4122-A86A-B6E70E8167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3717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C2EDF-B8BE-4CF1-87B0-7C1DA2F86E42}" type="datetimeFigureOut">
              <a:rPr lang="ru-RU" smtClean="0"/>
              <a:t>12.08.2019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B0C5C-B69C-4122-A86A-B6E70E8167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9218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C2EDF-B8BE-4CF1-87B0-7C1DA2F86E42}" type="datetimeFigureOut">
              <a:rPr lang="ru-RU" smtClean="0"/>
              <a:t>12.08.2019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B0C5C-B69C-4122-A86A-B6E70E8167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7398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936104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Autofit/>
          </a:bodyPr>
          <a:lstStyle/>
          <a:p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Лекция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Основы алгоритмизации</a:t>
            </a: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340768"/>
            <a:ext cx="9144000" cy="5040560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 marL="0" indent="457200" algn="just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Понятие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алгоритма, свойства и формы записи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алгоритмов</a:t>
            </a:r>
          </a:p>
          <a:p>
            <a:pPr marL="0" indent="457200" algn="just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Типовые функциональные блоки в алгоритмах.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Правила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выполнения схем алгоритмов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457200" algn="just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Базовые алгоритмические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конструкции и структуры </a:t>
            </a:r>
          </a:p>
          <a:p>
            <a:pPr marL="0" indent="457200" algn="just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алгоритмов решения сложных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</a:t>
            </a:r>
          </a:p>
          <a:p>
            <a:pPr marL="0" indent="457200" algn="just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разработки алгоритма с использованием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метода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пошаговой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детализации и вспомогательных алгоритмов  </a:t>
            </a:r>
          </a:p>
        </p:txBody>
      </p:sp>
    </p:spTree>
    <p:extLst>
      <p:ext uri="{BB962C8B-B14F-4D97-AF65-F5344CB8AC3E}">
        <p14:creationId xmlns:p14="http://schemas.microsoft.com/office/powerpoint/2010/main" val="347157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 descr="f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05500"/>
            <a:ext cx="91440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059" name="Picture 3" descr="f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2001838" y="2255838"/>
            <a:ext cx="2889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45330" name="Text Box 274"/>
          <p:cNvSpPr txBox="1">
            <a:spLocks noChangeArrowheads="1"/>
          </p:cNvSpPr>
          <p:nvPr/>
        </p:nvSpPr>
        <p:spPr bwMode="auto">
          <a:xfrm>
            <a:off x="107504" y="140352"/>
            <a:ext cx="8928992" cy="581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ru-RU" sz="2400" b="1" dirty="0"/>
              <a:t>Разработка алгоритмов решения сложных задач</a:t>
            </a:r>
            <a:endParaRPr lang="ru-RU" altLang="ru-RU" sz="24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23528" y="1443840"/>
            <a:ext cx="856895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spcAft>
                <a:spcPts val="0"/>
              </a:spcAft>
            </a:pPr>
            <a:r>
              <a:rPr lang="ru-RU" sz="2000" dirty="0">
                <a:latin typeface="Times New Roman" panose="02020603050405020304" pitchFamily="18" charset="0"/>
                <a:ea typeface="MS Mincho" panose="02020609040205080304" pitchFamily="49" charset="-128"/>
              </a:rPr>
              <a:t>Правила разработки алгоритмов определены в теории </a:t>
            </a:r>
            <a:r>
              <a:rPr lang="ru-RU" sz="2000" b="1" i="1" dirty="0">
                <a:latin typeface="Times New Roman" panose="02020603050405020304" pitchFamily="18" charset="0"/>
                <a:ea typeface="Calibri" panose="020F0502020204030204" pitchFamily="34" charset="0"/>
              </a:rPr>
              <a:t>структурного программирования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, основу которой составляют следующие принципы:</a:t>
            </a:r>
          </a:p>
          <a:p>
            <a:pPr indent="450215" algn="just">
              <a:spcAft>
                <a:spcPts val="0"/>
              </a:spcAft>
            </a:pPr>
            <a:r>
              <a:rPr lang="ru-RU" sz="2000" dirty="0">
                <a:latin typeface="Times New Roman" panose="02020603050405020304" pitchFamily="18" charset="0"/>
                <a:ea typeface="MS Mincho" panose="02020609040205080304" pitchFamily="49" charset="-128"/>
              </a:rPr>
              <a:t>1. Алгоритмы должны разрабатываться по шагам по принципу "сверху вниз", начиная с укрупненной схемы и заканчивая детализированной.</a:t>
            </a:r>
            <a:endParaRPr lang="ru-RU" sz="20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50215" algn="just">
              <a:spcAft>
                <a:spcPts val="0"/>
              </a:spcAft>
            </a:pPr>
            <a:r>
              <a:rPr lang="ru-RU" sz="2000" dirty="0">
                <a:latin typeface="Times New Roman" panose="02020603050405020304" pitchFamily="18" charset="0"/>
                <a:ea typeface="MS Mincho" panose="02020609040205080304" pitchFamily="49" charset="-128"/>
              </a:rPr>
              <a:t>2. Сложную задачу целесообразно разбивать на подзадачи (простые блоки), а программу составлять из модулей (независимых частей), имеющих простую структуру и допускающих независимую отладку.</a:t>
            </a:r>
            <a:endParaRPr lang="ru-RU" sz="20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50215" algn="just">
              <a:spcAft>
                <a:spcPts val="0"/>
              </a:spcAft>
            </a:pPr>
            <a:r>
              <a:rPr lang="ru-RU" sz="2000" dirty="0">
                <a:latin typeface="Times New Roman" panose="02020603050405020304" pitchFamily="18" charset="0"/>
                <a:ea typeface="MS Mincho" panose="02020609040205080304" pitchFamily="49" charset="-128"/>
              </a:rPr>
              <a:t>3. Логика алгоритма и программы должна опираться на минимальное число простых базовых конструкций, имеющих заранее определенную структуру.</a:t>
            </a:r>
            <a:endParaRPr lang="ru-RU" sz="20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50215" algn="just">
              <a:spcAft>
                <a:spcPts val="0"/>
              </a:spcAft>
            </a:pPr>
            <a:r>
              <a:rPr lang="ru-RU" sz="2000" dirty="0">
                <a:latin typeface="Times New Roman" panose="02020603050405020304" pitchFamily="18" charset="0"/>
                <a:ea typeface="MS Mincho" panose="02020609040205080304" pitchFamily="49" charset="-128"/>
              </a:rPr>
              <a:t>4. В алгоритмах и программах базовые алгоритмические структуры могут быть вложены друг в друга произвольным образом.</a:t>
            </a:r>
            <a:endParaRPr lang="ru-RU" sz="20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50215" algn="just">
              <a:spcAft>
                <a:spcPts val="0"/>
              </a:spcAft>
            </a:pPr>
            <a:r>
              <a:rPr lang="ru-RU" sz="2000" dirty="0">
                <a:latin typeface="Times New Roman" panose="02020603050405020304" pitchFamily="18" charset="0"/>
                <a:ea typeface="MS Mincho" panose="02020609040205080304" pitchFamily="49" charset="-128"/>
              </a:rPr>
              <a:t>5. Повторяющиеся фрагменты алгоритма (программы</a:t>
            </a:r>
            <a:r>
              <a:rPr lang="ru-RU" sz="2000">
                <a:latin typeface="Times New Roman" panose="02020603050405020304" pitchFamily="18" charset="0"/>
                <a:ea typeface="MS Mincho" panose="02020609040205080304" pitchFamily="49" charset="-128"/>
              </a:rPr>
              <a:t>) </a:t>
            </a:r>
            <a:r>
              <a:rPr lang="ru-RU" sz="2000" smtClean="0">
                <a:latin typeface="Times New Roman" panose="02020603050405020304" pitchFamily="18" charset="0"/>
                <a:ea typeface="MS Mincho" panose="02020609040205080304" pitchFamily="49" charset="-128"/>
              </a:rPr>
              <a:t>следует </a:t>
            </a:r>
            <a:r>
              <a:rPr lang="ru-RU" sz="2000" dirty="0">
                <a:latin typeface="Times New Roman" panose="02020603050405020304" pitchFamily="18" charset="0"/>
                <a:ea typeface="MS Mincho" panose="02020609040205080304" pitchFamily="49" charset="-128"/>
              </a:rPr>
              <a:t>оформлять в виде подпрограмм.</a:t>
            </a:r>
            <a:endParaRPr lang="ru-RU" sz="20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120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 descr="f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05500"/>
            <a:ext cx="91440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059" name="Picture 3" descr="f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2001838" y="2255838"/>
            <a:ext cx="2889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45330" name="Text Box 274"/>
          <p:cNvSpPr txBox="1">
            <a:spLocks noChangeArrowheads="1"/>
          </p:cNvSpPr>
          <p:nvPr/>
        </p:nvSpPr>
        <p:spPr bwMode="auto">
          <a:xfrm>
            <a:off x="107504" y="140352"/>
            <a:ext cx="8928992" cy="581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ru-RU" altLang="ru-RU" sz="2400" b="1" dirty="0" smtClean="0"/>
              <a:t>Метод пошаговой детализации</a:t>
            </a:r>
            <a:endParaRPr lang="ru-RU" altLang="ru-RU" sz="2400" b="1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323528" y="832197"/>
            <a:ext cx="8820472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spcAft>
                <a:spcPts val="0"/>
              </a:spcAft>
            </a:pPr>
            <a:r>
              <a:rPr lang="ru-RU" sz="2000" dirty="0">
                <a:latin typeface="Times New Roman" panose="02020603050405020304" pitchFamily="18" charset="0"/>
                <a:ea typeface="MS Mincho" panose="02020609040205080304" pitchFamily="49" charset="-128"/>
              </a:rPr>
              <a:t>При разработке алгоритмов на основе принципов структурного программирования используют </a:t>
            </a:r>
            <a:r>
              <a:rPr lang="ru-RU" sz="2000" b="1" i="1" dirty="0">
                <a:latin typeface="Times New Roman" panose="02020603050405020304" pitchFamily="18" charset="0"/>
                <a:ea typeface="MS Mincho" panose="02020609040205080304" pitchFamily="49" charset="-128"/>
              </a:rPr>
              <a:t>метод пошаговой детализации</a:t>
            </a:r>
            <a:r>
              <a:rPr lang="ru-RU" sz="2000" dirty="0">
                <a:latin typeface="Times New Roman" panose="02020603050405020304" pitchFamily="18" charset="0"/>
                <a:ea typeface="MS Mincho" panose="02020609040205080304" pitchFamily="49" charset="-128"/>
              </a:rPr>
              <a:t>. Метод состоит в том, что алгоритм строится за один или несколько шагов в зависимости от сложности решаемой задачи.</a:t>
            </a:r>
            <a:endParaRPr lang="ru-RU" sz="20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50215" algn="just">
              <a:spcAft>
                <a:spcPts val="0"/>
              </a:spcAft>
            </a:pPr>
            <a:r>
              <a:rPr lang="ru-RU" sz="2000" b="1" i="1" dirty="0">
                <a:latin typeface="Times New Roman" panose="02020603050405020304" pitchFamily="18" charset="0"/>
                <a:ea typeface="MS Mincho" panose="02020609040205080304" pitchFamily="49" charset="-128"/>
              </a:rPr>
              <a:t>На первом шаге</a:t>
            </a:r>
            <a:r>
              <a:rPr lang="ru-RU" sz="2000" b="1" dirty="0"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ru-RU" sz="2000" dirty="0">
                <a:latin typeface="Times New Roman" panose="02020603050405020304" pitchFamily="18" charset="0"/>
                <a:ea typeface="MS Mincho" panose="02020609040205080304" pitchFamily="49" charset="-128"/>
              </a:rPr>
              <a:t>процесс решения задачи делится на крупные действия. Каждое действие записывается в виде четкой инструкции, указывающей, </a:t>
            </a:r>
            <a:r>
              <a:rPr lang="ru-RU" sz="2000" b="1" i="1" dirty="0">
                <a:latin typeface="Times New Roman" panose="02020603050405020304" pitchFamily="18" charset="0"/>
                <a:ea typeface="MS Mincho" panose="02020609040205080304" pitchFamily="49" charset="-128"/>
              </a:rPr>
              <a:t>что делать</a:t>
            </a:r>
            <a:r>
              <a:rPr lang="ru-RU" sz="2000" dirty="0">
                <a:latin typeface="Times New Roman" panose="02020603050405020304" pitchFamily="18" charset="0"/>
                <a:ea typeface="MS Mincho" panose="02020609040205080304" pitchFamily="49" charset="-128"/>
              </a:rPr>
              <a:t> (но не </a:t>
            </a:r>
            <a:r>
              <a:rPr lang="ru-RU" sz="2000" b="1" i="1" dirty="0">
                <a:latin typeface="Times New Roman" panose="02020603050405020304" pitchFamily="18" charset="0"/>
                <a:ea typeface="MS Mincho" panose="02020609040205080304" pitchFamily="49" charset="-128"/>
              </a:rPr>
              <a:t>как делать</a:t>
            </a:r>
            <a:r>
              <a:rPr lang="ru-RU" sz="2000" dirty="0">
                <a:latin typeface="Times New Roman" panose="02020603050405020304" pitchFamily="18" charset="0"/>
                <a:ea typeface="MS Mincho" panose="02020609040205080304" pitchFamily="49" charset="-128"/>
              </a:rPr>
              <a:t>). Затем разрабатывается укрупненная схема алгоритма, показывающая общий порядок решения задачи. На этом этапе схема обычно имеет вид простой последовательности функциональных блоков или других базовых конструкций.</a:t>
            </a:r>
            <a:endParaRPr lang="ru-RU" sz="20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50215" algn="just">
              <a:spcAft>
                <a:spcPts val="0"/>
              </a:spcAft>
            </a:pPr>
            <a:r>
              <a:rPr lang="ru-RU" sz="2000" b="1" i="1" dirty="0">
                <a:latin typeface="Times New Roman" panose="02020603050405020304" pitchFamily="18" charset="0"/>
                <a:ea typeface="MS Mincho" panose="02020609040205080304" pitchFamily="49" charset="-128"/>
              </a:rPr>
              <a:t>На втором и последующих шагах </a:t>
            </a:r>
            <a:r>
              <a:rPr lang="ru-RU" sz="2000" dirty="0">
                <a:latin typeface="Times New Roman" panose="02020603050405020304" pitchFamily="18" charset="0"/>
                <a:ea typeface="MS Mincho" panose="02020609040205080304" pitchFamily="49" charset="-128"/>
              </a:rPr>
              <a:t>крупные действия уточняются и детализируются. Для каждого действия определяется своя последовательность более мелких действий, которая указывает, </a:t>
            </a:r>
            <a:r>
              <a:rPr lang="ru-RU" sz="2000" b="1" i="1" dirty="0">
                <a:latin typeface="Times New Roman" panose="02020603050405020304" pitchFamily="18" charset="0"/>
                <a:ea typeface="MS Mincho" panose="02020609040205080304" pitchFamily="49" charset="-128"/>
              </a:rPr>
              <a:t>как должно </a:t>
            </a:r>
            <a:r>
              <a:rPr lang="ru-RU" sz="2000" dirty="0">
                <a:latin typeface="Times New Roman" panose="02020603050405020304" pitchFamily="18" charset="0"/>
                <a:ea typeface="MS Mincho" panose="02020609040205080304" pitchFamily="49" charset="-128"/>
              </a:rPr>
              <a:t>выполняться это действие. Функциональные блоки укрупненной схемы алгоритма замещаются соответствующими последовательностями базовых алгоритмических структур.</a:t>
            </a:r>
            <a:endParaRPr lang="ru-RU" sz="20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50215" algn="just">
              <a:spcAft>
                <a:spcPts val="0"/>
              </a:spcAft>
            </a:pPr>
            <a:r>
              <a:rPr lang="ru-RU" sz="2000" dirty="0">
                <a:latin typeface="Times New Roman" panose="02020603050405020304" pitchFamily="18" charset="0"/>
                <a:ea typeface="MS Mincho" panose="02020609040205080304" pitchFamily="49" charset="-128"/>
              </a:rPr>
              <a:t>Детализация заканчивается на том шаге, после которого алгоритм становится пригодным для программирования, т.е. когда каждая конструкция алгоритма может быть представлена в программе одним оператором алгоритмического языка.</a:t>
            </a:r>
            <a:endParaRPr lang="ru-RU" sz="20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16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 descr="f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9" y="5905500"/>
            <a:ext cx="91440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059" name="Picture 3" descr="f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2001838" y="2255838"/>
            <a:ext cx="2889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45330" name="Text Box 274"/>
          <p:cNvSpPr txBox="1">
            <a:spLocks noChangeArrowheads="1"/>
          </p:cNvSpPr>
          <p:nvPr/>
        </p:nvSpPr>
        <p:spPr bwMode="auto">
          <a:xfrm>
            <a:off x="107504" y="140352"/>
            <a:ext cx="8928992" cy="581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ru-RU" altLang="ru-RU" sz="2400" b="1" dirty="0" smtClean="0"/>
              <a:t>Метод замещения</a:t>
            </a:r>
            <a:endParaRPr lang="ru-RU" altLang="ru-RU" sz="24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79512" y="1118612"/>
            <a:ext cx="849694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spcAft>
                <a:spcPts val="0"/>
              </a:spcAft>
            </a:pPr>
            <a:r>
              <a:rPr lang="ru-RU" sz="2000" dirty="0">
                <a:latin typeface="Times New Roman" panose="02020603050405020304" pitchFamily="18" charset="0"/>
                <a:ea typeface="MS Mincho" panose="02020609040205080304" pitchFamily="49" charset="-128"/>
              </a:rPr>
              <a:t>На каждом шаге детализации используется </a:t>
            </a:r>
            <a:r>
              <a:rPr lang="ru-RU" sz="2000" b="1" i="1" dirty="0">
                <a:latin typeface="Times New Roman" panose="02020603050405020304" pitchFamily="18" charset="0"/>
                <a:ea typeface="MS Mincho" panose="02020609040205080304" pitchFamily="49" charset="-128"/>
              </a:rPr>
              <a:t>метод замещения</a:t>
            </a:r>
            <a:r>
              <a:rPr lang="ru-RU" sz="2000" dirty="0">
                <a:latin typeface="Times New Roman" panose="02020603050405020304" pitchFamily="18" charset="0"/>
                <a:ea typeface="MS Mincho" panose="02020609040205080304" pitchFamily="49" charset="-128"/>
              </a:rPr>
              <a:t>, который определяет правила построения алгоритма из базовых конструкций. В соответствии с этим методом сложные конструкции алгоритмов можно получить двумя </a:t>
            </a:r>
            <a:r>
              <a:rPr lang="ru-RU" sz="2000" dirty="0" smtClean="0">
                <a:latin typeface="Times New Roman" panose="02020603050405020304" pitchFamily="18" charset="0"/>
                <a:ea typeface="MS Mincho" panose="02020609040205080304" pitchFamily="49" charset="-128"/>
              </a:rPr>
              <a:t>способами: последовательным соединением и вложением.</a:t>
            </a:r>
            <a:endParaRPr lang="ru-RU" sz="20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84" y="2608162"/>
            <a:ext cx="7488831" cy="2763349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0" y="5537622"/>
            <a:ext cx="9144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sz="1400" dirty="0" smtClean="0">
                <a:latin typeface="Times New Roman" panose="02020603050405020304" pitchFamily="18" charset="0"/>
                <a:ea typeface="MS Mincho" panose="02020609040205080304" pitchFamily="49" charset="-128"/>
              </a:rPr>
              <a:t>последовательное соединение конструкций    вложение конструкции </a:t>
            </a:r>
            <a:r>
              <a:rPr lang="ru-RU" sz="1400" b="1" i="1" dirty="0" smtClean="0">
                <a:latin typeface="Times New Roman" panose="02020603050405020304" pitchFamily="18" charset="0"/>
                <a:ea typeface="MS Mincho" panose="02020609040205080304" pitchFamily="49" charset="-128"/>
              </a:rPr>
              <a:t>Выбор</a:t>
            </a:r>
            <a:r>
              <a:rPr lang="ru-RU" sz="1400" i="1" dirty="0" smtClean="0"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ru-RU" sz="1400" dirty="0" smtClean="0">
                <a:latin typeface="Times New Roman" panose="02020603050405020304" pitchFamily="18" charset="0"/>
                <a:ea typeface="MS Mincho" panose="02020609040205080304" pitchFamily="49" charset="-128"/>
              </a:rPr>
              <a:t>     вложение конструкции </a:t>
            </a:r>
            <a:r>
              <a:rPr lang="ru-RU" sz="1400" b="1" i="1" dirty="0">
                <a:latin typeface="Times New Roman" panose="02020603050405020304" pitchFamily="18" charset="0"/>
                <a:ea typeface="MS Mincho" panose="02020609040205080304" pitchFamily="49" charset="-128"/>
              </a:rPr>
              <a:t>Повторение</a:t>
            </a:r>
            <a:endParaRPr lang="ru-RU" sz="12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413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 descr="f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9" y="5905500"/>
            <a:ext cx="91440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059" name="Picture 3" descr="f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2001838" y="2255838"/>
            <a:ext cx="2889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45330" name="Text Box 274"/>
          <p:cNvSpPr txBox="1">
            <a:spLocks noChangeArrowheads="1"/>
          </p:cNvSpPr>
          <p:nvPr/>
        </p:nvSpPr>
        <p:spPr bwMode="auto">
          <a:xfrm>
            <a:off x="107504" y="140352"/>
            <a:ext cx="8928992" cy="581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ru-RU" altLang="ru-RU" sz="2400" b="1" dirty="0" smtClean="0"/>
              <a:t>Использование вспомогательных алгоритмов</a:t>
            </a:r>
            <a:endParaRPr lang="ru-RU" altLang="ru-RU" sz="2400" b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68559" y="755627"/>
            <a:ext cx="864096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spcAft>
                <a:spcPts val="0"/>
              </a:spcAft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Еще одним методом, применяемым при разработке сложных алгоритмов, является </a:t>
            </a:r>
            <a:r>
              <a:rPr lang="ru-RU" sz="2000" b="1" i="1" dirty="0">
                <a:latin typeface="Times New Roman" panose="02020603050405020304" pitchFamily="18" charset="0"/>
                <a:ea typeface="Calibri" panose="020F0502020204030204" pitchFamily="34" charset="0"/>
              </a:rPr>
              <a:t>использование вспомогательных алгоритмов (подпрограмм)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. Вспомогательные алгоритмы рассматриваются как отдельные блоки, решающие вспомогательные задачи.</a:t>
            </a:r>
            <a:endParaRPr lang="ru-RU" sz="20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68559" y="1988840"/>
            <a:ext cx="876793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/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В этом случае в основном алгоритме при замещении некоторого функционального блока указывается лишь ссылка на вспомогательный алгоритм, т.е. специальный функциональный бло</a:t>
            </a:r>
            <a:r>
              <a:rPr lang="ru-RU" sz="2000" i="1" dirty="0">
                <a:latin typeface="Times New Roman" panose="02020603050405020304" pitchFamily="18" charset="0"/>
                <a:ea typeface="Calibri" panose="020F0502020204030204" pitchFamily="34" charset="0"/>
              </a:rPr>
              <a:t>к </a:t>
            </a:r>
            <a:r>
              <a:rPr lang="ru-RU" sz="2000" b="1" i="1" dirty="0">
                <a:latin typeface="Times New Roman" panose="02020603050405020304" pitchFamily="18" charset="0"/>
                <a:ea typeface="Calibri" panose="020F0502020204030204" pitchFamily="34" charset="0"/>
              </a:rPr>
              <a:t>Предопределенный </a:t>
            </a:r>
            <a:r>
              <a:rPr lang="ru-RU" sz="2000" b="1" i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процесс</a:t>
            </a:r>
            <a:r>
              <a:rPr lang="ru-RU" sz="20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Сам же вспомогательный алгоритм оформляется как самостоятельный алгоритм. Таким образом, алгоритм решения всей задачи складывается из основного и множества вспомогательных алгоритмов.</a:t>
            </a:r>
            <a:endParaRPr lang="ru-RU" sz="2000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1880" y="3847346"/>
            <a:ext cx="1728192" cy="2787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991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 descr="f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9" y="5905500"/>
            <a:ext cx="91440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059" name="Picture 3" descr="f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2001838" y="2255838"/>
            <a:ext cx="2889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45330" name="Text Box 274"/>
          <p:cNvSpPr txBox="1">
            <a:spLocks noChangeArrowheads="1"/>
          </p:cNvSpPr>
          <p:nvPr/>
        </p:nvSpPr>
        <p:spPr bwMode="auto">
          <a:xfrm>
            <a:off x="107504" y="140352"/>
            <a:ext cx="8928992" cy="581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ru-RU" sz="2400" b="1" dirty="0"/>
              <a:t>Пример разработки алгоритма с использованием </a:t>
            </a:r>
            <a:br>
              <a:rPr lang="ru-RU" sz="2400" b="1" dirty="0"/>
            </a:br>
            <a:r>
              <a:rPr lang="ru-RU" sz="2400" b="1" dirty="0"/>
              <a:t>метода пошаговой детализации и вспомогательных алгоритмов</a:t>
            </a:r>
            <a:endParaRPr lang="ru-RU" altLang="ru-RU" sz="24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369" y="2132856"/>
            <a:ext cx="8787669" cy="315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4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 descr="f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9" y="5905500"/>
            <a:ext cx="91440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059" name="Picture 3" descr="f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2001838" y="2255838"/>
            <a:ext cx="2889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45330" name="Text Box 274"/>
          <p:cNvSpPr txBox="1">
            <a:spLocks noChangeArrowheads="1"/>
          </p:cNvSpPr>
          <p:nvPr/>
        </p:nvSpPr>
        <p:spPr bwMode="auto">
          <a:xfrm>
            <a:off x="107504" y="140352"/>
            <a:ext cx="8928992" cy="480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ru-RU" sz="2400" b="1" dirty="0"/>
              <a:t>Укрупненная схема алгоритма решения задачи</a:t>
            </a:r>
            <a:endParaRPr lang="ru-RU" altLang="ru-RU" sz="24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2333" y="1355825"/>
            <a:ext cx="6246011" cy="471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60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 descr="f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9" y="5905500"/>
            <a:ext cx="91440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059" name="Picture 3" descr="f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2001838" y="2255838"/>
            <a:ext cx="2889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45330" name="Text Box 274"/>
          <p:cNvSpPr txBox="1">
            <a:spLocks noChangeArrowheads="1"/>
          </p:cNvSpPr>
          <p:nvPr/>
        </p:nvSpPr>
        <p:spPr bwMode="auto">
          <a:xfrm>
            <a:off x="107504" y="140352"/>
            <a:ext cx="8928992" cy="480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ru-RU" altLang="ru-RU" sz="2400" b="1" dirty="0" smtClean="0"/>
              <a:t>Второй уровень детализации</a:t>
            </a:r>
            <a:endParaRPr lang="ru-RU" altLang="ru-RU" sz="24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3768" y="1247328"/>
            <a:ext cx="4297461" cy="4671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73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 descr="f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9" y="5905500"/>
            <a:ext cx="91440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059" name="Picture 3" descr="f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2001838" y="2255838"/>
            <a:ext cx="2889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45330" name="Text Box 274"/>
          <p:cNvSpPr txBox="1">
            <a:spLocks noChangeArrowheads="1"/>
          </p:cNvSpPr>
          <p:nvPr/>
        </p:nvSpPr>
        <p:spPr bwMode="auto">
          <a:xfrm>
            <a:off x="107504" y="140352"/>
            <a:ext cx="8928992" cy="480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ru-RU" altLang="ru-RU" sz="2400" b="1" dirty="0" smtClean="0"/>
              <a:t>Схема алгоритма процедуры </a:t>
            </a:r>
            <a:r>
              <a:rPr lang="en-US" altLang="ru-RU" sz="2400" b="1" dirty="0" smtClean="0"/>
              <a:t>PS</a:t>
            </a:r>
            <a:endParaRPr lang="ru-RU" altLang="ru-RU" sz="24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60" y="832417"/>
            <a:ext cx="4032448" cy="54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21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 descr="f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9" y="5905500"/>
            <a:ext cx="91440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059" name="Picture 3" descr="f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2001838" y="2255838"/>
            <a:ext cx="2889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45330" name="Text Box 274"/>
          <p:cNvSpPr txBox="1">
            <a:spLocks noChangeArrowheads="1"/>
          </p:cNvSpPr>
          <p:nvPr/>
        </p:nvSpPr>
        <p:spPr bwMode="auto">
          <a:xfrm>
            <a:off x="107504" y="140352"/>
            <a:ext cx="8928992" cy="480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ru-RU" altLang="ru-RU" sz="2400" b="1" dirty="0" smtClean="0"/>
              <a:t>Схема алгоритма процедуры </a:t>
            </a:r>
            <a:r>
              <a:rPr lang="en-US" altLang="ru-RU" sz="2400" b="1" dirty="0" err="1" smtClean="0"/>
              <a:t>LenS</a:t>
            </a:r>
            <a:endParaRPr lang="ru-RU" altLang="ru-RU" sz="24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5656" y="1268760"/>
            <a:ext cx="6286298" cy="4458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22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 descr="f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9" y="5905500"/>
            <a:ext cx="91440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059" name="Picture 3" descr="f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2001838" y="2255838"/>
            <a:ext cx="2889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45330" name="Text Box 274"/>
          <p:cNvSpPr txBox="1">
            <a:spLocks noChangeArrowheads="1"/>
          </p:cNvSpPr>
          <p:nvPr/>
        </p:nvSpPr>
        <p:spPr bwMode="auto">
          <a:xfrm>
            <a:off x="107504" y="140352"/>
            <a:ext cx="8928992" cy="480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ru-RU" altLang="ru-RU" sz="2400" b="1" dirty="0" smtClean="0"/>
              <a:t>Схема алгоритма процедуры </a:t>
            </a:r>
            <a:r>
              <a:rPr lang="en-US" altLang="ru-RU" sz="2400" b="1" dirty="0" err="1" smtClean="0"/>
              <a:t>CalcP</a:t>
            </a:r>
            <a:endParaRPr lang="ru-RU" altLang="ru-RU" sz="24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1640" y="1628800"/>
            <a:ext cx="6476907" cy="389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787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 descr="f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05500"/>
            <a:ext cx="91440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059" name="Picture 3" descr="f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2001838" y="2255838"/>
            <a:ext cx="2889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45327" name="Text Box 271"/>
          <p:cNvSpPr txBox="1">
            <a:spLocks noChangeArrowheads="1"/>
          </p:cNvSpPr>
          <p:nvPr/>
        </p:nvSpPr>
        <p:spPr bwMode="auto">
          <a:xfrm>
            <a:off x="5900738" y="5037138"/>
            <a:ext cx="3167062" cy="1077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/>
          <a:lstStyle/>
          <a:p>
            <a:pPr algn="ctr">
              <a:spcBef>
                <a:spcPct val="50000"/>
              </a:spcBef>
            </a:pPr>
            <a:r>
              <a:rPr lang="ru-RU" altLang="ru-RU" sz="2000" dirty="0" smtClean="0"/>
              <a:t>Схема </a:t>
            </a:r>
            <a:r>
              <a:rPr lang="ru-RU" altLang="ru-RU" sz="2000" dirty="0"/>
              <a:t>алгоритма вычисления функции  </a:t>
            </a:r>
            <a:r>
              <a:rPr lang="en-US" altLang="ru-RU" sz="2000" dirty="0"/>
              <a:t/>
            </a:r>
            <a:br>
              <a:rPr lang="en-US" altLang="ru-RU" sz="2000" dirty="0"/>
            </a:br>
            <a:r>
              <a:rPr lang="ru-RU" altLang="ru-RU" sz="2000" b="1" dirty="0"/>
              <a:t>Y</a:t>
            </a:r>
            <a:r>
              <a:rPr lang="en-US" altLang="ru-RU" sz="2000" b="1" dirty="0"/>
              <a:t> </a:t>
            </a:r>
            <a:r>
              <a:rPr lang="ru-RU" altLang="ru-RU" sz="2000" b="1" dirty="0"/>
              <a:t>=</a:t>
            </a:r>
            <a:r>
              <a:rPr lang="en-US" altLang="ru-RU" sz="2000" b="1" dirty="0"/>
              <a:t> </a:t>
            </a:r>
            <a:r>
              <a:rPr lang="ru-RU" altLang="ru-RU" sz="2000" b="1" dirty="0"/>
              <a:t>A</a:t>
            </a:r>
            <a:r>
              <a:rPr lang="en-US" altLang="ru-RU" sz="2000" b="1" dirty="0"/>
              <a:t> </a:t>
            </a:r>
            <a:r>
              <a:rPr lang="ru-RU" altLang="ru-RU" sz="2000" b="1" dirty="0"/>
              <a:t>×</a:t>
            </a:r>
            <a:r>
              <a:rPr lang="en-US" altLang="ru-RU" sz="2000" b="1" dirty="0"/>
              <a:t> </a:t>
            </a:r>
            <a:r>
              <a:rPr lang="ru-RU" altLang="ru-RU" sz="2000" b="1" dirty="0"/>
              <a:t>X</a:t>
            </a:r>
            <a:r>
              <a:rPr lang="en-US" altLang="ru-RU" sz="2000" b="1" dirty="0"/>
              <a:t> </a:t>
            </a:r>
            <a:r>
              <a:rPr lang="ru-RU" altLang="ru-RU" sz="2000" b="1" dirty="0"/>
              <a:t>+</a:t>
            </a:r>
            <a:r>
              <a:rPr lang="en-US" altLang="ru-RU" sz="2000" b="1" dirty="0"/>
              <a:t> </a:t>
            </a:r>
            <a:r>
              <a:rPr lang="ru-RU" altLang="ru-RU" sz="2000" b="1" dirty="0"/>
              <a:t>B</a:t>
            </a:r>
            <a:r>
              <a:rPr lang="ru-RU" altLang="ru-RU" sz="2000" dirty="0"/>
              <a:t> </a:t>
            </a:r>
            <a:r>
              <a:rPr lang="en-US" altLang="ru-RU" sz="2000" dirty="0"/>
              <a:t/>
            </a:r>
            <a:br>
              <a:rPr lang="en-US" altLang="ru-RU" sz="2000" dirty="0"/>
            </a:br>
            <a:endParaRPr lang="ru-RU" altLang="ru-RU" sz="2000" dirty="0"/>
          </a:p>
        </p:txBody>
      </p:sp>
      <p:sp>
        <p:nvSpPr>
          <p:cNvPr id="45330" name="Text Box 274"/>
          <p:cNvSpPr txBox="1">
            <a:spLocks noChangeArrowheads="1"/>
          </p:cNvSpPr>
          <p:nvPr/>
        </p:nvSpPr>
        <p:spPr bwMode="auto">
          <a:xfrm>
            <a:off x="611188" y="358775"/>
            <a:ext cx="7916862" cy="46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ru-RU" altLang="ru-RU" b="1" dirty="0" smtClean="0">
                <a:solidFill>
                  <a:schemeClr val="tx2"/>
                </a:solidFill>
              </a:rPr>
              <a:t>Понятие </a:t>
            </a:r>
            <a:r>
              <a:rPr lang="ru-RU" altLang="ru-RU" b="1" dirty="0">
                <a:solidFill>
                  <a:schemeClr val="tx2"/>
                </a:solidFill>
              </a:rPr>
              <a:t>алгоритма, его свойства и формы записи</a:t>
            </a:r>
            <a:endParaRPr lang="ru-RU" altLang="ru-RU" dirty="0"/>
          </a:p>
        </p:txBody>
      </p:sp>
      <p:sp>
        <p:nvSpPr>
          <p:cNvPr id="45332" name="Text Box 276"/>
          <p:cNvSpPr txBox="1">
            <a:spLocks noChangeArrowheads="1"/>
          </p:cNvSpPr>
          <p:nvPr/>
        </p:nvSpPr>
        <p:spPr bwMode="auto">
          <a:xfrm>
            <a:off x="250825" y="971550"/>
            <a:ext cx="5649913" cy="5399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/>
          <a:lstStyle/>
          <a:p>
            <a:r>
              <a:rPr lang="ru-RU" altLang="ru-RU" sz="2000" dirty="0"/>
              <a:t>   "</a:t>
            </a:r>
            <a:r>
              <a:rPr lang="ru-RU" altLang="ru-RU" sz="2000" b="1" dirty="0"/>
              <a:t>Алгоритм</a:t>
            </a:r>
            <a:r>
              <a:rPr lang="ru-RU" altLang="ru-RU" sz="2000" dirty="0"/>
              <a:t> – конечный набор предписаний, определяющий решение задачи посредством конечного количества операций".</a:t>
            </a:r>
          </a:p>
          <a:p>
            <a:r>
              <a:rPr lang="ru-RU" altLang="ru-RU" sz="2000" dirty="0"/>
              <a:t>   "</a:t>
            </a:r>
            <a:r>
              <a:rPr lang="ru-RU" altLang="ru-RU" sz="2000" b="1" dirty="0"/>
              <a:t>Программа для ЭВМ</a:t>
            </a:r>
            <a:r>
              <a:rPr lang="ru-RU" altLang="ru-RU" sz="2000" dirty="0"/>
              <a:t> – упорядоченная после-</a:t>
            </a:r>
            <a:r>
              <a:rPr lang="ru-RU" altLang="ru-RU" sz="2000" dirty="0" err="1"/>
              <a:t>довательность</a:t>
            </a:r>
            <a:r>
              <a:rPr lang="ru-RU" altLang="ru-RU" sz="2000" dirty="0"/>
              <a:t> команд, подлежащая обработке".</a:t>
            </a:r>
          </a:p>
          <a:p>
            <a:endParaRPr lang="ru-RU" altLang="ru-RU" sz="1100" dirty="0"/>
          </a:p>
          <a:p>
            <a:r>
              <a:rPr lang="ru-RU" altLang="ru-RU" sz="2000" dirty="0"/>
              <a:t>   </a:t>
            </a:r>
            <a:r>
              <a:rPr lang="ru-RU" altLang="ru-RU" sz="2000" b="1" dirty="0"/>
              <a:t>Свойства алгоритмов</a:t>
            </a:r>
            <a:r>
              <a:rPr lang="ru-RU" altLang="ru-RU" sz="2000" dirty="0"/>
              <a:t>:</a:t>
            </a:r>
          </a:p>
          <a:p>
            <a:r>
              <a:rPr lang="ru-RU" altLang="ru-RU" sz="2000" dirty="0"/>
              <a:t>– дискретность;</a:t>
            </a:r>
          </a:p>
          <a:p>
            <a:r>
              <a:rPr lang="ru-RU" altLang="ru-RU" sz="2000" dirty="0"/>
              <a:t>– детерминированность;</a:t>
            </a:r>
          </a:p>
          <a:p>
            <a:r>
              <a:rPr lang="ru-RU" altLang="ru-RU" sz="2000" dirty="0"/>
              <a:t>– массовость.</a:t>
            </a:r>
          </a:p>
          <a:p>
            <a:endParaRPr lang="ru-RU" altLang="ru-RU" sz="1100" dirty="0"/>
          </a:p>
          <a:p>
            <a:r>
              <a:rPr lang="ru-RU" altLang="ru-RU" sz="2000" dirty="0"/>
              <a:t>   В информатике наибольшее распространение получили следующие </a:t>
            </a:r>
            <a:r>
              <a:rPr lang="ru-RU" altLang="ru-RU" sz="2000" b="1" dirty="0"/>
              <a:t>формы записи алгоритмов</a:t>
            </a:r>
            <a:r>
              <a:rPr lang="ru-RU" altLang="ru-RU" sz="2000" dirty="0"/>
              <a:t>:</a:t>
            </a:r>
          </a:p>
          <a:p>
            <a:r>
              <a:rPr lang="ru-RU" altLang="ru-RU" sz="2000" dirty="0"/>
              <a:t>– графическое изображение;</a:t>
            </a:r>
          </a:p>
          <a:p>
            <a:r>
              <a:rPr lang="ru-RU" altLang="ru-RU" sz="2000" dirty="0"/>
              <a:t>– алгоритмические языки.</a:t>
            </a:r>
          </a:p>
          <a:p>
            <a:endParaRPr lang="ru-RU" altLang="ru-RU" sz="1100" dirty="0"/>
          </a:p>
          <a:p>
            <a:r>
              <a:rPr lang="ru-RU" altLang="ru-RU" sz="2000" dirty="0"/>
              <a:t>   Правила изображения символов и построения схем алгоритмов определяются государственным стандартом </a:t>
            </a:r>
            <a:r>
              <a:rPr lang="ru-RU" altLang="ru-RU" sz="2000" b="1" dirty="0"/>
              <a:t>ГОСТ 19.701-90</a:t>
            </a:r>
            <a:r>
              <a:rPr lang="ru-RU" altLang="ru-RU" sz="2000" dirty="0"/>
              <a:t>. </a:t>
            </a:r>
          </a:p>
        </p:txBody>
      </p:sp>
      <p:pic>
        <p:nvPicPr>
          <p:cNvPr id="45349" name="Picture 293" descr="Новый рисунок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6388" y="971550"/>
            <a:ext cx="2016125" cy="3998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74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 descr="f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9" y="5905500"/>
            <a:ext cx="91440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059" name="Picture 3" descr="f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2001838" y="2255838"/>
            <a:ext cx="2889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45330" name="Text Box 274"/>
          <p:cNvSpPr txBox="1">
            <a:spLocks noChangeArrowheads="1"/>
          </p:cNvSpPr>
          <p:nvPr/>
        </p:nvSpPr>
        <p:spPr bwMode="auto">
          <a:xfrm>
            <a:off x="107504" y="140352"/>
            <a:ext cx="8928992" cy="480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ru-RU" altLang="ru-RU" sz="2400" b="1" dirty="0" smtClean="0"/>
              <a:t>Схема алгоритма процедуры </a:t>
            </a:r>
            <a:r>
              <a:rPr lang="en-US" altLang="ru-RU" sz="2400" b="1" dirty="0" err="1" smtClean="0"/>
              <a:t>CalcS</a:t>
            </a:r>
            <a:endParaRPr lang="ru-RU" altLang="ru-RU" sz="24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6128" y="1092852"/>
            <a:ext cx="5644184" cy="492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92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 descr="f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9" y="5905500"/>
            <a:ext cx="91440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059" name="Picture 3" descr="f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2001838" y="2255838"/>
            <a:ext cx="2889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45330" name="Text Box 274"/>
          <p:cNvSpPr txBox="1">
            <a:spLocks noChangeArrowheads="1"/>
          </p:cNvSpPr>
          <p:nvPr/>
        </p:nvSpPr>
        <p:spPr bwMode="auto">
          <a:xfrm>
            <a:off x="107504" y="140352"/>
            <a:ext cx="8928992" cy="480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ru-RU" altLang="ru-RU" sz="2400" b="1" dirty="0" smtClean="0"/>
              <a:t>Схема иерархии процедур</a:t>
            </a:r>
            <a:endParaRPr lang="ru-RU" altLang="ru-RU" sz="24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101" y="1340767"/>
            <a:ext cx="7201291" cy="4392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184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 descr="f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05500"/>
            <a:ext cx="91440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059" name="Picture 3" descr="f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2001838" y="2255838"/>
            <a:ext cx="2889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45330" name="Text Box 274"/>
          <p:cNvSpPr txBox="1">
            <a:spLocks noChangeArrowheads="1"/>
          </p:cNvSpPr>
          <p:nvPr/>
        </p:nvSpPr>
        <p:spPr bwMode="auto">
          <a:xfrm>
            <a:off x="613568" y="140352"/>
            <a:ext cx="7916862" cy="581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ru-RU" sz="2400" b="1" dirty="0"/>
              <a:t>Изображения блоков на схемах алгоритмов</a:t>
            </a:r>
            <a:endParaRPr lang="ru-RU" altLang="ru-RU" sz="24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0570" y="960020"/>
            <a:ext cx="5942857" cy="52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16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 descr="f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05500"/>
            <a:ext cx="91440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059" name="Picture 3" descr="f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2001838" y="2255838"/>
            <a:ext cx="2889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45330" name="Text Box 274"/>
          <p:cNvSpPr txBox="1">
            <a:spLocks noChangeArrowheads="1"/>
          </p:cNvSpPr>
          <p:nvPr/>
        </p:nvSpPr>
        <p:spPr bwMode="auto">
          <a:xfrm>
            <a:off x="613568" y="140352"/>
            <a:ext cx="7916862" cy="581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ru-RU" sz="2400" b="1" dirty="0"/>
              <a:t>Базовые алгоритмические конструкции и структуры</a:t>
            </a:r>
            <a:endParaRPr lang="ru-RU" altLang="ru-RU" sz="24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539552" y="1234837"/>
            <a:ext cx="785153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spcAft>
                <a:spcPts val="0"/>
              </a:spcAft>
            </a:pPr>
            <a:r>
              <a:rPr lang="ru-RU" sz="1600" dirty="0">
                <a:latin typeface="Times New Roman" panose="02020603050405020304" pitchFamily="18" charset="0"/>
                <a:ea typeface="MS Mincho" panose="02020609040205080304" pitchFamily="49" charset="-128"/>
              </a:rPr>
              <a:t>В теории </a:t>
            </a:r>
            <a:r>
              <a:rPr lang="ru-RU" sz="1600" b="1" i="1" dirty="0">
                <a:latin typeface="Times New Roman" panose="02020603050405020304" pitchFamily="18" charset="0"/>
                <a:ea typeface="MS Mincho" panose="02020609040205080304" pitchFamily="49" charset="-128"/>
              </a:rPr>
              <a:t>структурного программирования</a:t>
            </a:r>
            <a:r>
              <a:rPr lang="ru-RU" sz="1600" b="1" dirty="0"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ru-RU" sz="1600" dirty="0">
                <a:latin typeface="Times New Roman" panose="02020603050405020304" pitchFamily="18" charset="0"/>
                <a:ea typeface="MS Mincho" panose="02020609040205080304" pitchFamily="49" charset="-128"/>
              </a:rPr>
              <a:t>доказано, что для записи любого алгоритма, предназначенного для выполнения в компьютере, достаточно всего трех управляющих структур: </a:t>
            </a:r>
            <a:r>
              <a:rPr lang="ru-RU" sz="1600" b="1" i="1" dirty="0">
                <a:latin typeface="Times New Roman" panose="02020603050405020304" pitchFamily="18" charset="0"/>
                <a:ea typeface="MS Mincho" panose="02020609040205080304" pitchFamily="49" charset="-128"/>
              </a:rPr>
              <a:t>последовательности</a:t>
            </a:r>
            <a:r>
              <a:rPr lang="ru-RU" sz="1600" b="1" dirty="0">
                <a:latin typeface="Times New Roman" panose="02020603050405020304" pitchFamily="18" charset="0"/>
                <a:ea typeface="MS Mincho" panose="02020609040205080304" pitchFamily="49" charset="-128"/>
              </a:rPr>
              <a:t>, </a:t>
            </a:r>
            <a:r>
              <a:rPr lang="ru-RU" sz="1600" b="1" i="1" dirty="0">
                <a:latin typeface="Times New Roman" panose="02020603050405020304" pitchFamily="18" charset="0"/>
                <a:ea typeface="MS Mincho" panose="02020609040205080304" pitchFamily="49" charset="-128"/>
              </a:rPr>
              <a:t>выбора</a:t>
            </a:r>
            <a:r>
              <a:rPr lang="ru-RU" sz="1600" b="1" dirty="0">
                <a:latin typeface="Times New Roman" panose="02020603050405020304" pitchFamily="18" charset="0"/>
                <a:ea typeface="MS Mincho" panose="02020609040205080304" pitchFamily="49" charset="-128"/>
              </a:rPr>
              <a:t> и </a:t>
            </a:r>
            <a:r>
              <a:rPr lang="ru-RU" sz="1600" b="1" i="1" dirty="0" smtClean="0">
                <a:latin typeface="Times New Roman" panose="02020603050405020304" pitchFamily="18" charset="0"/>
                <a:ea typeface="MS Mincho" panose="02020609040205080304" pitchFamily="49" charset="-128"/>
              </a:rPr>
              <a:t>повторения</a:t>
            </a:r>
            <a:r>
              <a:rPr lang="ru-RU" sz="1600" dirty="0" smtClean="0">
                <a:latin typeface="Times New Roman" panose="02020603050405020304" pitchFamily="18" charset="0"/>
                <a:ea typeface="MS Mincho" panose="02020609040205080304" pitchFamily="49" charset="-128"/>
              </a:rPr>
              <a:t>.</a:t>
            </a:r>
            <a:endParaRPr lang="ru-RU" sz="16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84" y="2435412"/>
            <a:ext cx="7492690" cy="2505756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475656" y="4792166"/>
            <a:ext cx="52426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Управляющие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структуры:</a:t>
            </a:r>
          </a:p>
          <a:p>
            <a:pPr algn="ctr"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а) последовательность; б) выбор; в) повторение</a:t>
            </a:r>
            <a:endParaRPr lang="ru-RU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703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 descr="f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05500"/>
            <a:ext cx="91440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059" name="Picture 3" descr="f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2001838" y="2255838"/>
            <a:ext cx="2889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45330" name="Text Box 274"/>
          <p:cNvSpPr txBox="1">
            <a:spLocks noChangeArrowheads="1"/>
          </p:cNvSpPr>
          <p:nvPr/>
        </p:nvSpPr>
        <p:spPr bwMode="auto">
          <a:xfrm>
            <a:off x="107504" y="140352"/>
            <a:ext cx="8928992" cy="581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ru-RU" sz="2400" b="1" dirty="0"/>
              <a:t>Базовые алгоритмические </a:t>
            </a:r>
            <a:r>
              <a:rPr lang="ru-RU" sz="2400" b="1" dirty="0" smtClean="0"/>
              <a:t>структуры разветвляющегося типа</a:t>
            </a:r>
            <a:endParaRPr lang="ru-RU" altLang="ru-RU" sz="24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604" y="987843"/>
            <a:ext cx="7128792" cy="4917657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215008" y="5957071"/>
            <a:ext cx="89289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spcAft>
                <a:spcPts val="0"/>
              </a:spcAft>
            </a:pPr>
            <a:r>
              <a:rPr lang="ru-RU" sz="1600" dirty="0">
                <a:solidFill>
                  <a:srgbClr val="252525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а) </a:t>
            </a:r>
            <a:r>
              <a:rPr lang="ru-RU" sz="1600" i="1" dirty="0">
                <a:solidFill>
                  <a:srgbClr val="252525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стандартное </a:t>
            </a:r>
            <a:r>
              <a:rPr lang="ru-RU" sz="1600" i="1" dirty="0" smtClean="0">
                <a:solidFill>
                  <a:srgbClr val="252525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разветвление</a:t>
            </a:r>
            <a:r>
              <a:rPr lang="ru-RU" sz="1600" dirty="0" smtClean="0">
                <a:solidFill>
                  <a:srgbClr val="252525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    б</a:t>
            </a:r>
            <a:r>
              <a:rPr lang="ru-RU" sz="1600" dirty="0">
                <a:solidFill>
                  <a:srgbClr val="252525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) </a:t>
            </a:r>
            <a:r>
              <a:rPr lang="ru-RU" sz="1600" i="1" dirty="0">
                <a:solidFill>
                  <a:srgbClr val="252525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усеченное </a:t>
            </a:r>
            <a:r>
              <a:rPr lang="ru-RU" sz="1600" i="1" dirty="0" smtClean="0">
                <a:solidFill>
                  <a:srgbClr val="252525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разветвление    </a:t>
            </a:r>
            <a:r>
              <a:rPr lang="ru-RU" sz="1600" dirty="0" smtClean="0">
                <a:solidFill>
                  <a:srgbClr val="252525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600" dirty="0">
                <a:solidFill>
                  <a:srgbClr val="252525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в) </a:t>
            </a:r>
            <a:r>
              <a:rPr lang="ru-RU" sz="1600" i="1" dirty="0">
                <a:solidFill>
                  <a:srgbClr val="252525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вложенное </a:t>
            </a:r>
            <a:r>
              <a:rPr lang="ru-RU" sz="1600" i="1" dirty="0" smtClean="0">
                <a:solidFill>
                  <a:srgbClr val="252525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разветвление</a:t>
            </a:r>
            <a:endParaRPr lang="ru-RU" sz="16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218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 descr="f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05500"/>
            <a:ext cx="91440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059" name="Picture 3" descr="f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2001838" y="2255838"/>
            <a:ext cx="2889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45330" name="Text Box 274"/>
          <p:cNvSpPr txBox="1">
            <a:spLocks noChangeArrowheads="1"/>
          </p:cNvSpPr>
          <p:nvPr/>
        </p:nvSpPr>
        <p:spPr bwMode="auto">
          <a:xfrm>
            <a:off x="107504" y="140352"/>
            <a:ext cx="8928992" cy="581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ru-RU" sz="2400" b="1" dirty="0"/>
              <a:t>Базовые алгоритмические </a:t>
            </a:r>
            <a:r>
              <a:rPr lang="ru-RU" sz="2400" b="1" dirty="0" smtClean="0"/>
              <a:t>структуры разветвляющегося типа</a:t>
            </a:r>
            <a:endParaRPr lang="ru-RU" altLang="ru-RU" sz="2400" b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15008" y="5957071"/>
            <a:ext cx="89289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ctr">
              <a:spcAft>
                <a:spcPts val="0"/>
              </a:spcAft>
            </a:pPr>
            <a:r>
              <a:rPr lang="ru-RU" sz="2400" dirty="0"/>
              <a:t>Структура</a:t>
            </a:r>
            <a:r>
              <a:rPr lang="ru-RU" sz="2400" b="1" dirty="0"/>
              <a:t> Множественный выбор</a:t>
            </a:r>
            <a:endParaRPr lang="ru-RU" sz="24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4117" y="1340769"/>
            <a:ext cx="7034267" cy="410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41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 descr="f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05500"/>
            <a:ext cx="91440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059" name="Picture 3" descr="f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2001838" y="2255838"/>
            <a:ext cx="2889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45330" name="Text Box 274"/>
          <p:cNvSpPr txBox="1">
            <a:spLocks noChangeArrowheads="1"/>
          </p:cNvSpPr>
          <p:nvPr/>
        </p:nvSpPr>
        <p:spPr bwMode="auto">
          <a:xfrm>
            <a:off x="107504" y="140352"/>
            <a:ext cx="8928992" cy="581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ru-RU" sz="2400" b="1" dirty="0"/>
              <a:t>Базовые алгоритмические </a:t>
            </a:r>
            <a:r>
              <a:rPr lang="ru-RU" sz="2400" b="1" dirty="0" smtClean="0"/>
              <a:t>структуры циклического типа</a:t>
            </a:r>
            <a:endParaRPr lang="ru-RU" altLang="ru-RU" sz="2400" b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15008" y="5957071"/>
            <a:ext cx="89289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ctr">
              <a:spcAft>
                <a:spcPts val="0"/>
              </a:spcAft>
            </a:pPr>
            <a:r>
              <a:rPr lang="ru-RU" sz="2400" dirty="0"/>
              <a:t>Структура</a:t>
            </a:r>
            <a:r>
              <a:rPr lang="ru-RU" sz="2400" b="1" dirty="0"/>
              <a:t> Цикл с предусловием</a:t>
            </a:r>
            <a:endParaRPr lang="ru-RU" sz="24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9632" y="1061506"/>
            <a:ext cx="6552727" cy="46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6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 descr="f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05500"/>
            <a:ext cx="91440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059" name="Picture 3" descr="f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2001838" y="2255838"/>
            <a:ext cx="2889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45330" name="Text Box 274"/>
          <p:cNvSpPr txBox="1">
            <a:spLocks noChangeArrowheads="1"/>
          </p:cNvSpPr>
          <p:nvPr/>
        </p:nvSpPr>
        <p:spPr bwMode="auto">
          <a:xfrm>
            <a:off x="107504" y="140352"/>
            <a:ext cx="8928992" cy="581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ru-RU" sz="2400" b="1" dirty="0"/>
              <a:t>Базовые алгоритмические </a:t>
            </a:r>
            <a:r>
              <a:rPr lang="ru-RU" sz="2400" b="1" dirty="0" smtClean="0"/>
              <a:t>структуры циклического типа</a:t>
            </a:r>
            <a:endParaRPr lang="ru-RU" altLang="ru-RU" sz="2400" b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15008" y="5957071"/>
            <a:ext cx="89289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ctr">
              <a:spcAft>
                <a:spcPts val="0"/>
              </a:spcAft>
            </a:pPr>
            <a:r>
              <a:rPr lang="ru-RU" sz="2400" dirty="0"/>
              <a:t>Структура</a:t>
            </a:r>
            <a:r>
              <a:rPr lang="ru-RU" sz="2400" b="1" dirty="0"/>
              <a:t> Цикл с </a:t>
            </a:r>
            <a:r>
              <a:rPr lang="ru-RU" sz="2400" b="1" dirty="0" smtClean="0"/>
              <a:t>постусловием</a:t>
            </a:r>
            <a:endParaRPr lang="ru-RU" sz="24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1515" y="1004071"/>
            <a:ext cx="6684861" cy="4706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552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 descr="f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05500"/>
            <a:ext cx="91440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059" name="Picture 3" descr="f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2001838" y="2255838"/>
            <a:ext cx="2889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45330" name="Text Box 274"/>
          <p:cNvSpPr txBox="1">
            <a:spLocks noChangeArrowheads="1"/>
          </p:cNvSpPr>
          <p:nvPr/>
        </p:nvSpPr>
        <p:spPr bwMode="auto">
          <a:xfrm>
            <a:off x="107504" y="140352"/>
            <a:ext cx="8928992" cy="581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ru-RU" sz="2400" b="1" dirty="0"/>
              <a:t>Базовые алгоритмические </a:t>
            </a:r>
            <a:r>
              <a:rPr lang="ru-RU" sz="2400" b="1" dirty="0" smtClean="0"/>
              <a:t>структуры циклического типа</a:t>
            </a:r>
            <a:endParaRPr lang="ru-RU" altLang="ru-RU" sz="2400" b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15008" y="5957071"/>
            <a:ext cx="89289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ctr">
              <a:spcAft>
                <a:spcPts val="0"/>
              </a:spcAft>
            </a:pPr>
            <a:r>
              <a:rPr lang="ru-RU" sz="2400" dirty="0"/>
              <a:t>Структура</a:t>
            </a:r>
            <a:r>
              <a:rPr lang="ru-RU" sz="2400" b="1" dirty="0"/>
              <a:t> Цикл с </a:t>
            </a:r>
            <a:r>
              <a:rPr lang="ru-RU" sz="2400" b="1" dirty="0" smtClean="0"/>
              <a:t>предусловием и параметром</a:t>
            </a:r>
            <a:endParaRPr lang="ru-RU" sz="24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869" y="1004071"/>
            <a:ext cx="8760611" cy="4609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17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1220</TotalTime>
  <Words>685</Words>
  <Application>Microsoft Office PowerPoint</Application>
  <PresentationFormat>Экран (4:3)</PresentationFormat>
  <Paragraphs>62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7" baseType="lpstr">
      <vt:lpstr>MS Mincho</vt:lpstr>
      <vt:lpstr>Arial</vt:lpstr>
      <vt:lpstr>Calibri</vt:lpstr>
      <vt:lpstr>Calibri Light</vt:lpstr>
      <vt:lpstr>Times New Roman</vt:lpstr>
      <vt:lpstr>Тема Office</vt:lpstr>
      <vt:lpstr>Лекция 7. Основы алгоритмизации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1</dc:title>
  <dc:creator>user</dc:creator>
  <cp:lastModifiedBy>User</cp:lastModifiedBy>
  <cp:revision>141</cp:revision>
  <dcterms:created xsi:type="dcterms:W3CDTF">2016-02-10T08:23:01Z</dcterms:created>
  <dcterms:modified xsi:type="dcterms:W3CDTF">2019-08-12T16:42:55Z</dcterms:modified>
</cp:coreProperties>
</file>