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8" r:id="rId9"/>
    <p:sldId id="277" r:id="rId10"/>
    <p:sldId id="279" r:id="rId11"/>
    <p:sldId id="280" r:id="rId12"/>
    <p:sldId id="263" r:id="rId13"/>
    <p:sldId id="281" r:id="rId14"/>
    <p:sldId id="28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15C96-4413-4889-B775-DBDF14666679}" type="datetimeFigureOut">
              <a:rPr lang="ru-RU" smtClean="0"/>
              <a:pPr/>
              <a:t>20.05.2017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EC1C-E28F-43FD-9418-37557378C1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211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EC1C-E28F-43FD-9418-37557378C1B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69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EC1C-E28F-43FD-9418-37557378C1B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522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AC57-DAAD-456F-8D75-090A807FC56A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57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7A6-662C-4A41-BF14-48EAAEDC4241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982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92C0-F59D-4FA7-BBE1-B6A7C5362154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769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DCBD-D27B-4C60-8DC6-6B654903EA1C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508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F2B5-4C39-4FBE-9CC3-5BC4F81F1EF7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771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87CB-C636-4AB1-879B-8329978C585A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822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8560-8738-4090-9E4C-84A0158FC553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808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9C8-9654-4D74-B7C3-B5F93BDD739F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52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BE3-D420-479C-9AEE-494383903410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30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88A70E-5D81-45D4-B0C1-186EF70B61F8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033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61-B9BC-4879-AE78-120BC5553A62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82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1BE82D-303E-459F-BE68-B15039866C82}" type="datetime1">
              <a:rPr lang="ru-RU" smtClean="0"/>
              <a:pPr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A1A06E-6CC3-41C2-8CFE-A329640E70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97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  <a:alpha val="0"/>
              </a:schemeClr>
            </a:gs>
            <a:gs pos="60000">
              <a:srgbClr val="80A539"/>
            </a:gs>
            <a:gs pos="50000">
              <a:schemeClr val="accent1">
                <a:alpha val="98000"/>
                <a:lumMod val="7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543800" cy="3566160"/>
          </a:xfrm>
        </p:spPr>
        <p:txBody>
          <a:bodyPr>
            <a:normAutofit/>
          </a:bodyPr>
          <a:lstStyle/>
          <a:p>
            <a:r>
              <a:rPr lang="ru-RU" sz="4900" b="1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Технология решения нелинейных уравнений (НУ)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endParaRPr lang="ru-RU" sz="4400" b="1" dirty="0"/>
          </a:p>
        </p:txBody>
      </p:sp>
      <p:pic>
        <p:nvPicPr>
          <p:cNvPr id="3" name="Picture 4" descr="https://atoms.scilab.org/images/scilab_offic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0864"/>
            <a:ext cx="2717133" cy="20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5939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133" y="124251"/>
            <a:ext cx="8229600" cy="51115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Интерполяция с использованием функции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datafit</a:t>
            </a:r>
            <a:r>
              <a:rPr lang="en-US" sz="2800" b="1" dirty="0" smtClean="0">
                <a:solidFill>
                  <a:srgbClr val="C00000"/>
                </a:solidFill>
              </a:rPr>
              <a:t>()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99592" y="699023"/>
            <a:ext cx="628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Пример</a:t>
            </a:r>
            <a:r>
              <a:rPr lang="en-US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Используя в качестве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узло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интерполяции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=1,2,4,5,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построить полином, интерполирующий функцию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1263825"/>
              </p:ext>
            </p:extLst>
          </p:nvPr>
        </p:nvGraphicFramePr>
        <p:xfrm>
          <a:off x="6444208" y="936491"/>
          <a:ext cx="1250448" cy="285752"/>
        </p:xfrm>
        <a:graphic>
          <a:graphicData uri="http://schemas.openxmlformats.org/presentationml/2006/ole">
            <p:oleObj spid="_x0000_s38932" name="Формула" r:id="rId4" imgW="888614" imgH="203112" progId="Equation.3">
              <p:embed/>
            </p:oleObj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r="1244" b="1194"/>
          <a:stretch/>
        </p:blipFill>
        <p:spPr>
          <a:xfrm>
            <a:off x="1198548" y="1329833"/>
            <a:ext cx="5688632" cy="4853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53"/>
            <a:ext cx="8702624" cy="715287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Графики исходной и интерполирующей функций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7067" y="980728"/>
            <a:ext cx="537123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092" y="178405"/>
            <a:ext cx="8229600" cy="51115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Интерполяция </a:t>
            </a:r>
            <a:r>
              <a:rPr lang="ru-RU" sz="3200" b="1" i="1" dirty="0" smtClean="0">
                <a:solidFill>
                  <a:srgbClr val="C00000"/>
                </a:solidFill>
              </a:rPr>
              <a:t>сплайнами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689561"/>
            <a:ext cx="8858312" cy="5857916"/>
          </a:xfrm>
        </p:spPr>
        <p:txBody>
          <a:bodyPr/>
          <a:lstStyle/>
          <a:p>
            <a:pPr indent="342900">
              <a:buNone/>
            </a:pPr>
            <a:r>
              <a:rPr lang="ru-RU" sz="2400" dirty="0" smtClean="0"/>
              <a:t>Идея </a:t>
            </a:r>
            <a:r>
              <a:rPr lang="ru-RU" sz="2400" b="1" dirty="0" err="1" smtClean="0"/>
              <a:t>сплай-интерполяции</a:t>
            </a:r>
            <a:r>
              <a:rPr lang="ru-RU" sz="2400" b="1" dirty="0" smtClean="0"/>
              <a:t> </a:t>
            </a:r>
            <a:r>
              <a:rPr lang="ru-RU" sz="2400" dirty="0" smtClean="0"/>
              <a:t>-разбиении диапазона интерполирования на отрезки, в пределах которых используются разные функции одного вида (чаще всего алгебраические многочлены)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2714620"/>
            <a:ext cx="8229600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11653" y="2239194"/>
            <a:ext cx="6143668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Вычисление функции в точке х=0.58 с использованием линейной интерполяции</a:t>
            </a:r>
            <a:endParaRPr lang="ru-RU" sz="2000" b="1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7157543"/>
              </p:ext>
            </p:extLst>
          </p:nvPr>
        </p:nvGraphicFramePr>
        <p:xfrm>
          <a:off x="1357290" y="2982153"/>
          <a:ext cx="5652394" cy="3195931"/>
        </p:xfrm>
        <a:graphic>
          <a:graphicData uri="http://schemas.openxmlformats.org/presentationml/2006/ole">
            <p:oleObj spid="_x0000_s14346" name="Точечный рисунок" r:id="rId4" imgW="4259949" imgH="2400508" progId="PBrush">
              <p:embed/>
            </p:oleObj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125" y="142588"/>
            <a:ext cx="7543800" cy="4781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Кубическая сплайн-интерполяция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618156"/>
              </p:ext>
            </p:extLst>
          </p:nvPr>
        </p:nvGraphicFramePr>
        <p:xfrm>
          <a:off x="1475656" y="836712"/>
          <a:ext cx="4789451" cy="5272364"/>
        </p:xfrm>
        <a:graphic>
          <a:graphicData uri="http://schemas.openxmlformats.org/presentationml/2006/ole">
            <p:oleObj spid="_x0000_s40971" name="Точечный рисунок" r:id="rId4" imgW="4676760" imgH="3962520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1403648" y="763275"/>
            <a:ext cx="5040560" cy="5549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График функции, полученной с использованием </a:t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rgbClr val="C00000"/>
                </a:solidFill>
              </a:rPr>
              <a:t>кубических сплайнов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325953"/>
            <a:ext cx="6236766" cy="490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3481"/>
            <a:ext cx="8536462" cy="9374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Примеры вычисления определенных интегралов методом трапеций </a:t>
            </a:r>
            <a:r>
              <a:rPr lang="en-US" sz="3200" b="1" dirty="0" err="1" smtClean="0"/>
              <a:t>int</a:t>
            </a:r>
            <a:r>
              <a:rPr lang="ru-RU" sz="3200" b="1" dirty="0" err="1" smtClean="0"/>
              <a:t>trap</a:t>
            </a:r>
            <a:r>
              <a:rPr lang="ru-RU" sz="3200" b="1" dirty="0" smtClean="0"/>
              <a:t>() </a:t>
            </a:r>
            <a:r>
              <a:rPr lang="en-US" sz="3200" dirty="0"/>
              <a:t> </a:t>
            </a:r>
            <a:r>
              <a:rPr lang="ru-RU" sz="3200" b="1" dirty="0" err="1" smtClean="0"/>
              <a:t>trapz</a:t>
            </a:r>
            <a:r>
              <a:rPr lang="ru-RU" sz="3200" b="1" dirty="0" smtClean="0"/>
              <a:t>(</a:t>
            </a:r>
            <a:r>
              <a:rPr lang="en-US" sz="3200" b="1" dirty="0" smtClean="0"/>
              <a:t>x, </a:t>
            </a:r>
            <a:r>
              <a:rPr lang="ru-RU" sz="3200" b="1" dirty="0" err="1" smtClean="0"/>
              <a:t>y</a:t>
            </a:r>
            <a:r>
              <a:rPr lang="ru-RU" sz="3200" b="1" dirty="0" smtClean="0"/>
              <a:t>)</a:t>
            </a:r>
            <a:endParaRPr lang="ru-RU" sz="32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98765" y="1340768"/>
            <a:ext cx="9440050" cy="4392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33820" y="1573269"/>
            <a:ext cx="4045919" cy="208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Вычисление интеграла по формуле Симпсона</a:t>
            </a:r>
            <a:r>
              <a:rPr lang="ru-RU" sz="3200" dirty="0" smtClean="0">
                <a:solidFill>
                  <a:srgbClr val="C00000"/>
                </a:solidFill>
              </a:rPr>
              <a:t> </a:t>
            </a:r>
            <a:br>
              <a:rPr lang="ru-RU" sz="3200" dirty="0" smtClean="0">
                <a:solidFill>
                  <a:srgbClr val="C00000"/>
                </a:solidFill>
              </a:rPr>
            </a:br>
            <a:r>
              <a:rPr lang="ru-RU" sz="3200" dirty="0" smtClean="0"/>
              <a:t> </a:t>
            </a:r>
            <a:r>
              <a:rPr lang="en-US" sz="2800" b="1" dirty="0" smtClean="0"/>
              <a:t>integrate</a:t>
            </a:r>
            <a:r>
              <a:rPr lang="ru-RU" sz="2800" dirty="0" smtClean="0"/>
              <a:t>() </a:t>
            </a:r>
            <a:endParaRPr lang="ru-RU" sz="3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8221876"/>
              </p:ext>
            </p:extLst>
          </p:nvPr>
        </p:nvGraphicFramePr>
        <p:xfrm>
          <a:off x="107504" y="1992551"/>
          <a:ext cx="8857851" cy="3084944"/>
        </p:xfrm>
        <a:graphic>
          <a:graphicData uri="http://schemas.openxmlformats.org/presentationml/2006/ole">
            <p:oleObj spid="_x0000_s9226" name="Точечный рисунок" r:id="rId3" imgW="4640982" imgH="1615238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9220416" cy="868346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Численное решение   обыкновенных </a:t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rgbClr val="C00000"/>
                </a:solidFill>
              </a:rPr>
              <a:t>дифференциальных уравнений </a:t>
            </a:r>
            <a:r>
              <a:rPr lang="ru-RU" sz="3200" b="1" i="1" dirty="0" smtClean="0">
                <a:solidFill>
                  <a:srgbClr val="C00000"/>
                </a:solidFill>
              </a:rPr>
              <a:t> (ОДУ)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786874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   </a:t>
            </a:r>
          </a:p>
          <a:p>
            <a:pPr>
              <a:buNone/>
            </a:pPr>
            <a:r>
              <a:rPr lang="ru-RU" b="1" dirty="0" smtClean="0"/>
              <a:t>    </a:t>
            </a:r>
            <a:r>
              <a:rPr lang="en-US" b="1" dirty="0" smtClean="0"/>
              <a:t>[</a:t>
            </a:r>
            <a:r>
              <a:rPr lang="en-US" b="1" dirty="0" err="1" smtClean="0"/>
              <a:t>y,w,iw</a:t>
            </a:r>
            <a:r>
              <a:rPr lang="en-US" b="1" dirty="0" smtClean="0"/>
              <a:t>]=ode([type],y0,t0,t [,</a:t>
            </a:r>
            <a:r>
              <a:rPr lang="en-US" b="1" dirty="0" err="1" smtClean="0"/>
              <a:t>rtol</a:t>
            </a:r>
            <a:r>
              <a:rPr lang="en-US" b="1" dirty="0" smtClean="0"/>
              <a:t> [,</a:t>
            </a:r>
            <a:r>
              <a:rPr lang="en-US" b="1" dirty="0" err="1" smtClean="0"/>
              <a:t>atol</a:t>
            </a:r>
            <a:r>
              <a:rPr lang="en-US" b="1" dirty="0" smtClean="0"/>
              <a:t>]],f [,</a:t>
            </a:r>
            <a:r>
              <a:rPr lang="en-US" b="1" dirty="0" err="1" smtClean="0"/>
              <a:t>jac</a:t>
            </a:r>
            <a:r>
              <a:rPr lang="en-US" b="1" dirty="0" smtClean="0"/>
              <a:t>] [,</a:t>
            </a:r>
            <a:r>
              <a:rPr lang="en-US" b="1" dirty="0" err="1" smtClean="0"/>
              <a:t>w,iw</a:t>
            </a:r>
            <a:r>
              <a:rPr lang="en-US" b="1" dirty="0" smtClean="0"/>
              <a:t>]),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 </a:t>
            </a:r>
            <a:r>
              <a:rPr lang="ru-RU" dirty="0" smtClean="0"/>
              <a:t>для которой, </a:t>
            </a:r>
            <a:r>
              <a:rPr lang="ru-RU" b="1" i="1" dirty="0" smtClean="0"/>
              <a:t>обязательными</a:t>
            </a:r>
            <a:r>
              <a:rPr lang="ru-RU" dirty="0" smtClean="0"/>
              <a:t> входными параметрами являются: </a:t>
            </a:r>
          </a:p>
          <a:p>
            <a:pPr>
              <a:buNone/>
            </a:pPr>
            <a:r>
              <a:rPr lang="ru-RU" b="1" dirty="0" smtClean="0"/>
              <a:t>y0 </a:t>
            </a:r>
            <a:r>
              <a:rPr lang="ru-RU" dirty="0" smtClean="0"/>
              <a:t>-  вектор начальных условий; </a:t>
            </a:r>
          </a:p>
          <a:p>
            <a:pPr>
              <a:buNone/>
            </a:pPr>
            <a:r>
              <a:rPr lang="ru-RU" b="1" dirty="0" smtClean="0"/>
              <a:t>t0</a:t>
            </a:r>
            <a:r>
              <a:rPr lang="ru-RU" dirty="0" smtClean="0"/>
              <a:t>  - начальная точка интервала интегрирования;</a:t>
            </a:r>
          </a:p>
          <a:p>
            <a:pPr>
              <a:buNone/>
            </a:pPr>
            <a:r>
              <a:rPr lang="ru-RU" b="1" dirty="0" smtClean="0"/>
              <a:t> </a:t>
            </a:r>
            <a:r>
              <a:rPr lang="ru-RU" b="1" dirty="0" err="1" smtClean="0"/>
              <a:t>t</a:t>
            </a:r>
            <a:r>
              <a:rPr lang="ru-RU" dirty="0" smtClean="0"/>
              <a:t>  - координаты узлов сетки, в которых происходит поиск решения; </a:t>
            </a:r>
          </a:p>
          <a:p>
            <a:pPr>
              <a:buNone/>
            </a:pPr>
            <a:r>
              <a:rPr lang="ru-RU" b="1" dirty="0" err="1" smtClean="0"/>
              <a:t>f</a:t>
            </a:r>
            <a:r>
              <a:rPr lang="ru-RU" b="1" dirty="0" smtClean="0"/>
              <a:t> </a:t>
            </a:r>
            <a:r>
              <a:rPr lang="ru-RU" dirty="0" smtClean="0"/>
              <a:t>  - внешняя функция, определяющая правую часть уравнения или системы уравнений;</a:t>
            </a:r>
          </a:p>
          <a:p>
            <a:pPr>
              <a:buNone/>
            </a:pPr>
            <a:r>
              <a:rPr lang="ru-RU" b="1" dirty="0" err="1" smtClean="0"/>
              <a:t>y</a:t>
            </a:r>
            <a:r>
              <a:rPr lang="ru-RU" dirty="0" smtClean="0"/>
              <a:t> -  вектор решений.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543800" cy="93610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Решение ОДУ </a:t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rgbClr val="C00000"/>
                </a:solidFill>
              </a:rPr>
              <a:t>методом Рунге-Кутты четвертого порядка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1754882"/>
              </p:ext>
            </p:extLst>
          </p:nvPr>
        </p:nvGraphicFramePr>
        <p:xfrm>
          <a:off x="1475656" y="1176479"/>
          <a:ext cx="6030615" cy="4976008"/>
        </p:xfrm>
        <a:graphic>
          <a:graphicData uri="http://schemas.openxmlformats.org/presentationml/2006/ole">
            <p:oleObj spid="_x0000_s7178" name="Точечный рисунок" r:id="rId4" imgW="6019920" imgH="4962600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1404783" y="1176479"/>
            <a:ext cx="6172359" cy="5093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10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Графическое решение ОДУ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1733238"/>
              </p:ext>
            </p:extLst>
          </p:nvPr>
        </p:nvGraphicFramePr>
        <p:xfrm>
          <a:off x="1831126" y="1123317"/>
          <a:ext cx="5286412" cy="5075395"/>
        </p:xfrm>
        <a:graphic>
          <a:graphicData uri="http://schemas.openxmlformats.org/presentationml/2006/ole">
            <p:oleObj spid="_x0000_s6153" name="Точечный рисунок" r:id="rId4" imgW="4717189" imgH="4526672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454583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32" y="0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Графический метод отделения корней</a:t>
            </a:r>
          </a:p>
        </p:txBody>
      </p:sp>
      <p:pic>
        <p:nvPicPr>
          <p:cNvPr id="5" name="Содержимое 3" descr="A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8025" y="1058737"/>
            <a:ext cx="1584176" cy="4937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 rotWithShape="1">
          <a:blip r:embed="rId5"/>
          <a:srcRect l="3860" t="20113" r="5864" b="5527"/>
          <a:stretch/>
        </p:blipFill>
        <p:spPr bwMode="auto">
          <a:xfrm>
            <a:off x="1907704" y="2257781"/>
            <a:ext cx="4976040" cy="39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3371045"/>
              </p:ext>
            </p:extLst>
          </p:nvPr>
        </p:nvGraphicFramePr>
        <p:xfrm>
          <a:off x="1043608" y="908720"/>
          <a:ext cx="7018135" cy="1584176"/>
        </p:xfrm>
        <a:graphic>
          <a:graphicData uri="http://schemas.openxmlformats.org/presentationml/2006/ole">
            <p:oleObj spid="_x0000_s20489" name="Точечный рисунок" r:id="rId6" imgW="5509738" imgH="1082134" progId="PBrush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7481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C00000"/>
                </a:solidFill>
              </a:rPr>
              <a:t>Решение задач одномерной оптимизации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2295" y="692696"/>
            <a:ext cx="8229600" cy="5929354"/>
          </a:xfrm>
        </p:spPr>
        <p:txBody>
          <a:bodyPr/>
          <a:lstStyle/>
          <a:p>
            <a:pPr indent="342900">
              <a:buNone/>
            </a:pPr>
            <a:r>
              <a:rPr lang="ru-RU" sz="2400" b="1" dirty="0" smtClean="0"/>
              <a:t>Определим отрезок, содержащий точку минимума, исходя из вида графика функции.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9664" y="4071941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 отрезке </a:t>
            </a:r>
            <a:r>
              <a:rPr lang="ru-RU" sz="2400" b="1" dirty="0" smtClean="0"/>
              <a:t>[-4;-3]</a:t>
            </a:r>
            <a:r>
              <a:rPr lang="ru-RU" sz="2400" dirty="0" smtClean="0"/>
              <a:t> имеется </a:t>
            </a:r>
          </a:p>
          <a:p>
            <a:r>
              <a:rPr lang="ru-RU" sz="2400" dirty="0" smtClean="0"/>
              <a:t>локальный минимум</a:t>
            </a:r>
            <a:endParaRPr lang="ru-RU" sz="24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9755" y="1735047"/>
            <a:ext cx="8984245" cy="175706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4858" t="20974" r="4271" b="5550"/>
          <a:stretch/>
        </p:blipFill>
        <p:spPr bwMode="auto">
          <a:xfrm>
            <a:off x="4716016" y="3086970"/>
            <a:ext cx="380788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0672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Исследование функции </a:t>
            </a:r>
            <a:r>
              <a:rPr lang="en-US" sz="3200" b="1" dirty="0" smtClean="0">
                <a:solidFill>
                  <a:srgbClr val="C00000"/>
                </a:solidFill>
              </a:rPr>
              <a:t>f</a:t>
            </a:r>
            <a:r>
              <a:rPr lang="ru-RU" sz="3200" b="1" dirty="0" smtClean="0">
                <a:solidFill>
                  <a:srgbClr val="C00000"/>
                </a:solidFill>
              </a:rPr>
              <a:t>(</a:t>
            </a:r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r>
              <a:rPr lang="ru-RU" sz="3200" b="1" dirty="0" smtClean="0">
                <a:solidFill>
                  <a:srgbClr val="C00000"/>
                </a:solidFill>
              </a:rPr>
              <a:t>) на отрезке [-4,2]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6343384"/>
              </p:ext>
            </p:extLst>
          </p:nvPr>
        </p:nvGraphicFramePr>
        <p:xfrm>
          <a:off x="1979712" y="1556792"/>
          <a:ext cx="3502899" cy="4409802"/>
        </p:xfrm>
        <a:graphic>
          <a:graphicData uri="http://schemas.openxmlformats.org/presentationml/2006/ole">
            <p:oleObj spid="_x0000_s4106" name="Точечный рисунок" r:id="rId4" imgW="3562200" imgH="3381480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1619672" y="980728"/>
            <a:ext cx="4485805" cy="5367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927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/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>
                <a:solidFill>
                  <a:srgbClr val="C00000"/>
                </a:solidFill>
              </a:rPr>
              <a:t/>
            </a:r>
            <a:br>
              <a:rPr lang="ru-RU" sz="3200" b="1" dirty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rgbClr val="C00000"/>
                </a:solidFill>
              </a:rPr>
              <a:t>Нахождение координат точки минимума функции </a:t>
            </a:r>
            <a:r>
              <a:rPr lang="en-US" sz="3200" b="1" dirty="0" smtClean="0">
                <a:solidFill>
                  <a:srgbClr val="C00000"/>
                </a:solidFill>
              </a:rPr>
              <a:t>f</a:t>
            </a:r>
            <a:r>
              <a:rPr lang="ru-RU" sz="3200" b="1" dirty="0" smtClean="0">
                <a:solidFill>
                  <a:srgbClr val="C00000"/>
                </a:solidFill>
              </a:rPr>
              <a:t>(</a:t>
            </a:r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r>
              <a:rPr lang="ru-RU" sz="3200" b="1" dirty="0" smtClean="0">
                <a:solidFill>
                  <a:srgbClr val="C00000"/>
                </a:solidFill>
              </a:rPr>
              <a:t>) с использованием функции </a:t>
            </a:r>
            <a:r>
              <a:rPr lang="en-US" sz="3200" b="1" dirty="0" err="1" smtClean="0">
                <a:solidFill>
                  <a:srgbClr val="C00000"/>
                </a:solidFill>
              </a:rPr>
              <a:t>optim</a:t>
            </a:r>
            <a:r>
              <a:rPr lang="en-US" sz="3200" b="1" dirty="0" smtClean="0">
                <a:solidFill>
                  <a:srgbClr val="C00000"/>
                </a:solidFill>
              </a:rPr>
              <a:t>()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0073190"/>
              </p:ext>
            </p:extLst>
          </p:nvPr>
        </p:nvGraphicFramePr>
        <p:xfrm>
          <a:off x="117167" y="1340768"/>
          <a:ext cx="8909666" cy="3993215"/>
        </p:xfrm>
        <a:graphic>
          <a:graphicData uri="http://schemas.openxmlformats.org/presentationml/2006/ole">
            <p:oleObj spid="_x0000_s3082" name="Точечный рисунок" r:id="rId4" imgW="7529213" imgH="3010161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098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sz="3200" i="1" dirty="0" smtClean="0"/>
              <a:t/>
            </a:r>
            <a:br>
              <a:rPr lang="ru-RU" sz="3200" i="1" dirty="0" smtClean="0"/>
            </a:br>
            <a:r>
              <a:rPr lang="ru-RU" sz="3200" b="1" i="1" dirty="0" smtClean="0">
                <a:solidFill>
                  <a:srgbClr val="C00000"/>
                </a:solidFill>
              </a:rPr>
              <a:t>Решение  задач многомерной оптимизации</a:t>
            </a:r>
            <a:r>
              <a:rPr lang="ru-RU" sz="3200" dirty="0" smtClean="0">
                <a:solidFill>
                  <a:srgbClr val="C00000"/>
                </a:solidFill>
              </a:rPr>
              <a:t/>
            </a:r>
            <a:br>
              <a:rPr lang="ru-RU" sz="3200" dirty="0" smtClean="0">
                <a:solidFill>
                  <a:srgbClr val="C00000"/>
                </a:solidFill>
              </a:rPr>
            </a:br>
            <a:r>
              <a:rPr lang="ru-RU" sz="3200" b="1" i="1" dirty="0" smtClean="0">
                <a:solidFill>
                  <a:srgbClr val="C00000"/>
                </a:solidFill>
              </a:rPr>
              <a:t> </a:t>
            </a:r>
            <a:r>
              <a:rPr lang="en-US" sz="3200" b="1" i="1" dirty="0" smtClean="0">
                <a:solidFill>
                  <a:srgbClr val="C00000"/>
                </a:solidFill>
              </a:rPr>
              <a:t>f</a:t>
            </a:r>
            <a:r>
              <a:rPr lang="ru-RU" sz="3200" b="1" i="1" dirty="0" smtClean="0">
                <a:solidFill>
                  <a:srgbClr val="C00000"/>
                </a:solidFill>
              </a:rPr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1</a:t>
            </a:r>
            <a:r>
              <a:rPr lang="ru-RU" sz="3200" b="1" i="1" dirty="0" smtClean="0">
                <a:solidFill>
                  <a:srgbClr val="C00000"/>
                </a:solidFill>
              </a:rPr>
              <a:t>, 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2</a:t>
            </a:r>
            <a:r>
              <a:rPr lang="ru-RU" sz="3200" b="1" i="1" dirty="0" smtClean="0">
                <a:solidFill>
                  <a:srgbClr val="C00000"/>
                </a:solidFill>
              </a:rPr>
              <a:t>, …</a:t>
            </a:r>
            <a:r>
              <a:rPr lang="en-US" sz="3200" b="1" i="1" dirty="0" err="1" smtClean="0">
                <a:solidFill>
                  <a:srgbClr val="C00000"/>
                </a:solidFill>
              </a:rPr>
              <a:t>x</a:t>
            </a:r>
            <a:r>
              <a:rPr lang="en-US" sz="3200" b="1" i="1" baseline="-25000" dirty="0" err="1" smtClean="0">
                <a:solidFill>
                  <a:srgbClr val="C00000"/>
                </a:solidFill>
              </a:rPr>
              <a:t>n</a:t>
            </a:r>
            <a:r>
              <a:rPr lang="ru-RU" sz="3200" b="1" dirty="0" smtClean="0">
                <a:solidFill>
                  <a:srgbClr val="C00000"/>
                </a:solidFill>
              </a:rPr>
              <a:t>)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0538" y="1395574"/>
            <a:ext cx="9001156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050" b="1" dirty="0" smtClean="0"/>
              <a:t> </a:t>
            </a:r>
            <a:r>
              <a:rPr lang="ru-RU" b="1" dirty="0" smtClean="0"/>
              <a:t>[</a:t>
            </a:r>
            <a:r>
              <a:rPr lang="en-US" b="1" dirty="0" smtClean="0"/>
              <a:t>f</a:t>
            </a:r>
            <a:r>
              <a:rPr lang="ru-RU" b="1" dirty="0" smtClean="0"/>
              <a:t>,</a:t>
            </a:r>
            <a:r>
              <a:rPr lang="en-US" b="1" dirty="0" err="1" smtClean="0"/>
              <a:t>xopt</a:t>
            </a:r>
            <a:r>
              <a:rPr lang="ru-RU" b="1" dirty="0" smtClean="0"/>
              <a:t>]=</a:t>
            </a:r>
            <a:r>
              <a:rPr lang="en-US" b="1" dirty="0" err="1" smtClean="0"/>
              <a:t>optim</a:t>
            </a:r>
            <a:r>
              <a:rPr lang="ru-RU" b="1" dirty="0" smtClean="0"/>
              <a:t>(</a:t>
            </a:r>
            <a:r>
              <a:rPr lang="en-US" b="1" dirty="0" err="1" smtClean="0"/>
              <a:t>costf</a:t>
            </a:r>
            <a:r>
              <a:rPr lang="ru-RU" b="1" dirty="0" smtClean="0"/>
              <a:t>,</a:t>
            </a:r>
            <a:r>
              <a:rPr lang="en-US" b="1" dirty="0" smtClean="0"/>
              <a:t>x</a:t>
            </a:r>
            <a:r>
              <a:rPr lang="ru-RU" b="1" dirty="0" smtClean="0"/>
              <a:t>0)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 </a:t>
            </a:r>
            <a:r>
              <a:rPr lang="ru-RU" sz="1800" dirty="0" smtClean="0"/>
              <a:t> Входные параметры:</a:t>
            </a:r>
          </a:p>
          <a:p>
            <a:pPr>
              <a:buNone/>
            </a:pPr>
            <a:r>
              <a:rPr lang="ru-RU" sz="1800" b="1" dirty="0" smtClean="0"/>
              <a:t>    x0</a:t>
            </a:r>
            <a:r>
              <a:rPr lang="ru-RU" sz="1800" dirty="0" smtClean="0"/>
              <a:t>- вектор-столбец начальных приближений длиной </a:t>
            </a:r>
            <a:r>
              <a:rPr lang="ru-RU" sz="1800" b="1" dirty="0" err="1" smtClean="0"/>
              <a:t>n</a:t>
            </a:r>
            <a:r>
              <a:rPr lang="ru-RU" sz="1800" dirty="0" smtClean="0"/>
              <a:t> (</a:t>
            </a:r>
            <a:r>
              <a:rPr lang="en-US" sz="1800" b="1" dirty="0" smtClean="0"/>
              <a:t>n</a:t>
            </a:r>
            <a:r>
              <a:rPr lang="ru-RU" sz="1800" dirty="0" smtClean="0"/>
              <a:t> – количество параметров оптимизации);</a:t>
            </a:r>
          </a:p>
          <a:p>
            <a:pPr>
              <a:buNone/>
            </a:pPr>
            <a:r>
              <a:rPr lang="ru-RU" sz="1800" b="1" dirty="0" smtClean="0"/>
              <a:t>    </a:t>
            </a:r>
            <a:r>
              <a:rPr lang="ru-RU" sz="1800" b="1" dirty="0" err="1" smtClean="0"/>
              <a:t>constf</a:t>
            </a:r>
            <a:r>
              <a:rPr lang="ru-RU" sz="1800" dirty="0" smtClean="0"/>
              <a:t>– имя функции, для которой ищется минимум.</a:t>
            </a:r>
          </a:p>
          <a:p>
            <a:pPr>
              <a:buNone/>
            </a:pPr>
            <a:r>
              <a:rPr lang="ru-RU" sz="1800" dirty="0" smtClean="0"/>
              <a:t>  Выходные параметры:</a:t>
            </a:r>
          </a:p>
          <a:p>
            <a:pPr>
              <a:buNone/>
            </a:pPr>
            <a:r>
              <a:rPr lang="ru-RU" sz="1800" b="1" dirty="0" smtClean="0"/>
              <a:t>    </a:t>
            </a:r>
            <a:r>
              <a:rPr lang="en-US" sz="1800" b="1" dirty="0" smtClean="0"/>
              <a:t>f </a:t>
            </a:r>
            <a:r>
              <a:rPr lang="ru-RU" sz="1800" dirty="0" smtClean="0"/>
              <a:t>- минимальное значение функции  и </a:t>
            </a:r>
            <a:r>
              <a:rPr lang="ru-RU" sz="1800" b="1" dirty="0" err="1" smtClean="0"/>
              <a:t>xopt</a:t>
            </a:r>
            <a:r>
              <a:rPr lang="ru-RU" sz="1800" dirty="0" smtClean="0"/>
              <a:t> - значения параметров оптимизации, при  которых функция достигает минимального значения.</a:t>
            </a:r>
          </a:p>
          <a:p>
            <a:pPr>
              <a:buNone/>
            </a:pPr>
            <a:r>
              <a:rPr lang="ru-RU" sz="1050" dirty="0" smtClean="0"/>
              <a:t> 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1864" y="1272784"/>
            <a:ext cx="87339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dirty="0"/>
              <a:t> </a:t>
            </a:r>
            <a:r>
              <a:rPr lang="ru-RU" dirty="0"/>
              <a:t>Функция </a:t>
            </a:r>
            <a:r>
              <a:rPr lang="ru-RU" b="1" dirty="0" err="1"/>
              <a:t>optim</a:t>
            </a:r>
            <a:r>
              <a:rPr lang="ru-RU" b="1" dirty="0"/>
              <a:t>() </a:t>
            </a:r>
            <a:r>
              <a:rPr lang="ru-RU" dirty="0"/>
              <a:t>требует вспомогательную функцию </a:t>
            </a:r>
            <a:r>
              <a:rPr lang="ru-RU" b="1" dirty="0" err="1"/>
              <a:t>costf</a:t>
            </a:r>
            <a:r>
              <a:rPr lang="ru-RU" b="1" dirty="0"/>
              <a:t>()</a:t>
            </a:r>
            <a:r>
              <a:rPr lang="ru-RU" dirty="0"/>
              <a:t>, имеющую следующую структуру</a:t>
            </a:r>
            <a:r>
              <a:rPr lang="ru-RU" b="1" dirty="0"/>
              <a:t>:</a:t>
            </a:r>
            <a:endParaRPr lang="ru-RU" dirty="0"/>
          </a:p>
          <a:p>
            <a:pPr>
              <a:buNone/>
            </a:pPr>
            <a:r>
              <a:rPr lang="ru-RU" sz="2000" dirty="0"/>
              <a:t> </a:t>
            </a:r>
          </a:p>
          <a:p>
            <a:pPr>
              <a:buNone/>
            </a:pPr>
            <a:r>
              <a:rPr lang="ru-RU" sz="2000" b="1" dirty="0"/>
              <a:t>                                    </a:t>
            </a:r>
            <a:r>
              <a:rPr lang="en-US" sz="2000" b="1" dirty="0"/>
              <a:t>function [</a:t>
            </a:r>
            <a:r>
              <a:rPr lang="en-US" sz="2000" b="1" dirty="0" err="1"/>
              <a:t>f,g,ind</a:t>
            </a:r>
            <a:r>
              <a:rPr lang="en-US" sz="2000" b="1" dirty="0"/>
              <a:t>]=</a:t>
            </a:r>
            <a:r>
              <a:rPr lang="en-US" sz="2000" b="1" dirty="0" err="1"/>
              <a:t>costf</a:t>
            </a:r>
            <a:r>
              <a:rPr lang="en-US" sz="2000" b="1" dirty="0"/>
              <a:t>(</a:t>
            </a:r>
            <a:r>
              <a:rPr lang="en-US" sz="2000" b="1" dirty="0" err="1"/>
              <a:t>x,ind</a:t>
            </a:r>
            <a:r>
              <a:rPr lang="en-US" sz="2000" b="1" dirty="0"/>
              <a:t>)</a:t>
            </a:r>
            <a:endParaRPr lang="ru-RU" sz="2000" dirty="0"/>
          </a:p>
          <a:p>
            <a:pPr>
              <a:buNone/>
            </a:pPr>
            <a:r>
              <a:rPr lang="ru-RU" sz="2000" b="1" dirty="0"/>
              <a:t>                                            </a:t>
            </a:r>
            <a:r>
              <a:rPr lang="en-US" sz="2000" b="1" dirty="0"/>
              <a:t>f=gg(x);</a:t>
            </a:r>
            <a:endParaRPr lang="ru-RU" sz="2000" dirty="0"/>
          </a:p>
          <a:p>
            <a:pPr>
              <a:buNone/>
            </a:pPr>
            <a:r>
              <a:rPr lang="ru-RU" sz="2000" b="1" dirty="0"/>
              <a:t>                                            </a:t>
            </a:r>
            <a:r>
              <a:rPr lang="en-US" sz="2000" b="1" dirty="0"/>
              <a:t>g=</a:t>
            </a:r>
            <a:r>
              <a:rPr lang="en-US" sz="2000" b="1" dirty="0" err="1"/>
              <a:t>numderivative</a:t>
            </a:r>
            <a:r>
              <a:rPr lang="en-US" sz="2000" b="1" dirty="0"/>
              <a:t>(</a:t>
            </a:r>
            <a:r>
              <a:rPr lang="en-US" sz="2000" b="1" dirty="0" err="1"/>
              <a:t>gg,x</a:t>
            </a:r>
            <a:r>
              <a:rPr lang="en-US" sz="2000" b="1" dirty="0"/>
              <a:t>);</a:t>
            </a:r>
            <a:endParaRPr lang="ru-RU" sz="2000" dirty="0"/>
          </a:p>
          <a:p>
            <a:pPr>
              <a:buNone/>
            </a:pPr>
            <a:r>
              <a:rPr lang="ru-RU" sz="2000" b="1" dirty="0"/>
              <a:t>                                    </a:t>
            </a:r>
            <a:r>
              <a:rPr lang="en-US" sz="2000" b="1" dirty="0" err="1"/>
              <a:t>endfunction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 </a:t>
            </a:r>
            <a:endParaRPr lang="ru-RU" sz="2000" dirty="0"/>
          </a:p>
          <a:p>
            <a:pPr>
              <a:buNone/>
            </a:pPr>
            <a:r>
              <a:rPr lang="ru-RU" dirty="0"/>
              <a:t>                где </a:t>
            </a:r>
            <a:r>
              <a:rPr lang="en-US" b="1" dirty="0"/>
              <a:t>f</a:t>
            </a:r>
            <a:r>
              <a:rPr lang="en-US" dirty="0"/>
              <a:t> - </a:t>
            </a:r>
            <a:r>
              <a:rPr lang="ru-RU" dirty="0"/>
              <a:t>функция</a:t>
            </a:r>
            <a:r>
              <a:rPr lang="en-US" dirty="0"/>
              <a:t>, </a:t>
            </a:r>
            <a:r>
              <a:rPr lang="ru-RU" dirty="0"/>
              <a:t>минимум которой ищется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ru-RU" b="1" dirty="0"/>
              <a:t>                       g - </a:t>
            </a:r>
            <a:r>
              <a:rPr lang="ru-RU" dirty="0"/>
              <a:t>градиент функции </a:t>
            </a:r>
            <a:r>
              <a:rPr lang="ru-RU" b="1" dirty="0"/>
              <a:t>f</a:t>
            </a:r>
            <a:r>
              <a:rPr lang="ru-RU" dirty="0"/>
              <a:t> (вектор частных производных </a:t>
            </a:r>
            <a:r>
              <a:rPr lang="ru-RU" b="1" dirty="0"/>
              <a:t>f</a:t>
            </a:r>
            <a:r>
              <a:rPr lang="ru-RU" dirty="0"/>
              <a:t> по </a:t>
            </a:r>
            <a:r>
              <a:rPr lang="ru-RU" b="1" dirty="0"/>
              <a:t>x</a:t>
            </a:r>
            <a:r>
              <a:rPr lang="ru-RU" dirty="0"/>
              <a:t>).</a:t>
            </a:r>
          </a:p>
          <a:p>
            <a:pPr>
              <a:buNone/>
            </a:pPr>
            <a:r>
              <a:rPr lang="ru-RU" b="1" dirty="0"/>
              <a:t>                       </a:t>
            </a:r>
            <a:r>
              <a:rPr lang="ru-RU" b="1" dirty="0" err="1"/>
              <a:t>ind</a:t>
            </a:r>
            <a:r>
              <a:rPr lang="ru-RU" dirty="0"/>
              <a:t>- является внутренним параметром для связи между </a:t>
            </a:r>
            <a:r>
              <a:rPr lang="ru-RU" b="1" dirty="0" err="1"/>
              <a:t>optim</a:t>
            </a:r>
            <a:r>
              <a:rPr lang="ru-RU" dirty="0"/>
              <a:t> и </a:t>
            </a:r>
            <a:r>
              <a:rPr lang="ru-RU" b="1" dirty="0" err="1"/>
              <a:t>costf</a:t>
            </a:r>
            <a:r>
              <a:rPr lang="ru-RU" dirty="0"/>
              <a:t>.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690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Пример:     </a:t>
            </a:r>
            <a:r>
              <a:rPr lang="en-US" sz="3200" b="1" i="1" dirty="0" smtClean="0">
                <a:solidFill>
                  <a:srgbClr val="C00000"/>
                </a:solidFill>
              </a:rPr>
              <a:t>f</a:t>
            </a:r>
            <a:r>
              <a:rPr lang="ru-RU" sz="3200" b="1" i="1" dirty="0" smtClean="0">
                <a:solidFill>
                  <a:srgbClr val="C00000"/>
                </a:solidFill>
              </a:rPr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dirty="0" smtClean="0">
                <a:solidFill>
                  <a:srgbClr val="C00000"/>
                </a:solidFill>
              </a:rPr>
              <a:t>1, 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dirty="0" smtClean="0">
                <a:solidFill>
                  <a:srgbClr val="C00000"/>
                </a:solidFill>
              </a:rPr>
              <a:t>2) = 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1</a:t>
            </a:r>
            <a:r>
              <a:rPr lang="ru-RU" sz="3200" b="1" i="1" baseline="30000" dirty="0" smtClean="0">
                <a:solidFill>
                  <a:srgbClr val="C00000"/>
                </a:solidFill>
              </a:rPr>
              <a:t>2</a:t>
            </a:r>
            <a:r>
              <a:rPr lang="ru-RU" sz="3200" b="1" i="1" dirty="0" smtClean="0">
                <a:solidFill>
                  <a:srgbClr val="C00000"/>
                </a:solidFill>
              </a:rPr>
              <a:t> + 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2</a:t>
            </a:r>
            <a:r>
              <a:rPr lang="ru-RU" sz="3200" b="1" i="1" baseline="30000" dirty="0" smtClean="0">
                <a:solidFill>
                  <a:srgbClr val="C00000"/>
                </a:solidFill>
              </a:rPr>
              <a:t>2</a:t>
            </a:r>
            <a:r>
              <a:rPr lang="ru-RU" sz="3200" b="1" i="1" dirty="0" smtClean="0">
                <a:solidFill>
                  <a:srgbClr val="C00000"/>
                </a:solidFill>
              </a:rPr>
              <a:t> - 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2 </a:t>
            </a:r>
            <a:r>
              <a:rPr lang="ru-RU" sz="3200" b="1" i="1" dirty="0" smtClean="0">
                <a:solidFill>
                  <a:srgbClr val="C00000"/>
                </a:solidFill>
              </a:rPr>
              <a:t>- 2</a:t>
            </a:r>
            <a:r>
              <a:rPr lang="en-US" sz="3200" b="1" i="1" dirty="0" smtClean="0">
                <a:solidFill>
                  <a:srgbClr val="C00000"/>
                </a:solidFill>
              </a:rPr>
              <a:t>x</a:t>
            </a:r>
            <a:r>
              <a:rPr lang="ru-RU" sz="3200" b="1" i="1" baseline="-25000" dirty="0" smtClean="0">
                <a:solidFill>
                  <a:srgbClr val="C00000"/>
                </a:solidFill>
              </a:rPr>
              <a:t>1 </a:t>
            </a:r>
            <a:r>
              <a:rPr lang="ru-RU" sz="3200" b="1" i="1" dirty="0" smtClean="0">
                <a:solidFill>
                  <a:srgbClr val="C00000"/>
                </a:solidFill>
              </a:rPr>
              <a:t>+ 2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63" y="908720"/>
            <a:ext cx="8974674" cy="4968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93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              Отделение корней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03648" y="924475"/>
            <a:ext cx="5665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Аналитический метод отделение корней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612892"/>
              </p:ext>
            </p:extLst>
          </p:nvPr>
        </p:nvGraphicFramePr>
        <p:xfrm>
          <a:off x="210712" y="1628800"/>
          <a:ext cx="8722576" cy="4643470"/>
        </p:xfrm>
        <a:graphic>
          <a:graphicData uri="http://schemas.openxmlformats.org/presentationml/2006/ole">
            <p:oleObj spid="_x0000_s21514" name="Точечный рисунок" r:id="rId4" imgW="6469941" imgH="345215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30984" y="29738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7093312" y="1999523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 smtClean="0"/>
                  <a:t>-4x=0</a:t>
                </a:r>
                <a:endParaRPr lang="ru-RU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12" y="1999523"/>
                <a:ext cx="1224136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3944" r="-13500" b="-50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Уточнение корней НУ</a:t>
            </a:r>
            <a:r>
              <a:rPr lang="ru-RU" sz="2800" dirty="0" smtClean="0">
                <a:solidFill>
                  <a:srgbClr val="C00000"/>
                </a:solidFill>
              </a:rPr>
              <a:t>  </a:t>
            </a:r>
            <a:r>
              <a:rPr lang="en-US" sz="2800" b="1" dirty="0" err="1" smtClean="0">
                <a:solidFill>
                  <a:srgbClr val="C00000"/>
                </a:solidFill>
              </a:rPr>
              <a:t>fsolve</a:t>
            </a:r>
            <a:r>
              <a:rPr lang="ru-RU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x</a:t>
            </a:r>
            <a:r>
              <a:rPr lang="ru-RU" sz="2800" b="1" dirty="0" smtClean="0">
                <a:solidFill>
                  <a:srgbClr val="C00000"/>
                </a:solidFill>
              </a:rPr>
              <a:t>0</a:t>
            </a:r>
            <a:r>
              <a:rPr lang="en-US" sz="2800" b="1" dirty="0" smtClean="0">
                <a:solidFill>
                  <a:srgbClr val="C00000"/>
                </a:solidFill>
              </a:rPr>
              <a:t>,f</a:t>
            </a:r>
            <a:r>
              <a:rPr lang="ru-RU" sz="2800" b="1" dirty="0" smtClean="0">
                <a:solidFill>
                  <a:srgbClr val="C00000"/>
                </a:solidFill>
              </a:rPr>
              <a:t>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4277707"/>
              </p:ext>
            </p:extLst>
          </p:nvPr>
        </p:nvGraphicFramePr>
        <p:xfrm>
          <a:off x="1259632" y="1712905"/>
          <a:ext cx="7087807" cy="3136217"/>
        </p:xfrm>
        <a:graphic>
          <a:graphicData uri="http://schemas.openxmlformats.org/presentationml/2006/ole">
            <p:oleObj spid="_x0000_s19480" name="Точечный рисунок" r:id="rId5" imgW="3756986" imgH="2156190" progId="PBrush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2524300"/>
              </p:ext>
            </p:extLst>
          </p:nvPr>
        </p:nvGraphicFramePr>
        <p:xfrm>
          <a:off x="1260636" y="3130462"/>
          <a:ext cx="7127153" cy="1895161"/>
        </p:xfrm>
        <a:graphic>
          <a:graphicData uri="http://schemas.openxmlformats.org/presentationml/2006/ole">
            <p:oleObj spid="_x0000_s19481" name="Точечный рисунок" r:id="rId6" imgW="5495760" imgH="1542960" progId="PBrush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/>
          <a:srcRect r="18592"/>
          <a:stretch/>
        </p:blipFill>
        <p:spPr>
          <a:xfrm>
            <a:off x="1291141" y="1889406"/>
            <a:ext cx="6659313" cy="99057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Уточнение  корней НУ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roots</a:t>
            </a:r>
            <a:r>
              <a:rPr lang="ru-RU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a</a:t>
            </a:r>
            <a:r>
              <a:rPr lang="ru-RU" sz="2800" b="1" dirty="0" smtClean="0">
                <a:solidFill>
                  <a:srgbClr val="C00000"/>
                </a:solidFill>
              </a:rPr>
              <a:t>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1282793"/>
              </p:ext>
            </p:extLst>
          </p:nvPr>
        </p:nvGraphicFramePr>
        <p:xfrm>
          <a:off x="323219" y="1196752"/>
          <a:ext cx="8497562" cy="4572032"/>
        </p:xfrm>
        <a:graphic>
          <a:graphicData uri="http://schemas.openxmlformats.org/presentationml/2006/ole">
            <p:oleObj spid="_x0000_s17418" name="Точечный рисунок" r:id="rId4" imgW="5500952" imgH="2964437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475" y="332656"/>
            <a:ext cx="9144000" cy="323922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 </a:t>
            </a:r>
            <a:r>
              <a:rPr lang="ru-RU" sz="4800" b="1" dirty="0" smtClean="0">
                <a:solidFill>
                  <a:srgbClr val="C00000"/>
                </a:solidFill>
              </a:rPr>
              <a:t>Технология </a:t>
            </a:r>
            <a:r>
              <a:rPr lang="ru-RU" sz="4800" b="1" dirty="0" smtClean="0">
                <a:solidFill>
                  <a:srgbClr val="C00000"/>
                </a:solidFill>
              </a:rPr>
              <a:t>аппроксимации</a:t>
            </a:r>
            <a:br>
              <a:rPr lang="ru-RU" sz="4800" b="1" dirty="0" smtClean="0">
                <a:solidFill>
                  <a:srgbClr val="C00000"/>
                </a:solidFill>
              </a:rPr>
            </a:br>
            <a:r>
              <a:rPr lang="ru-RU" sz="4800" b="1" dirty="0" smtClean="0">
                <a:solidFill>
                  <a:srgbClr val="C00000"/>
                </a:solidFill>
              </a:rPr>
              <a:t>интерполяции функций в </a:t>
            </a:r>
            <a:r>
              <a:rPr lang="en-US" sz="4800" b="1" dirty="0" err="1" smtClean="0">
                <a:solidFill>
                  <a:srgbClr val="C00000"/>
                </a:solidFill>
              </a:rPr>
              <a:t>Scilab</a:t>
            </a:r>
            <a:endParaRPr lang="ru-RU" sz="4800" dirty="0">
              <a:solidFill>
                <a:srgbClr val="C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32" y="240344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Функция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[</a:t>
            </a:r>
            <a:r>
              <a:rPr lang="en-US" sz="3200" b="1" dirty="0" err="1" smtClean="0">
                <a:solidFill>
                  <a:srgbClr val="C00000"/>
                </a:solidFill>
              </a:rPr>
              <a:t>a,S</a:t>
            </a:r>
            <a:r>
              <a:rPr lang="en-US" sz="3200" b="1" dirty="0" smtClean="0">
                <a:solidFill>
                  <a:srgbClr val="C00000"/>
                </a:solidFill>
              </a:rPr>
              <a:t>] = </a:t>
            </a:r>
            <a:r>
              <a:rPr lang="en-US" sz="3200" b="1" dirty="0" err="1" smtClean="0">
                <a:solidFill>
                  <a:srgbClr val="C00000"/>
                </a:solidFill>
              </a:rPr>
              <a:t>datafit</a:t>
            </a:r>
            <a:r>
              <a:rPr lang="en-US" sz="3200" b="1" dirty="0" smtClean="0">
                <a:solidFill>
                  <a:srgbClr val="C00000"/>
                </a:solidFill>
              </a:rPr>
              <a:t>(f,z,a0</a:t>
            </a:r>
            <a:r>
              <a:rPr lang="en-US" sz="3200" b="1" dirty="0" smtClean="0">
                <a:solidFill>
                  <a:srgbClr val="C00000"/>
                </a:solidFill>
              </a:rPr>
              <a:t>) </a:t>
            </a:r>
            <a:r>
              <a:rPr lang="ru-RU" sz="2800" b="1" dirty="0" smtClean="0">
                <a:solidFill>
                  <a:srgbClr val="C00000"/>
                </a:solidFill>
              </a:rPr>
              <a:t/>
            </a:r>
            <a:br>
              <a:rPr lang="ru-RU" sz="2800" b="1" dirty="0" smtClean="0">
                <a:solidFill>
                  <a:srgbClr val="C00000"/>
                </a:solidFill>
              </a:rPr>
            </a:br>
            <a:r>
              <a:rPr lang="ru-RU" sz="2800" b="1" i="1" dirty="0" smtClean="0">
                <a:solidFill>
                  <a:srgbClr val="C00000"/>
                </a:solidFill>
              </a:rPr>
              <a:t> аппроксимация методом наименьших квадратов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7150667"/>
              </p:ext>
            </p:extLst>
          </p:nvPr>
        </p:nvGraphicFramePr>
        <p:xfrm>
          <a:off x="611560" y="1026162"/>
          <a:ext cx="7138901" cy="5224082"/>
        </p:xfrm>
        <a:graphic>
          <a:graphicData uri="http://schemas.openxmlformats.org/presentationml/2006/ole">
            <p:oleObj spid="_x0000_s15370" name="Точечный рисунок" r:id="rId4" imgW="6781680" imgH="4971960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274" y="-6389"/>
            <a:ext cx="7543800" cy="77109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Аппроксимация полиномом 3-й степени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1751293"/>
              </p:ext>
            </p:extLst>
          </p:nvPr>
        </p:nvGraphicFramePr>
        <p:xfrm>
          <a:off x="330192" y="1196752"/>
          <a:ext cx="8637612" cy="4392488"/>
        </p:xfrm>
        <a:graphic>
          <a:graphicData uri="http://schemas.openxmlformats.org/presentationml/2006/ole">
            <p:oleObj spid="_x0000_s36874" name="Точечный рисунок" r:id="rId4" imgW="6607113" imgH="3078095" progId="PBrush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554" y="203200"/>
            <a:ext cx="8506330" cy="10112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/>
            </a:r>
            <a:br>
              <a:rPr lang="ru-RU" sz="3600" b="1" dirty="0" smtClean="0">
                <a:solidFill>
                  <a:srgbClr val="C00000"/>
                </a:solidFill>
              </a:rPr>
            </a:br>
            <a:r>
              <a:rPr lang="ru-RU" sz="3600" b="1" dirty="0" smtClean="0">
                <a:solidFill>
                  <a:srgbClr val="C00000"/>
                </a:solidFill>
              </a:rPr>
              <a:t>Графики исходной и аппроксимирующих функций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980728"/>
            <a:ext cx="59293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A06E-6CC3-41C2-8CFE-A329640E70D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275</Words>
  <Application>Microsoft Office PowerPoint</Application>
  <PresentationFormat>Экран (4:3)</PresentationFormat>
  <Paragraphs>86</Paragraphs>
  <Slides>24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Ретро</vt:lpstr>
      <vt:lpstr>Точечный рисунок</vt:lpstr>
      <vt:lpstr>Формула</vt:lpstr>
      <vt:lpstr>Технология решения нелинейных уравнений (НУ) </vt:lpstr>
      <vt:lpstr>Графический метод отделения корней</vt:lpstr>
      <vt:lpstr>              Отделение корней</vt:lpstr>
      <vt:lpstr>Уточнение корней НУ  fsolve(x0,f)</vt:lpstr>
      <vt:lpstr>Уточнение  корней НУ  roots(a)</vt:lpstr>
      <vt:lpstr> Технология аппроксимации интерполяции функций в Scilab</vt:lpstr>
      <vt:lpstr>Функция        [a,S] = datafit(f,z,a0)   аппроксимация методом наименьших квадратов</vt:lpstr>
      <vt:lpstr>Аппроксимация полиномом 3-й степени</vt:lpstr>
      <vt:lpstr> Графики исходной и аппроксимирующих функций </vt:lpstr>
      <vt:lpstr>Интерполяция с использованием функции  datafit()</vt:lpstr>
      <vt:lpstr>Графики исходной и интерполирующей функций</vt:lpstr>
      <vt:lpstr>Интерполяция сплайнами</vt:lpstr>
      <vt:lpstr>Кубическая сплайн-интерполяция</vt:lpstr>
      <vt:lpstr>График функции, полученной с использованием  кубических сплайнов </vt:lpstr>
      <vt:lpstr>Примеры вычисления определенных интегралов методом трапеций inttrap()  trapz(x, y)</vt:lpstr>
      <vt:lpstr>Вычисление интеграла по формуле Симпсона   integrate() </vt:lpstr>
      <vt:lpstr>Численное решение   обыкновенных  дифференциальных уравнений  (ОДУ)</vt:lpstr>
      <vt:lpstr>Решение ОДУ  методом Рунге-Кутты четвертого порядка</vt:lpstr>
      <vt:lpstr>Графическое решение ОДУ</vt:lpstr>
      <vt:lpstr>Решение задач одномерной оптимизации</vt:lpstr>
      <vt:lpstr>Исследование функции f(x) на отрезке [-4,2]</vt:lpstr>
      <vt:lpstr>  Нахождение координат точки минимума функции f(x) с использованием функции optim()</vt:lpstr>
      <vt:lpstr> Решение  задач многомерной оптимизации  f(x1, x2, …xn) </vt:lpstr>
      <vt:lpstr>Пример:     f(x1, x2) = x12 + x22 - x2 - 2x1 + 2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решения нелинейных уравнений (НУ)</dc:title>
  <dc:creator>Sematata</dc:creator>
  <cp:lastModifiedBy>Sematata</cp:lastModifiedBy>
  <cp:revision>25</cp:revision>
  <dcterms:created xsi:type="dcterms:W3CDTF">2015-09-17T10:13:31Z</dcterms:created>
  <dcterms:modified xsi:type="dcterms:W3CDTF">2017-05-20T16:43:52Z</dcterms:modified>
</cp:coreProperties>
</file>