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20"/>
  </p:notesMasterIdLst>
  <p:sldIdLst>
    <p:sldId id="258" r:id="rId2"/>
    <p:sldId id="270" r:id="rId3"/>
    <p:sldId id="271" r:id="rId4"/>
    <p:sldId id="274" r:id="rId5"/>
    <p:sldId id="272" r:id="rId6"/>
    <p:sldId id="273" r:id="rId7"/>
    <p:sldId id="275" r:id="rId8"/>
    <p:sldId id="276" r:id="rId9"/>
    <p:sldId id="285" r:id="rId10"/>
    <p:sldId id="286" r:id="rId11"/>
    <p:sldId id="287" r:id="rId12"/>
    <p:sldId id="288" r:id="rId13"/>
    <p:sldId id="278" r:id="rId14"/>
    <p:sldId id="277" r:id="rId15"/>
    <p:sldId id="279" r:id="rId16"/>
    <p:sldId id="280" r:id="rId17"/>
    <p:sldId id="281" r:id="rId18"/>
    <p:sldId id="282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40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55C81-6FFB-45BE-9EA5-1F637DD822CB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25C84-B68E-4B58-BF7B-974CDD043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63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6776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5627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19503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9648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9359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86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445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34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18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54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07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0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0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6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71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21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C2EDF-B8BE-4CF1-87B0-7C1DA2F86E42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39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5212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Информационно-логические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вычислительной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техники (продолжение)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96145"/>
            <a:ext cx="9144000" cy="556185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 marL="0" indent="5400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3.1.5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Представление вещественных чисел</a:t>
            </a:r>
          </a:p>
          <a:p>
            <a:pPr marL="0" indent="5400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3.1.6. 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Арифметические действия 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 вещественными числами</a:t>
            </a:r>
          </a:p>
          <a:p>
            <a:pPr marL="0" indent="5400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3.1.7. Особенности арифметики с плавающей запятой</a:t>
            </a:r>
          </a:p>
          <a:p>
            <a:pPr marL="0" indent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 Представление других видов информации</a:t>
            </a:r>
          </a:p>
          <a:p>
            <a:pPr marL="0" indent="5400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символьной и текстовой информации</a:t>
            </a:r>
          </a:p>
          <a:p>
            <a:pPr marL="0" indent="5400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Представление видеоинформации</a:t>
            </a:r>
          </a:p>
          <a:p>
            <a:pPr marL="0" indent="5400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3.2.3. Представление аудиоинформации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16000">
              <a:srgbClr val="85C2FF"/>
            </a:gs>
            <a:gs pos="62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86" y="0"/>
            <a:ext cx="8928992" cy="548680"/>
          </a:xfrm>
        </p:spPr>
        <p:txBody>
          <a:bodyPr>
            <a:noAutofit/>
          </a:bodyPr>
          <a:lstStyle/>
          <a:p>
            <a:r>
              <a:rPr lang="ru-RU" sz="2400" b="1">
                <a:latin typeface="Times New Roman" pitchFamily="18" charset="0"/>
                <a:cs typeface="Times New Roman" pitchFamily="18" charset="0"/>
              </a:rPr>
              <a:t>3.1.7. Особенности арифметики с плавающей </a:t>
            </a:r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запятой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200" b="1" smtClean="0">
                <a:latin typeface="Times New Roman" pitchFamily="18" charset="0"/>
                <a:cs typeface="Times New Roman" pitchFamily="18" charset="0"/>
              </a:rPr>
              <a:t>Пример нарушения ассоциативного закона</a:t>
            </a:r>
            <a:endParaRPr lang="ru-RU" sz="2200" b="1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ru-RU" b="1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0.2764+0.3944+1.475+26.46+1364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1392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6058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слева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направо (в порядке возрастания)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endParaRPr lang="ru-RU" b="1" smtClean="0"/>
          </a:p>
          <a:p>
            <a:pPr marL="0" indent="0" algn="ctr">
              <a:buNone/>
            </a:pPr>
            <a:endParaRPr lang="ru-RU" b="1"/>
          </a:p>
          <a:p>
            <a:pPr marL="0" indent="0" algn="ctr">
              <a:buNone/>
            </a:pP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 = 0.3942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mtClean="0"/>
          </a:p>
          <a:p>
            <a:pPr marL="0" indent="0">
              <a:buNone/>
            </a:pPr>
            <a:r>
              <a:rPr lang="ru-RU" smtClean="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справа налево (в порядке убывания):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ru-RU" b="1" smtClean="0"/>
          </a:p>
          <a:p>
            <a:pPr marL="0" indent="0" algn="ctr">
              <a:buNone/>
            </a:pPr>
            <a:endParaRPr lang="ru-RU" b="1"/>
          </a:p>
          <a:p>
            <a:pPr marL="0" indent="0" algn="ctr">
              <a:buNone/>
            </a:pPr>
            <a:endParaRPr lang="ru-RU" b="1" smtClean="0"/>
          </a:p>
          <a:p>
            <a:pPr marL="0" indent="0" algn="ctr">
              <a:buNone/>
            </a:pP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1.6058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033928"/>
              </p:ext>
            </p:extLst>
          </p:nvPr>
        </p:nvGraphicFramePr>
        <p:xfrm>
          <a:off x="755154" y="2303875"/>
          <a:ext cx="124301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Уравнение" r:id="rId3" imgW="736560" imgH="545760" progId="Equation.3">
                  <p:embed/>
                </p:oleObj>
              </mc:Choice>
              <mc:Fallback>
                <p:oleObj name="Уравнение" r:id="rId3" imgW="7365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154" y="2303875"/>
                        <a:ext cx="124301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070410"/>
              </p:ext>
            </p:extLst>
          </p:nvPr>
        </p:nvGraphicFramePr>
        <p:xfrm>
          <a:off x="2633166" y="2303875"/>
          <a:ext cx="120015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Уравнение" r:id="rId5" imgW="711000" imgH="545760" progId="Equation.3">
                  <p:embed/>
                </p:oleObj>
              </mc:Choice>
              <mc:Fallback>
                <p:oleObj name="Уравнение" r:id="rId5" imgW="7110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166" y="2303875"/>
                        <a:ext cx="120015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902442"/>
              </p:ext>
            </p:extLst>
          </p:nvPr>
        </p:nvGraphicFramePr>
        <p:xfrm>
          <a:off x="4466729" y="2303875"/>
          <a:ext cx="12430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Уравнение" r:id="rId7" imgW="736560" imgH="545760" progId="Equation.3">
                  <p:embed/>
                </p:oleObj>
              </mc:Choice>
              <mc:Fallback>
                <p:oleObj name="Уравнение" r:id="rId7" imgW="7365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6729" y="2303875"/>
                        <a:ext cx="1243012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963996"/>
              </p:ext>
            </p:extLst>
          </p:nvPr>
        </p:nvGraphicFramePr>
        <p:xfrm>
          <a:off x="6344741" y="2303875"/>
          <a:ext cx="197167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Уравнение" r:id="rId9" imgW="1168200" imgH="545760" progId="Equation.3">
                  <p:embed/>
                </p:oleObj>
              </mc:Choice>
              <mc:Fallback>
                <p:oleObj name="Уравнение" r:id="rId9" imgW="11682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4741" y="2303875"/>
                        <a:ext cx="1971675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187758"/>
              </p:ext>
            </p:extLst>
          </p:nvPr>
        </p:nvGraphicFramePr>
        <p:xfrm>
          <a:off x="827584" y="4689140"/>
          <a:ext cx="12430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Уравнение" r:id="rId11" imgW="736560" imgH="545760" progId="Equation.3">
                  <p:embed/>
                </p:oleObj>
              </mc:Choice>
              <mc:Fallback>
                <p:oleObj name="Уравнение" r:id="rId11" imgW="7365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689140"/>
                        <a:ext cx="1243013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289957"/>
              </p:ext>
            </p:extLst>
          </p:nvPr>
        </p:nvGraphicFramePr>
        <p:xfrm>
          <a:off x="2711450" y="4689413"/>
          <a:ext cx="12207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Уравнение" r:id="rId13" imgW="723600" imgH="545760" progId="Equation.3">
                  <p:embed/>
                </p:oleObj>
              </mc:Choice>
              <mc:Fallback>
                <p:oleObj name="Уравнение" r:id="rId13" imgW="7236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4689413"/>
                        <a:ext cx="122078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516589"/>
              </p:ext>
            </p:extLst>
          </p:nvPr>
        </p:nvGraphicFramePr>
        <p:xfrm>
          <a:off x="4499992" y="4689140"/>
          <a:ext cx="12430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Уравнение" r:id="rId15" imgW="736560" imgH="545760" progId="Equation.3">
                  <p:embed/>
                </p:oleObj>
              </mc:Choice>
              <mc:Fallback>
                <p:oleObj name="Уравнение" r:id="rId15" imgW="7365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689140"/>
                        <a:ext cx="1243013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880388"/>
              </p:ext>
            </p:extLst>
          </p:nvPr>
        </p:nvGraphicFramePr>
        <p:xfrm>
          <a:off x="6372200" y="4689140"/>
          <a:ext cx="19510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Уравнение" r:id="rId17" imgW="1155600" imgH="545760" progId="Equation.3">
                  <p:embed/>
                </p:oleObj>
              </mc:Choice>
              <mc:Fallback>
                <p:oleObj name="Уравнение" r:id="rId17" imgW="11556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4689140"/>
                        <a:ext cx="195103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2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16000">
              <a:srgbClr val="85C2FF"/>
            </a:gs>
            <a:gs pos="62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8631"/>
            <a:ext cx="9036496" cy="522058"/>
          </a:xfrm>
        </p:spPr>
        <p:txBody>
          <a:bodyPr>
            <a:normAutofit/>
          </a:bodyPr>
          <a:lstStyle/>
          <a:p>
            <a:r>
              <a:rPr lang="ru-RU" sz="2400" b="1">
                <a:latin typeface="Times New Roman" pitchFamily="18" charset="0"/>
                <a:cs typeface="Times New Roman" pitchFamily="18" charset="0"/>
              </a:rPr>
              <a:t>3.1.7. Особенности арифметики с плавающей </a:t>
            </a:r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запятой 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817452"/>
              </p:ext>
            </p:extLst>
          </p:nvPr>
        </p:nvGraphicFramePr>
        <p:xfrm>
          <a:off x="827584" y="2410544"/>
          <a:ext cx="751549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737"/>
                <a:gridCol w="2070568"/>
                <a:gridCol w="2340260"/>
                <a:gridCol w="24299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r>
                        <a:rPr lang="ru-RU" sz="2400" dirty="0" smtClean="0"/>
                        <a:t>=</a:t>
                      </a:r>
                      <a:r>
                        <a:rPr lang="el-GR" sz="2400" dirty="0" smtClean="0"/>
                        <a:t>π</a:t>
                      </a:r>
                      <a:r>
                        <a:rPr lang="en-US" sz="2400" dirty="0" smtClean="0"/>
                        <a:t>/6+2k</a:t>
                      </a:r>
                      <a:r>
                        <a:rPr lang="el-GR" sz="2400" dirty="0" smtClean="0"/>
                        <a:t>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sin(x) Single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sin(x) Double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π</a:t>
                      </a:r>
                      <a:r>
                        <a:rPr lang="en-US" sz="2400" dirty="0" smtClean="0"/>
                        <a:t>/6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0.500000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0.500000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/>
                        <a:t>π</a:t>
                      </a:r>
                      <a:r>
                        <a:rPr lang="en-US" sz="2400" dirty="0" smtClean="0"/>
                        <a:t>/6+2</a:t>
                      </a:r>
                      <a:r>
                        <a:rPr lang="el-GR" sz="2400" dirty="0" smtClean="0"/>
                        <a:t>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0.500005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0.500000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/>
                        <a:t>π</a:t>
                      </a:r>
                      <a:r>
                        <a:rPr lang="en-US" sz="2400" dirty="0" smtClean="0"/>
                        <a:t>/6+4</a:t>
                      </a:r>
                      <a:r>
                        <a:rPr lang="el-GR" sz="2400" dirty="0" smtClean="0"/>
                        <a:t>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0.500014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0.500000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π</a:t>
                      </a:r>
                      <a:r>
                        <a:rPr lang="en-US" sz="2400" dirty="0" smtClean="0"/>
                        <a:t>/6+6</a:t>
                      </a:r>
                      <a:r>
                        <a:rPr lang="el-GR" sz="2400" dirty="0" smtClean="0"/>
                        <a:t>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0.648895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0.500000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π</a:t>
                      </a:r>
                      <a:r>
                        <a:rPr lang="en-US" sz="2400" dirty="0" smtClean="0"/>
                        <a:t>/6+8</a:t>
                      </a:r>
                      <a:r>
                        <a:rPr lang="el-GR" sz="2400" dirty="0" smtClean="0"/>
                        <a:t>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-448.029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0.500000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π</a:t>
                      </a:r>
                      <a:r>
                        <a:rPr lang="en-US" sz="2400" dirty="0" smtClean="0"/>
                        <a:t>/6+10</a:t>
                      </a:r>
                      <a:r>
                        <a:rPr lang="el-GR" sz="2400" dirty="0" smtClean="0"/>
                        <a:t>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0.500322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π</a:t>
                      </a:r>
                      <a:r>
                        <a:rPr lang="en-US" sz="2400" dirty="0" smtClean="0"/>
                        <a:t>/6+12</a:t>
                      </a:r>
                      <a:r>
                        <a:rPr lang="el-GR" sz="2400" dirty="0" smtClean="0"/>
                        <a:t>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0.272428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π</a:t>
                      </a:r>
                      <a:r>
                        <a:rPr lang="en-US" sz="2400" dirty="0" smtClean="0"/>
                        <a:t>/6+14</a:t>
                      </a:r>
                      <a:r>
                        <a:rPr lang="el-GR" sz="2400" dirty="0" smtClean="0"/>
                        <a:t>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86.1548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683568" y="663079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>
                <a:latin typeface="Times New Roman" pitchFamily="18" charset="0"/>
                <a:cs typeface="Times New Roman" pitchFamily="18" charset="0"/>
              </a:rPr>
              <a:t>Катастрофическая потеря верных цифр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170798"/>
              </p:ext>
            </p:extLst>
          </p:nvPr>
        </p:nvGraphicFramePr>
        <p:xfrm>
          <a:off x="2030542" y="1124744"/>
          <a:ext cx="470169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Формула" r:id="rId3" imgW="1816100" imgH="419100" progId="Equation.3">
                  <p:embed/>
                </p:oleObj>
              </mc:Choice>
              <mc:Fallback>
                <p:oleObj name="Формула" r:id="rId3" imgW="1816100" imgH="419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542" y="1124744"/>
                        <a:ext cx="4701698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26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16000">
              <a:srgbClr val="85C2FF"/>
            </a:gs>
            <a:gs pos="62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8631"/>
            <a:ext cx="9036496" cy="522058"/>
          </a:xfrm>
        </p:spPr>
        <p:txBody>
          <a:bodyPr>
            <a:normAutofit/>
          </a:bodyPr>
          <a:lstStyle/>
          <a:p>
            <a:r>
              <a:rPr lang="ru-RU" sz="2400" b="1">
                <a:latin typeface="Times New Roman" pitchFamily="18" charset="0"/>
                <a:cs typeface="Times New Roman" pitchFamily="18" charset="0"/>
              </a:rPr>
              <a:t>3.1.7. Особенности арифметики с плавающей </a:t>
            </a:r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запятой 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836712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Выводы</a:t>
            </a:r>
            <a:endParaRPr lang="ru-RU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5184576"/>
          </a:xfrm>
        </p:spPr>
        <p:txBody>
          <a:bodyPr/>
          <a:lstStyle/>
          <a:p>
            <a:pPr marL="0" indent="457200" algn="just">
              <a:buNone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Из приведенных примеров можно сделать следующие </a:t>
            </a:r>
            <a:r>
              <a:rPr lang="ru-RU" sz="2800" b="1">
                <a:latin typeface="Times New Roman" pitchFamily="18" charset="0"/>
                <a:cs typeface="Times New Roman" pitchFamily="18" charset="0"/>
              </a:rPr>
              <a:t>выводы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1) сложение последовательности чисел с сильно различающимися порядками лучше производить по возрастанию их абсолютных величин;</a:t>
            </a:r>
          </a:p>
          <a:p>
            <a:pPr marL="0" indent="0" algn="just">
              <a:buNone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2) при разработке алгоритма решения задачи следует учитывать особенности арифметики с плавающей </a:t>
            </a:r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запятой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3) уменьшить влияние ошибок округления можно путем использования данных двойной точности.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9332" y="-31237"/>
            <a:ext cx="9153331" cy="43590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символьной и текстовой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endParaRPr lang="ru-RU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8437"/>
            <a:ext cx="7848872" cy="598429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79348" y="6453336"/>
            <a:ext cx="5808321" cy="30777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Таблица 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ASCII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-кодов для кодовой страницы 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RUSSIAN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866</a:t>
            </a:r>
            <a:endParaRPr kumimoji="0" lang="ru-RU" alt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9332" y="-31237"/>
            <a:ext cx="9153331" cy="43590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символьной и текстовой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21499"/>
            <a:ext cx="9144000" cy="630932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8-разрядной таблицы кодирования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закодировать всего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различных символов. Эта таблица разделена на две части: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основную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 кодами от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7F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дополнительную (от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(кодировка в шестнадцатеричной системе счисления).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(базовая) половина таблицы стандартизована. Она содержит управляющие коды (от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7F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не имеющие текстовых эквивалентов и используемые для управления устройствами ввод-вывода и передачей данных. Далее размещаются знаки пунктуации, цифры и математические знаки, большие и малые латинские буквы.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Вторая половина таблицы содержит национальные шрифты, символы псевдографики, из которых могут быть построены таблицы, специальные математические знаки. Эту часть таблицы кодировок можно заменять, используя соответствующие драйверы – управляющие вспомогательные программы. Этот прием позволяет применять несколько шрифтов и их гарнитур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использовании таблицы ASCII каждый символ в памяти компьютера занимает 1 байт с кодом этого символа.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996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9332" y="-31237"/>
            <a:ext cx="9153331" cy="43590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символьной и текстовой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endParaRPr lang="ru-RU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-9332" y="692696"/>
            <a:ext cx="9036496" cy="563231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indent="4572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Программы, работающие в операционной среде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применяют совершенно другую кодовую таблицу, поддерживающую векторные шрифты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TrueType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ней отсутствуют все символы псевдографики, так как используется настоящая графика.</a:t>
            </a:r>
          </a:p>
          <a:p>
            <a:pPr indent="4572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этой среде используется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16-разрядный код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стандарт кодирования символов (предложенный в 1991 году), позволяющий представить знаки почти всех письменных языков. В документах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могут соседствовать китайские иероглифы, математические символы, буквы греческого алфавита, латиницы и кириллицы, при этом становится ненужным использование и переключение кодовых страниц.</a:t>
            </a:r>
          </a:p>
          <a:p>
            <a:pPr indent="4572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обозначения символов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принято используется запись вида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U+</a:t>
            </a:r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шестнадцатеричные цифры. Например, символ “я” (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U+044F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имеет код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044F</a:t>
            </a:r>
            <a:r>
              <a:rPr lang="ru-RU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1103</a:t>
            </a:r>
            <a:r>
              <a:rPr lang="ru-RU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72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Коды в стандарте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разделены на несколько областей. Область с кодами от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U+0000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U+007F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символы набора ASCII с соответствующими кодами. Далее расположены области знаков различных письменностей, знаки пунктуации и технические символы. Часть кодов зарезервирована для использования в будущем. Под символы кириллицы выделены области знаков с кодами от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U+0400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U+052F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от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U+2DE0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U+2DFF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от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U+A640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U+A69F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72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использовании таблицы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каждый символ в памяти компьютера занимает 2 байта с кодом этого символа.</a:t>
            </a:r>
          </a:p>
        </p:txBody>
      </p:sp>
    </p:spTree>
    <p:extLst>
      <p:ext uri="{BB962C8B-B14F-4D97-AF65-F5344CB8AC3E}">
        <p14:creationId xmlns:p14="http://schemas.microsoft.com/office/powerpoint/2010/main" val="38139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9332" y="-31237"/>
            <a:ext cx="9153331" cy="43590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видеоинформации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6" y="503659"/>
            <a:ext cx="9062291" cy="623770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</p:pic>
    </p:spTree>
    <p:extLst>
      <p:ext uri="{BB962C8B-B14F-4D97-AF65-F5344CB8AC3E}">
        <p14:creationId xmlns:p14="http://schemas.microsoft.com/office/powerpoint/2010/main" val="18984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9332" y="-31237"/>
            <a:ext cx="9153331" cy="43590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видеоинформации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6346" y="764704"/>
            <a:ext cx="8941974" cy="59093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pPr indent="450215" algn="just">
              <a:lnSpc>
                <a:spcPct val="9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способу формирования видеоизображения бывают растровые, матричные и векторные.</a:t>
            </a:r>
          </a:p>
          <a:p>
            <a:pPr indent="450215" algn="just">
              <a:lnSpc>
                <a:spcPct val="90000"/>
              </a:lnSpc>
              <a:spcAft>
                <a:spcPts val="0"/>
              </a:spcAft>
            </a:pP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Растровые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видеоизображения используются в телевидении, а в компьютерной технике практически не применяются.</a:t>
            </a:r>
          </a:p>
          <a:p>
            <a:pPr indent="450215" algn="just">
              <a:lnSpc>
                <a:spcPct val="90000"/>
              </a:lnSpc>
              <a:spcAft>
                <a:spcPts val="0"/>
              </a:spcAft>
            </a:pP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Матричные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изображения, напротив, получили наиболее широкое распространение. Изображение на экране рисуется электронным лучом точками. Информация представляется в виде характеристик значений каждой точки –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пикселя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picture element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рассматриваемой в качестве наименьшей структурной единицы изображения. Количество высвечиваемых одновременно пикселей на экране дисплея определяется его разрешающей способностью. В качестве характеристик графической информации выступают: координаты точки (пикселя) на экране, цвет пикселя, цвет фона (градация яркости). Вся эта информация хранится в видеопамяти дисплея. При выводе графической информации на печать изображение также воспроизводится по точкам.</a:t>
            </a:r>
          </a:p>
          <a:p>
            <a:pPr indent="450215" algn="just">
              <a:lnSpc>
                <a:spcPct val="9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Изображение может быть представлено и в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векторной форме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Тогда оно составляется из отрезков линий (в простейшем случае – прямых), для которых задаются: начальные координаты, угол наклона и длина отрезка (может указываться и код используемой линии). Векторный способ имеет ряд преимуществ перед матричным: изображение легко масштабируется с сохранением формы, является “прозрачным”, может быть наложено на любой фон и т.д.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9332" y="-31237"/>
            <a:ext cx="9153331" cy="43590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3.2.3.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аудиоинформации</a:t>
            </a:r>
            <a:endParaRPr lang="ru-RU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9085" y="1700808"/>
            <a:ext cx="9036496" cy="36933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Кодирование аудиоинформации – процесс более сложный. Аудиоинформация является аналоговой. Для преобразования ее в цифровую форму используют аппаратные средства: аналого-цифровые преобразователи (АЦП), в результате работы которых аналоговый сигнал оцифровывается – представляется в виде числовой последовательности. Для вывода оцифрованного звука на аудиоустройства необходимо проводить обратное преобразование, которое осуществляется с помощью цифро-аналоговых преобразователей (ЦАП).</a:t>
            </a:r>
          </a:p>
          <a:p>
            <a:pPr indent="457200" algn="just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5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9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29516"/>
            <a:ext cx="9143999" cy="503238"/>
          </a:xfrm>
          <a:noFill/>
        </p:spPr>
        <p:txBody>
          <a:bodyPr anchor="t"/>
          <a:lstStyle/>
          <a:p>
            <a:pPr algn="ctr"/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3.1.5.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вещественных чисел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4318000" y="1079500"/>
            <a:ext cx="4678363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r>
              <a:rPr lang="ru-RU" altLang="ru-RU" sz="2000" dirty="0" smtClean="0"/>
              <a:t>Представление </a:t>
            </a:r>
            <a:r>
              <a:rPr lang="ru-RU" altLang="ru-RU" sz="2000" dirty="0"/>
              <a:t>16-разрядного двоичного числа в формате с плавающей запятой</a:t>
            </a:r>
            <a:endParaRPr lang="ru-RU" altLang="ru-RU" b="1" baseline="36000" dirty="0"/>
          </a:p>
        </p:txBody>
      </p:sp>
      <p:pic>
        <p:nvPicPr>
          <p:cNvPr id="75789" name="Picture 13" descr="Новый рисуно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06475"/>
            <a:ext cx="34671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90" name="Picture 14" descr="Новый рисунок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46450"/>
            <a:ext cx="37147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91" name="Picture 15" descr="Новый рисунок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678363"/>
            <a:ext cx="7183438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215900" y="2230438"/>
            <a:ext cx="87090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r>
              <a:rPr lang="ru-RU" altLang="ru-RU" sz="2000"/>
              <a:t>Математическая запись представления числа в формате с плавающей запятой:</a:t>
            </a:r>
          </a:p>
          <a:p>
            <a:endParaRPr lang="ru-RU" altLang="ru-RU" sz="800"/>
          </a:p>
          <a:p>
            <a:r>
              <a:rPr lang="ru-RU" altLang="ru-RU" sz="2000"/>
              <a:t>	</a:t>
            </a:r>
            <a:r>
              <a:rPr lang="ru-RU" altLang="ru-RU" b="1"/>
              <a:t>(-1)</a:t>
            </a:r>
            <a:r>
              <a:rPr lang="en-US" altLang="ru-RU" b="1" baseline="36000"/>
              <a:t>S</a:t>
            </a:r>
            <a:r>
              <a:rPr lang="ru-RU" altLang="ru-RU" b="1"/>
              <a:t> × </a:t>
            </a:r>
            <a:r>
              <a:rPr lang="en-US" altLang="ru-RU" b="1"/>
              <a:t>M</a:t>
            </a:r>
            <a:r>
              <a:rPr lang="ru-RU" altLang="ru-RU" b="1"/>
              <a:t> × </a:t>
            </a:r>
            <a:r>
              <a:rPr lang="en-US" altLang="ru-RU" b="1"/>
              <a:t>B</a:t>
            </a:r>
            <a:r>
              <a:rPr lang="en-US" altLang="ru-RU" b="1" baseline="36000"/>
              <a:t>E</a:t>
            </a:r>
            <a:endParaRPr lang="ru-RU" altLang="ru-RU" b="1" baseline="36000"/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4318000" y="2914650"/>
            <a:ext cx="4678363" cy="158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r>
              <a:rPr lang="ru-RU" altLang="ru-RU" sz="2000" dirty="0" smtClean="0"/>
              <a:t>Представление </a:t>
            </a:r>
            <a:r>
              <a:rPr lang="ru-RU" altLang="ru-RU" sz="2000" dirty="0"/>
              <a:t>16-разрядного двоичного числа в формате с плавающей запятой и с нормализованной мантиссой.</a:t>
            </a:r>
          </a:p>
          <a:p>
            <a:r>
              <a:rPr lang="ru-RU" altLang="ru-RU" sz="2000" dirty="0"/>
              <a:t>Порядок записывается со сдвигом – </a:t>
            </a:r>
            <a:r>
              <a:rPr lang="ru-RU" altLang="ru-RU" sz="2000" b="1" dirty="0"/>
              <a:t>15</a:t>
            </a:r>
            <a:r>
              <a:rPr lang="ru-RU" altLang="ru-RU" sz="2000" dirty="0"/>
              <a:t> .</a:t>
            </a:r>
          </a:p>
          <a:p>
            <a:r>
              <a:rPr lang="ru-RU" altLang="ru-RU" sz="2000" dirty="0"/>
              <a:t>Сдвиг определяется выражением: </a:t>
            </a:r>
            <a:r>
              <a:rPr lang="ru-RU" altLang="ru-RU" sz="2200" b="1" dirty="0"/>
              <a:t>2</a:t>
            </a:r>
            <a:r>
              <a:rPr lang="ru-RU" altLang="ru-RU" sz="1000" b="1" baseline="36000" dirty="0"/>
              <a:t> </a:t>
            </a:r>
            <a:r>
              <a:rPr lang="en-US" altLang="ru-RU" sz="2200" b="1" baseline="36000" dirty="0"/>
              <a:t>p</a:t>
            </a:r>
            <a:r>
              <a:rPr lang="ru-RU" altLang="ru-RU" sz="2200" b="1" baseline="36000" dirty="0"/>
              <a:t>-1</a:t>
            </a:r>
            <a:r>
              <a:rPr lang="ru-RU" altLang="ru-RU" sz="2200" b="1" dirty="0"/>
              <a:t> - 1</a:t>
            </a:r>
            <a:r>
              <a:rPr lang="ru-RU" altLang="ru-RU" sz="1000" dirty="0"/>
              <a:t> .</a:t>
            </a:r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>
            <a:off x="287338" y="5792788"/>
            <a:ext cx="70897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r>
              <a:rPr lang="ru-RU" altLang="ru-RU" sz="2000" dirty="0" smtClean="0"/>
              <a:t>Представление </a:t>
            </a:r>
            <a:r>
              <a:rPr lang="ru-RU" altLang="ru-RU" sz="2000" dirty="0"/>
              <a:t>32-разрядного двоичного числа в формате с плавающей запятой и с нормализованной мантиссой.</a:t>
            </a:r>
          </a:p>
          <a:p>
            <a:r>
              <a:rPr lang="ru-RU" altLang="ru-RU" sz="2000" dirty="0"/>
              <a:t>Порядок записывается со сдвигом – </a:t>
            </a:r>
            <a:r>
              <a:rPr lang="ru-RU" altLang="ru-RU" sz="2000" b="1" dirty="0"/>
              <a:t>127</a:t>
            </a:r>
            <a:r>
              <a:rPr lang="ru-RU" altLang="ru-RU" sz="20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9583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27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76225"/>
            <a:ext cx="9144000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35496" y="358775"/>
            <a:ext cx="9108503" cy="503238"/>
          </a:xfrm>
          <a:noFill/>
        </p:spPr>
        <p:txBody>
          <a:bodyPr anchor="t"/>
          <a:lstStyle/>
          <a:p>
            <a:pPr algn="ctr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3.1.5. Представление вещественных чисел</a:t>
            </a:r>
            <a:endParaRPr lang="ru-RU" altLang="ru-RU" sz="2400" b="1" dirty="0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287338" y="2193925"/>
            <a:ext cx="7342187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r>
              <a:rPr lang="ru-RU" altLang="ru-RU" sz="2000" dirty="0" smtClean="0"/>
              <a:t>Представление </a:t>
            </a:r>
            <a:r>
              <a:rPr lang="ru-RU" altLang="ru-RU" sz="2000" dirty="0"/>
              <a:t>64-разрядного двоичного числа в формате </a:t>
            </a:r>
            <a:br>
              <a:rPr lang="ru-RU" altLang="ru-RU" sz="2000" dirty="0"/>
            </a:br>
            <a:r>
              <a:rPr lang="ru-RU" altLang="ru-RU" sz="2000" dirty="0"/>
              <a:t>с плавающей запятой и с нормализованной мантиссой.</a:t>
            </a:r>
          </a:p>
          <a:p>
            <a:r>
              <a:rPr lang="ru-RU" altLang="ru-RU" sz="2000" dirty="0"/>
              <a:t>Порядок записывается со сдвигом – </a:t>
            </a:r>
            <a:r>
              <a:rPr lang="ru-RU" altLang="ru-RU" sz="2000" b="1" dirty="0"/>
              <a:t>1023</a:t>
            </a:r>
            <a:r>
              <a:rPr lang="ru-RU" altLang="ru-RU" sz="2000" dirty="0"/>
              <a:t> . </a:t>
            </a:r>
          </a:p>
        </p:txBody>
      </p:sp>
      <p:pic>
        <p:nvPicPr>
          <p:cNvPr id="77838" name="Picture 14" descr="Новый рисуно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06475"/>
            <a:ext cx="7831138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39" name="Picture 15" descr="Новый рисунок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98863"/>
            <a:ext cx="86979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287338" y="4786313"/>
            <a:ext cx="7342187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r>
              <a:rPr lang="ru-RU" altLang="ru-RU" sz="2000" dirty="0" smtClean="0"/>
              <a:t>Представление </a:t>
            </a:r>
            <a:r>
              <a:rPr lang="ru-RU" altLang="ru-RU" sz="2000" dirty="0"/>
              <a:t>128-разрядного двоичного числа в формате </a:t>
            </a:r>
            <a:br>
              <a:rPr lang="ru-RU" altLang="ru-RU" sz="2000" dirty="0"/>
            </a:br>
            <a:r>
              <a:rPr lang="ru-RU" altLang="ru-RU" sz="2000" dirty="0"/>
              <a:t>с плавающей запятой и с нормализованной мантиссой.</a:t>
            </a:r>
          </a:p>
          <a:p>
            <a:r>
              <a:rPr lang="ru-RU" altLang="ru-RU" sz="2000" dirty="0"/>
              <a:t>Порядок записывается со сдвигом – </a:t>
            </a:r>
            <a:r>
              <a:rPr lang="ru-RU" altLang="ru-RU" sz="2000" b="1" dirty="0"/>
              <a:t>16383</a:t>
            </a:r>
            <a:r>
              <a:rPr lang="ru-RU" altLang="ru-RU" sz="2000" dirty="0"/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677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5283"/>
            <a:ext cx="9144000" cy="170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27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76225"/>
            <a:ext cx="9144000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35496" y="358775"/>
            <a:ext cx="9108503" cy="503238"/>
          </a:xfrm>
          <a:noFill/>
        </p:spPr>
        <p:txBody>
          <a:bodyPr anchor="t"/>
          <a:lstStyle/>
          <a:p>
            <a:pPr algn="ctr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3.1.5. Представление вещественных чисел</a:t>
            </a:r>
            <a:endParaRPr lang="ru-RU" altLang="ru-RU" sz="2400" b="1" dirty="0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340768"/>
            <a:ext cx="84969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1200"/>
              </a:spcBef>
              <a:spcAft>
                <a:spcPts val="0"/>
              </a:spcAft>
              <a:tabLst>
                <a:tab pos="449580" algn="l"/>
              </a:tabLst>
            </a:pPr>
            <a:r>
              <a:rPr lang="ru-RU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Расширенные форматы (</a:t>
            </a: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</a:t>
            </a:r>
            <a:r>
              <a:rPr lang="ru-RU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ru-RU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indent="450215" algn="just">
              <a:spcAft>
                <a:spcPts val="0"/>
              </a:spcAft>
            </a:pP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Помимо базовых форматов, стандарт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IEEE 754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определяет </a:t>
            </a:r>
            <a:r>
              <a:rPr lang="ru-RU" sz="2000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расширенные (</a:t>
            </a:r>
            <a:r>
              <a:rPr lang="en-US" sz="2000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extended</a:t>
            </a:r>
            <a:r>
              <a:rPr lang="ru-RU" sz="2000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форматы точности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Расширенный формат точности расширяет базовый формат, обеспечивая более высокую точность и более широкий диапазон представляемых чисел. Реализация расширенного формата может использовать любое внутреннее представление, определяемое выбором размеров мантиссы и порядка.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 в одной из реализаций расширенного формата в сопроцессоре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используется 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80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-разрядное представление чисел (</a:t>
            </a:r>
            <a:r>
              <a:rPr lang="en-US" sz="2000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 double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с размером мантиссы 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64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бита и размером порядка 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бит.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75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58775"/>
            <a:ext cx="9144000" cy="431800"/>
          </a:xfrm>
          <a:noFill/>
        </p:spPr>
        <p:txBody>
          <a:bodyPr anchor="t"/>
          <a:lstStyle/>
          <a:p>
            <a:pPr algn="ctr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3.1.5. Представление вещественных чисел</a:t>
            </a:r>
            <a:endParaRPr lang="ru-RU" altLang="ru-RU" sz="2400" b="1" dirty="0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0" y="898525"/>
            <a:ext cx="91440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pPr algn="ctr"/>
            <a:r>
              <a:rPr lang="ru-RU" altLang="ru-RU" sz="2000" b="1" dirty="0"/>
              <a:t>Алгоритм получения представления вещественного числа в памяти </a:t>
            </a:r>
            <a:r>
              <a:rPr lang="ru-RU" altLang="ru-RU" sz="2000" b="1" dirty="0" smtClean="0"/>
              <a:t>компьютера</a:t>
            </a:r>
            <a:endParaRPr lang="ru-RU" altLang="ru-RU" sz="2000" b="1" dirty="0"/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142875" y="2193925"/>
            <a:ext cx="8853488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pPr algn="ctr"/>
            <a:r>
              <a:rPr lang="ru-RU" altLang="ru-RU" sz="1900" dirty="0" smtClean="0"/>
              <a:t>Представление </a:t>
            </a:r>
            <a:r>
              <a:rPr lang="ru-RU" altLang="ru-RU" sz="1900" dirty="0"/>
              <a:t>в памяти </a:t>
            </a:r>
            <a:r>
              <a:rPr lang="ru-RU" altLang="ru-RU" sz="1900" dirty="0" smtClean="0"/>
              <a:t>компьютера </a:t>
            </a:r>
            <a:r>
              <a:rPr lang="ru-RU" altLang="ru-RU" sz="1900" dirty="0"/>
              <a:t>вещественного числа с плавающей запятой</a:t>
            </a:r>
          </a:p>
          <a:p>
            <a:endParaRPr lang="ru-RU" altLang="ru-RU" sz="1000" dirty="0"/>
          </a:p>
          <a:p>
            <a:r>
              <a:rPr lang="ru-RU" altLang="ru-RU" sz="1900" b="1" dirty="0"/>
              <a:t>Алгоритм для получения представления вещественного числа в </a:t>
            </a:r>
            <a:r>
              <a:rPr lang="ru-RU" altLang="ru-RU" sz="1900" b="1" dirty="0" smtClean="0"/>
              <a:t>памяти</a:t>
            </a:r>
            <a:r>
              <a:rPr lang="ru-RU" altLang="ru-RU" sz="1900" dirty="0" smtClean="0"/>
              <a:t>:</a:t>
            </a:r>
            <a:endParaRPr lang="ru-RU" altLang="ru-RU" sz="1900" dirty="0"/>
          </a:p>
          <a:p>
            <a:r>
              <a:rPr lang="ru-RU" altLang="ru-RU" sz="2000" dirty="0"/>
              <a:t>1. Перевести модуль числа в двоичную систему счисления.</a:t>
            </a:r>
          </a:p>
          <a:p>
            <a:r>
              <a:rPr lang="ru-RU" altLang="ru-RU" sz="2000" dirty="0"/>
              <a:t>2. Нормализовать двоичное число, т.е. записать его в виде  </a:t>
            </a:r>
            <a:r>
              <a:rPr lang="en-US" altLang="ru-RU" sz="2000" b="1" dirty="0"/>
              <a:t>M </a:t>
            </a:r>
            <a:r>
              <a:rPr lang="ru-RU" altLang="ru-RU" sz="2000" b="1" dirty="0"/>
              <a:t>× 2</a:t>
            </a:r>
            <a:r>
              <a:rPr lang="en-US" altLang="ru-RU" sz="2000" b="1" baseline="36000" dirty="0"/>
              <a:t>p</a:t>
            </a:r>
            <a:r>
              <a:rPr lang="en-US" altLang="ru-RU" sz="2000" dirty="0"/>
              <a:t> </a:t>
            </a:r>
            <a:r>
              <a:rPr lang="ru-RU" altLang="ru-RU" sz="2000" dirty="0"/>
              <a:t>,</a:t>
            </a:r>
            <a:br>
              <a:rPr lang="ru-RU" altLang="ru-RU" sz="2000" dirty="0"/>
            </a:br>
            <a:r>
              <a:rPr lang="ru-RU" altLang="ru-RU" sz="2000" dirty="0"/>
              <a:t>где </a:t>
            </a:r>
            <a:r>
              <a:rPr lang="en-US" altLang="ru-RU" sz="2000" b="1" dirty="0"/>
              <a:t>M</a:t>
            </a:r>
            <a:r>
              <a:rPr lang="ru-RU" altLang="ru-RU" sz="2000" dirty="0"/>
              <a:t> – мантисса (ее целая часть равна </a:t>
            </a:r>
            <a:r>
              <a:rPr lang="ru-RU" altLang="ru-RU" sz="2000" b="1" dirty="0"/>
              <a:t>1</a:t>
            </a:r>
            <a:r>
              <a:rPr lang="ru-RU" altLang="ru-RU" sz="2000" b="1" baseline="-25000" dirty="0"/>
              <a:t>2</a:t>
            </a:r>
            <a:r>
              <a:rPr lang="ru-RU" altLang="ru-RU" sz="2000" dirty="0"/>
              <a:t>) и </a:t>
            </a:r>
            <a:r>
              <a:rPr lang="en-US" altLang="ru-RU" sz="2000" b="1" dirty="0"/>
              <a:t>p</a:t>
            </a:r>
            <a:r>
              <a:rPr lang="ru-RU" altLang="ru-RU" sz="2000" dirty="0"/>
              <a:t> – порядок (в десятичной системе счисления);</a:t>
            </a:r>
          </a:p>
          <a:p>
            <a:r>
              <a:rPr lang="ru-RU" altLang="ru-RU" sz="2000" dirty="0"/>
              <a:t>3. Прибавить к порядку смещение и перевести смещенный порядок в двоичную систему счисления;</a:t>
            </a:r>
          </a:p>
          <a:p>
            <a:r>
              <a:rPr lang="ru-RU" altLang="ru-RU" sz="2000" dirty="0"/>
              <a:t>4. Дописать слева знак всего числа (</a:t>
            </a:r>
            <a:r>
              <a:rPr lang="ru-RU" altLang="ru-RU" sz="2000" b="1" dirty="0"/>
              <a:t>0</a:t>
            </a:r>
            <a:r>
              <a:rPr lang="ru-RU" altLang="ru-RU" sz="2000" dirty="0"/>
              <a:t> – положительное; </a:t>
            </a:r>
            <a:r>
              <a:rPr lang="ru-RU" altLang="ru-RU" sz="2000" b="1" dirty="0"/>
              <a:t>1</a:t>
            </a:r>
            <a:r>
              <a:rPr lang="ru-RU" altLang="ru-RU" sz="2000" dirty="0"/>
              <a:t> – отрицательное).</a:t>
            </a:r>
          </a:p>
        </p:txBody>
      </p:sp>
      <p:graphicFrame>
        <p:nvGraphicFramePr>
          <p:cNvPr id="79941" name="Group 69"/>
          <p:cNvGraphicFramePr>
            <a:graphicFrameLocks noGrp="1"/>
          </p:cNvGraphicFramePr>
          <p:nvPr>
            <p:ph idx="1"/>
          </p:nvPr>
        </p:nvGraphicFramePr>
        <p:xfrm>
          <a:off x="684213" y="1484313"/>
          <a:ext cx="7772400" cy="681600"/>
        </p:xfrm>
        <a:graphic>
          <a:graphicData uri="http://schemas.openxmlformats.org/drawingml/2006/table">
            <a:tbl>
              <a:tblPr/>
              <a:tblGrid>
                <a:gridCol w="1038225"/>
                <a:gridCol w="3402012"/>
                <a:gridCol w="3332163"/>
              </a:tblGrid>
              <a:tr h="1809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Знак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Смещенный порядок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Мантисса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62..52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51..0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100" name="Group 228"/>
          <p:cNvGraphicFramePr>
            <a:graphicFrameLocks noGrp="1"/>
          </p:cNvGraphicFramePr>
          <p:nvPr/>
        </p:nvGraphicFramePr>
        <p:xfrm>
          <a:off x="5202238" y="5229225"/>
          <a:ext cx="3762375" cy="498720"/>
        </p:xfrm>
        <a:graphic>
          <a:graphicData uri="http://schemas.openxmlformats.org/drawingml/2006/table">
            <a:tbl>
              <a:tblPr/>
              <a:tblGrid>
                <a:gridCol w="306387"/>
                <a:gridCol w="1152525"/>
                <a:gridCol w="2303463"/>
              </a:tblGrid>
              <a:tr h="1190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100 0000 0111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0011 1000 0101 0000 ... 0000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62..52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51..0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95" name="Text Box 123"/>
          <p:cNvSpPr txBox="1">
            <a:spLocks noChangeArrowheads="1"/>
          </p:cNvSpPr>
          <p:nvPr/>
        </p:nvSpPr>
        <p:spPr bwMode="auto">
          <a:xfrm>
            <a:off x="142875" y="5145088"/>
            <a:ext cx="49657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r>
              <a:rPr lang="ru-RU" altLang="ru-RU" sz="1500" dirty="0"/>
              <a:t>Пример </a:t>
            </a:r>
            <a:r>
              <a:rPr lang="ru-RU" altLang="ru-RU" sz="1500" dirty="0" smtClean="0"/>
              <a:t>1.   </a:t>
            </a:r>
            <a:r>
              <a:rPr lang="ru-RU" altLang="ru-RU" sz="1500" b="1" dirty="0"/>
              <a:t>-312,3125</a:t>
            </a:r>
            <a:r>
              <a:rPr lang="ru-RU" altLang="ru-RU" sz="1500" b="1" baseline="-25000" dirty="0"/>
              <a:t>10</a:t>
            </a:r>
            <a:r>
              <a:rPr lang="ru-RU" altLang="ru-RU" sz="1500" b="1" dirty="0"/>
              <a:t> = 100111000,0101</a:t>
            </a:r>
            <a:r>
              <a:rPr lang="ru-RU" altLang="ru-RU" sz="1500" b="1" baseline="-25000" dirty="0"/>
              <a:t>2</a:t>
            </a:r>
            <a:r>
              <a:rPr lang="ru-RU" altLang="ru-RU" sz="1500" dirty="0"/>
              <a:t> </a:t>
            </a:r>
            <a:r>
              <a:rPr lang="ru-RU" altLang="ru-RU" sz="1500" b="1" dirty="0"/>
              <a:t>=</a:t>
            </a:r>
          </a:p>
          <a:p>
            <a:r>
              <a:rPr lang="ru-RU" altLang="ru-RU" sz="1500" b="1" dirty="0"/>
              <a:t>= 1,0011 1000 0101×2</a:t>
            </a:r>
            <a:r>
              <a:rPr lang="ru-RU" altLang="ru-RU" sz="1500" b="1" baseline="36000" dirty="0"/>
              <a:t>8</a:t>
            </a:r>
            <a:r>
              <a:rPr lang="en-US" altLang="ru-RU" sz="1500" b="1" baseline="36000" dirty="0"/>
              <a:t> </a:t>
            </a:r>
            <a:r>
              <a:rPr lang="ru-RU" altLang="ru-RU" sz="1500" dirty="0"/>
              <a:t>; </a:t>
            </a:r>
            <a:r>
              <a:rPr lang="en-US" altLang="ru-RU" sz="1500" b="1" dirty="0"/>
              <a:t>p = 8+1023=1031</a:t>
            </a:r>
            <a:r>
              <a:rPr lang="en-US" altLang="ru-RU" sz="1500" b="1" baseline="-25000" dirty="0"/>
              <a:t>10</a:t>
            </a:r>
            <a:r>
              <a:rPr lang="en-US" altLang="ru-RU" sz="1500" b="1" dirty="0"/>
              <a:t>=</a:t>
            </a:r>
            <a:r>
              <a:rPr lang="ru-RU" altLang="ru-RU" sz="1500" b="1" dirty="0"/>
              <a:t>100 0000 0111</a:t>
            </a:r>
            <a:r>
              <a:rPr lang="ru-RU" altLang="ru-RU" sz="1500" b="1" baseline="-25000" dirty="0"/>
              <a:t>2</a:t>
            </a:r>
            <a:r>
              <a:rPr lang="ru-RU" altLang="ru-RU" sz="1500" b="1" dirty="0"/>
              <a:t> </a:t>
            </a:r>
            <a:r>
              <a:rPr lang="ru-RU" altLang="ru-RU" sz="1500" dirty="0"/>
              <a:t>;</a:t>
            </a:r>
          </a:p>
          <a:p>
            <a:r>
              <a:rPr lang="ru-RU" altLang="ru-RU" sz="1500" b="1" dirty="0"/>
              <a:t>-312,3125</a:t>
            </a:r>
            <a:r>
              <a:rPr lang="ru-RU" altLang="ru-RU" sz="1500" b="1" baseline="-25000" dirty="0"/>
              <a:t>10</a:t>
            </a:r>
            <a:r>
              <a:rPr lang="ru-RU" altLang="ru-RU" sz="1500" b="1" dirty="0"/>
              <a:t> = C073 8500 0000 0000</a:t>
            </a:r>
            <a:r>
              <a:rPr lang="ru-RU" altLang="ru-RU" sz="1500" b="1" baseline="-25000" dirty="0"/>
              <a:t>16</a:t>
            </a:r>
            <a:r>
              <a:rPr lang="ru-RU" altLang="ru-RU" sz="1500" dirty="0"/>
              <a:t> .</a:t>
            </a:r>
          </a:p>
          <a:p>
            <a:endParaRPr lang="en-US" altLang="ru-RU" sz="600" dirty="0"/>
          </a:p>
          <a:p>
            <a:r>
              <a:rPr lang="ru-RU" altLang="ru-RU" sz="1500" dirty="0"/>
              <a:t>Пример </a:t>
            </a:r>
            <a:r>
              <a:rPr lang="ru-RU" altLang="ru-RU" sz="1500" dirty="0" smtClean="0"/>
              <a:t>2. </a:t>
            </a:r>
            <a:r>
              <a:rPr lang="ru-RU" altLang="ru-RU" sz="1500" b="1" dirty="0"/>
              <a:t>3FEC 6000 0000 0000</a:t>
            </a:r>
            <a:r>
              <a:rPr lang="ru-RU" altLang="ru-RU" sz="1500" b="1" baseline="-25000" dirty="0"/>
              <a:t>16</a:t>
            </a:r>
            <a:r>
              <a:rPr lang="ru-RU" altLang="ru-RU" sz="1500" dirty="0"/>
              <a:t> .</a:t>
            </a:r>
          </a:p>
          <a:p>
            <a:r>
              <a:rPr lang="en-US" altLang="ru-RU" sz="1500" b="1" dirty="0"/>
              <a:t>p =</a:t>
            </a:r>
            <a:r>
              <a:rPr lang="en-US" altLang="ru-RU" sz="1500" dirty="0"/>
              <a:t> </a:t>
            </a:r>
            <a:r>
              <a:rPr lang="ru-RU" altLang="ru-RU" sz="1500" b="1" dirty="0"/>
              <a:t>011 1111 1110</a:t>
            </a:r>
            <a:r>
              <a:rPr lang="ru-RU" altLang="ru-RU" sz="1500" b="1" baseline="-25000" dirty="0"/>
              <a:t>2</a:t>
            </a:r>
            <a:r>
              <a:rPr lang="ru-RU" altLang="ru-RU" sz="1500" b="1" dirty="0"/>
              <a:t> = 1022</a:t>
            </a:r>
            <a:r>
              <a:rPr lang="ru-RU" altLang="ru-RU" sz="1500" b="1" baseline="-25000" dirty="0"/>
              <a:t>10</a:t>
            </a:r>
            <a:r>
              <a:rPr lang="ru-RU" altLang="ru-RU" sz="1500" dirty="0"/>
              <a:t> ;  </a:t>
            </a:r>
            <a:r>
              <a:rPr lang="ru-RU" altLang="ru-RU" sz="1500" b="1" dirty="0"/>
              <a:t>1022-1023 = -1</a:t>
            </a:r>
            <a:r>
              <a:rPr lang="ru-RU" altLang="ru-RU" sz="1500" dirty="0"/>
              <a:t> .</a:t>
            </a:r>
          </a:p>
          <a:p>
            <a:r>
              <a:rPr lang="ru-RU" altLang="ru-RU" sz="1500" b="1" dirty="0"/>
              <a:t>1,1100 011×2</a:t>
            </a:r>
            <a:r>
              <a:rPr lang="ru-RU" altLang="ru-RU" sz="1500" b="1" baseline="36000" dirty="0"/>
              <a:t>-1</a:t>
            </a:r>
            <a:r>
              <a:rPr lang="ru-RU" altLang="ru-RU" sz="1500" b="1" dirty="0"/>
              <a:t> </a:t>
            </a:r>
            <a:r>
              <a:rPr lang="en-US" altLang="ru-RU" sz="1500" b="1" dirty="0"/>
              <a:t>=</a:t>
            </a:r>
            <a:r>
              <a:rPr lang="ru-RU" altLang="ru-RU" sz="1500" b="1" dirty="0"/>
              <a:t> 0,1110 0011</a:t>
            </a:r>
            <a:r>
              <a:rPr lang="en-US" altLang="ru-RU" sz="1500" b="1" baseline="-25000" dirty="0"/>
              <a:t>2</a:t>
            </a:r>
            <a:r>
              <a:rPr lang="en-US" altLang="ru-RU" sz="1500" b="1" dirty="0"/>
              <a:t> = </a:t>
            </a:r>
            <a:r>
              <a:rPr lang="ru-RU" altLang="ru-RU" sz="1500" b="1" dirty="0"/>
              <a:t>0,88671875</a:t>
            </a:r>
            <a:r>
              <a:rPr lang="en-US" altLang="ru-RU" sz="1500" b="1" baseline="-25000" dirty="0"/>
              <a:t>10</a:t>
            </a:r>
            <a:r>
              <a:rPr lang="ru-RU" altLang="ru-RU" sz="1500" dirty="0"/>
              <a:t> .</a:t>
            </a:r>
          </a:p>
        </p:txBody>
      </p:sp>
      <p:graphicFrame>
        <p:nvGraphicFramePr>
          <p:cNvPr id="80114" name="Group 242"/>
          <p:cNvGraphicFramePr>
            <a:graphicFrameLocks noGrp="1"/>
          </p:cNvGraphicFramePr>
          <p:nvPr/>
        </p:nvGraphicFramePr>
        <p:xfrm>
          <a:off x="5219700" y="6029325"/>
          <a:ext cx="3313113" cy="498720"/>
        </p:xfrm>
        <a:graphic>
          <a:graphicData uri="http://schemas.openxmlformats.org/drawingml/2006/table">
            <a:tbl>
              <a:tblPr/>
              <a:tblGrid>
                <a:gridCol w="287338"/>
                <a:gridCol w="1152525"/>
                <a:gridCol w="1873250"/>
              </a:tblGrid>
              <a:tr h="1190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011 1111 1110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1100 0110 0000 ... 0000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62..52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51..0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8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59" name="Picture 3" descr="f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58775"/>
            <a:ext cx="9143999" cy="503238"/>
          </a:xfrm>
          <a:noFill/>
        </p:spPr>
        <p:txBody>
          <a:bodyPr anchor="t"/>
          <a:lstStyle/>
          <a:p>
            <a:pPr algn="ctr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3.1.5. Представление вещественных чисел</a:t>
            </a:r>
            <a:endParaRPr lang="ru-RU" altLang="ru-RU" sz="2400" b="1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0" y="898525"/>
            <a:ext cx="9143999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pPr algn="ctr"/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базовых форматов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вещественных чисел с плавающей запятой 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54834"/>
              </p:ext>
            </p:extLst>
          </p:nvPr>
        </p:nvGraphicFramePr>
        <p:xfrm>
          <a:off x="112209" y="1293811"/>
          <a:ext cx="8132199" cy="22792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35455"/>
                <a:gridCol w="1045939"/>
                <a:gridCol w="1240697"/>
                <a:gridCol w="1102932"/>
                <a:gridCol w="1240697"/>
                <a:gridCol w="1055931"/>
                <a:gridCol w="1010548"/>
              </a:tblGrid>
              <a:tr h="56980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Название </a:t>
                      </a:r>
                      <a:br>
                        <a:rPr lang="ru-RU" sz="1200" b="1" dirty="0">
                          <a:effectLst/>
                        </a:rPr>
                      </a:br>
                      <a:r>
                        <a:rPr lang="ru-RU" sz="1200" b="1" dirty="0">
                          <a:effectLst/>
                        </a:rPr>
                        <a:t>в IEEE 754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</a:rPr>
                        <a:t>Название </a:t>
                      </a:r>
                      <a:br>
                        <a:rPr lang="ru-RU" sz="1200" b="1">
                          <a:effectLst/>
                        </a:rPr>
                      </a:br>
                      <a:r>
                        <a:rPr lang="ru-RU" sz="1200" b="1">
                          <a:effectLst/>
                        </a:rPr>
                        <a:t>типа переменной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</a:rPr>
                        <a:t>Диапазон </a:t>
                      </a:r>
                      <a:br>
                        <a:rPr lang="ru-RU" sz="1200" b="1">
                          <a:effectLst/>
                        </a:rPr>
                      </a:br>
                      <a:r>
                        <a:rPr lang="ru-RU" sz="1200" b="1">
                          <a:effectLst/>
                        </a:rPr>
                        <a:t>значений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</a:rPr>
                        <a:t>Размер переменной, бит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</a:rPr>
                        <a:t>Размер мантиссы и порядка, бит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</a:rPr>
                        <a:t>Точность, десятич. разрядов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</a:tr>
              <a:tr h="56980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Visual Basic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C++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69801">
                <a:tc>
                  <a:txBody>
                    <a:bodyPr/>
                    <a:lstStyle/>
                    <a:p>
                      <a:pPr marL="144145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Single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presicion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Single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float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1,17×10</a:t>
                      </a:r>
                      <a:r>
                        <a:rPr lang="ru-RU" sz="1200" baseline="30000" dirty="0">
                          <a:effectLst/>
                        </a:rPr>
                        <a:t>-38</a:t>
                      </a:r>
                      <a:r>
                        <a:rPr lang="ru-RU" sz="1200" dirty="0">
                          <a:effectLst/>
                        </a:rPr>
                        <a:t>..</a:t>
                      </a:r>
                      <a:br>
                        <a:rPr lang="ru-RU" sz="1200" dirty="0">
                          <a:effectLst/>
                        </a:rPr>
                      </a:br>
                      <a:r>
                        <a:rPr lang="ru-RU" sz="1200" dirty="0">
                          <a:effectLst/>
                        </a:rPr>
                        <a:t>3,40×10</a:t>
                      </a:r>
                      <a:r>
                        <a:rPr lang="ru-RU" sz="1200" baseline="30000" dirty="0">
                          <a:effectLst/>
                        </a:rPr>
                        <a:t>38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23+8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7-8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</a:tr>
              <a:tr h="569801">
                <a:tc>
                  <a:txBody>
                    <a:bodyPr/>
                    <a:lstStyle/>
                    <a:p>
                      <a:pPr marL="144145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Double precision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double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2,22×10</a:t>
                      </a:r>
                      <a:r>
                        <a:rPr lang="ru-RU" sz="1200" baseline="30000" dirty="0">
                          <a:effectLst/>
                        </a:rPr>
                        <a:t>-308</a:t>
                      </a:r>
                      <a:r>
                        <a:rPr lang="ru-RU" sz="1200" dirty="0">
                          <a:effectLst/>
                        </a:rPr>
                        <a:t>..</a:t>
                      </a:r>
                      <a:br>
                        <a:rPr lang="ru-RU" sz="1200" dirty="0">
                          <a:effectLst/>
                        </a:rPr>
                      </a:br>
                      <a:r>
                        <a:rPr lang="ru-RU" sz="1200" dirty="0">
                          <a:effectLst/>
                        </a:rPr>
                        <a:t>1,79×10</a:t>
                      </a:r>
                      <a:r>
                        <a:rPr lang="ru-RU" sz="1200" baseline="30000" dirty="0">
                          <a:effectLst/>
                        </a:rPr>
                        <a:t>308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64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52+11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15-16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32458"/>
              </p:ext>
            </p:extLst>
          </p:nvPr>
        </p:nvGraphicFramePr>
        <p:xfrm>
          <a:off x="323528" y="4076700"/>
          <a:ext cx="7992889" cy="24486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85677"/>
                <a:gridCol w="815090"/>
                <a:gridCol w="1419258"/>
                <a:gridCol w="1419258"/>
                <a:gridCol w="815090"/>
                <a:gridCol w="1419258"/>
                <a:gridCol w="1419258"/>
              </a:tblGrid>
              <a:tr h="24486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Число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</a:rPr>
                        <a:t>Одинарная точность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</a:rPr>
                        <a:t>Двойная точность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448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</a:rPr>
                        <a:t>знак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порядок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</a:rPr>
                        <a:t>мантисса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</a:rPr>
                        <a:t>знак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порядок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</a:rPr>
                        <a:t>мантисса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44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</a:t>
                      </a:r>
                      <a:r>
                        <a:rPr lang="en-US" sz="1200" baseline="-25000">
                          <a:effectLst/>
                        </a:rPr>
                        <a:t>16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</a:t>
                      </a:r>
                      <a:r>
                        <a:rPr lang="en-US" sz="1200">
                          <a:effectLst/>
                        </a:rPr>
                        <a:t>00</a:t>
                      </a:r>
                      <a:r>
                        <a:rPr lang="en-US" sz="1200" baseline="-25000">
                          <a:effectLst/>
                        </a:rPr>
                        <a:t>16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44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−0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</a:t>
                      </a:r>
                      <a:r>
                        <a:rPr lang="en-US" sz="1200" baseline="-25000">
                          <a:effectLst/>
                        </a:rPr>
                        <a:t>16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</a:t>
                      </a:r>
                      <a:r>
                        <a:rPr lang="en-US" sz="1200">
                          <a:effectLst/>
                        </a:rPr>
                        <a:t>00</a:t>
                      </a:r>
                      <a:r>
                        <a:rPr lang="en-US" sz="1200" baseline="-25000">
                          <a:effectLst/>
                        </a:rPr>
                        <a:t>16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44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+∞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</a:t>
                      </a:r>
                      <a:r>
                        <a:rPr lang="en-US" sz="1200" baseline="-25000">
                          <a:effectLst/>
                        </a:rPr>
                        <a:t>16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</a:t>
                      </a:r>
                      <a:r>
                        <a:rPr lang="en-US" sz="1200">
                          <a:effectLst/>
                        </a:rPr>
                        <a:t>FF</a:t>
                      </a:r>
                      <a:r>
                        <a:rPr lang="en-US" sz="1200" baseline="-25000">
                          <a:effectLst/>
                        </a:rPr>
                        <a:t>16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44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−</a:t>
                      </a:r>
                      <a:r>
                        <a:rPr lang="ru-RU" sz="1200">
                          <a:effectLst/>
                        </a:rPr>
                        <a:t>∞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</a:t>
                      </a:r>
                      <a:r>
                        <a:rPr lang="en-US" sz="1200" baseline="-25000">
                          <a:effectLst/>
                        </a:rPr>
                        <a:t>16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</a:t>
                      </a:r>
                      <a:r>
                        <a:rPr lang="en-US" sz="1200">
                          <a:effectLst/>
                        </a:rPr>
                        <a:t>FF</a:t>
                      </a:r>
                      <a:r>
                        <a:rPr lang="en-US" sz="1200" baseline="-25000">
                          <a:effectLst/>
                        </a:rPr>
                        <a:t>16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89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SNan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{0,1}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</a:t>
                      </a:r>
                      <a:r>
                        <a:rPr lang="en-US" sz="1200" baseline="-25000">
                          <a:effectLst/>
                        </a:rPr>
                        <a:t>16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любая ≠ 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старший бит = 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{0,1}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</a:t>
                      </a:r>
                      <a:r>
                        <a:rPr lang="en-US" sz="1200">
                          <a:effectLst/>
                        </a:rPr>
                        <a:t>FF</a:t>
                      </a:r>
                      <a:r>
                        <a:rPr lang="en-US" sz="1200" baseline="-25000">
                          <a:effectLst/>
                        </a:rPr>
                        <a:t>16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любая ≠ 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старший бит = 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89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QNan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{0,1}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FF</a:t>
                      </a:r>
                      <a:r>
                        <a:rPr lang="en-US" sz="1200" baseline="-25000" dirty="0">
                          <a:effectLst/>
                        </a:rPr>
                        <a:t>16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любая ≠ 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старший бит = 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{0,1}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</a:t>
                      </a:r>
                      <a:r>
                        <a:rPr lang="en-US" sz="1200">
                          <a:effectLst/>
                        </a:rPr>
                        <a:t>FF</a:t>
                      </a:r>
                      <a:r>
                        <a:rPr lang="en-US" sz="1200" baseline="-25000">
                          <a:effectLst/>
                        </a:rPr>
                        <a:t>16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любая ≠ 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старший бит = 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395536" y="3645024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Представление специальных чисел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4035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896"/>
            <a:ext cx="9144000" cy="64807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ru-RU" alt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3.1.6. </a:t>
            </a:r>
            <a:r>
              <a:rPr lang="ru-RU" sz="2400" b="1">
                <a:latin typeface="Times New Roman" pitchFamily="18" charset="0"/>
                <a:cs typeface="Times New Roman" pitchFamily="18" charset="0"/>
              </a:rPr>
              <a:t>Арифметические действия над нормализованными числами с плавающей запятой</a:t>
            </a:r>
            <a:br>
              <a:rPr lang="ru-RU" sz="2400" b="1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101973"/>
              </p:ext>
            </p:extLst>
          </p:nvPr>
        </p:nvGraphicFramePr>
        <p:xfrm>
          <a:off x="1069" y="3284984"/>
          <a:ext cx="8964488" cy="34137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426460"/>
                <a:gridCol w="2538028"/>
              </a:tblGrid>
              <a:tr h="1002968">
                <a:tc>
                  <a:txBody>
                    <a:bodyPr/>
                    <a:lstStyle/>
                    <a:p>
                      <a:pPr indent="457200" algn="just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Пример 3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 Сложить двоичные нормализованные числа </a:t>
                      </a: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0,10111×2</a:t>
                      </a:r>
                      <a:r>
                        <a:rPr lang="ru-RU" sz="16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и </a:t>
                      </a: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0,11011×2</a:t>
                      </a:r>
                      <a:r>
                        <a:rPr lang="ru-RU" sz="16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(порядки записаны в двоичной системе).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Разность порядков слагаемых здесь равна трем, поэтому перед сложением мантисса первого числа сдвигается на три разряда вправо.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36195" marR="361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  0,00010111×2</a:t>
                      </a:r>
                      <a:r>
                        <a:rPr lang="ru-RU" sz="1600" b="1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+ </a:t>
                      </a:r>
                      <a:r>
                        <a:rPr lang="ru-RU" sz="1600" b="1" u="sng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0,11011      ×2</a:t>
                      </a:r>
                      <a:r>
                        <a:rPr lang="ru-RU" sz="1600" b="1" u="sng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  0,11101111×2</a:t>
                      </a:r>
                      <a:r>
                        <a:rPr lang="ru-RU" sz="1600" b="1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6195" marR="3619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1805344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Пример 4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 Выполнить вычитание двоичных нормализованных чисел </a:t>
                      </a: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0,10101×2</a:t>
                      </a:r>
                      <a:r>
                        <a:rPr lang="ru-RU" sz="16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и </a:t>
                      </a: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0,11101×2</a:t>
                      </a:r>
                      <a:r>
                        <a:rPr lang="ru-RU" sz="16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Разность порядков уменьшаемого и вычитаемого здесь равна единице, поэтому перед вычитанием мантисса второго числа сдвигается на один разряд вправо.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Результат получился не нормализованным, поэтому его мантисса сдвигается влево на два разряда с соответствующим уменьшением порядка на два: </a:t>
                      </a: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0,1101×2</a:t>
                      </a:r>
                      <a:r>
                        <a:rPr lang="ru-RU" sz="16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36195" marR="361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  0,10101  ×2</a:t>
                      </a:r>
                      <a:r>
                        <a:rPr lang="ru-RU" sz="1600" b="1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– </a:t>
                      </a:r>
                      <a:r>
                        <a:rPr lang="ru-RU" sz="1600" b="1" u="sng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0,011101×2</a:t>
                      </a:r>
                      <a:r>
                        <a:rPr lang="ru-RU" sz="1600" b="1" u="sng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  0,001101×2</a:t>
                      </a:r>
                      <a:r>
                        <a:rPr lang="ru-RU" sz="1600" b="1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6195" marR="361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6725" y="764704"/>
            <a:ext cx="9144000" cy="206210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сложении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вычитании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сначала производится подготовительная операция, называемая выравниванием порядков. В процессе выравнивания порядков мантисса числа с меньшим порядком сдвигается в своем регистре вправо на количество разрядов, равное разности порядков операндов.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каждого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сдвига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порядок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увеличивается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единицу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результате выравнивания порядков одноименные разряды чисел оказываются расположенными в соответствующих разрядах обоих регистров, после чего мантиссы складываются или вычитаются.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случае необходимости полученный результат нормализуется путем сдвига мантиссы результата влево.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каждого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сдвига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влево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порядок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результата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уменьшается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единицу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37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4" y="11045"/>
            <a:ext cx="9144000" cy="79208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ru-RU" alt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3.1.6</a:t>
            </a:r>
            <a:r>
              <a:rPr lang="ru-RU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1">
                <a:latin typeface="Times New Roman" pitchFamily="18" charset="0"/>
                <a:cs typeface="Times New Roman" pitchFamily="18" charset="0"/>
              </a:rPr>
              <a:t>Арифметические действия над нормализованными числами с плавающей запятой</a:t>
            </a:r>
            <a:br>
              <a:rPr lang="ru-RU" sz="2400" b="1">
                <a:latin typeface="Times New Roman" pitchFamily="18" charset="0"/>
                <a:cs typeface="Times New Roman" pitchFamily="18" charset="0"/>
              </a:rPr>
            </a:b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96752"/>
            <a:ext cx="8905838" cy="52565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</p:pic>
    </p:spTree>
    <p:extLst>
      <p:ext uri="{BB962C8B-B14F-4D97-AF65-F5344CB8AC3E}">
        <p14:creationId xmlns:p14="http://schemas.microsoft.com/office/powerpoint/2010/main" val="818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16000">
              <a:srgbClr val="85C2FF"/>
            </a:gs>
            <a:gs pos="62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720080"/>
          </a:xfrm>
        </p:spPr>
        <p:txBody>
          <a:bodyPr>
            <a:noAutofit/>
          </a:bodyPr>
          <a:lstStyle/>
          <a:p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3.1.7. Особенности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арифметики с </a:t>
            </a:r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плавающей запятой 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856984" cy="5760640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 арифметике с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плавающей </a:t>
            </a:r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запятой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из–за погрешностей округления нарушаются фундаментальные законы алгебры:</a:t>
            </a:r>
          </a:p>
          <a:p>
            <a:pPr marL="0" indent="0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1) коммутативный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+ b = b + a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 ассоциативный</a:t>
            </a:r>
            <a:r>
              <a:rPr lang="ru-RU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+ b) + c = a + (b + c)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 дистрибутивный</a:t>
            </a:r>
            <a:r>
              <a:rPr lang="ru-RU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+ b) ∙ c = a ∙ c + b ∙ c</a:t>
            </a:r>
          </a:p>
          <a:p>
            <a:pPr marL="0" indent="0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Сохраняет силу только первый из этих законов, в то время как остальные два могут быть нарушены. По той же причине в этой арифметике может оказаться, что</a:t>
            </a:r>
          </a:p>
          <a:p>
            <a:pPr marL="0" indent="0" algn="ctr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a + b = a, если a &gt;&gt; b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88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</TotalTime>
  <Words>1476</Words>
  <Application>Microsoft Office PowerPoint</Application>
  <PresentationFormat>Экран (4:3)</PresentationFormat>
  <Paragraphs>256</Paragraphs>
  <Slides>18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Уравнение</vt:lpstr>
      <vt:lpstr>Формула</vt:lpstr>
      <vt:lpstr>Лекция 3. Информационно-логические основы вычислительной техники (продолжение)</vt:lpstr>
      <vt:lpstr>3.1.5. Представление вещественных чисел</vt:lpstr>
      <vt:lpstr>3.1.5. Представление вещественных чисел</vt:lpstr>
      <vt:lpstr>3.1.5. Представление вещественных чисел</vt:lpstr>
      <vt:lpstr>3.1.5. Представление вещественных чисел</vt:lpstr>
      <vt:lpstr>3.1.5. Представление вещественных чисел</vt:lpstr>
      <vt:lpstr> 3.1.6. Арифметические действия над нормализованными числами с плавающей запятой </vt:lpstr>
      <vt:lpstr> 3.1.6. Арифметические действия над нормализованными числами с плавающей запятой </vt:lpstr>
      <vt:lpstr>3.1.7. Особенности арифметики с плавающей запятой </vt:lpstr>
      <vt:lpstr>3.1.7. Особенности арифметики с плавающей запятой </vt:lpstr>
      <vt:lpstr>3.1.7. Особенности арифметики с плавающей запятой </vt:lpstr>
      <vt:lpstr>3.1.7. Особенности арифметики с плавающей запятой </vt:lpstr>
      <vt:lpstr>3.2.1. Представление символьной и текстовой информации</vt:lpstr>
      <vt:lpstr>3.2.1. Представление символьной и текстовой информации</vt:lpstr>
      <vt:lpstr>3.2.1. Представление символьной и текстовой информации</vt:lpstr>
      <vt:lpstr>3.2.2. Представление видеоинформации</vt:lpstr>
      <vt:lpstr>3.2.2. Представление видеоинформации</vt:lpstr>
      <vt:lpstr>3.2.3. Представление аудиоинформации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user</dc:creator>
  <cp:lastModifiedBy>User</cp:lastModifiedBy>
  <cp:revision>136</cp:revision>
  <dcterms:created xsi:type="dcterms:W3CDTF">2016-02-10T08:23:01Z</dcterms:created>
  <dcterms:modified xsi:type="dcterms:W3CDTF">2019-07-25T07:49:28Z</dcterms:modified>
</cp:coreProperties>
</file>