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  <p:sldId id="279" r:id="rId23"/>
    <p:sldId id="281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5" autoAdjust="0"/>
    <p:restoredTop sz="94686" autoAdjust="0"/>
  </p:normalViewPr>
  <p:slideViewPr>
    <p:cSldViewPr>
      <p:cViewPr varScale="1">
        <p:scale>
          <a:sx n="86" d="100"/>
          <a:sy n="86" d="100"/>
        </p:scale>
        <p:origin x="14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B0CF69-673E-4C18-A75A-349980DCCDC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4FF85-EE0E-4E4F-88B8-5F9174BD4AD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379C2-54AB-4563-B4B3-D1B3E4FC439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700D6-BCAA-441A-A14B-6B434AA1E0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5CF038-799D-4D92-BBC9-94A255413B2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BD6C3E9-283D-4D6B-B536-B5F99E96E7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21C79-C5D9-4A4C-A66A-2378C5F3B8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17041-ECD5-4431-84DA-409BE531EA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87D15-35FF-432B-99AC-368608685EE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AD6D9-9A6B-42FB-BD13-875E1C11E7F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CBE48-ED09-47D4-A7AF-F17248F3512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E984B-CAF6-434A-AE49-148ED80E314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A4E92-7362-4B4E-B2A6-0F3DF7F94BC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E9FDC-BEF9-4191-B5D9-D1068A46E87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F5B251-9B43-4672-A777-632A0414F51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B48-E21D-4567-A672-3C15A1E5BCB0}" type="slidenum">
              <a:rPr lang="ru-RU"/>
              <a:pPr/>
              <a:t>1</a:t>
            </a:fld>
            <a:endParaRPr lang="ru-R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221163"/>
            <a:ext cx="7772400" cy="1470025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cilab</a:t>
            </a:r>
            <a:endParaRPr lang="ru-RU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08400" y="2060575"/>
            <a:ext cx="6400800" cy="1752600"/>
          </a:xfrm>
        </p:spPr>
        <p:txBody>
          <a:bodyPr/>
          <a:lstStyle/>
          <a:p>
            <a:r>
              <a:rPr lang="ru-RU"/>
              <a:t>Лекция 1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10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959-CA38-4CBC-9A82-05705B3AA2E6}" type="slidenum">
              <a:rPr lang="ru-RU"/>
              <a:pPr/>
              <a:t>10</a:t>
            </a:fld>
            <a:endParaRPr lang="ru-R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ru-RU"/>
              <a:t>Основной базовый тип для матриц</a:t>
            </a:r>
          </a:p>
          <a:p>
            <a:r>
              <a:rPr lang="ru-RU"/>
              <a:t>Хранятся в формате </a:t>
            </a:r>
            <a:r>
              <a:rPr lang="en-US"/>
              <a:t>long</a:t>
            </a:r>
            <a:r>
              <a:rPr lang="ru-RU"/>
              <a:t> </a:t>
            </a:r>
            <a:r>
              <a:rPr lang="en-US"/>
              <a:t>(double)</a:t>
            </a:r>
            <a:r>
              <a:rPr lang="ru-RU"/>
              <a:t> </a:t>
            </a:r>
          </a:p>
          <a:p>
            <a:pPr lvl="1"/>
            <a:r>
              <a:rPr lang="ru-RU"/>
              <a:t>стандарт плавающей точки </a:t>
            </a:r>
            <a:r>
              <a:rPr lang="en-US"/>
              <a:t>IEEE</a:t>
            </a:r>
          </a:p>
          <a:p>
            <a:r>
              <a:rPr lang="ru-RU"/>
              <a:t>Интервал приблизительно от </a:t>
            </a:r>
            <a:r>
              <a:rPr lang="ru-RU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E</a:t>
            </a:r>
            <a:r>
              <a:rPr lang="ru-RU">
                <a:latin typeface="Courier New" pitchFamily="49" charset="0"/>
              </a:rPr>
              <a:t>-308</a:t>
            </a:r>
            <a:r>
              <a:rPr lang="ru-RU"/>
              <a:t> до </a:t>
            </a:r>
            <a:r>
              <a:rPr lang="ru-RU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E+</a:t>
            </a:r>
            <a:r>
              <a:rPr lang="ru-RU">
                <a:latin typeface="Courier New" pitchFamily="49" charset="0"/>
              </a:rPr>
              <a:t>308</a:t>
            </a:r>
            <a:r>
              <a:rPr lang="ru-RU"/>
              <a:t> </a:t>
            </a:r>
            <a:endParaRPr lang="en-US"/>
          </a:p>
          <a:p>
            <a:r>
              <a:rPr lang="ru-RU"/>
              <a:t>Комплексные числа строятся с применением суффиксов 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/>
              <a:t> </a:t>
            </a:r>
            <a:r>
              <a:rPr lang="ru-RU"/>
              <a:t>или </a:t>
            </a:r>
            <a:r>
              <a:rPr lang="en-US" i="1">
                <a:latin typeface="Times New Roman" pitchFamily="18" charset="0"/>
              </a:rPr>
              <a:t>j </a:t>
            </a:r>
            <a:r>
              <a:rPr lang="en-US"/>
              <a:t>(</a:t>
            </a:r>
            <a:r>
              <a:rPr lang="ru-RU"/>
              <a:t>мнимая</a:t>
            </a:r>
            <a:r>
              <a:rPr lang="en-US"/>
              <a:t> </a:t>
            </a:r>
            <a:r>
              <a:rPr lang="ru-RU"/>
              <a:t>единица): </a:t>
            </a:r>
            <a:r>
              <a:rPr lang="ru-RU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.4e7</a:t>
            </a:r>
            <a:r>
              <a:rPr lang="ru-RU">
                <a:latin typeface="Courier New" pitchFamily="49" charset="0"/>
              </a:rPr>
              <a:t>+</a:t>
            </a:r>
            <a:r>
              <a:rPr lang="en-US">
                <a:latin typeface="Courier New" pitchFamily="49" charset="0"/>
              </a:rPr>
              <a:t>3.005i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7401-7E6E-43E9-80DB-1DF222426CC9}" type="slidenum">
              <a:rPr lang="ru-RU"/>
              <a:pPr/>
              <a:t>11</a:t>
            </a:fld>
            <a:endParaRPr 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Другие типы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Строки</a:t>
            </a:r>
          </a:p>
          <a:p>
            <a:r>
              <a:rPr lang="ru-RU"/>
              <a:t>Массивы структур (записей)</a:t>
            </a:r>
          </a:p>
          <a:p>
            <a:r>
              <a:rPr lang="ru-RU"/>
              <a:t>Массивы ячеек</a:t>
            </a:r>
          </a:p>
          <a:p>
            <a:pPr lvl="1"/>
            <a:r>
              <a:rPr lang="ru-RU"/>
              <a:t>позволяют объединять в массиве элементы разной природы</a:t>
            </a:r>
          </a:p>
          <a:p>
            <a:r>
              <a:rPr lang="ru-RU"/>
              <a:t>Объекты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71C1-7CED-4DB1-A6BC-7FF3B445CB18}" type="slidenum">
              <a:rPr lang="ru-RU"/>
              <a:pPr/>
              <a:t>12</a:t>
            </a:fld>
            <a:endParaRPr lang="ru-R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r>
              <a:rPr lang="ru-RU"/>
              <a:t>Переменные и выражения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/>
              <a:t>Переменные определяются пользователем при помощи оператора присваивания: </a:t>
            </a:r>
            <a:r>
              <a:rPr lang="en-US" sz="2400">
                <a:latin typeface="Courier New" pitchFamily="49" charset="0"/>
              </a:rPr>
              <a:t>x=5</a:t>
            </a:r>
          </a:p>
          <a:p>
            <a:pPr>
              <a:lnSpc>
                <a:spcPct val="80000"/>
              </a:lnSpc>
            </a:pPr>
            <a:r>
              <a:rPr lang="ru-RU" sz="2400"/>
              <a:t>В левой части – имя переменной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заглавные и строчные буквы различаются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ru-RU" sz="2400"/>
              <a:t>В правой части оператора присваивания может стоять выражение: </a:t>
            </a:r>
            <a:r>
              <a:rPr lang="en-US" sz="2400">
                <a:latin typeface="Courier New" pitchFamily="49" charset="0"/>
              </a:rPr>
              <a:t>y=(2-x)/(x+3)</a:t>
            </a:r>
          </a:p>
          <a:p>
            <a:pPr>
              <a:lnSpc>
                <a:spcPct val="80000"/>
              </a:lnSpc>
            </a:pPr>
            <a:r>
              <a:rPr lang="ru-RU" sz="2400"/>
              <a:t>Если выражение встречается вне оператора присваивания, то его значение вычисляется и помещается в системную переменную </a:t>
            </a:r>
            <a:r>
              <a:rPr lang="en-US" sz="2400">
                <a:latin typeface="Courier New" pitchFamily="49" charset="0"/>
              </a:rPr>
              <a:t>ans</a:t>
            </a:r>
            <a:r>
              <a:rPr lang="ru-RU" sz="2400">
                <a:latin typeface="Times New Roman" pitchFamily="18" charset="0"/>
              </a:rPr>
              <a:t> (от </a:t>
            </a:r>
            <a:r>
              <a:rPr lang="en-US" sz="2400">
                <a:latin typeface="Times New Roman" pitchFamily="18" charset="0"/>
              </a:rPr>
              <a:t>answer)</a:t>
            </a:r>
          </a:p>
          <a:p>
            <a:pPr>
              <a:lnSpc>
                <a:spcPct val="80000"/>
              </a:lnSpc>
            </a:pPr>
            <a:r>
              <a:rPr lang="ru-RU" sz="2400"/>
              <a:t>Переменную </a:t>
            </a:r>
            <a:r>
              <a:rPr lang="en-US" sz="2400">
                <a:latin typeface="Courier New" pitchFamily="49" charset="0"/>
              </a:rPr>
              <a:t>ans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ru-RU" sz="2400"/>
              <a:t>можно использовать для задания новых выражений: </a:t>
            </a:r>
            <a:r>
              <a:rPr lang="en-US" sz="2400">
                <a:latin typeface="Courier New" pitchFamily="49" charset="0"/>
              </a:rPr>
              <a:t>z=ans*3</a:t>
            </a:r>
            <a:endParaRPr lang="ru-RU" sz="24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2400"/>
              <a:t>Если оператор присваивания завершить символом «</a:t>
            </a:r>
            <a:r>
              <a:rPr lang="ru-RU" sz="2400">
                <a:latin typeface="Courier New" pitchFamily="49" charset="0"/>
              </a:rPr>
              <a:t>;</a:t>
            </a:r>
            <a:r>
              <a:rPr lang="ru-RU" sz="2400"/>
              <a:t>», то результат на экране не дублируется; в противном случае – выводится на экран</a:t>
            </a:r>
            <a:r>
              <a:rPr lang="en-US" sz="2400"/>
              <a:t>:</a:t>
            </a:r>
            <a:endParaRPr lang="ru-RU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0330-2481-4EF1-AD24-70CF66C778AE}" type="slidenum">
              <a:rPr lang="ru-RU"/>
              <a:pPr/>
              <a:t>13</a:t>
            </a:fld>
            <a:endParaRPr lang="ru-RU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995488"/>
            <a:ext cx="68961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1A1A-2D94-4CFB-A769-4C07625569F0}" type="slidenum">
              <a:rPr lang="ru-RU"/>
              <a:pPr/>
              <a:t>14</a:t>
            </a:fld>
            <a:endParaRPr lang="ru-RU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 составлении выражений могут быть использованы операторы: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/>
              <a:t> </a:t>
            </a:r>
            <a:r>
              <a:rPr lang="en-US"/>
              <a:t> </a:t>
            </a:r>
            <a:r>
              <a:rPr lang="ru-RU">
                <a:latin typeface="Courier New" pitchFamily="49" charset="0"/>
              </a:rPr>
              <a:t>+</a:t>
            </a:r>
            <a:r>
              <a:rPr lang="en-US"/>
              <a:t>   </a:t>
            </a:r>
            <a:r>
              <a:rPr lang="ru-RU"/>
              <a:t> сложение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</a:t>
            </a:r>
            <a:r>
              <a:rPr lang="ru-RU"/>
              <a:t> </a:t>
            </a:r>
            <a:r>
              <a:rPr lang="ru-RU">
                <a:latin typeface="Courier New" pitchFamily="49" charset="0"/>
              </a:rPr>
              <a:t>-</a:t>
            </a:r>
            <a:r>
              <a:rPr lang="ru-RU"/>
              <a:t> </a:t>
            </a:r>
            <a:r>
              <a:rPr lang="en-US"/>
              <a:t>  </a:t>
            </a:r>
            <a:r>
              <a:rPr lang="ru-RU"/>
              <a:t> вычитание</a:t>
            </a:r>
            <a:endParaRPr lang="en-US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</a:t>
            </a:r>
            <a:r>
              <a:rPr lang="ru-RU"/>
              <a:t>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    </a:t>
            </a:r>
            <a:r>
              <a:rPr lang="ru-RU"/>
              <a:t>умножение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/>
              <a:t>  </a:t>
            </a:r>
            <a:r>
              <a:rPr lang="en-US">
                <a:latin typeface="Courier New" pitchFamily="49" charset="0"/>
              </a:rPr>
              <a:t>/</a:t>
            </a:r>
            <a:r>
              <a:rPr lang="en-US"/>
              <a:t>   </a:t>
            </a:r>
            <a:r>
              <a:rPr lang="ru-RU"/>
              <a:t> деление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/>
              <a:t>  </a:t>
            </a:r>
            <a:r>
              <a:rPr lang="en-US">
                <a:latin typeface="Courier New" pitchFamily="49" charset="0"/>
              </a:rPr>
              <a:t>^</a:t>
            </a:r>
            <a:r>
              <a:rPr lang="en-US"/>
              <a:t>    </a:t>
            </a:r>
            <a:r>
              <a:rPr lang="ru-RU"/>
              <a:t>возведение в степень</a:t>
            </a:r>
          </a:p>
          <a:p>
            <a:pPr>
              <a:lnSpc>
                <a:spcPct val="90000"/>
              </a:lnSpc>
            </a:pPr>
            <a:r>
              <a:rPr lang="ru-RU"/>
              <a:t>Приоритет операций обычный. Изменяется при помощи круглых скобок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27D-86F5-463D-BDC5-E5D09CA81821}" type="slidenum">
              <a:rPr lang="ru-RU"/>
              <a:pPr/>
              <a:t>15</a:t>
            </a:fld>
            <a:endParaRPr lang="ru-R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отношения</a:t>
            </a:r>
          </a:p>
        </p:txBody>
      </p:sp>
      <p:pic>
        <p:nvPicPr>
          <p:cNvPr id="27677" name="Picture 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492375"/>
            <a:ext cx="4038600" cy="2520950"/>
          </a:xfrm>
        </p:spPr>
      </p:pic>
      <p:graphicFrame>
        <p:nvGraphicFramePr>
          <p:cNvPr id="27801" name="Group 15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65652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меньше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меньше или равно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больше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больше или равно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равно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~=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равно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Приоритет ниже, чем у арифметических операций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AE38-43EC-467B-85A6-8E517F3ECAF7}" type="slidenum">
              <a:rPr lang="ru-RU"/>
              <a:pPr/>
              <a:t>16</a:t>
            </a:fld>
            <a:endParaRPr lang="ru-R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Логические операции</a:t>
            </a:r>
          </a:p>
        </p:txBody>
      </p:sp>
      <p:graphicFrame>
        <p:nvGraphicFramePr>
          <p:cNvPr id="31797" name="Group 5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295458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или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~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ложь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истина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(true)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Приоритет ниже, чем у арифметических операций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 операций отношения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1785" name="Picture 4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708400" y="1628775"/>
            <a:ext cx="5111750" cy="1873250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7B3C-4DCB-4CF3-95C4-3DD910753EE0}" type="slidenum">
              <a:rPr lang="ru-RU"/>
              <a:pPr/>
              <a:t>17</a:t>
            </a:fld>
            <a:endParaRPr lang="ru-RU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Командная строка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5616575" cy="5040312"/>
          </a:xfrm>
        </p:spPr>
        <p:txBody>
          <a:bodyPr/>
          <a:lstStyle/>
          <a:p>
            <a:r>
              <a:rPr lang="ru-RU" sz="2400" dirty="0"/>
              <a:t>Простейший способ взаимодействия 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работа в командной строке (в режиме калькулятора)</a:t>
            </a:r>
          </a:p>
          <a:p>
            <a:pPr lvl="1"/>
            <a:r>
              <a:rPr lang="ru-RU" sz="2000" dirty="0"/>
              <a:t>строка начинается с приглашения: символа </a:t>
            </a:r>
            <a:r>
              <a:rPr lang="en-US" sz="2000" dirty="0">
                <a:latin typeface="Courier New" pitchFamily="49" charset="0"/>
              </a:rPr>
              <a:t>&gt;&gt;</a:t>
            </a:r>
            <a:endParaRPr lang="ru-RU" sz="2000" dirty="0">
              <a:latin typeface="Courier New" pitchFamily="49" charset="0"/>
            </a:endParaRPr>
          </a:p>
          <a:p>
            <a:r>
              <a:rPr lang="ru-RU" sz="2400" dirty="0"/>
              <a:t>Перемещение по стеку ранее введённых команд – клавиши </a:t>
            </a:r>
            <a:r>
              <a:rPr lang="ru-RU" sz="2400" dirty="0">
                <a:cs typeface="Arial" charset="0"/>
              </a:rPr>
              <a:t>↑ и ↓</a:t>
            </a:r>
          </a:p>
          <a:p>
            <a:r>
              <a:rPr lang="ru-RU" sz="2400" dirty="0">
                <a:cs typeface="Arial" charset="0"/>
              </a:rPr>
              <a:t>Для удобства размещения данных в КС можно разбивать вводимое выражение знаком «…»</a:t>
            </a:r>
          </a:p>
          <a:p>
            <a:r>
              <a:rPr lang="ru-RU" sz="2400" dirty="0">
                <a:cs typeface="Arial" charset="0"/>
              </a:rPr>
              <a:t>Очистить командное окно можно </a:t>
            </a:r>
            <a:r>
              <a:rPr lang="ru-RU" sz="2400" dirty="0" err="1">
                <a:cs typeface="Arial" charset="0"/>
              </a:rPr>
              <a:t>комадной</a:t>
            </a:r>
            <a:r>
              <a:rPr lang="ru-RU" sz="2400" dirty="0">
                <a:cs typeface="Arial" charset="0"/>
              </a:rPr>
              <a:t>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clc</a:t>
            </a:r>
            <a:endParaRPr lang="ru-RU" sz="2400" dirty="0">
              <a:latin typeface="Courier New" pitchFamily="49" charset="0"/>
              <a:cs typeface="Arial" charset="0"/>
            </a:endParaRPr>
          </a:p>
          <a:p>
            <a:endParaRPr lang="ru-RU" sz="2800" dirty="0"/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16688" y="1989138"/>
            <a:ext cx="1990725" cy="809625"/>
          </a:xfrm>
          <a:noFill/>
          <a:ln/>
        </p:spPr>
      </p:pic>
      <p:pic>
        <p:nvPicPr>
          <p:cNvPr id="2458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84888" y="4292600"/>
            <a:ext cx="2873375" cy="21875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A715-3071-4A88-BB8D-7B14BB63D75F}" type="slidenum">
              <a:rPr lang="ru-RU"/>
              <a:pPr/>
              <a:t>18</a:t>
            </a:fld>
            <a:endParaRPr lang="ru-RU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Командная строка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400"/>
              <a:t>Работа с КС упрощается благодаря окну </a:t>
            </a:r>
            <a:r>
              <a:rPr lang="en-US" sz="2400"/>
              <a:t>Command History (</a:t>
            </a:r>
            <a:r>
              <a:rPr lang="ru-RU" sz="2400"/>
              <a:t>меню </a:t>
            </a:r>
            <a:r>
              <a:rPr lang="en-US" sz="2400"/>
              <a:t>Desktop)</a:t>
            </a:r>
          </a:p>
          <a:p>
            <a:r>
              <a:rPr lang="ru-RU" sz="2400"/>
              <a:t>Здесь хранится сессионная запись всех введённых команд</a:t>
            </a:r>
          </a:p>
          <a:p>
            <a:r>
              <a:rPr lang="ru-RU" sz="2400"/>
              <a:t>Их можно скопировать, выполнить и т. п. (см. контекстное меню)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80063" y="1341438"/>
            <a:ext cx="2305050" cy="2266950"/>
          </a:xfrm>
          <a:noFill/>
          <a:ln/>
        </p:spPr>
      </p:pic>
      <p:pic>
        <p:nvPicPr>
          <p:cNvPr id="3482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527675" y="3938588"/>
            <a:ext cx="2789238" cy="267811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F919-E9E4-4BC7-B991-16B071F0BECA}" type="slidenum">
              <a:rPr lang="ru-RU"/>
              <a:pPr/>
              <a:t>19</a:t>
            </a:fld>
            <a:endParaRPr lang="ru-RU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Рабочее пространство </a:t>
            </a:r>
            <a:r>
              <a:rPr lang="en-US" sz="4000"/>
              <a:t>(Workspace)</a:t>
            </a:r>
            <a:endParaRPr lang="ru-RU" sz="40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620963"/>
          </a:xfrm>
        </p:spPr>
        <p:txBody>
          <a:bodyPr/>
          <a:lstStyle/>
          <a:p>
            <a:r>
              <a:rPr lang="ru-RU" sz="2800"/>
              <a:t>Все переменные хранятся в РП</a:t>
            </a:r>
            <a:endParaRPr lang="en-US" sz="2800"/>
          </a:p>
          <a:p>
            <a:pPr lvl="1"/>
            <a:r>
              <a:rPr lang="ru-RU" sz="2400"/>
              <a:t>порой это отнимает много места</a:t>
            </a:r>
            <a:endParaRPr lang="en-US" sz="2400"/>
          </a:p>
          <a:p>
            <a:r>
              <a:rPr lang="ru-RU" sz="2800"/>
              <a:t>Просмотреть список существующих в РП переменных можно командой </a:t>
            </a:r>
            <a:r>
              <a:rPr lang="en-US" sz="2800">
                <a:latin typeface="Courier New" pitchFamily="49" charset="0"/>
              </a:rPr>
              <a:t>who</a:t>
            </a:r>
            <a:r>
              <a:rPr lang="en-US" sz="2800"/>
              <a:t>: </a:t>
            </a:r>
            <a:endParaRPr lang="ru-RU" sz="2800"/>
          </a:p>
          <a:p>
            <a:endParaRPr lang="ru-RU" sz="2800"/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843213" y="4076700"/>
            <a:ext cx="3219450" cy="15335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5FB7-A2F1-4808-9EE3-D8371C0A0C4E}" type="slidenum">
              <a:rPr lang="ru-RU"/>
              <a:pPr/>
              <a:t>2</a:t>
            </a:fld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Scilab</a:t>
            </a:r>
            <a:r>
              <a:rPr lang="en-US" sz="4000" dirty="0" smtClean="0"/>
              <a:t>– </a:t>
            </a:r>
            <a:r>
              <a:rPr lang="ru-RU" sz="4000" dirty="0"/>
              <a:t>это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35975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математические вычисления</a:t>
            </a:r>
          </a:p>
          <a:p>
            <a:pPr>
              <a:lnSpc>
                <a:spcPct val="90000"/>
              </a:lnSpc>
            </a:pPr>
            <a:r>
              <a:rPr lang="ru-RU"/>
              <a:t>создание алгоритмов</a:t>
            </a:r>
          </a:p>
          <a:p>
            <a:pPr>
              <a:lnSpc>
                <a:spcPct val="90000"/>
              </a:lnSpc>
            </a:pPr>
            <a:r>
              <a:rPr lang="ru-RU"/>
              <a:t>моделирование</a:t>
            </a:r>
          </a:p>
          <a:p>
            <a:pPr>
              <a:lnSpc>
                <a:spcPct val="90000"/>
              </a:lnSpc>
            </a:pPr>
            <a:r>
              <a:rPr lang="ru-RU"/>
              <a:t>анализ, обработка и визуализация данных</a:t>
            </a:r>
          </a:p>
          <a:p>
            <a:pPr>
              <a:lnSpc>
                <a:spcPct val="90000"/>
              </a:lnSpc>
            </a:pPr>
            <a:r>
              <a:rPr lang="ru-RU"/>
              <a:t>научная и инженерная графика</a:t>
            </a:r>
          </a:p>
          <a:p>
            <a:pPr>
              <a:lnSpc>
                <a:spcPct val="90000"/>
              </a:lnSpc>
            </a:pPr>
            <a:r>
              <a:rPr lang="ru-RU"/>
              <a:t>разработка приложений с </a:t>
            </a:r>
            <a:r>
              <a:rPr lang="en-US"/>
              <a:t>GUI</a:t>
            </a:r>
          </a:p>
          <a:p>
            <a:pPr>
              <a:lnSpc>
                <a:spcPct val="90000"/>
              </a:lnSpc>
            </a:pPr>
            <a:r>
              <a:rPr lang="ru-RU"/>
              <a:t>огромное количество прикладных пакетов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9BAA-52D2-42A6-8E98-B1AE855EFF7E}" type="slidenum">
              <a:rPr lang="ru-RU"/>
              <a:pPr/>
              <a:t>20</a:t>
            </a:fld>
            <a:endParaRPr lang="ru-RU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Рабочее пространство </a:t>
            </a:r>
            <a:r>
              <a:rPr lang="en-US" sz="4000"/>
              <a:t>(Workspace)</a:t>
            </a:r>
            <a:endParaRPr lang="ru-RU" sz="40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620963"/>
          </a:xfrm>
        </p:spPr>
        <p:txBody>
          <a:bodyPr/>
          <a:lstStyle/>
          <a:p>
            <a:r>
              <a:rPr lang="ru-RU" sz="2800"/>
              <a:t>Более подробную информацию о переменных РП можно вывести командой </a:t>
            </a:r>
            <a:r>
              <a:rPr lang="en-US" sz="2800">
                <a:latin typeface="Courier New" pitchFamily="49" charset="0"/>
              </a:rPr>
              <a:t>whos</a:t>
            </a:r>
            <a:r>
              <a:rPr lang="ru-RU" sz="2800"/>
              <a:t>:</a:t>
            </a:r>
          </a:p>
          <a:p>
            <a:endParaRPr lang="ru-RU" sz="2800"/>
          </a:p>
        </p:txBody>
      </p:sp>
      <p:pic>
        <p:nvPicPr>
          <p:cNvPr id="39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411413" y="3429000"/>
            <a:ext cx="4038600" cy="18843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C5E8-E0E5-4F97-868D-6455669F033C}" type="slidenum">
              <a:rPr lang="ru-RU"/>
              <a:pPr/>
              <a:t>21</a:t>
            </a:fld>
            <a:endParaRPr lang="ru-RU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Рабочее пространство </a:t>
            </a:r>
            <a:r>
              <a:rPr lang="en-US" sz="4000"/>
              <a:t>(Workspace)</a:t>
            </a:r>
            <a:endParaRPr lang="ru-RU" sz="40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После закрытия сеанса </a:t>
            </a:r>
            <a:r>
              <a:rPr lang="ru-RU" sz="2800" dirty="0" smtClean="0"/>
              <a:t>работы </a:t>
            </a:r>
            <a:r>
              <a:rPr lang="ru-RU" sz="2800" dirty="0"/>
              <a:t>все переменные, вычисленные в течение сеанса, теряются. Однако их можно сохранить для последующего использования в иных сеансах, сохранив содержимое РП в файле на диске</a:t>
            </a:r>
          </a:p>
          <a:p>
            <a:pPr lvl="1"/>
            <a:r>
              <a:rPr lang="ru-RU" sz="2400" dirty="0"/>
              <a:t>командой меню: </a:t>
            </a:r>
            <a:r>
              <a:rPr lang="en-US" sz="2400" dirty="0"/>
              <a:t>File \ Save Workspace As…</a:t>
            </a:r>
          </a:p>
          <a:p>
            <a:pPr lvl="1"/>
            <a:r>
              <a:rPr lang="ru-RU" sz="2400" dirty="0"/>
              <a:t>командой </a:t>
            </a:r>
            <a:r>
              <a:rPr lang="en-US" sz="2400" dirty="0" err="1"/>
              <a:t>Matlab</a:t>
            </a:r>
            <a:r>
              <a:rPr lang="en-US" sz="2400" dirty="0"/>
              <a:t>: </a:t>
            </a:r>
            <a:r>
              <a:rPr lang="en-US" sz="2400" dirty="0">
                <a:latin typeface="Courier New" pitchFamily="49" charset="0"/>
              </a:rPr>
              <a:t>save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91A-9E98-4E05-8ECB-290325CD480D}" type="slidenum">
              <a:rPr lang="ru-RU"/>
              <a:pPr/>
              <a:t>22</a:t>
            </a:fld>
            <a:endParaRPr lang="ru-RU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Команда </a:t>
            </a:r>
            <a:r>
              <a:rPr lang="en-US"/>
              <a:t>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ru-RU"/>
              <a:t>Служит для удаления переменных из РП</a:t>
            </a:r>
          </a:p>
          <a:p>
            <a:r>
              <a:rPr lang="en-US">
                <a:latin typeface="Courier New" pitchFamily="49" charset="0"/>
              </a:rPr>
              <a:t>clear</a:t>
            </a:r>
            <a:r>
              <a:rPr lang="en-US"/>
              <a:t> – </a:t>
            </a:r>
            <a:r>
              <a:rPr lang="ru-RU"/>
              <a:t>удаляет все переменные</a:t>
            </a:r>
          </a:p>
          <a:p>
            <a:r>
              <a:rPr lang="en-US">
                <a:latin typeface="Courier New" pitchFamily="49" charset="0"/>
              </a:rPr>
              <a:t>clear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all</a:t>
            </a:r>
            <a:r>
              <a:rPr lang="en-US"/>
              <a:t> – </a:t>
            </a:r>
            <a:r>
              <a:rPr lang="ru-RU"/>
              <a:t>удаляет всё, включая классы, функции, скомпилированные файлы и пр.</a:t>
            </a:r>
          </a:p>
          <a:p>
            <a:r>
              <a:rPr lang="en-US">
                <a:latin typeface="Courier New" pitchFamily="49" charset="0"/>
              </a:rPr>
              <a:t>clear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x y z</a:t>
            </a:r>
            <a:r>
              <a:rPr lang="en-US"/>
              <a:t>  – </a:t>
            </a:r>
            <a:r>
              <a:rPr lang="ru-RU"/>
              <a:t>удаляет переменные </a:t>
            </a:r>
            <a:r>
              <a:rPr lang="en-US" i="1"/>
              <a:t>x, y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i="1"/>
              <a:t>z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A993-EFCA-4E2C-B41C-B0E2A0F28555}" type="slidenum">
              <a:rPr lang="ru-RU"/>
              <a:pPr/>
              <a:t>23</a:t>
            </a:fld>
            <a:endParaRPr lang="ru-RU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Рабочий каталог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2260600"/>
          </a:xfrm>
        </p:spPr>
        <p:txBody>
          <a:bodyPr/>
          <a:lstStyle/>
          <a:p>
            <a:r>
              <a:rPr lang="ru-RU" sz="2000"/>
              <a:t>Все файлы (данные, функции и пр.), созданные пользователем сохраняются в текущем каталоге </a:t>
            </a:r>
            <a:r>
              <a:rPr lang="en-US" sz="2000"/>
              <a:t>(Current Directory)</a:t>
            </a:r>
          </a:p>
          <a:p>
            <a:r>
              <a:rPr lang="ru-RU" sz="2000"/>
              <a:t>Изменить текущий каталог можно</a:t>
            </a:r>
          </a:p>
          <a:p>
            <a:pPr lvl="1"/>
            <a:r>
              <a:rPr lang="ru-RU" sz="1800"/>
              <a:t>командой </a:t>
            </a:r>
            <a:r>
              <a:rPr lang="en-US" sz="1800">
                <a:latin typeface="Courier New" pitchFamily="49" charset="0"/>
              </a:rPr>
              <a:t>cd &lt;</a:t>
            </a:r>
            <a:r>
              <a:rPr lang="ru-RU" sz="1800">
                <a:latin typeface="Courier New" pitchFamily="49" charset="0"/>
              </a:rPr>
              <a:t>путь</a:t>
            </a:r>
            <a:r>
              <a:rPr lang="en-US" sz="1800">
                <a:latin typeface="Courier New" pitchFamily="49" charset="0"/>
              </a:rPr>
              <a:t>&gt;</a:t>
            </a:r>
            <a:endParaRPr lang="ru-RU" sz="1800">
              <a:latin typeface="Courier New" pitchFamily="49" charset="0"/>
            </a:endParaRPr>
          </a:p>
          <a:p>
            <a:pPr lvl="1"/>
            <a:r>
              <a:rPr lang="ru-RU" sz="1800"/>
              <a:t>в строке ввода </a:t>
            </a:r>
            <a:r>
              <a:rPr lang="en-US" sz="1800"/>
              <a:t>Current Directory</a:t>
            </a:r>
            <a:r>
              <a:rPr lang="ru-RU" sz="1800"/>
              <a:t> на панели инструментов:</a:t>
            </a:r>
          </a:p>
          <a:p>
            <a:pPr lvl="1"/>
            <a:r>
              <a:rPr lang="ru-RU" sz="1800"/>
              <a:t>в окне </a:t>
            </a:r>
            <a:r>
              <a:rPr lang="en-US" sz="1800"/>
              <a:t>Current Directory</a:t>
            </a:r>
            <a:r>
              <a:rPr lang="ru-RU" sz="1800"/>
              <a:t> </a:t>
            </a:r>
          </a:p>
        </p:txBody>
      </p:sp>
      <p:pic>
        <p:nvPicPr>
          <p:cNvPr id="4506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75" y="3573463"/>
            <a:ext cx="5903913" cy="3182937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7A3D-C4F2-4658-A6BE-48C6EB7A7FDC}" type="slidenum">
              <a:rPr lang="ru-RU"/>
              <a:pPr/>
              <a:t>3</a:t>
            </a:fld>
            <a:endParaRPr 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 </a:t>
            </a:r>
            <a:r>
              <a:rPr lang="en-US" sz="3600" dirty="0" err="1" smtClean="0"/>
              <a:t>Scilab</a:t>
            </a:r>
            <a:r>
              <a:rPr lang="ru-RU" sz="3600" dirty="0" smtClean="0"/>
              <a:t> </a:t>
            </a:r>
            <a:r>
              <a:rPr lang="ru-RU" sz="3600" dirty="0"/>
              <a:t>можно выделить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ru-RU" sz="3600" dirty="0"/>
              <a:t>пять частей: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dirty="0"/>
              <a:t>Язык </a:t>
            </a:r>
            <a:r>
              <a:rPr lang="en-US" dirty="0" err="1" smtClean="0"/>
              <a:t>Sci</a:t>
            </a:r>
            <a:r>
              <a:rPr lang="en-US" sz="2800" dirty="0" err="1" smtClean="0"/>
              <a:t>lab</a:t>
            </a:r>
            <a:endParaRPr lang="ru-RU" sz="2800" dirty="0"/>
          </a:p>
          <a:p>
            <a:pPr marL="609600" indent="-609600">
              <a:buFontTx/>
              <a:buAutoNum type="arabicPeriod"/>
            </a:pPr>
            <a:r>
              <a:rPr lang="ru-RU" sz="2800" dirty="0"/>
              <a:t>Среда </a:t>
            </a:r>
            <a:r>
              <a:rPr lang="en-US" sz="2800" dirty="0" err="1" smtClean="0"/>
              <a:t>Scilab</a:t>
            </a:r>
            <a:endParaRPr lang="ru-RU" sz="2800" dirty="0"/>
          </a:p>
          <a:p>
            <a:pPr marL="609600" indent="-609600">
              <a:buFontTx/>
              <a:buAutoNum type="arabicPeriod"/>
            </a:pPr>
            <a:r>
              <a:rPr lang="ru-RU" sz="2800" dirty="0"/>
              <a:t>Управляемая графика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Библиотека математических функций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Программный интерфейс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92E3-3503-43B9-91D5-2A31617DD71F}" type="slidenum">
              <a:rPr lang="ru-RU"/>
              <a:pPr/>
              <a:t>4</a:t>
            </a:fld>
            <a:endParaRPr 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sz="4000" dirty="0" err="1" smtClean="0"/>
              <a:t>Sci</a:t>
            </a:r>
            <a:r>
              <a:rPr lang="en-US" sz="4000" dirty="0" err="1" smtClean="0"/>
              <a:t>lab</a:t>
            </a:r>
            <a:endParaRPr lang="ru-RU" sz="4000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800" dirty="0"/>
              <a:t>Си- и </a:t>
            </a:r>
            <a:r>
              <a:rPr lang="ru-RU" sz="2800" dirty="0" err="1" smtClean="0"/>
              <a:t>Фортрано-подобный</a:t>
            </a:r>
            <a:r>
              <a:rPr lang="ru-RU" sz="2800" dirty="0" smtClean="0"/>
              <a:t> </a:t>
            </a:r>
            <a:r>
              <a:rPr lang="ru-RU" sz="2800" dirty="0"/>
              <a:t>объектно-ориентированный</a:t>
            </a:r>
          </a:p>
          <a:p>
            <a:r>
              <a:rPr lang="ru-RU" sz="2800" dirty="0"/>
              <a:t>Огромный набор встроенных функций</a:t>
            </a:r>
          </a:p>
          <a:p>
            <a:r>
              <a:rPr lang="ru-RU" sz="2800" dirty="0"/>
              <a:t>Расширяемый</a:t>
            </a:r>
            <a:r>
              <a:rPr lang="en-US" sz="2800" dirty="0"/>
              <a:t> </a:t>
            </a:r>
            <a:r>
              <a:rPr lang="ru-RU" sz="2800" dirty="0"/>
              <a:t>пользователем</a:t>
            </a:r>
          </a:p>
        </p:txBody>
      </p:sp>
      <p:pic>
        <p:nvPicPr>
          <p:cNvPr id="1024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600200"/>
            <a:ext cx="4495800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D981-A82E-4E0B-A17A-59F528BB66C9}" type="slidenum">
              <a:rPr lang="ru-RU"/>
              <a:pPr/>
              <a:t>5</a:t>
            </a:fld>
            <a:endParaRPr 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20"/>
            <a:ext cx="8229600" cy="1143000"/>
          </a:xfrm>
        </p:spPr>
        <p:txBody>
          <a:bodyPr/>
          <a:lstStyle/>
          <a:p>
            <a:r>
              <a:rPr lang="ru-RU" sz="4000" dirty="0"/>
              <a:t>Среда </a:t>
            </a:r>
            <a:r>
              <a:rPr lang="en-US" sz="4000" dirty="0" err="1" smtClean="0"/>
              <a:t>Scilab</a:t>
            </a:r>
            <a:endParaRPr lang="ru-RU" sz="4000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98823" y="1010838"/>
            <a:ext cx="8003232" cy="29809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ru-RU" sz="2800" dirty="0" smtClean="0"/>
              <a:t>Интерактивная работа</a:t>
            </a:r>
            <a:r>
              <a:rPr lang="en-US" sz="2800" dirty="0" smtClean="0"/>
              <a:t>       -</a:t>
            </a:r>
            <a:r>
              <a:rPr lang="ru-RU" sz="2800" dirty="0" smtClean="0"/>
              <a:t>Отладчик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ru-RU" sz="2800" dirty="0" smtClean="0"/>
              <a:t>Управление </a:t>
            </a:r>
            <a:r>
              <a:rPr lang="ru-RU" sz="2800" dirty="0"/>
              <a:t>переменными в рабочем </a:t>
            </a:r>
            <a:r>
              <a:rPr lang="ru-RU" sz="2800" dirty="0" smtClean="0"/>
              <a:t>пространстве</a:t>
            </a:r>
            <a:r>
              <a:rPr lang="en-US" sz="2800" dirty="0" smtClean="0"/>
              <a:t>                       -</a:t>
            </a:r>
            <a:r>
              <a:rPr lang="ru-RU" sz="2800" dirty="0" smtClean="0"/>
              <a:t>Редактор</a:t>
            </a:r>
            <a:r>
              <a:rPr lang="en-US" sz="2800" dirty="0" smtClean="0"/>
              <a:t>    </a:t>
            </a:r>
            <a:endParaRPr lang="ru-RU" sz="28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0" y="2501302"/>
            <a:ext cx="8157605" cy="4356698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A4E-D324-4555-B994-FE300B76ABCE}" type="slidenum">
              <a:rPr lang="ru-RU"/>
              <a:pPr/>
              <a:t>6</a:t>
            </a:fld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Управляемая графика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u-RU" sz="2800"/>
              <a:t>Команды высокого уровня для работы с </a:t>
            </a:r>
            <a:r>
              <a:rPr lang="en-US" sz="2800"/>
              <a:t>2D- </a:t>
            </a:r>
            <a:r>
              <a:rPr lang="ru-RU" sz="2800"/>
              <a:t>и </a:t>
            </a:r>
            <a:r>
              <a:rPr lang="en-US" sz="2800"/>
              <a:t>3D-</a:t>
            </a:r>
            <a:r>
              <a:rPr lang="ru-RU" sz="2800"/>
              <a:t>графикой</a:t>
            </a:r>
          </a:p>
          <a:p>
            <a:r>
              <a:rPr lang="ru-RU" sz="2800"/>
              <a:t>Анимация</a:t>
            </a:r>
          </a:p>
          <a:p>
            <a:r>
              <a:rPr lang="ru-RU" sz="2800"/>
              <a:t>Команды низкого уровня для работы с графикой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437112"/>
            <a:ext cx="2277784" cy="2187575"/>
          </a:xfrm>
        </p:spPr>
      </p:pic>
      <p:pic>
        <p:nvPicPr>
          <p:cNvPr id="4" name="Объект 3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76" y="1340768"/>
            <a:ext cx="2922683" cy="218598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89" y="3768044"/>
            <a:ext cx="3216940" cy="30899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E97B-D04A-49F7-98C4-D238F3E666E4}" type="slidenum">
              <a:rPr lang="ru-RU"/>
              <a:pPr/>
              <a:t>7</a:t>
            </a:fld>
            <a:endParaRPr lang="ru-R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sz="3600"/>
              <a:t>Библиотека математических функций</a:t>
            </a:r>
            <a:br>
              <a:rPr lang="ru-RU" sz="3600"/>
            </a:br>
            <a:endParaRPr lang="ru-RU" sz="36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Обширная коллекция вычислительных алгоритмов от  элементарных функций  (</a:t>
            </a:r>
            <a:r>
              <a:rPr lang="en-US" i="1"/>
              <a:t>sin</a:t>
            </a:r>
            <a:r>
              <a:rPr lang="en-US"/>
              <a:t>, </a:t>
            </a:r>
            <a:r>
              <a:rPr lang="en-US" i="1"/>
              <a:t>cos</a:t>
            </a:r>
            <a:r>
              <a:rPr lang="en-US"/>
              <a:t> </a:t>
            </a:r>
            <a:r>
              <a:rPr lang="ru-RU"/>
              <a:t>и т. п.) до более сложных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u-RU"/>
              <a:t>обращение матриц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u-RU"/>
              <a:t>вычисление собственных значений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u-RU"/>
              <a:t>минимизация функций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u-RU"/>
              <a:t>дифференцирование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u-RU"/>
              <a:t>интегрирование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u-RU"/>
              <a:t>и пр.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8F1B-5547-414F-8044-C1CB62FC19FA}" type="slidenum">
              <a:rPr lang="ru-RU"/>
              <a:pPr/>
              <a:t>8</a:t>
            </a:fld>
            <a:endParaRPr lang="ru-RU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ru-RU" sz="3600"/>
              <a:t>Программный интерфейс</a:t>
            </a:r>
            <a:br>
              <a:rPr lang="ru-RU" sz="3600"/>
            </a:br>
            <a:endParaRPr lang="ru-RU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API </a:t>
            </a:r>
            <a:r>
              <a:rPr lang="ru-RU"/>
              <a:t>для взаимодействия с программами  на языках Си и Фортран</a:t>
            </a:r>
          </a:p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ECA2-8239-4892-BEAB-B89A4E65F2C4}" type="slidenum">
              <a:rPr lang="ru-RU"/>
              <a:pPr/>
              <a:t>9</a:t>
            </a:fld>
            <a:endParaRPr lang="ru-R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Scilab</a:t>
            </a:r>
            <a:r>
              <a:rPr lang="en-US" sz="4000" dirty="0" smtClean="0"/>
              <a:t> </a:t>
            </a:r>
            <a:r>
              <a:rPr lang="en-US" sz="4000" dirty="0"/>
              <a:t>– </a:t>
            </a:r>
            <a:r>
              <a:rPr lang="ru-RU" sz="4000" dirty="0"/>
              <a:t>язык для работы с матричными объектами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569325" cy="4525962"/>
          </a:xfrm>
        </p:spPr>
        <p:txBody>
          <a:bodyPr/>
          <a:lstStyle/>
          <a:p>
            <a:r>
              <a:rPr lang="ru-RU" dirty="0" smtClean="0"/>
              <a:t>Основной объект </a:t>
            </a:r>
            <a:r>
              <a:rPr lang="en-US" dirty="0" err="1"/>
              <a:t>Scilab</a:t>
            </a:r>
            <a:r>
              <a:rPr lang="ru-RU" dirty="0" smtClean="0"/>
              <a:t> – </a:t>
            </a:r>
            <a:r>
              <a:rPr lang="ru-RU" dirty="0"/>
              <a:t>матрица</a:t>
            </a:r>
          </a:p>
          <a:p>
            <a:r>
              <a:rPr lang="ru-RU" dirty="0"/>
              <a:t>Число – это матрица </a:t>
            </a:r>
            <a:r>
              <a:rPr lang="ru-RU" dirty="0" smtClean="0"/>
              <a:t>размера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1x1</a:t>
            </a:r>
            <a:r>
              <a:rPr lang="en-US" dirty="0"/>
              <a:t>)</a:t>
            </a:r>
          </a:p>
          <a:p>
            <a:r>
              <a:rPr lang="ru-RU" dirty="0"/>
              <a:t>Использование матриц </a:t>
            </a:r>
          </a:p>
          <a:p>
            <a:pPr lvl="1"/>
            <a:r>
              <a:rPr lang="ru-RU" dirty="0"/>
              <a:t>существенно облегчает программирование</a:t>
            </a:r>
          </a:p>
          <a:p>
            <a:pPr lvl="1"/>
            <a:r>
              <a:rPr lang="ru-RU" dirty="0"/>
              <a:t>делает запись формул краткой и наглядной</a:t>
            </a:r>
          </a:p>
          <a:p>
            <a:r>
              <a:rPr lang="ru-RU" dirty="0"/>
              <a:t>В дальнейшем изложении предполагается знакомство с матричной алгеброй и основами программирования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710</Words>
  <Application>Microsoft Office PowerPoint</Application>
  <PresentationFormat>Экран (4:3)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Times New Roman</vt:lpstr>
      <vt:lpstr>Wingdings</vt:lpstr>
      <vt:lpstr>Оформление по умолчанию</vt:lpstr>
      <vt:lpstr>Scilab</vt:lpstr>
      <vt:lpstr>Scilab– это</vt:lpstr>
      <vt:lpstr>В Scilab можно выделить пять частей:</vt:lpstr>
      <vt:lpstr>Язык Scilab</vt:lpstr>
      <vt:lpstr>Среда Scilab</vt:lpstr>
      <vt:lpstr>Управляемая графика</vt:lpstr>
      <vt:lpstr>Библиотека математических функций </vt:lpstr>
      <vt:lpstr>Программный интерфейс </vt:lpstr>
      <vt:lpstr>Scilab – язык для работы с матричными объектами</vt:lpstr>
      <vt:lpstr>Числа</vt:lpstr>
      <vt:lpstr>Другие типы</vt:lpstr>
      <vt:lpstr>Переменные и выражения</vt:lpstr>
      <vt:lpstr>Презентация PowerPoint</vt:lpstr>
      <vt:lpstr>Операторы</vt:lpstr>
      <vt:lpstr>Операции отношения</vt:lpstr>
      <vt:lpstr>Логические операции</vt:lpstr>
      <vt:lpstr>Командная строка</vt:lpstr>
      <vt:lpstr>Командная строка</vt:lpstr>
      <vt:lpstr>Рабочее пространство (Workspace)</vt:lpstr>
      <vt:lpstr>Рабочее пространство (Workspace)</vt:lpstr>
      <vt:lpstr>Рабочее пространство (Workspace)</vt:lpstr>
      <vt:lpstr>Команда clear</vt:lpstr>
      <vt:lpstr>Рабочий каталог</vt:lpstr>
    </vt:vector>
  </TitlesOfParts>
  <Company>OSPU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Matlab</dc:title>
  <dc:creator>Vadim Djenjer</dc:creator>
  <cp:lastModifiedBy>User</cp:lastModifiedBy>
  <cp:revision>28</cp:revision>
  <dcterms:created xsi:type="dcterms:W3CDTF">2007-02-06T17:10:22Z</dcterms:created>
  <dcterms:modified xsi:type="dcterms:W3CDTF">2021-10-04T14:01:19Z</dcterms:modified>
</cp:coreProperties>
</file>