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55C81-6FFB-45BE-9EA5-1F637DD822CB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5C84-B68E-4B58-BF7B-974CDD043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3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521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6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4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1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4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0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6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71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21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2EDF-B8BE-4CF1-87B0-7C1DA2F86E4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9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08" y="836712"/>
            <a:ext cx="89289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Информатика</a:t>
            </a:r>
            <a:endParaRPr lang="en-US" sz="4000" b="1" dirty="0" smtClean="0"/>
          </a:p>
          <a:p>
            <a:pPr algn="ctr"/>
            <a:endParaRPr lang="ru-RU" sz="2800" b="1" dirty="0" smtClean="0"/>
          </a:p>
          <a:p>
            <a:pPr algn="ctr"/>
            <a:endParaRPr lang="ru-RU" sz="3600" b="1" dirty="0"/>
          </a:p>
          <a:p>
            <a:pPr algn="ctr"/>
            <a:r>
              <a:rPr lang="ru-RU" sz="3600" b="1" dirty="0" smtClean="0"/>
              <a:t>Лектор: </a:t>
            </a:r>
            <a:r>
              <a:rPr lang="ru-RU" sz="3600" b="1" dirty="0" smtClean="0"/>
              <a:t> </a:t>
            </a:r>
            <a:endParaRPr lang="en-US" sz="3600" b="1" dirty="0" smtClean="0"/>
          </a:p>
          <a:p>
            <a:pPr algn="ctr"/>
            <a:endParaRPr lang="ru-RU" sz="3600" b="1" dirty="0"/>
          </a:p>
          <a:p>
            <a:pPr algn="ctr"/>
            <a:r>
              <a:rPr lang="ru-RU" sz="3600" b="1" dirty="0" smtClean="0"/>
              <a:t>Кафедра </a:t>
            </a:r>
            <a:r>
              <a:rPr lang="ru-RU" sz="3600" b="1" smtClean="0"/>
              <a:t>информатики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84810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5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73037" y="37532"/>
            <a:ext cx="8642350" cy="660173"/>
          </a:xfrm>
          <a:noFill/>
        </p:spPr>
        <p:txBody>
          <a:bodyPr anchor="t">
            <a:normAutofit fontScale="90000"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2.5. Перевод чисел из двоичной системы счисления в десятичную и обратно</a:t>
            </a:r>
            <a:endParaRPr lang="ru-RU" altLang="ru-RU" sz="2400" b="1" dirty="0"/>
          </a:p>
        </p:txBody>
      </p:sp>
      <p:graphicFrame>
        <p:nvGraphicFramePr>
          <p:cNvPr id="65100" name="Group 58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1310619"/>
              </p:ext>
            </p:extLst>
          </p:nvPr>
        </p:nvGraphicFramePr>
        <p:xfrm>
          <a:off x="271789" y="3073518"/>
          <a:ext cx="4498975" cy="3601920"/>
        </p:xfrm>
        <a:graphic>
          <a:graphicData uri="http://schemas.openxmlformats.org/drawingml/2006/table">
            <a:tbl>
              <a:tblPr/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204,375</a:t>
                      </a:r>
                      <a:r>
                        <a:rPr kumimoji="0" lang="ru-RU" altLang="ru-RU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разряда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Двоичное число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       / 76,375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64        / 12,375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8        /   4,375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        /   0,375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7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0,25   /   0,125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7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0,125 /   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5111121" y="3861048"/>
            <a:ext cx="3778250" cy="166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ru-RU" altLang="ru-RU" sz="2000" b="1" dirty="0" smtClean="0"/>
              <a:t>Пример 6</a:t>
            </a:r>
            <a:r>
              <a:rPr lang="ru-RU" altLang="ru-RU" sz="2000" dirty="0" smtClean="0"/>
              <a:t>. </a:t>
            </a:r>
            <a:r>
              <a:rPr lang="ru-RU" altLang="ru-RU" sz="2000" dirty="0"/>
              <a:t>Перевод десятичного </a:t>
            </a:r>
            <a:r>
              <a:rPr lang="ru-RU" altLang="ru-RU" sz="2000" dirty="0" smtClean="0"/>
              <a:t>действительного </a:t>
            </a:r>
            <a:r>
              <a:rPr lang="ru-RU" altLang="ru-RU" sz="2000" dirty="0"/>
              <a:t>числа </a:t>
            </a:r>
            <a:r>
              <a:rPr lang="ru-RU" altLang="ru-RU" sz="2000" b="1" dirty="0"/>
              <a:t>204,375</a:t>
            </a:r>
            <a:r>
              <a:rPr lang="ru-RU" altLang="ru-RU" sz="2000" dirty="0"/>
              <a:t>  </a:t>
            </a:r>
            <a:br>
              <a:rPr lang="ru-RU" altLang="ru-RU" sz="2000" dirty="0"/>
            </a:br>
            <a:r>
              <a:rPr lang="ru-RU" altLang="ru-RU" sz="2000" dirty="0"/>
              <a:t>в </a:t>
            </a:r>
            <a:r>
              <a:rPr lang="ru-RU" altLang="ru-RU" sz="2000" dirty="0" smtClean="0"/>
              <a:t>двоичную </a:t>
            </a:r>
            <a:r>
              <a:rPr lang="ru-RU" altLang="ru-RU" sz="2000" dirty="0"/>
              <a:t>форму.</a:t>
            </a:r>
            <a:br>
              <a:rPr lang="ru-RU" altLang="ru-RU" sz="2000" dirty="0"/>
            </a:br>
            <a:r>
              <a:rPr lang="ru-RU" altLang="ru-RU" sz="2000" dirty="0"/>
              <a:t/>
            </a:r>
            <a:br>
              <a:rPr lang="ru-RU" altLang="ru-RU" sz="2000" dirty="0"/>
            </a:br>
            <a:r>
              <a:rPr lang="ru-RU" altLang="ru-RU" sz="2000" b="1" dirty="0"/>
              <a:t>204,375</a:t>
            </a:r>
            <a:r>
              <a:rPr lang="ru-RU" altLang="ru-RU" sz="2000" b="1" baseline="-25000" dirty="0"/>
              <a:t>10</a:t>
            </a:r>
            <a:r>
              <a:rPr lang="ru-RU" altLang="ru-RU" sz="2000" b="1" dirty="0"/>
              <a:t> = 1 1 0 0 1 1 0 0 , 0 1 1 </a:t>
            </a:r>
            <a:r>
              <a:rPr lang="ru-RU" altLang="ru-RU" sz="2000" b="1" baseline="-25000" dirty="0"/>
              <a:t>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752" y="706095"/>
            <a:ext cx="90364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переводе многоразрядного десятичного числа в двоичную форму нужно подобрать ближайшее к исходному число, равное степени двойки и не превосходящее его, а потом вычесть найденное число из исходного. Затем нужно опять подобрать аналогичное число и опять выполнить вычитание. Такие действия нужно выполнять до получения нулевого результата очередного вычитания, либо до получения необходимой точности результата преобразования. В разряды двоичного числа, соответствующие найденным степеням двойки, записываются единицы, а в остальные - нули. Полученное число будет представлять исходное число в двоичной системе счисления.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430"/>
            <a:ext cx="8013576" cy="253218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/>
              <a:t>График лабораторных занятий</a:t>
            </a:r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355165"/>
              </p:ext>
            </p:extLst>
          </p:nvPr>
        </p:nvGraphicFramePr>
        <p:xfrm>
          <a:off x="971600" y="332658"/>
          <a:ext cx="7091413" cy="6525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Номер занятия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Тема занятия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Перевод чисел из одной системы счисления в другую.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Представление целых и вещественных чисел в ПК.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Изучение интегрированной среды разработки </a:t>
                      </a:r>
                      <a:r>
                        <a:rPr lang="ru-RU" sz="1200" dirty="0" err="1">
                          <a:effectLst/>
                        </a:rPr>
                        <a:t>Visual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Studio</a:t>
                      </a:r>
                      <a:r>
                        <a:rPr lang="ru-RU" sz="1200" dirty="0">
                          <a:effectLst/>
                        </a:rPr>
                        <a:t> .NET.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Базовые алгоритмические структуры. Метод пошаговой детализации.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Язык программирова­ния </a:t>
                      </a:r>
                      <a:r>
                        <a:rPr lang="en-US" sz="1200" spc="-5">
                          <a:effectLst/>
                        </a:rPr>
                        <a:t>Visual Basic</a:t>
                      </a:r>
                      <a:r>
                        <a:rPr lang="ru-RU" sz="1200" spc="-5">
                          <a:effectLst/>
                        </a:rPr>
                        <a:t> .</a:t>
                      </a:r>
                      <a:r>
                        <a:rPr lang="en-US" sz="1200" spc="-5">
                          <a:effectLst/>
                        </a:rPr>
                        <a:t>NET</a:t>
                      </a:r>
                      <a:r>
                        <a:rPr lang="ru-RU" sz="1200" spc="-5">
                          <a:effectLst/>
                        </a:rPr>
                        <a:t> (</a:t>
                      </a:r>
                      <a:r>
                        <a:rPr lang="en-US" sz="1200" spc="-5">
                          <a:effectLst/>
                        </a:rPr>
                        <a:t>VB</a:t>
                      </a:r>
                      <a:r>
                        <a:rPr lang="ru-RU" sz="1200" spc="-5">
                          <a:effectLst/>
                        </a:rPr>
                        <a:t>). Типы данных и их преобразование.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Программирование алгоритмов линейной структуры. Процедуры и функции</a:t>
                      </a:r>
                      <a:r>
                        <a:rPr lang="ru-RU" sz="700">
                          <a:effectLst/>
                        </a:rPr>
                        <a:t>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Программирование алгоритмов разветвляющейся структуры.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Программирование алгоритмов регулярной циклической структуры.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Программирование алгоритмов итеративной циклической структуры.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4" marR="59034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8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5212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1.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Информационно-логические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вычислительной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5502" y="1405424"/>
            <a:ext cx="9144000" cy="545257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счисления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чисел из одной системы счисления в другую</a:t>
            </a:r>
          </a:p>
          <a:p>
            <a:pPr marL="36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Перевод целых чисел (общее правило)</a:t>
            </a:r>
          </a:p>
          <a:p>
            <a:pPr marL="36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Перевод дробных чисел (общее правило)</a:t>
            </a:r>
          </a:p>
          <a:p>
            <a:pPr marL="36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2.3. Перевод чисел из двоичной системы счисления 		    в восьмеричную и шестнадцатеричную</a:t>
            </a:r>
          </a:p>
          <a:p>
            <a:pPr marL="36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2.4. Перевод чисел из восьмеричной и 					    шестнадцатеричной систем счисления в 	 	 	    двоичную</a:t>
            </a:r>
          </a:p>
          <a:p>
            <a:pPr marL="36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2.5. Перевод чисел из двоичной системы счисления 	 	    в десятичную и обратно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f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358775"/>
            <a:ext cx="7916863" cy="503238"/>
          </a:xfrm>
          <a:noFill/>
        </p:spPr>
        <p:txBody>
          <a:bodyPr anchor="t"/>
          <a:lstStyle/>
          <a:p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Системы счисления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52413" y="863600"/>
            <a:ext cx="8637587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 bIns="36000"/>
          <a:lstStyle>
            <a:lvl1pPr indent="365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4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 dirty="0">
                <a:latin typeface="Times New Roman" panose="02020603050405020304" pitchFamily="18" charset="0"/>
              </a:rPr>
              <a:t>Системой счисления</a:t>
            </a:r>
            <a:r>
              <a:rPr lang="ru-RU" altLang="ru-RU" sz="2000" dirty="0">
                <a:latin typeface="Times New Roman" panose="02020603050405020304" pitchFamily="18" charset="0"/>
              </a:rPr>
              <a:t> называется способ изображения чисел с помощью ограниченного набора символов, имеющих определенные количественные значения. Различают </a:t>
            </a:r>
            <a:r>
              <a:rPr lang="ru-RU" altLang="ru-RU" sz="2000" b="1" dirty="0">
                <a:latin typeface="Times New Roman" panose="02020603050405020304" pitchFamily="18" charset="0"/>
              </a:rPr>
              <a:t>позиционные</a:t>
            </a:r>
            <a:r>
              <a:rPr lang="ru-RU" altLang="ru-RU" sz="2000" dirty="0">
                <a:latin typeface="Times New Roman" panose="02020603050405020304" pitchFamily="18" charset="0"/>
              </a:rPr>
              <a:t> и </a:t>
            </a:r>
            <a:r>
              <a:rPr lang="ru-RU" altLang="ru-RU" sz="2000" b="1" dirty="0">
                <a:latin typeface="Times New Roman" panose="02020603050405020304" pitchFamily="18" charset="0"/>
              </a:rPr>
              <a:t>непозиционные</a:t>
            </a:r>
            <a:r>
              <a:rPr lang="ru-RU" altLang="ru-RU" sz="2000" dirty="0">
                <a:latin typeface="Times New Roman" panose="02020603050405020304" pitchFamily="18" charset="0"/>
              </a:rPr>
              <a:t> системы счисления.</a:t>
            </a:r>
          </a:p>
          <a:p>
            <a:pPr algn="just"/>
            <a:r>
              <a:rPr lang="ru-RU" altLang="ru-RU" sz="2000" dirty="0">
                <a:latin typeface="Times New Roman" panose="02020603050405020304" pitchFamily="18" charset="0"/>
              </a:rPr>
              <a:t>В </a:t>
            </a:r>
            <a:r>
              <a:rPr lang="ru-RU" altLang="ru-RU" sz="2000" b="1" dirty="0">
                <a:latin typeface="Times New Roman" panose="02020603050405020304" pitchFamily="18" charset="0"/>
              </a:rPr>
              <a:t>позиционных системах</a:t>
            </a:r>
            <a:r>
              <a:rPr lang="ru-RU" altLang="ru-RU" sz="2000" dirty="0">
                <a:latin typeface="Times New Roman" panose="02020603050405020304" pitchFamily="18" charset="0"/>
              </a:rPr>
              <a:t> каждая цифра имеет определенный вес, зависящий от позиции цифры в последовательности, изображающей число. Позиция цифры называется </a:t>
            </a:r>
            <a:r>
              <a:rPr lang="ru-RU" altLang="ru-RU" sz="2000" b="1" dirty="0">
                <a:latin typeface="Times New Roman" panose="02020603050405020304" pitchFamily="18" charset="0"/>
              </a:rPr>
              <a:t>разрядом</a:t>
            </a:r>
            <a:r>
              <a:rPr lang="ru-RU" altLang="ru-RU" sz="2000" dirty="0">
                <a:latin typeface="Times New Roman" panose="02020603050405020304" pitchFamily="18" charset="0"/>
              </a:rPr>
              <a:t>. В позиционной системе счисления любое число можно представить в виде:</a:t>
            </a:r>
          </a:p>
        </p:txBody>
      </p:sp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719138" y="3165475"/>
          <a:ext cx="192881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Формула" r:id="rId6" imgW="952087" imgH="431613" progId="Equation.3">
                  <p:embed/>
                </p:oleObj>
              </mc:Choice>
              <mc:Fallback>
                <p:oleObj name="Формула" r:id="rId6" imgW="95208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165475"/>
                        <a:ext cx="1928812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346450" y="3057525"/>
            <a:ext cx="55784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ru-RU" altLang="ru-RU" sz="2000"/>
              <a:t>где: </a:t>
            </a:r>
            <a:r>
              <a:rPr lang="en-US" altLang="ru-RU" sz="2000" b="1"/>
              <a:t>a</a:t>
            </a:r>
            <a:r>
              <a:rPr lang="ru-RU" altLang="ru-RU" sz="2000" b="1" baseline="-25000"/>
              <a:t> </a:t>
            </a:r>
            <a:r>
              <a:rPr lang="en-US" altLang="ru-RU" sz="2000" b="1" baseline="-25000"/>
              <a:t>i</a:t>
            </a:r>
            <a:r>
              <a:rPr lang="en-US" altLang="ru-RU" sz="2000"/>
              <a:t> </a:t>
            </a:r>
            <a:r>
              <a:rPr lang="ru-RU" altLang="ru-RU" sz="2000"/>
              <a:t>– </a:t>
            </a:r>
            <a:r>
              <a:rPr lang="en-US" altLang="ru-RU" sz="2000"/>
              <a:t>i</a:t>
            </a:r>
            <a:r>
              <a:rPr lang="ru-RU" altLang="ru-RU" sz="2000"/>
              <a:t>-ый разряд числа;</a:t>
            </a:r>
          </a:p>
          <a:p>
            <a:r>
              <a:rPr lang="ru-RU" altLang="ru-RU" sz="2000"/>
              <a:t>        </a:t>
            </a:r>
            <a:r>
              <a:rPr lang="en-US" altLang="ru-RU" sz="2000" b="1"/>
              <a:t>k</a:t>
            </a:r>
            <a:r>
              <a:rPr lang="en-US" altLang="ru-RU" sz="2000"/>
              <a:t> </a:t>
            </a:r>
            <a:r>
              <a:rPr lang="ru-RU" altLang="ru-RU" sz="2000"/>
              <a:t> – количество цифр в дробной части числа;</a:t>
            </a:r>
          </a:p>
          <a:p>
            <a:r>
              <a:rPr lang="ru-RU" altLang="ru-RU" sz="2000"/>
              <a:t>        </a:t>
            </a:r>
            <a:r>
              <a:rPr lang="en-US" altLang="ru-RU" sz="2000" b="1"/>
              <a:t>m</a:t>
            </a:r>
            <a:r>
              <a:rPr lang="en-US" altLang="ru-RU" sz="2000"/>
              <a:t> </a:t>
            </a:r>
            <a:r>
              <a:rPr lang="ru-RU" altLang="ru-RU" sz="2000"/>
              <a:t>– количество цифр в целой части числа;</a:t>
            </a:r>
          </a:p>
          <a:p>
            <a:r>
              <a:rPr lang="ru-RU" altLang="ru-RU" sz="2000"/>
              <a:t>        </a:t>
            </a:r>
            <a:r>
              <a:rPr lang="en-US" altLang="ru-RU" sz="2000" b="1"/>
              <a:t>N</a:t>
            </a:r>
            <a:r>
              <a:rPr lang="en-US" altLang="ru-RU" sz="2000"/>
              <a:t> </a:t>
            </a:r>
            <a:r>
              <a:rPr lang="ru-RU" altLang="ru-RU" sz="2000"/>
              <a:t>– основание системы счисления. ЭВМ.</a:t>
            </a:r>
          </a:p>
        </p:txBody>
      </p:sp>
      <p:graphicFrame>
        <p:nvGraphicFramePr>
          <p:cNvPr id="143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57858"/>
              </p:ext>
            </p:extLst>
          </p:nvPr>
        </p:nvGraphicFramePr>
        <p:xfrm>
          <a:off x="184680" y="5055980"/>
          <a:ext cx="8768353" cy="1397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Формула" r:id="rId8" imgW="5791200" imgH="990600" progId="Equation.3">
                  <p:embed/>
                </p:oleObj>
              </mc:Choice>
              <mc:Fallback>
                <p:oleObj name="Формула" r:id="rId8" imgW="57912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80" y="5055980"/>
                        <a:ext cx="8768353" cy="13973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50825" y="4318000"/>
            <a:ext cx="8637588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 bIns="36000"/>
          <a:lstStyle>
            <a:lvl1pPr indent="365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4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>
                <a:latin typeface="Times New Roman" panose="02020603050405020304" pitchFamily="18" charset="0"/>
              </a:rPr>
              <a:t>Пример 1:	</a:t>
            </a:r>
            <a:r>
              <a:rPr lang="ru-RU" altLang="ru-RU" sz="2000" b="1">
                <a:latin typeface="Times New Roman" panose="02020603050405020304" pitchFamily="18" charset="0"/>
              </a:rPr>
              <a:t>37,25</a:t>
            </a:r>
            <a:r>
              <a:rPr lang="ru-RU" altLang="ru-RU" sz="2000" b="1" baseline="-25000">
                <a:latin typeface="Times New Roman" panose="02020603050405020304" pitchFamily="18" charset="0"/>
              </a:rPr>
              <a:t>10</a:t>
            </a:r>
            <a:r>
              <a:rPr lang="ru-RU" altLang="ru-RU" sz="2000" b="1">
                <a:latin typeface="Times New Roman" panose="02020603050405020304" pitchFamily="18" charset="0"/>
              </a:rPr>
              <a:t> = 3</a:t>
            </a:r>
            <a:r>
              <a:rPr lang="en-US" altLang="ru-RU" sz="2000" b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altLang="ru-RU" sz="2000" b="1">
                <a:latin typeface="Times New Roman" panose="02020603050405020304" pitchFamily="18" charset="0"/>
              </a:rPr>
              <a:t>10</a:t>
            </a:r>
            <a:r>
              <a:rPr lang="ru-RU" altLang="ru-RU" sz="2000" b="1" baseline="36000">
                <a:latin typeface="Times New Roman" panose="02020603050405020304" pitchFamily="18" charset="0"/>
              </a:rPr>
              <a:t>1</a:t>
            </a:r>
            <a:r>
              <a:rPr lang="ru-RU" altLang="ru-RU" sz="2000" b="1">
                <a:latin typeface="Times New Roman" panose="02020603050405020304" pitchFamily="18" charset="0"/>
              </a:rPr>
              <a:t> + 7</a:t>
            </a:r>
            <a:r>
              <a:rPr lang="en-US" altLang="ru-RU" sz="2000" b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altLang="ru-RU" sz="2000" b="1">
                <a:latin typeface="Times New Roman" panose="02020603050405020304" pitchFamily="18" charset="0"/>
              </a:rPr>
              <a:t>10</a:t>
            </a:r>
            <a:r>
              <a:rPr lang="ru-RU" altLang="ru-RU" sz="2000" b="1" baseline="36000">
                <a:latin typeface="Times New Roman" panose="02020603050405020304" pitchFamily="18" charset="0"/>
              </a:rPr>
              <a:t>0</a:t>
            </a:r>
            <a:r>
              <a:rPr lang="ru-RU" altLang="ru-RU" sz="2000" b="1">
                <a:latin typeface="Times New Roman" panose="02020603050405020304" pitchFamily="18" charset="0"/>
              </a:rPr>
              <a:t> + 2</a:t>
            </a:r>
            <a:r>
              <a:rPr lang="en-US" altLang="ru-RU" sz="2000" b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altLang="ru-RU" sz="2000" b="1">
                <a:latin typeface="Times New Roman" panose="02020603050405020304" pitchFamily="18" charset="0"/>
              </a:rPr>
              <a:t>10</a:t>
            </a:r>
            <a:r>
              <a:rPr lang="ru-RU" altLang="ru-RU" sz="2000" b="1" baseline="36000">
                <a:latin typeface="Times New Roman" panose="02020603050405020304" pitchFamily="18" charset="0"/>
              </a:rPr>
              <a:t>-1</a:t>
            </a:r>
            <a:r>
              <a:rPr lang="ru-RU" altLang="ru-RU" sz="2000" b="1">
                <a:latin typeface="Times New Roman" panose="02020603050405020304" pitchFamily="18" charset="0"/>
              </a:rPr>
              <a:t> + 5</a:t>
            </a:r>
            <a:r>
              <a:rPr lang="en-US" altLang="ru-RU" sz="2000" b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altLang="ru-RU" sz="2000" b="1">
                <a:latin typeface="Times New Roman" panose="02020603050405020304" pitchFamily="18" charset="0"/>
              </a:rPr>
              <a:t>10</a:t>
            </a:r>
            <a:r>
              <a:rPr lang="ru-RU" altLang="ru-RU" sz="2000" b="1" baseline="36000">
                <a:latin typeface="Times New Roman" panose="02020603050405020304" pitchFamily="18" charset="0"/>
              </a:rPr>
              <a:t>-2</a:t>
            </a:r>
            <a:r>
              <a:rPr lang="ru-RU" altLang="ru-RU" sz="2000">
                <a:latin typeface="Times New Roman" panose="02020603050405020304" pitchFamily="18" charset="0"/>
              </a:rPr>
              <a:t>   .</a:t>
            </a:r>
            <a:r>
              <a:rPr lang="ru-RU" altLang="ru-RU">
                <a:latin typeface="Times New Roman" panose="02020603050405020304" pitchFamily="18" charset="0"/>
              </a:rPr>
              <a:t> </a:t>
            </a:r>
            <a:endParaRPr lang="ru-RU" altLang="ru-RU" sz="2000">
              <a:latin typeface="Times New Roman" panose="02020603050405020304" pitchFamily="18" charset="0"/>
            </a:endParaRPr>
          </a:p>
          <a:p>
            <a:pPr algn="just"/>
            <a:r>
              <a:rPr lang="ru-RU" altLang="ru-RU" sz="2000">
                <a:latin typeface="Times New Roman" panose="02020603050405020304" pitchFamily="18" charset="0"/>
              </a:rPr>
              <a:t>Пример 2:</a:t>
            </a:r>
            <a:endParaRPr lang="ru-RU" altLang="ru-RU" sz="20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3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8775"/>
            <a:ext cx="9143999" cy="503238"/>
          </a:xfrm>
          <a:noFill/>
        </p:spPr>
        <p:txBody>
          <a:bodyPr anchor="t">
            <a:normAutofit/>
          </a:bodyPr>
          <a:lstStyle/>
          <a:p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целых чисел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одной системы счисления в другую</a:t>
            </a:r>
          </a:p>
        </p:txBody>
      </p:sp>
      <p:grpSp>
        <p:nvGrpSpPr>
          <p:cNvPr id="36027" name="Group 187"/>
          <p:cNvGrpSpPr>
            <a:grpSpLocks/>
          </p:cNvGrpSpPr>
          <p:nvPr/>
        </p:nvGrpSpPr>
        <p:grpSpPr bwMode="auto">
          <a:xfrm>
            <a:off x="522287" y="4041353"/>
            <a:ext cx="8097837" cy="2339975"/>
            <a:chOff x="386" y="1246"/>
            <a:chExt cx="5101" cy="1474"/>
          </a:xfrm>
        </p:grpSpPr>
        <p:sp>
          <p:nvSpPr>
            <p:cNvPr id="36021" name="Rectangle 181"/>
            <p:cNvSpPr>
              <a:spLocks noChangeArrowheads="1"/>
            </p:cNvSpPr>
            <p:nvPr/>
          </p:nvSpPr>
          <p:spPr bwMode="auto">
            <a:xfrm>
              <a:off x="386" y="1246"/>
              <a:ext cx="5101" cy="1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>
              <a:lvl1pPr algn="ctr"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algn="ctr"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algn="ctr"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algn="ctr"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algn="ctr"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ru-RU" altLang="ru-RU" sz="2000" b="1" dirty="0"/>
                <a:t>Пример </a:t>
              </a:r>
              <a:r>
                <a:rPr lang="ru-RU" altLang="ru-RU" sz="2000" b="1" dirty="0" smtClean="0"/>
                <a:t>1</a:t>
              </a:r>
              <a:r>
                <a:rPr lang="ru-RU" altLang="ru-RU" sz="2000" dirty="0" smtClean="0"/>
                <a:t>. </a:t>
              </a:r>
              <a:r>
                <a:rPr lang="ru-RU" altLang="ru-RU" sz="2000" dirty="0"/>
                <a:t/>
              </a:r>
              <a:br>
                <a:rPr lang="ru-RU" altLang="ru-RU" sz="2000" dirty="0"/>
              </a:br>
              <a:r>
                <a:rPr lang="ru-RU" altLang="ru-RU" sz="800" dirty="0"/>
                <a:t/>
              </a:r>
              <a:br>
                <a:rPr lang="ru-RU" altLang="ru-RU" sz="800" dirty="0"/>
              </a:br>
              <a:r>
                <a:rPr lang="ru-RU" altLang="ru-RU" sz="2000" dirty="0"/>
                <a:t>а</a:t>
              </a:r>
              <a:r>
                <a:rPr lang="en-US" altLang="ru-RU" sz="2000" dirty="0"/>
                <a:t>)  </a:t>
              </a:r>
              <a:r>
                <a:rPr lang="en-US" altLang="ru-RU" sz="2000" u="sng" dirty="0"/>
                <a:t>37│2</a:t>
              </a:r>
              <a:r>
                <a:rPr lang="en-US" altLang="ru-RU" sz="2000" dirty="0"/>
                <a:t>		</a:t>
              </a:r>
              <a:r>
                <a:rPr lang="ru-RU" altLang="ru-RU" sz="2000" dirty="0"/>
                <a:t>     </a:t>
              </a:r>
              <a:r>
                <a:rPr lang="en-US" altLang="ru-RU" sz="2000" dirty="0"/>
                <a:t>A10 = 37		</a:t>
              </a:r>
              <a:r>
                <a:rPr lang="ru-RU" altLang="ru-RU" sz="2000" dirty="0"/>
                <a:t>б</a:t>
              </a:r>
              <a:r>
                <a:rPr lang="en-US" altLang="ru-RU" sz="2000" dirty="0"/>
                <a:t>)  </a:t>
              </a:r>
              <a:r>
                <a:rPr lang="en-US" altLang="ru-RU" sz="2000" u="sng" dirty="0"/>
                <a:t>37│16</a:t>
              </a:r>
              <a:r>
                <a:rPr lang="en-US" altLang="ru-RU" sz="2000" dirty="0"/>
                <a:t>	A10 = 37</a:t>
              </a:r>
              <a:r>
                <a:rPr lang="ru-RU" altLang="ru-RU" sz="2000" dirty="0"/>
                <a:t/>
              </a:r>
              <a:br>
                <a:rPr lang="ru-RU" altLang="ru-RU" sz="2000" dirty="0"/>
              </a:br>
              <a:r>
                <a:rPr lang="en-US" altLang="ru-RU" sz="2000" dirty="0"/>
                <a:t>    </a:t>
              </a:r>
              <a:r>
                <a:rPr lang="ru-RU" altLang="ru-RU" sz="2000" dirty="0"/>
                <a:t>   </a:t>
              </a:r>
              <a:r>
                <a:rPr lang="en-US" altLang="ru-RU" sz="2000" dirty="0"/>
                <a:t>1 </a:t>
              </a:r>
              <a:r>
                <a:rPr lang="ru-RU" altLang="ru-RU" sz="2000" dirty="0"/>
                <a:t> </a:t>
              </a:r>
              <a:r>
                <a:rPr lang="ru-RU" altLang="ru-RU" sz="2000" u="sng" dirty="0"/>
                <a:t> </a:t>
              </a:r>
              <a:r>
                <a:rPr lang="en-US" altLang="ru-RU" sz="2000" u="sng" dirty="0"/>
                <a:t>18│2</a:t>
              </a:r>
              <a:r>
                <a:rPr lang="en-US" altLang="ru-RU" sz="2000" dirty="0"/>
                <a:t>	</a:t>
              </a:r>
              <a:r>
                <a:rPr lang="ru-RU" altLang="ru-RU" sz="2000" dirty="0"/>
                <a:t>     </a:t>
              </a:r>
              <a:r>
                <a:rPr lang="en-US" altLang="ru-RU" sz="2000" dirty="0"/>
                <a:t>A2 = 100101		       </a:t>
              </a:r>
              <a:r>
                <a:rPr lang="en-US" altLang="ru-RU" sz="2000" u="sng" dirty="0"/>
                <a:t> 5    2</a:t>
              </a:r>
              <a:r>
                <a:rPr lang="en-US" altLang="ru-RU" sz="2000" dirty="0"/>
                <a:t>	A16 = 25</a:t>
              </a:r>
              <a:br>
                <a:rPr lang="en-US" altLang="ru-RU" sz="2000" dirty="0"/>
              </a:br>
              <a:r>
                <a:rPr lang="en-US" altLang="ru-RU" sz="2000" dirty="0"/>
                <a:t>            </a:t>
              </a:r>
              <a:r>
                <a:rPr lang="ru-RU" altLang="ru-RU" sz="2000" dirty="0"/>
                <a:t> </a:t>
              </a:r>
              <a:r>
                <a:rPr lang="en-US" altLang="ru-RU" sz="2000" dirty="0"/>
                <a:t> </a:t>
              </a:r>
              <a:r>
                <a:rPr lang="ru-RU" altLang="ru-RU" sz="2000" dirty="0"/>
                <a:t>0  </a:t>
              </a:r>
              <a:r>
                <a:rPr lang="ru-RU" altLang="ru-RU" sz="2000" u="sng" dirty="0"/>
                <a:t> 9│2</a:t>
              </a:r>
              <a:r>
                <a:rPr lang="en-US" altLang="ru-RU" sz="2000" u="sng" dirty="0"/>
                <a:t/>
              </a:r>
              <a:br>
                <a:rPr lang="en-US" altLang="ru-RU" sz="2000" u="sng" dirty="0"/>
              </a:br>
              <a:r>
                <a:rPr lang="en-US" altLang="ru-RU" sz="2000" dirty="0"/>
                <a:t>	</a:t>
              </a:r>
              <a:r>
                <a:rPr lang="ru-RU" altLang="ru-RU" sz="2000" dirty="0"/>
                <a:t>     1  </a:t>
              </a:r>
              <a:r>
                <a:rPr lang="ru-RU" altLang="ru-RU" sz="2000" u="sng" dirty="0"/>
                <a:t> 4│2</a:t>
              </a:r>
              <a:br>
                <a:rPr lang="ru-RU" altLang="ru-RU" sz="2000" u="sng" dirty="0"/>
              </a:br>
              <a:r>
                <a:rPr lang="ru-RU" altLang="ru-RU" sz="2000" dirty="0"/>
                <a:t>	          0  </a:t>
              </a:r>
              <a:r>
                <a:rPr lang="ru-RU" altLang="ru-RU" sz="2000" u="sng" dirty="0"/>
                <a:t> 2│2</a:t>
              </a:r>
              <a:br>
                <a:rPr lang="ru-RU" altLang="ru-RU" sz="2000" u="sng" dirty="0"/>
              </a:br>
              <a:r>
                <a:rPr lang="ru-RU" altLang="ru-RU" sz="2000" dirty="0"/>
                <a:t>		</a:t>
              </a:r>
              <a:r>
                <a:rPr lang="ru-RU" altLang="ru-RU" sz="2000" u="sng" dirty="0"/>
                <a:t>0    1</a:t>
              </a:r>
            </a:p>
          </p:txBody>
        </p:sp>
        <p:sp>
          <p:nvSpPr>
            <p:cNvPr id="36022" name="Line 182"/>
            <p:cNvSpPr>
              <a:spLocks noChangeShapeType="1"/>
            </p:cNvSpPr>
            <p:nvPr/>
          </p:nvSpPr>
          <p:spPr bwMode="auto">
            <a:xfrm flipH="1" flipV="1">
              <a:off x="543" y="1795"/>
              <a:ext cx="1043" cy="8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023" name="Line 183"/>
            <p:cNvSpPr>
              <a:spLocks noChangeShapeType="1"/>
            </p:cNvSpPr>
            <p:nvPr/>
          </p:nvSpPr>
          <p:spPr bwMode="auto">
            <a:xfrm flipH="1" flipV="1">
              <a:off x="3481" y="1788"/>
              <a:ext cx="113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95537" y="966787"/>
            <a:ext cx="83529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Целое число с основанием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переводится в систему счисления с основанием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путем последовательного деления числа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основание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записанного в виде числа с основанием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до получения остатка. Полученное частное следует вновь делить на основание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 этот процесс надо повторять до тех пор, пока частное не станет меньше делителя. Полученные остатки от деления и последнее частное записываются в порядке, обратном полученному при делении. Сформированное число и будет являться числом с основанием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3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65881"/>
            <a:ext cx="8260059" cy="749298"/>
          </a:xfrm>
          <a:noFill/>
        </p:spPr>
        <p:txBody>
          <a:bodyPr anchor="t">
            <a:noAutofit/>
          </a:bodyPr>
          <a:lstStyle/>
          <a:p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дробных чисел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одной системы счисления в другую</a:t>
            </a:r>
          </a:p>
        </p:txBody>
      </p:sp>
      <p:sp>
        <p:nvSpPr>
          <p:cNvPr id="36033" name="Rectangle 193"/>
          <p:cNvSpPr>
            <a:spLocks noChangeArrowheads="1"/>
          </p:cNvSpPr>
          <p:nvPr/>
        </p:nvSpPr>
        <p:spPr bwMode="auto">
          <a:xfrm>
            <a:off x="358775" y="3574182"/>
            <a:ext cx="8348663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ru-RU" altLang="ru-RU" sz="2000" b="1" dirty="0"/>
              <a:t>Пример </a:t>
            </a:r>
            <a:r>
              <a:rPr lang="ru-RU" altLang="ru-RU" sz="2000" b="1" dirty="0" smtClean="0"/>
              <a:t>2.</a:t>
            </a:r>
            <a:r>
              <a:rPr lang="ru-RU" altLang="ru-RU" sz="2000" dirty="0" smtClean="0"/>
              <a:t> </a:t>
            </a:r>
          </a:p>
          <a:p>
            <a:pPr algn="l"/>
            <a:r>
              <a:rPr lang="ru-RU" altLang="ru-RU" sz="800" dirty="0"/>
              <a:t/>
            </a:r>
            <a:br>
              <a:rPr lang="ru-RU" altLang="ru-RU" sz="800" dirty="0"/>
            </a:br>
            <a:r>
              <a:rPr lang="ru-RU" altLang="ru-RU" sz="2000" dirty="0"/>
              <a:t>а</a:t>
            </a:r>
            <a:r>
              <a:rPr lang="en-US" altLang="ru-RU" sz="2000" dirty="0"/>
              <a:t>) </a:t>
            </a:r>
            <a:r>
              <a:rPr lang="ru-RU" altLang="ru-RU" sz="2000" dirty="0"/>
              <a:t>    </a:t>
            </a:r>
            <a:r>
              <a:rPr lang="en-US" altLang="ru-RU" sz="2000" dirty="0"/>
              <a:t>┌───  0.625	</a:t>
            </a:r>
            <a:r>
              <a:rPr lang="ru-RU" altLang="ru-RU" sz="2000" dirty="0"/>
              <a:t>б</a:t>
            </a:r>
            <a:r>
              <a:rPr lang="en-US" altLang="ru-RU" sz="2000" dirty="0"/>
              <a:t>) </a:t>
            </a:r>
            <a:r>
              <a:rPr lang="ru-RU" altLang="ru-RU" sz="2000" dirty="0"/>
              <a:t>    </a:t>
            </a:r>
            <a:r>
              <a:rPr lang="en-US" altLang="ru-RU" sz="2000" dirty="0"/>
              <a:t>┌─  0.625	</a:t>
            </a:r>
            <a:r>
              <a:rPr lang="ru-RU" altLang="ru-RU" sz="2000" dirty="0"/>
              <a:t>	в</a:t>
            </a:r>
            <a:r>
              <a:rPr lang="en-US" altLang="ru-RU" sz="2000" dirty="0"/>
              <a:t>) </a:t>
            </a:r>
            <a:r>
              <a:rPr lang="ru-RU" altLang="ru-RU" sz="2000" dirty="0"/>
              <a:t>      </a:t>
            </a:r>
            <a:r>
              <a:rPr lang="en-US" altLang="ru-RU" sz="2000" dirty="0"/>
              <a:t>┌─  0.625</a:t>
            </a:r>
            <a:br>
              <a:rPr lang="en-US" altLang="ru-RU" sz="2000" dirty="0"/>
            </a:br>
            <a:r>
              <a:rPr lang="en-US" altLang="ru-RU" sz="2000" dirty="0"/>
              <a:t> </a:t>
            </a:r>
            <a:r>
              <a:rPr lang="ru-RU" altLang="ru-RU" sz="2000" dirty="0"/>
              <a:t> </a:t>
            </a:r>
            <a:r>
              <a:rPr lang="en-US" altLang="ru-RU" sz="2000" dirty="0"/>
              <a:t>  </a:t>
            </a:r>
            <a:r>
              <a:rPr lang="ru-RU" altLang="ru-RU" sz="2000" dirty="0"/>
              <a:t>    </a:t>
            </a:r>
            <a:r>
              <a:rPr lang="en-US" altLang="ru-RU" sz="2000" dirty="0"/>
              <a:t>│       ×</a:t>
            </a:r>
            <a:r>
              <a:rPr lang="en-US" altLang="ru-RU" sz="2000" u="sng" dirty="0"/>
              <a:t>        2</a:t>
            </a:r>
            <a:r>
              <a:rPr lang="en-US" altLang="ru-RU" sz="2000" dirty="0"/>
              <a:t>	</a:t>
            </a:r>
            <a:r>
              <a:rPr lang="ru-RU" altLang="ru-RU" sz="2000" dirty="0"/>
              <a:t>    </a:t>
            </a:r>
            <a:r>
              <a:rPr lang="en-US" altLang="ru-RU" sz="2000" dirty="0"/>
              <a:t>    │ </a:t>
            </a:r>
            <a:r>
              <a:rPr lang="ru-RU" altLang="ru-RU" sz="2000" dirty="0"/>
              <a:t> </a:t>
            </a:r>
            <a:r>
              <a:rPr lang="en-US" altLang="ru-RU" sz="2000" dirty="0"/>
              <a:t> ×</a:t>
            </a:r>
            <a:r>
              <a:rPr lang="en-US" altLang="ru-RU" sz="2000" u="sng" dirty="0"/>
              <a:t>       8</a:t>
            </a:r>
            <a:r>
              <a:rPr lang="en-US" altLang="ru-RU" sz="2000" dirty="0"/>
              <a:t>	</a:t>
            </a:r>
            <a:r>
              <a:rPr lang="ru-RU" altLang="ru-RU" sz="2000" dirty="0"/>
              <a:t>	</a:t>
            </a:r>
            <a:r>
              <a:rPr lang="en-US" altLang="ru-RU" sz="2000" dirty="0"/>
              <a:t> </a:t>
            </a:r>
            <a:r>
              <a:rPr lang="ru-RU" altLang="ru-RU" sz="2000" dirty="0"/>
              <a:t> </a:t>
            </a:r>
            <a:r>
              <a:rPr lang="en-US" altLang="ru-RU" sz="2000" dirty="0"/>
              <a:t> </a:t>
            </a:r>
            <a:r>
              <a:rPr lang="ru-RU" altLang="ru-RU" sz="2000" dirty="0"/>
              <a:t>     </a:t>
            </a:r>
            <a:r>
              <a:rPr lang="en-US" altLang="ru-RU" sz="2000" dirty="0"/>
              <a:t>  │ </a:t>
            </a:r>
            <a:r>
              <a:rPr lang="ru-RU" altLang="ru-RU" sz="2000" dirty="0"/>
              <a:t> </a:t>
            </a:r>
            <a:r>
              <a:rPr lang="en-US" altLang="ru-RU" sz="2000" dirty="0"/>
              <a:t> ×</a:t>
            </a:r>
            <a:r>
              <a:rPr lang="en-US" altLang="ru-RU" sz="2000" u="sng" dirty="0"/>
              <a:t>     16</a:t>
            </a:r>
            <a:r>
              <a:rPr lang="en-US" altLang="ru-RU" sz="2000" dirty="0"/>
              <a:t/>
            </a:r>
            <a:br>
              <a:rPr lang="en-US" altLang="ru-RU" sz="2000" dirty="0"/>
            </a:br>
            <a:r>
              <a:rPr lang="ru-RU" altLang="ru-RU" sz="2000" dirty="0"/>
              <a:t>    </a:t>
            </a:r>
            <a:r>
              <a:rPr lang="en-US" altLang="ru-RU" sz="2000" dirty="0"/>
              <a:t> </a:t>
            </a:r>
            <a:r>
              <a:rPr lang="ru-RU" altLang="ru-RU" sz="2000" dirty="0"/>
              <a:t> </a:t>
            </a:r>
            <a:r>
              <a:rPr lang="en-US" altLang="ru-RU" sz="2000" dirty="0"/>
              <a:t>  │┌──  1.250	</a:t>
            </a:r>
            <a:r>
              <a:rPr lang="ru-RU" altLang="ru-RU" sz="2000" dirty="0"/>
              <a:t>    </a:t>
            </a:r>
            <a:r>
              <a:rPr lang="en-US" altLang="ru-RU" sz="2000" dirty="0"/>
              <a:t>    │┌  5.000	</a:t>
            </a:r>
            <a:r>
              <a:rPr lang="ru-RU" altLang="ru-RU" sz="2000" dirty="0"/>
              <a:t>	      </a:t>
            </a:r>
            <a:r>
              <a:rPr lang="en-US" altLang="ru-RU" sz="2000" dirty="0"/>
              <a:t>    │┌10.000</a:t>
            </a:r>
            <a:br>
              <a:rPr lang="en-US" altLang="ru-RU" sz="2000" dirty="0"/>
            </a:br>
            <a:r>
              <a:rPr lang="ru-RU" altLang="ru-RU" sz="2000" dirty="0"/>
              <a:t> </a:t>
            </a:r>
            <a:r>
              <a:rPr lang="en-US" altLang="ru-RU" sz="2000" dirty="0"/>
              <a:t>   </a:t>
            </a:r>
            <a:r>
              <a:rPr lang="ru-RU" altLang="ru-RU" sz="2000" dirty="0"/>
              <a:t>    </a:t>
            </a:r>
            <a:r>
              <a:rPr lang="en-US" altLang="ru-RU" sz="2000" dirty="0"/>
              <a:t>││    ×</a:t>
            </a:r>
            <a:r>
              <a:rPr lang="en-US" altLang="ru-RU" sz="2000" u="sng" dirty="0"/>
              <a:t>        2</a:t>
            </a:r>
            <a:r>
              <a:rPr lang="en-US" altLang="ru-RU" sz="2000" dirty="0"/>
              <a:t>	A</a:t>
            </a:r>
            <a:r>
              <a:rPr lang="en-US" altLang="ru-RU" sz="2000" baseline="-25000" dirty="0"/>
              <a:t>8</a:t>
            </a:r>
            <a:r>
              <a:rPr lang="en-US" altLang="ru-RU" sz="2000" dirty="0"/>
              <a:t> = 0.5			A</a:t>
            </a:r>
            <a:r>
              <a:rPr lang="en-US" altLang="ru-RU" sz="2000" baseline="-25000" dirty="0"/>
              <a:t>16</a:t>
            </a:r>
            <a:r>
              <a:rPr lang="en-US" altLang="ru-RU" sz="2000" dirty="0"/>
              <a:t> = 0.</a:t>
            </a:r>
            <a:r>
              <a:rPr lang="ru-RU" altLang="ru-RU" sz="2000" dirty="0"/>
              <a:t>А</a:t>
            </a:r>
            <a:r>
              <a:rPr lang="en-US" altLang="ru-RU" sz="2000" dirty="0"/>
              <a:t/>
            </a:r>
            <a:br>
              <a:rPr lang="en-US" altLang="ru-RU" sz="2000" dirty="0"/>
            </a:br>
            <a:r>
              <a:rPr lang="ru-RU" altLang="ru-RU" sz="2000" dirty="0"/>
              <a:t> </a:t>
            </a:r>
            <a:r>
              <a:rPr lang="en-US" altLang="ru-RU" sz="2000" dirty="0"/>
              <a:t>   </a:t>
            </a:r>
            <a:r>
              <a:rPr lang="ru-RU" altLang="ru-RU" sz="2000" dirty="0"/>
              <a:t>    </a:t>
            </a:r>
            <a:r>
              <a:rPr lang="en-US" altLang="ru-RU" sz="2000" dirty="0"/>
              <a:t>││┌─  0.500</a:t>
            </a:r>
            <a:br>
              <a:rPr lang="en-US" altLang="ru-RU" sz="2000" dirty="0"/>
            </a:br>
            <a:r>
              <a:rPr lang="ru-RU" altLang="ru-RU" sz="2000" dirty="0"/>
              <a:t> </a:t>
            </a:r>
            <a:r>
              <a:rPr lang="en-US" altLang="ru-RU" sz="2000" dirty="0"/>
              <a:t>   </a:t>
            </a:r>
            <a:r>
              <a:rPr lang="ru-RU" altLang="ru-RU" sz="2000" dirty="0"/>
              <a:t>    </a:t>
            </a:r>
            <a:r>
              <a:rPr lang="en-US" altLang="ru-RU" sz="2000" dirty="0"/>
              <a:t>│││  ×</a:t>
            </a:r>
            <a:r>
              <a:rPr lang="en-US" altLang="ru-RU" sz="2000" u="sng" dirty="0"/>
              <a:t>        2</a:t>
            </a:r>
            <a:r>
              <a:rPr lang="en-US" altLang="ru-RU" sz="2000" dirty="0"/>
              <a:t/>
            </a:r>
            <a:br>
              <a:rPr lang="en-US" altLang="ru-RU" sz="2000" dirty="0"/>
            </a:br>
            <a:r>
              <a:rPr lang="ru-RU" altLang="ru-RU" sz="2000" dirty="0"/>
              <a:t> </a:t>
            </a:r>
            <a:r>
              <a:rPr lang="en-US" altLang="ru-RU" sz="2000" dirty="0"/>
              <a:t>   </a:t>
            </a:r>
            <a:r>
              <a:rPr lang="ru-RU" altLang="ru-RU" sz="2000" dirty="0"/>
              <a:t>    </a:t>
            </a:r>
            <a:r>
              <a:rPr lang="en-US" altLang="ru-RU" sz="2000" dirty="0"/>
              <a:t>│││┌  1.000</a:t>
            </a:r>
            <a:br>
              <a:rPr lang="en-US" altLang="ru-RU" sz="2000" dirty="0"/>
            </a:br>
            <a:r>
              <a:rPr lang="en-US" altLang="ru-RU" sz="2000" dirty="0"/>
              <a:t>A</a:t>
            </a:r>
            <a:r>
              <a:rPr lang="en-US" altLang="ru-RU" sz="2000" baseline="-25000" dirty="0"/>
              <a:t>2</a:t>
            </a:r>
            <a:r>
              <a:rPr lang="en-US" altLang="ru-RU" sz="2000" dirty="0"/>
              <a:t> = 0.1 0 1</a:t>
            </a:r>
            <a:endParaRPr lang="ru-RU" alt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3936" y="929150"/>
            <a:ext cx="89587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Дробное число с основанием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переводится в систему счисления с основанием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путем последовательного умножения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основание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записанное в виде числа с основанием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При каждом умножении целая часть произведения берется в виде очередной цифры соответствующего разряда, а оставшаяся дробная часть принимается за новое множимое. Процесс повторяется до тех пор, пока новое множимое не равно нулю. Число умножений определяет разрядность полученного результата, представляющего число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 системе счисления с основанием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1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8460432" cy="853900"/>
          </a:xfrm>
          <a:noFill/>
        </p:spPr>
        <p:txBody>
          <a:bodyPr anchor="t"/>
          <a:lstStyle/>
          <a:p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чисел из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двоичной системы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счисления в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восьмеричную и шестнадцатеричную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87338" y="898525"/>
            <a:ext cx="8564562" cy="577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indent="450215" algn="just">
              <a:spcAft>
                <a:spcPts val="0"/>
              </a:spcAft>
            </a:pPr>
            <a:r>
              <a:rPr lang="ru-RU" sz="2000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При </a:t>
            </a:r>
            <a:r>
              <a:rPr lang="ru-RU" sz="2000" dirty="0">
                <a:solidFill>
                  <a:schemeClr val="tx1"/>
                </a:solidFill>
                <a:ea typeface="Times New Roman" panose="02020603050405020304" pitchFamily="18" charset="0"/>
              </a:rPr>
              <a:t>переводе многоразрядного двоичного числа в восьмеричную или шестнадцатеричную форму нужно исходное число разбить соответственно на </a:t>
            </a:r>
            <a:r>
              <a:rPr lang="ru-RU" sz="2000" i="1" dirty="0">
                <a:solidFill>
                  <a:schemeClr val="tx1"/>
                </a:solidFill>
                <a:ea typeface="Times New Roman" panose="02020603050405020304" pitchFamily="18" charset="0"/>
              </a:rPr>
              <a:t>триады</a:t>
            </a:r>
            <a:r>
              <a:rPr lang="ru-RU" sz="2000" dirty="0">
                <a:solidFill>
                  <a:schemeClr val="tx1"/>
                </a:solidFill>
                <a:ea typeface="Times New Roman" panose="02020603050405020304" pitchFamily="18" charset="0"/>
              </a:rPr>
              <a:t> или </a:t>
            </a:r>
            <a:r>
              <a:rPr lang="ru-RU" sz="2000" i="1" dirty="0" err="1">
                <a:solidFill>
                  <a:schemeClr val="tx1"/>
                </a:solidFill>
                <a:ea typeface="Times New Roman" panose="02020603050405020304" pitchFamily="18" charset="0"/>
              </a:rPr>
              <a:t>тетрады</a:t>
            </a:r>
            <a:r>
              <a:rPr lang="ru-RU" sz="2000" dirty="0">
                <a:solidFill>
                  <a:schemeClr val="tx1"/>
                </a:solidFill>
                <a:ea typeface="Times New Roman" panose="02020603050405020304" pitchFamily="18" charset="0"/>
              </a:rPr>
              <a:t>. При этом для целой части числа разбиение проводят от местонахождения запятой влево, а для дробной части – от этого же места вправо. Затем самая левая </a:t>
            </a:r>
            <a:r>
              <a:rPr lang="ru-RU" sz="2000">
                <a:solidFill>
                  <a:schemeClr val="tx1"/>
                </a:solidFill>
                <a:ea typeface="Times New Roman" panose="02020603050405020304" pitchFamily="18" charset="0"/>
              </a:rPr>
              <a:t>группа </a:t>
            </a:r>
            <a:r>
              <a:rPr lang="ru-RU" sz="2000" smtClean="0">
                <a:solidFill>
                  <a:schemeClr val="tx1"/>
                </a:solidFill>
                <a:ea typeface="Times New Roman" panose="02020603050405020304" pitchFamily="18" charset="0"/>
              </a:rPr>
              <a:t>в целой части при </a:t>
            </a:r>
            <a:r>
              <a:rPr lang="ru-RU" sz="2000" dirty="0">
                <a:solidFill>
                  <a:schemeClr val="tx1"/>
                </a:solidFill>
                <a:ea typeface="Times New Roman" panose="02020603050405020304" pitchFamily="18" charset="0"/>
              </a:rPr>
              <a:t>необходимости дополняется незначащими нулями до образования соответственно триады или </a:t>
            </a:r>
            <a:r>
              <a:rPr lang="ru-RU" sz="2000" dirty="0" err="1">
                <a:solidFill>
                  <a:schemeClr val="tx1"/>
                </a:solidFill>
                <a:ea typeface="Times New Roman" panose="02020603050405020304" pitchFamily="18" charset="0"/>
              </a:rPr>
              <a:t>тетрады</a:t>
            </a:r>
            <a:r>
              <a:rPr lang="ru-RU" sz="2000" dirty="0">
                <a:solidFill>
                  <a:schemeClr val="tx1"/>
                </a:solidFill>
                <a:ea typeface="Times New Roman" panose="02020603050405020304" pitchFamily="18" charset="0"/>
              </a:rPr>
              <a:t>, а самая правая </a:t>
            </a:r>
            <a:r>
              <a:rPr lang="ru-RU" sz="2000">
                <a:solidFill>
                  <a:schemeClr val="tx1"/>
                </a:solidFill>
                <a:ea typeface="Times New Roman" panose="02020603050405020304" pitchFamily="18" charset="0"/>
              </a:rPr>
              <a:t>группа </a:t>
            </a:r>
            <a:r>
              <a:rPr lang="ru-RU" sz="2000" smtClean="0">
                <a:solidFill>
                  <a:schemeClr val="tx1"/>
                </a:solidFill>
                <a:ea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chemeClr val="tx1"/>
                </a:solidFill>
                <a:ea typeface="Times New Roman" panose="02020603050405020304" pitchFamily="18" charset="0"/>
              </a:rPr>
              <a:t>дробной части дополняется нулями справа также до образования соответственно полной триады или </a:t>
            </a:r>
            <a:r>
              <a:rPr lang="ru-RU" sz="2000" dirty="0" err="1">
                <a:solidFill>
                  <a:schemeClr val="tx1"/>
                </a:solidFill>
                <a:ea typeface="Times New Roman" panose="02020603050405020304" pitchFamily="18" charset="0"/>
              </a:rPr>
              <a:t>тетрады</a:t>
            </a:r>
            <a:r>
              <a:rPr lang="ru-RU" sz="2000" dirty="0">
                <a:solidFill>
                  <a:schemeClr val="tx1"/>
                </a:solidFill>
                <a:ea typeface="Times New Roman" panose="02020603050405020304" pitchFamily="18" charset="0"/>
              </a:rPr>
              <a:t>. После этого каждая триада или </a:t>
            </a:r>
            <a:r>
              <a:rPr lang="ru-RU" sz="2000" dirty="0" err="1">
                <a:solidFill>
                  <a:schemeClr val="tx1"/>
                </a:solidFill>
                <a:ea typeface="Times New Roman" panose="02020603050405020304" pitchFamily="18" charset="0"/>
              </a:rPr>
              <a:t>тетрада</a:t>
            </a:r>
            <a:r>
              <a:rPr lang="ru-RU" sz="2000" dirty="0">
                <a:solidFill>
                  <a:schemeClr val="tx1"/>
                </a:solidFill>
                <a:ea typeface="Times New Roman" panose="02020603050405020304" pitchFamily="18" charset="0"/>
              </a:rPr>
              <a:t> заменяется соответствующей восьмеричной или шестнадцатеричной цифрой. Местоположение запятой сохраняется на том же месте.</a:t>
            </a:r>
          </a:p>
          <a:p>
            <a:pPr algn="l"/>
            <a:endParaRPr lang="ru-RU" altLang="ru-RU" sz="2000" dirty="0" smtClean="0"/>
          </a:p>
          <a:p>
            <a:pPr algn="l"/>
            <a:r>
              <a:rPr lang="ru-RU" altLang="ru-RU" sz="2000" b="1" dirty="0" smtClean="0"/>
              <a:t>Пример </a:t>
            </a:r>
            <a:r>
              <a:rPr lang="ru-RU" altLang="ru-RU" sz="2000" b="1" dirty="0"/>
              <a:t>3</a:t>
            </a:r>
            <a:r>
              <a:rPr lang="ru-RU" altLang="ru-RU" sz="2000" dirty="0"/>
              <a:t>. Перевод двоичного числа </a:t>
            </a:r>
            <a:r>
              <a:rPr lang="ru-RU" altLang="ru-RU" sz="2000" b="1" dirty="0"/>
              <a:t>1101100,01111101</a:t>
            </a:r>
            <a:r>
              <a:rPr lang="ru-RU" altLang="ru-RU" sz="2000" dirty="0"/>
              <a:t>  в восьмеричную и шестнадцатеричную форму.</a:t>
            </a:r>
            <a:br>
              <a:rPr lang="ru-RU" altLang="ru-RU" sz="2000" dirty="0"/>
            </a:br>
            <a:r>
              <a:rPr lang="ru-RU" altLang="ru-RU" sz="800" dirty="0"/>
              <a:t/>
            </a:r>
            <a:br>
              <a:rPr lang="ru-RU" altLang="ru-RU" sz="800" dirty="0"/>
            </a:br>
            <a:r>
              <a:rPr lang="ru-RU" altLang="ru-RU" sz="2000" b="1" dirty="0"/>
              <a:t>1 101 100 , 011 111 01</a:t>
            </a:r>
            <a:r>
              <a:rPr lang="ru-RU" altLang="ru-RU" sz="2000" dirty="0"/>
              <a:t>			</a:t>
            </a:r>
            <a:r>
              <a:rPr lang="ru-RU" altLang="ru-RU" sz="2000" b="1" dirty="0"/>
              <a:t>110 1100 , 0111 1101</a:t>
            </a:r>
            <a:r>
              <a:rPr lang="ru-RU" altLang="ru-RU" sz="2000" dirty="0"/>
              <a:t/>
            </a:r>
            <a:br>
              <a:rPr lang="ru-RU" altLang="ru-RU" sz="2000" dirty="0"/>
            </a:br>
            <a:r>
              <a:rPr lang="ru-RU" altLang="ru-RU" sz="800" dirty="0"/>
              <a:t/>
            </a:r>
            <a:br>
              <a:rPr lang="ru-RU" altLang="ru-RU" sz="800" dirty="0"/>
            </a:br>
            <a:r>
              <a:rPr lang="ru-RU" altLang="ru-RU" sz="2000" b="1" dirty="0"/>
              <a:t>001 101 100 , 011 111 010</a:t>
            </a:r>
            <a:r>
              <a:rPr lang="ru-RU" altLang="ru-RU" sz="2000" dirty="0"/>
              <a:t>			</a:t>
            </a:r>
            <a:r>
              <a:rPr lang="ru-RU" altLang="ru-RU" sz="2000" b="1" dirty="0"/>
              <a:t>0110 1100 , 0111 1101</a:t>
            </a:r>
            <a:r>
              <a:rPr lang="ru-RU" altLang="ru-RU" sz="2000" dirty="0"/>
              <a:t/>
            </a:r>
            <a:br>
              <a:rPr lang="ru-RU" altLang="ru-RU" sz="2000" dirty="0"/>
            </a:br>
            <a:r>
              <a:rPr lang="en-US" altLang="ru-RU" sz="800" dirty="0"/>
              <a:t/>
            </a:r>
            <a:br>
              <a:rPr lang="en-US" altLang="ru-RU" sz="800" dirty="0"/>
            </a:br>
            <a:r>
              <a:rPr lang="ru-RU" altLang="ru-RU" sz="2000" b="1" dirty="0"/>
              <a:t>001 101 100 , 011 111 010 </a:t>
            </a:r>
            <a:r>
              <a:rPr lang="ru-RU" altLang="ru-RU" sz="2000" b="1" baseline="-25000" dirty="0"/>
              <a:t>2</a:t>
            </a:r>
            <a:r>
              <a:rPr lang="ru-RU" altLang="ru-RU" sz="2000" b="1" dirty="0"/>
              <a:t> = 154,372</a:t>
            </a:r>
            <a:r>
              <a:rPr lang="ru-RU" altLang="ru-RU" sz="2000" b="1" baseline="-25000" dirty="0"/>
              <a:t>8</a:t>
            </a:r>
            <a:r>
              <a:rPr lang="ru-RU" altLang="ru-RU" sz="2000" dirty="0"/>
              <a:t>	</a:t>
            </a:r>
            <a:r>
              <a:rPr lang="ru-RU" altLang="ru-RU" sz="2000" b="1" dirty="0"/>
              <a:t>0110 1100 , 0111 1101 </a:t>
            </a:r>
            <a:r>
              <a:rPr lang="ru-RU" altLang="ru-RU" sz="2000" b="1" baseline="-25000" dirty="0"/>
              <a:t>2</a:t>
            </a:r>
            <a:r>
              <a:rPr lang="ru-RU" altLang="ru-RU" sz="2000" b="1" dirty="0"/>
              <a:t> = 6</a:t>
            </a:r>
            <a:r>
              <a:rPr lang="en-US" altLang="ru-RU" sz="2000" b="1" dirty="0"/>
              <a:t>C,7D</a:t>
            </a:r>
            <a:r>
              <a:rPr lang="en-US" altLang="ru-RU" sz="2000" b="1" baseline="-25000" dirty="0"/>
              <a:t>16</a:t>
            </a:r>
            <a:br>
              <a:rPr lang="en-US" altLang="ru-RU" sz="2000" b="1" baseline="-25000" dirty="0"/>
            </a:br>
            <a:r>
              <a:rPr lang="en-US" altLang="ru-RU" sz="2400" b="1" dirty="0"/>
              <a:t/>
            </a:r>
            <a:br>
              <a:rPr lang="en-US" altLang="ru-RU" sz="2400" b="1" dirty="0"/>
            </a:b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2312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1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1" y="178607"/>
            <a:ext cx="8455223" cy="719917"/>
          </a:xfrm>
          <a:noFill/>
        </p:spPr>
        <p:txBody>
          <a:bodyPr anchor="t">
            <a:normAutofit fontScale="90000"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Перевод чисел из восьмеричной и шестнадцатеричной 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счисления в двоичную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87338" y="964456"/>
            <a:ext cx="8564562" cy="533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indent="450000" algn="l"/>
            <a:r>
              <a:rPr lang="ru-RU" sz="2000" dirty="0"/>
              <a:t>При переводе многоразрядного восьмеричного или шестнадцатеричного числа в двоичную форму нужно каждую цифру исходного числа представить соответственно тремя или четырьмя двоичными цифрами (триадой или </a:t>
            </a:r>
            <a:r>
              <a:rPr lang="ru-RU" sz="2000" dirty="0" err="1"/>
              <a:t>тетрадой</a:t>
            </a:r>
            <a:r>
              <a:rPr lang="ru-RU" sz="2000" dirty="0"/>
              <a:t>). Если исходное число дробное, т.е. имеет целую и дробную часть, то в двоичном числе запятая ставится между триадами или </a:t>
            </a:r>
            <a:r>
              <a:rPr lang="ru-RU" sz="2000" dirty="0" err="1"/>
              <a:t>тетрадами</a:t>
            </a:r>
            <a:r>
              <a:rPr lang="ru-RU" sz="2000" dirty="0"/>
              <a:t>, представляющими соответствующие цифры исходного восьмеричного или шестнадцатеричного числа.</a:t>
            </a:r>
          </a:p>
          <a:p>
            <a:pPr algn="l"/>
            <a:endParaRPr lang="ru-RU" altLang="ru-RU" sz="2000" dirty="0" smtClean="0"/>
          </a:p>
          <a:p>
            <a:pPr algn="l"/>
            <a:r>
              <a:rPr lang="ru-RU" altLang="ru-RU" sz="2000" b="1" dirty="0" smtClean="0"/>
              <a:t>Пример </a:t>
            </a:r>
            <a:r>
              <a:rPr lang="ru-RU" altLang="ru-RU" sz="2000" b="1" dirty="0"/>
              <a:t>4</a:t>
            </a:r>
            <a:r>
              <a:rPr lang="ru-RU" altLang="ru-RU" sz="2000" dirty="0"/>
              <a:t>. Перевод восьмеричного числа</a:t>
            </a:r>
            <a:r>
              <a:rPr lang="en-US" altLang="ru-RU" sz="2000" dirty="0"/>
              <a:t> </a:t>
            </a:r>
            <a:r>
              <a:rPr lang="ru-RU" altLang="ru-RU" sz="2000" dirty="0"/>
              <a:t> </a:t>
            </a:r>
            <a:r>
              <a:rPr lang="ru-RU" altLang="ru-RU" sz="2000" b="1" dirty="0"/>
              <a:t>371,62</a:t>
            </a:r>
            <a:r>
              <a:rPr lang="ru-RU" altLang="ru-RU" sz="2000" dirty="0"/>
              <a:t> </a:t>
            </a:r>
            <a:r>
              <a:rPr lang="en-US" altLang="ru-RU" sz="2000" dirty="0"/>
              <a:t> </a:t>
            </a:r>
            <a:r>
              <a:rPr lang="ru-RU" altLang="ru-RU" sz="2000" dirty="0"/>
              <a:t>и шестнадцатеричного числа</a:t>
            </a:r>
            <a:r>
              <a:rPr lang="en-US" altLang="ru-RU" sz="2000" dirty="0"/>
              <a:t> </a:t>
            </a:r>
            <a:r>
              <a:rPr lang="ru-RU" altLang="ru-RU" sz="2000" dirty="0"/>
              <a:t> </a:t>
            </a:r>
            <a:r>
              <a:rPr lang="en-US" altLang="ru-RU" sz="2000" b="1" dirty="0"/>
              <a:t>F9,C8</a:t>
            </a:r>
            <a:r>
              <a:rPr lang="en-US" altLang="ru-RU" sz="2000" dirty="0"/>
              <a:t>  </a:t>
            </a:r>
            <a:r>
              <a:rPr lang="ru-RU" altLang="ru-RU" sz="2000" dirty="0"/>
              <a:t>в двоичную форму.</a:t>
            </a:r>
            <a:r>
              <a:rPr lang="en-US" altLang="ru-RU" sz="2000" dirty="0"/>
              <a:t/>
            </a:r>
            <a:br>
              <a:rPr lang="en-US" altLang="ru-RU" sz="2000" dirty="0"/>
            </a:br>
            <a:r>
              <a:rPr lang="en-US" altLang="ru-RU" sz="800" dirty="0"/>
              <a:t/>
            </a:r>
            <a:br>
              <a:rPr lang="en-US" altLang="ru-RU" sz="800" dirty="0"/>
            </a:br>
            <a:r>
              <a:rPr lang="ru-RU" altLang="ru-RU" sz="2000" b="1" dirty="0"/>
              <a:t>3</a:t>
            </a:r>
            <a:r>
              <a:rPr lang="ru-RU" altLang="ru-RU" sz="2000" b="1" baseline="-25000" dirty="0"/>
              <a:t>8</a:t>
            </a:r>
            <a:r>
              <a:rPr lang="ru-RU" altLang="ru-RU" sz="2000" b="1" dirty="0"/>
              <a:t>  =  011</a:t>
            </a:r>
            <a:r>
              <a:rPr lang="ru-RU" altLang="ru-RU" sz="2000" b="1" baseline="-25000" dirty="0"/>
              <a:t>2</a:t>
            </a:r>
            <a:r>
              <a:rPr lang="ru-RU" altLang="ru-RU" sz="2000" dirty="0"/>
              <a:t>				</a:t>
            </a:r>
            <a:r>
              <a:rPr lang="ru-RU" altLang="ru-RU" sz="2000" b="1" dirty="0"/>
              <a:t>F</a:t>
            </a:r>
            <a:r>
              <a:rPr lang="ru-RU" altLang="ru-RU" sz="2000" b="1" baseline="-25000" dirty="0"/>
              <a:t>16</a:t>
            </a:r>
            <a:r>
              <a:rPr lang="ru-RU" altLang="ru-RU" sz="2000" b="1" dirty="0"/>
              <a:t>  =	1111</a:t>
            </a:r>
            <a:r>
              <a:rPr lang="ru-RU" altLang="ru-RU" sz="2000" b="1" baseline="-25000" dirty="0"/>
              <a:t>2</a:t>
            </a:r>
            <a:r>
              <a:rPr lang="ru-RU" altLang="ru-RU" sz="2000" b="1" dirty="0"/>
              <a:t/>
            </a:r>
            <a:br>
              <a:rPr lang="ru-RU" altLang="ru-RU" sz="2000" b="1" dirty="0"/>
            </a:br>
            <a:r>
              <a:rPr lang="ru-RU" altLang="ru-RU" sz="2000" b="1" dirty="0"/>
              <a:t>7</a:t>
            </a:r>
            <a:r>
              <a:rPr lang="ru-RU" altLang="ru-RU" sz="2000" b="1" baseline="-25000" dirty="0"/>
              <a:t>8</a:t>
            </a:r>
            <a:r>
              <a:rPr lang="ru-RU" altLang="ru-RU" sz="2000" b="1" dirty="0"/>
              <a:t>  =  111</a:t>
            </a:r>
            <a:r>
              <a:rPr lang="ru-RU" altLang="ru-RU" sz="2000" b="1" baseline="-25000" dirty="0"/>
              <a:t>2</a:t>
            </a:r>
            <a:r>
              <a:rPr lang="ru-RU" altLang="ru-RU" sz="2000" dirty="0"/>
              <a:t>				</a:t>
            </a:r>
            <a:r>
              <a:rPr lang="ru-RU" altLang="ru-RU" sz="2000" b="1" dirty="0"/>
              <a:t>9</a:t>
            </a:r>
            <a:r>
              <a:rPr lang="ru-RU" altLang="ru-RU" sz="2000" b="1" baseline="-25000" dirty="0"/>
              <a:t>16</a:t>
            </a:r>
            <a:r>
              <a:rPr lang="ru-RU" altLang="ru-RU" sz="2000" b="1" dirty="0"/>
              <a:t>  =	1001</a:t>
            </a:r>
            <a:r>
              <a:rPr lang="ru-RU" altLang="ru-RU" sz="2000" b="1" baseline="-25000" dirty="0"/>
              <a:t>2</a:t>
            </a:r>
            <a:r>
              <a:rPr lang="ru-RU" altLang="ru-RU" sz="2000" b="1" dirty="0"/>
              <a:t/>
            </a:r>
            <a:br>
              <a:rPr lang="ru-RU" altLang="ru-RU" sz="2000" b="1" dirty="0"/>
            </a:br>
            <a:r>
              <a:rPr lang="ru-RU" altLang="ru-RU" sz="2000" b="1" dirty="0"/>
              <a:t>1</a:t>
            </a:r>
            <a:r>
              <a:rPr lang="ru-RU" altLang="ru-RU" sz="2000" b="1" baseline="-25000" dirty="0"/>
              <a:t>8</a:t>
            </a:r>
            <a:r>
              <a:rPr lang="ru-RU" altLang="ru-RU" sz="2000" b="1" dirty="0"/>
              <a:t>  =  001</a:t>
            </a:r>
            <a:r>
              <a:rPr lang="ru-RU" altLang="ru-RU" sz="2000" b="1" baseline="-25000" dirty="0"/>
              <a:t>2</a:t>
            </a:r>
            <a:r>
              <a:rPr lang="ru-RU" altLang="ru-RU" sz="2000" dirty="0"/>
              <a:t>				</a:t>
            </a:r>
            <a:r>
              <a:rPr lang="ru-RU" altLang="ru-RU" sz="2000" b="1" dirty="0"/>
              <a:t>C</a:t>
            </a:r>
            <a:r>
              <a:rPr lang="ru-RU" altLang="ru-RU" sz="2000" b="1" baseline="-25000" dirty="0"/>
              <a:t>16</a:t>
            </a:r>
            <a:r>
              <a:rPr lang="ru-RU" altLang="ru-RU" sz="2000" b="1" dirty="0"/>
              <a:t> =	1100</a:t>
            </a:r>
            <a:r>
              <a:rPr lang="ru-RU" altLang="ru-RU" sz="2000" b="1" baseline="-25000" dirty="0"/>
              <a:t>2</a:t>
            </a:r>
            <a:r>
              <a:rPr lang="ru-RU" altLang="ru-RU" sz="2000" b="1" dirty="0"/>
              <a:t/>
            </a:r>
            <a:br>
              <a:rPr lang="ru-RU" altLang="ru-RU" sz="2000" b="1" dirty="0"/>
            </a:br>
            <a:r>
              <a:rPr lang="ru-RU" altLang="ru-RU" sz="2000" b="1" dirty="0"/>
              <a:t>6</a:t>
            </a:r>
            <a:r>
              <a:rPr lang="ru-RU" altLang="ru-RU" sz="2000" b="1" baseline="-25000" dirty="0"/>
              <a:t>8</a:t>
            </a:r>
            <a:r>
              <a:rPr lang="ru-RU" altLang="ru-RU" sz="2000" b="1" dirty="0"/>
              <a:t>  =  110</a:t>
            </a:r>
            <a:r>
              <a:rPr lang="ru-RU" altLang="ru-RU" sz="2000" b="1" baseline="-25000" dirty="0"/>
              <a:t>2</a:t>
            </a:r>
            <a:r>
              <a:rPr lang="ru-RU" altLang="ru-RU" sz="2000" dirty="0"/>
              <a:t>				</a:t>
            </a:r>
            <a:r>
              <a:rPr lang="ru-RU" altLang="ru-RU" sz="2000" b="1" dirty="0"/>
              <a:t>8</a:t>
            </a:r>
            <a:r>
              <a:rPr lang="ru-RU" altLang="ru-RU" sz="2000" b="1" baseline="-25000" dirty="0"/>
              <a:t>16</a:t>
            </a:r>
            <a:r>
              <a:rPr lang="ru-RU" altLang="ru-RU" sz="2000" b="1" dirty="0"/>
              <a:t>  =	1000</a:t>
            </a:r>
            <a:r>
              <a:rPr lang="ru-RU" altLang="ru-RU" sz="2000" b="1" baseline="-25000" dirty="0"/>
              <a:t>2</a:t>
            </a:r>
            <a:r>
              <a:rPr lang="ru-RU" altLang="ru-RU" sz="2000" b="1" dirty="0"/>
              <a:t/>
            </a:r>
            <a:br>
              <a:rPr lang="ru-RU" altLang="ru-RU" sz="2000" b="1" dirty="0"/>
            </a:br>
            <a:r>
              <a:rPr lang="ru-RU" altLang="ru-RU" sz="2000" b="1" dirty="0"/>
              <a:t>2</a:t>
            </a:r>
            <a:r>
              <a:rPr lang="ru-RU" altLang="ru-RU" sz="2000" b="1" baseline="-25000" dirty="0"/>
              <a:t>8</a:t>
            </a:r>
            <a:r>
              <a:rPr lang="ru-RU" altLang="ru-RU" sz="2000" b="1" dirty="0"/>
              <a:t>  =  010</a:t>
            </a:r>
            <a:r>
              <a:rPr lang="ru-RU" altLang="ru-RU" sz="2000" b="1" baseline="-25000" dirty="0"/>
              <a:t>2</a:t>
            </a:r>
            <a:r>
              <a:rPr lang="ru-RU" altLang="ru-RU" sz="2000" b="1" dirty="0"/>
              <a:t/>
            </a:r>
            <a:br>
              <a:rPr lang="ru-RU" altLang="ru-RU" sz="2000" b="1" dirty="0"/>
            </a:br>
            <a:r>
              <a:rPr lang="en-US" altLang="ru-RU" sz="800" dirty="0"/>
              <a:t/>
            </a:r>
            <a:br>
              <a:rPr lang="en-US" altLang="ru-RU" sz="800" dirty="0"/>
            </a:br>
            <a:r>
              <a:rPr lang="ru-RU" altLang="ru-RU" sz="2000" b="1" dirty="0"/>
              <a:t>371,62</a:t>
            </a:r>
            <a:r>
              <a:rPr lang="ru-RU" altLang="ru-RU" sz="2000" b="1" baseline="-25000" dirty="0"/>
              <a:t>8</a:t>
            </a:r>
            <a:r>
              <a:rPr lang="ru-RU" altLang="ru-RU" sz="2000" b="1" dirty="0"/>
              <a:t> = 011 111 001 , 110 010 </a:t>
            </a:r>
            <a:r>
              <a:rPr lang="ru-RU" altLang="ru-RU" sz="2000" b="1" baseline="-25000" dirty="0"/>
              <a:t>2</a:t>
            </a:r>
            <a:r>
              <a:rPr lang="ru-RU" altLang="ru-RU" sz="2000" dirty="0"/>
              <a:t>		</a:t>
            </a:r>
            <a:r>
              <a:rPr lang="ru-RU" altLang="ru-RU" sz="2000" b="1" dirty="0"/>
              <a:t>F9,C8</a:t>
            </a:r>
            <a:r>
              <a:rPr lang="ru-RU" altLang="ru-RU" sz="2000" b="1" baseline="-25000" dirty="0"/>
              <a:t>16</a:t>
            </a:r>
            <a:r>
              <a:rPr lang="ru-RU" altLang="ru-RU" sz="2000" b="1" dirty="0"/>
              <a:t> = 1111 1001 ,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1100 1000 </a:t>
            </a:r>
            <a:r>
              <a:rPr lang="ru-RU" altLang="ru-RU" sz="2000" b="1" baseline="-25000" dirty="0"/>
              <a:t>2</a:t>
            </a: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14794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5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54793"/>
            <a:ext cx="8642350" cy="697707"/>
          </a:xfrm>
          <a:noFill/>
        </p:spPr>
        <p:txBody>
          <a:bodyPr anchor="t">
            <a:normAutofit fontScale="90000"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Перевод чисел из двоичной системы счисления в десятичную и обратно</a:t>
            </a:r>
          </a:p>
        </p:txBody>
      </p:sp>
      <p:graphicFrame>
        <p:nvGraphicFramePr>
          <p:cNvPr id="65073" name="Group 56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2262490"/>
              </p:ext>
            </p:extLst>
          </p:nvPr>
        </p:nvGraphicFramePr>
        <p:xfrm>
          <a:off x="250825" y="4959729"/>
          <a:ext cx="8555038" cy="108057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разряда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</a:t>
                      </a:r>
                      <a:r>
                        <a:rPr kumimoji="0" lang="ru-RU" altLang="ru-RU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 разряда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204,375</a:t>
                      </a:r>
                      <a:r>
                        <a:rPr kumimoji="0" lang="ru-RU" altLang="ru-RU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50825" y="1207293"/>
            <a:ext cx="8642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переводе многоразрядного двоичного числа в десятичную форму нужно сначала пронумеровать все разряды исходного числа влево и вправо от запятой, считая нулевым разряд слева от запятой. После этого нужно сложить десятичные веса всех разрядов исходного числа. Полученная сумма и будет представлять исходное число в десятичной системе счисления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/>
            <a:endParaRPr lang="ru-RU" sz="2400" b="1" dirty="0" smtClean="0"/>
          </a:p>
          <a:p>
            <a:pPr indent="450215"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Преобразуем двоичное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11001100,011 в десятичную форму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964</Words>
  <Application>Microsoft Office PowerPoint</Application>
  <PresentationFormat>Экран (4:3)</PresentationFormat>
  <Paragraphs>138</Paragraphs>
  <Slides>10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Формула</vt:lpstr>
      <vt:lpstr>Презентация PowerPoint</vt:lpstr>
      <vt:lpstr>График лабораторных занятий</vt:lpstr>
      <vt:lpstr>Лекция 1. Информационно-логические основы вычислительной техники</vt:lpstr>
      <vt:lpstr>1. Системы счисления</vt:lpstr>
      <vt:lpstr>2.1. Перевод целых чисел из одной системы счисления в другую</vt:lpstr>
      <vt:lpstr>2.2. Перевод дробных чисел из одной системы счисления в другую</vt:lpstr>
      <vt:lpstr>2.3. Перевод чисел из  двоичной системы счисления в восьмеричную и шестнадцатеричную</vt:lpstr>
      <vt:lpstr>2.4. Перевод чисел из восьмеричной и шестнадцатеричной  систем счисления в двоичную</vt:lpstr>
      <vt:lpstr>2.5. Перевод чисел из двоичной системы счисления в десятичную и обратно</vt:lpstr>
      <vt:lpstr>2.5. Перевод чисел из двоичной системы счисления в десятичную и обратно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user</dc:creator>
  <cp:lastModifiedBy>User</cp:lastModifiedBy>
  <cp:revision>87</cp:revision>
  <dcterms:created xsi:type="dcterms:W3CDTF">2016-02-10T08:23:01Z</dcterms:created>
  <dcterms:modified xsi:type="dcterms:W3CDTF">2022-09-06T01:45:04Z</dcterms:modified>
</cp:coreProperties>
</file>