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77" r:id="rId14"/>
    <p:sldId id="267" r:id="rId15"/>
    <p:sldId id="268" r:id="rId16"/>
    <p:sldId id="278" r:id="rId17"/>
    <p:sldId id="275" r:id="rId18"/>
    <p:sldId id="269" r:id="rId19"/>
    <p:sldId id="2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C5484-2F68-4253-B314-0689DD8EB54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3DC08-C584-4D3E-AE22-F1B863B52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4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DC08-C584-4D3E-AE22-F1B863B52B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40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CF88-203B-4CF6-AC91-220BFC31B4A7}" type="datetime1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70CB-D59E-4D68-BD2F-D130CC020026}" type="datetime1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5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2200-406F-48BF-AD69-54671C181BD1}" type="datetime1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4591-20B4-4F0A-BC53-D469F2B03579}" type="datetime1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F8DC-EA4C-4EB0-90DE-CE678646AE76}" type="datetime1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D1E-2A15-4B66-AAF8-95365782553E}" type="datetime1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8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D56C-1DDB-4466-9EB4-3838B2C84387}" type="datetime1">
              <a:rPr lang="ru-RU" smtClean="0"/>
              <a:t>04.10.2021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110-76D1-474F-AC68-E9309B17F49E}" type="datetime1">
              <a:rPr lang="ru-RU" smtClean="0"/>
              <a:t>04.10.2021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55FD-4474-4DEA-82F0-9B9A65F4E663}" type="datetime1">
              <a:rPr lang="ru-RU" smtClean="0"/>
              <a:t>04.10.2021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DF45CF-100D-4F9E-81A9-44BA9E9A5CBB}" type="datetime1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93E-BFD8-4B35-B120-176BACFB23E7}" type="datetime1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ED02AF-59E8-455C-B7CE-75CB10E9B3E1}" type="datetime1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9CFD87-22DC-4170-B9D4-8B8D52BAEF8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2000">
              <a:srgbClr val="F6C791">
                <a:lumMod val="72000"/>
              </a:srgbClr>
            </a:gs>
            <a:gs pos="100000">
              <a:schemeClr val="accent1">
                <a:lumMod val="45000"/>
                <a:lumOff val="55000"/>
                <a:alpha val="18000"/>
              </a:schemeClr>
            </a:gs>
            <a:gs pos="37000">
              <a:schemeClr val="accent1">
                <a:lumMod val="86000"/>
                <a:lumOff val="1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8259256" cy="3566160"/>
          </a:xfrm>
        </p:spPr>
        <p:txBody>
          <a:bodyPr>
            <a:normAutofit fontScale="90000"/>
          </a:bodyPr>
          <a:lstStyle/>
          <a:p>
            <a:r>
              <a:rPr lang="ru-RU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Средства </a:t>
            </a:r>
            <a:r>
              <a:rPr lang="en-US" b="1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Sci</a:t>
            </a:r>
            <a:r>
              <a:rPr lang="ru-RU" b="1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lab</a:t>
            </a:r>
            <a:r>
              <a:rPr lang="ru-RU" b="1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для создания  и описания </a:t>
            </a:r>
            <a:r>
              <a:rPr lang="en-US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r>
              <a:rPr lang="en-US" b="1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ci</a:t>
            </a:r>
            <a:r>
              <a:rPr lang="ru-RU" b="1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-файлов</a:t>
            </a:r>
            <a:endParaRPr lang="ru-RU" b="1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4" name="Picture 4" descr="https://atoms.scilab.org/images/scilab_offici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0864"/>
            <a:ext cx="2717133" cy="20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593930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5149" y="332656"/>
            <a:ext cx="8543956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            </a:t>
            </a:r>
            <a:r>
              <a:rPr lang="ru-RU" sz="2800" b="1" dirty="0" smtClean="0">
                <a:solidFill>
                  <a:srgbClr val="C00000"/>
                </a:solidFill>
              </a:rPr>
              <a:t>Примеры операторов присваивания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65873"/>
              </p:ext>
            </p:extLst>
          </p:nvPr>
        </p:nvGraphicFramePr>
        <p:xfrm>
          <a:off x="179512" y="1000108"/>
          <a:ext cx="8594541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Точечный рисунок" r:id="rId3" imgW="5479255" imgH="3452159" progId="Paint.Picture">
                  <p:embed/>
                </p:oleObj>
              </mc:Choice>
              <mc:Fallback>
                <p:oleObj name="Точечный рисунок" r:id="rId3" imgW="5479255" imgH="3452159" progId="Paint.Pictur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000108"/>
                        <a:ext cx="8594541" cy="4857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56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ru-RU" sz="3600" b="1" dirty="0" smtClean="0">
                <a:solidFill>
                  <a:srgbClr val="C00000"/>
                </a:solidFill>
              </a:rPr>
              <a:t>Ввод данных с клавиатуры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endParaRPr lang="ru-RU" b="1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139339"/>
              </p:ext>
            </p:extLst>
          </p:nvPr>
        </p:nvGraphicFramePr>
        <p:xfrm>
          <a:off x="608830" y="1268760"/>
          <a:ext cx="7926339" cy="4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Точечный рисунок" r:id="rId3" imgW="4031329" imgH="2171888" progId="Paint.Picture">
                  <p:embed/>
                </p:oleObj>
              </mc:Choice>
              <mc:Fallback>
                <p:oleObj name="Точечный рисунок" r:id="rId3" imgW="4031329" imgH="2171888" progId="Paint.Pictur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0" y="1268760"/>
                        <a:ext cx="7926339" cy="4286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r>
              <a:rPr lang="en-US" dirty="0" smtClean="0"/>
              <a:t>                  </a:t>
            </a:r>
          </a:p>
          <a:p>
            <a:pPr algn="ctr">
              <a:buNone/>
            </a:pPr>
            <a:r>
              <a:rPr lang="ru-RU" sz="3200" b="1" dirty="0" smtClean="0">
                <a:solidFill>
                  <a:srgbClr val="C00000"/>
                </a:solidFill>
              </a:rPr>
              <a:t>Пример усеченного разветвления</a:t>
            </a:r>
          </a:p>
          <a:p>
            <a:pPr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ru-RU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ru-RU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  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400" b="1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571472" y="1500174"/>
          <a:ext cx="8001056" cy="36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Точечный рисунок" r:id="rId3" imgW="3475021" imgH="1920406" progId="Paint.Picture">
                  <p:embed/>
                </p:oleObj>
              </mc:Choice>
              <mc:Fallback>
                <p:oleObj name="Точечный рисунок" r:id="rId3" imgW="3475021" imgH="1920406" progId="Paint.Pictur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500174"/>
                        <a:ext cx="8001056" cy="364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845" y="0"/>
            <a:ext cx="8229600" cy="93978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Пример стандартного разветвления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 rotWithShape="1">
          <a:blip r:embed="rId3"/>
          <a:srcRect t="8147"/>
          <a:stretch/>
        </p:blipFill>
        <p:spPr bwMode="auto">
          <a:xfrm>
            <a:off x="683568" y="1124744"/>
            <a:ext cx="8334021" cy="5184576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785918" y="1357298"/>
            <a:ext cx="261161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spaced"/>
              <a:ea typeface="Times New Roman" pitchFamily="18" charset="0"/>
              <a:cs typeface="Courier New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function [t]=</a:t>
            </a:r>
            <a:r>
              <a:rPr kumimoji="0" lang="en-US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raz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(x, y)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if x*y&lt;0 then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t=x;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if y&gt;t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   t=y;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end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elseif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x*y&gt;2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t=x^2;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if sin(y)&gt;t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    t=sin(y);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end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if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cos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(x)&gt;t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    t=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cos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(x);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end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else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       t=x/y;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end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  <a:ea typeface="Times New Roman" pitchFamily="18" charset="0"/>
                <a:cs typeface="Courier New" pitchFamily="49" charset="0"/>
              </a:rPr>
              <a:t>endfunction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857356" y="357166"/>
          <a:ext cx="4569368" cy="114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Формула" r:id="rId4" imgW="2908300" imgH="736600" progId="Equation.3">
                  <p:embed/>
                </p:oleObj>
              </mc:Choice>
              <mc:Fallback>
                <p:oleObj name="Формула" r:id="rId4" imgW="2908300" imgH="736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57166"/>
                        <a:ext cx="4569368" cy="1148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544" y="764704"/>
            <a:ext cx="8229600" cy="654032"/>
          </a:xfrm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sz="3200" b="1" i="1" dirty="0" smtClean="0">
                <a:solidFill>
                  <a:srgbClr val="C00000"/>
                </a:solidFill>
              </a:rPr>
              <a:t>Оператор множественного выбора  </a:t>
            </a:r>
            <a:r>
              <a:rPr lang="ru-RU" sz="3200" b="1" i="1" dirty="0" err="1" smtClean="0">
                <a:solidFill>
                  <a:srgbClr val="C00000"/>
                </a:solidFill>
              </a:rPr>
              <a:t>switch</a:t>
            </a:r>
            <a:r>
              <a:rPr lang="ru-RU" sz="4400" dirty="0" smtClean="0">
                <a:solidFill>
                  <a:srgbClr val="C00000"/>
                </a:solidFill>
              </a:rPr>
              <a:t/>
            </a:r>
            <a:br>
              <a:rPr lang="ru-RU" sz="4400" dirty="0" smtClean="0">
                <a:solidFill>
                  <a:srgbClr val="C00000"/>
                </a:solidFill>
              </a:rPr>
            </a:b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052736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</a:t>
            </a:r>
            <a:r>
              <a:rPr lang="ru-RU" b="1" dirty="0" err="1" smtClean="0"/>
              <a:t>witch</a:t>
            </a:r>
            <a:r>
              <a:rPr lang="ru-RU" b="1" dirty="0" smtClean="0"/>
              <a:t> </a:t>
            </a:r>
            <a:r>
              <a:rPr lang="ru-RU" i="1" dirty="0" err="1" smtClean="0"/>
              <a:t>Bыражение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    </a:t>
            </a:r>
            <a:r>
              <a:rPr lang="en-US" b="1" dirty="0" smtClean="0"/>
              <a:t>c</a:t>
            </a:r>
            <a:r>
              <a:rPr lang="ru-RU" b="1" dirty="0" err="1" smtClean="0"/>
              <a:t>ase</a:t>
            </a:r>
            <a:r>
              <a:rPr lang="ru-RU" b="1" dirty="0" smtClean="0"/>
              <a:t> </a:t>
            </a:r>
            <a:r>
              <a:rPr lang="ru-RU" i="1" dirty="0" smtClean="0"/>
              <a:t>Зачение_1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            Список_инструкций_1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    </a:t>
            </a:r>
            <a:r>
              <a:rPr lang="en-US" b="1" dirty="0" smtClean="0"/>
              <a:t>c</a:t>
            </a:r>
            <a:r>
              <a:rPr lang="ru-RU" b="1" dirty="0" err="1" smtClean="0"/>
              <a:t>ase</a:t>
            </a:r>
            <a:r>
              <a:rPr lang="ru-RU" b="1" dirty="0" smtClean="0"/>
              <a:t> </a:t>
            </a:r>
            <a:r>
              <a:rPr lang="ru-RU" i="1" dirty="0" smtClean="0"/>
              <a:t>Значение_2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            Список_инструкций_2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     …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     </a:t>
            </a:r>
            <a:r>
              <a:rPr lang="en-US" b="1" dirty="0" smtClean="0"/>
              <a:t>c</a:t>
            </a:r>
            <a:r>
              <a:rPr lang="ru-RU" b="1" dirty="0" err="1" smtClean="0"/>
              <a:t>ase</a:t>
            </a:r>
            <a:r>
              <a:rPr lang="ru-RU" b="1" dirty="0" smtClean="0"/>
              <a:t> </a:t>
            </a:r>
            <a:r>
              <a:rPr lang="ru-RU" i="1" dirty="0" err="1" smtClean="0"/>
              <a:t>Значение_</a:t>
            </a:r>
            <a:r>
              <a:rPr lang="en-US" i="1" dirty="0" smtClean="0"/>
              <a:t>N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             </a:t>
            </a:r>
            <a:r>
              <a:rPr lang="ru-RU" i="1" dirty="0" err="1" smtClean="0"/>
              <a:t>Список_инструкций_</a:t>
            </a:r>
            <a:r>
              <a:rPr lang="en-US" i="1" dirty="0" smtClean="0"/>
              <a:t>N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     </a:t>
            </a:r>
            <a:r>
              <a:rPr lang="en-US" b="1" dirty="0" smtClean="0"/>
              <a:t>o</a:t>
            </a:r>
            <a:r>
              <a:rPr lang="ru-RU" b="1" dirty="0" err="1" smtClean="0"/>
              <a:t>therwise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            </a:t>
            </a:r>
            <a:r>
              <a:rPr lang="ru-RU" i="1" dirty="0" err="1" smtClean="0"/>
              <a:t>Список_инструкций_</a:t>
            </a:r>
            <a:r>
              <a:rPr lang="en-US" i="1" dirty="0" smtClean="0"/>
              <a:t>N</a:t>
            </a:r>
            <a:r>
              <a:rPr lang="ru-RU" i="1" dirty="0" smtClean="0"/>
              <a:t>+1 </a:t>
            </a:r>
            <a:endParaRPr lang="ru-RU" dirty="0" smtClean="0"/>
          </a:p>
          <a:p>
            <a:pPr>
              <a:buNone/>
            </a:pPr>
            <a:r>
              <a:rPr lang="ru-RU" b="1" dirty="0" err="1" smtClean="0"/>
              <a:t>end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2254951"/>
            <a:ext cx="7072362" cy="40719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function [y]=</a:t>
            </a:r>
            <a:r>
              <a:rPr lang="en-US" b="1" dirty="0" err="1" smtClean="0"/>
              <a:t>multifunc</a:t>
            </a:r>
            <a:r>
              <a:rPr lang="en-US" b="1" dirty="0" smtClean="0"/>
              <a:t>(x, n) </a:t>
            </a:r>
          </a:p>
          <a:p>
            <a:pPr>
              <a:buNone/>
            </a:pPr>
            <a:r>
              <a:rPr lang="en-US" b="1" dirty="0" smtClean="0"/>
              <a:t>  select n  </a:t>
            </a:r>
          </a:p>
          <a:p>
            <a:pPr>
              <a:buNone/>
            </a:pPr>
            <a:r>
              <a:rPr lang="en-US" b="1" dirty="0" smtClean="0"/>
              <a:t>      case 1 then y=x;</a:t>
            </a:r>
          </a:p>
          <a:p>
            <a:pPr>
              <a:buNone/>
            </a:pPr>
            <a:r>
              <a:rPr lang="en-US" b="1" dirty="0" smtClean="0"/>
              <a:t>      case 2 then y=x*(10-x); </a:t>
            </a:r>
          </a:p>
          <a:p>
            <a:pPr>
              <a:buNone/>
            </a:pPr>
            <a:r>
              <a:rPr lang="en-US" b="1" dirty="0" smtClean="0"/>
              <a:t>      case {3,4,5} then y=x*sin(n*x);</a:t>
            </a:r>
          </a:p>
          <a:p>
            <a:pPr>
              <a:buNone/>
            </a:pPr>
            <a:r>
              <a:rPr lang="en-US" b="1" dirty="0" smtClean="0"/>
              <a:t> else </a:t>
            </a:r>
          </a:p>
          <a:p>
            <a:pPr>
              <a:buNone/>
            </a:pPr>
            <a:r>
              <a:rPr lang="en-US" b="1" dirty="0" smtClean="0"/>
              <a:t>     y=1/(1+x^2); </a:t>
            </a:r>
          </a:p>
          <a:p>
            <a:pPr>
              <a:buNone/>
            </a:pPr>
            <a:r>
              <a:rPr lang="en-US" b="1" dirty="0" smtClean="0"/>
              <a:t> end    </a:t>
            </a:r>
          </a:p>
          <a:p>
            <a:pPr>
              <a:buNone/>
            </a:pPr>
            <a:r>
              <a:rPr lang="en-US" b="1" dirty="0" err="1" smtClean="0"/>
              <a:t>endfunction</a:t>
            </a:r>
            <a:endParaRPr lang="ru-RU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28438"/>
              </p:ext>
            </p:extLst>
          </p:nvPr>
        </p:nvGraphicFramePr>
        <p:xfrm>
          <a:off x="1331640" y="260648"/>
          <a:ext cx="5243003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Формула" r:id="rId4" imgW="2933700" imgH="939800" progId="Equation.3">
                  <p:embed/>
                </p:oleObj>
              </mc:Choice>
              <mc:Fallback>
                <p:oleObj name="Формула" r:id="rId4" imgW="2933700" imgH="939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0648"/>
                        <a:ext cx="5243003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rgbClr val="C00000"/>
                </a:solidFill>
              </a:rPr>
              <a:t>Оператор регулярного цикла</a:t>
            </a:r>
            <a:br>
              <a:rPr lang="ru-RU" b="1" i="1" dirty="0" smtClean="0">
                <a:solidFill>
                  <a:srgbClr val="C00000"/>
                </a:solidFill>
              </a:rPr>
            </a:b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sz="4800" b="1" i="1" dirty="0" err="1" smtClean="0">
                <a:solidFill>
                  <a:srgbClr val="C00000"/>
                </a:solidFill>
              </a:rPr>
              <a:t>for...end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or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vаг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= s:d:e</a:t>
            </a: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Инструкция1</a:t>
            </a: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…. </a:t>
            </a: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Инструкция</a:t>
            </a:r>
            <a:r>
              <a:rPr lang="en-US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nd</a:t>
            </a:r>
            <a:endParaRPr lang="ru-RU" b="1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где 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-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начальное значение переменной цикла 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-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приращение этой переменной и 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е -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конечное значение управляющей переменной, при превышении которого цикл завершается. Возможна и запись в виде 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s:е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(в этом случае 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d=l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). </a:t>
            </a:r>
            <a:endParaRPr lang="ru-RU" sz="4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Пример1: Найти сумму одномерного массива Х</a:t>
            </a:r>
            <a:endParaRPr lang="ru-RU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0161" y="3172093"/>
            <a:ext cx="8143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Пример2: Найти сумму двумерного  массива </a:t>
            </a:r>
            <a:r>
              <a:rPr lang="en-US" sz="2800" dirty="0" smtClean="0">
                <a:solidFill>
                  <a:srgbClr val="C00000"/>
                </a:solidFill>
              </a:rPr>
              <a:t>a(3,3)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1" y="987048"/>
            <a:ext cx="5312329" cy="20181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3727297"/>
            <a:ext cx="5781487" cy="2582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55323"/>
            <a:ext cx="8229600" cy="500042"/>
          </a:xfrm>
        </p:spPr>
        <p:txBody>
          <a:bodyPr>
            <a:noAutofit/>
          </a:bodyPr>
          <a:lstStyle/>
          <a:p>
            <a:r>
              <a:rPr lang="ru-RU" sz="3200" b="1" i="1" dirty="0" smtClean="0">
                <a:solidFill>
                  <a:srgbClr val="C00000"/>
                </a:solidFill>
              </a:rPr>
              <a:t>Оператор итеративного цикла – </a:t>
            </a:r>
            <a:r>
              <a:rPr lang="en-US" sz="3200" b="1" i="1" dirty="0" smtClean="0">
                <a:solidFill>
                  <a:srgbClr val="C00000"/>
                </a:solidFill>
              </a:rPr>
              <a:t>while</a:t>
            </a:r>
            <a:r>
              <a:rPr lang="ru-RU" sz="3200" b="1" i="1" dirty="0" smtClean="0">
                <a:solidFill>
                  <a:srgbClr val="C00000"/>
                </a:solidFill>
              </a:rPr>
              <a:t>…</a:t>
            </a:r>
            <a:r>
              <a:rPr lang="en-US" sz="3200" b="1" i="1" dirty="0" smtClean="0">
                <a:solidFill>
                  <a:srgbClr val="C00000"/>
                </a:solidFill>
              </a:rPr>
              <a:t>end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7086" y="1000108"/>
            <a:ext cx="8229600" cy="6215106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</a:t>
            </a:r>
            <a:r>
              <a:rPr lang="ru-RU" b="1" dirty="0" err="1" smtClean="0"/>
              <a:t>hile</a:t>
            </a:r>
            <a:r>
              <a:rPr lang="ru-RU" b="1" dirty="0" smtClean="0"/>
              <a:t> </a:t>
            </a:r>
            <a:r>
              <a:rPr lang="ru-RU" i="1" dirty="0" err="1" smtClean="0"/>
              <a:t>ЛогическоеВыражение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ru-RU" i="1" dirty="0" smtClean="0"/>
              <a:t>Инструкции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E</a:t>
            </a:r>
            <a:r>
              <a:rPr lang="ru-RU" b="1" dirty="0" err="1" smtClean="0"/>
              <a:t>nd</a:t>
            </a:r>
            <a:endParaRPr lang="ru-RU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" y="2659805"/>
            <a:ext cx="8944514" cy="2346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err="1" smtClean="0"/>
              <a:t>SciLab</a:t>
            </a:r>
            <a:r>
              <a:rPr lang="ru-RU" dirty="0" smtClean="0"/>
              <a:t> существует два типа </a:t>
            </a:r>
            <a:r>
              <a:rPr lang="en-US" b="1" dirty="0" err="1" smtClean="0"/>
              <a:t>sci</a:t>
            </a:r>
            <a:r>
              <a:rPr lang="ru-RU" dirty="0" smtClean="0"/>
              <a:t>-файлов: </a:t>
            </a:r>
            <a:r>
              <a:rPr lang="ru-RU" b="1" dirty="0" err="1" smtClean="0"/>
              <a:t>файл-сценарии</a:t>
            </a:r>
            <a:r>
              <a:rPr lang="ru-RU" dirty="0" smtClean="0"/>
              <a:t> и </a:t>
            </a:r>
            <a:r>
              <a:rPr lang="en-US" b="1" dirty="0" err="1" smtClean="0"/>
              <a:t>sci</a:t>
            </a:r>
            <a:r>
              <a:rPr lang="ru-RU" dirty="0" smtClean="0"/>
              <a:t>-функции.</a:t>
            </a:r>
          </a:p>
          <a:p>
            <a:pPr algn="just"/>
            <a:r>
              <a:rPr lang="ru-RU" b="1" i="1" dirty="0" smtClean="0">
                <a:solidFill>
                  <a:srgbClr val="C00000"/>
                </a:solidFill>
              </a:rPr>
              <a:t>       Файл-сценарий</a:t>
            </a:r>
            <a:r>
              <a:rPr lang="ru-RU" b="1" i="1" dirty="0" smtClean="0"/>
              <a:t>  - </a:t>
            </a:r>
            <a:r>
              <a:rPr lang="ru-RU" dirty="0" smtClean="0"/>
              <a:t>это</a:t>
            </a:r>
            <a:r>
              <a:rPr lang="ru-RU" b="1" i="1" dirty="0" smtClean="0"/>
              <a:t> </a:t>
            </a:r>
            <a:r>
              <a:rPr lang="ru-RU" dirty="0" smtClean="0"/>
              <a:t>последовательность команд и функции </a:t>
            </a:r>
            <a:r>
              <a:rPr lang="en-US" dirty="0" err="1" smtClean="0"/>
              <a:t>Scilab</a:t>
            </a:r>
            <a:r>
              <a:rPr lang="ru-RU" dirty="0" smtClean="0"/>
              <a:t> (</a:t>
            </a:r>
            <a:r>
              <a:rPr lang="ru-RU" b="1" dirty="0" smtClean="0"/>
              <a:t>без входных и выходных параметров</a:t>
            </a:r>
            <a:r>
              <a:rPr lang="ru-RU" dirty="0" smtClean="0"/>
              <a:t>), которые оперируют данными из </a:t>
            </a:r>
            <a:r>
              <a:rPr lang="ru-RU" b="1" dirty="0" smtClean="0"/>
              <a:t>Рабочей области</a:t>
            </a:r>
            <a:r>
              <a:rPr lang="ru-RU" dirty="0" smtClean="0"/>
              <a:t>, причем результаты выполнения </a:t>
            </a:r>
            <a:r>
              <a:rPr lang="ru-RU" b="1" i="1" dirty="0" smtClean="0"/>
              <a:t>сценария</a:t>
            </a:r>
            <a:r>
              <a:rPr lang="ru-RU" dirty="0" smtClean="0"/>
              <a:t> доступны </a:t>
            </a:r>
            <a:r>
              <a:rPr lang="ru-RU" b="1" dirty="0" smtClean="0"/>
              <a:t>Рабочей области </a:t>
            </a:r>
            <a:r>
              <a:rPr lang="ru-RU" dirty="0" smtClean="0"/>
              <a:t>и могут быть использованы для дальнейших вычислений</a:t>
            </a:r>
            <a:r>
              <a:rPr lang="ru-RU" dirty="0" smtClean="0"/>
              <a:t>.</a:t>
            </a:r>
            <a:r>
              <a:rPr lang="en-US" smtClean="0"/>
              <a:t> 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ru-RU" b="1" i="1" dirty="0" smtClean="0">
                <a:solidFill>
                  <a:srgbClr val="C00000"/>
                </a:solidFill>
              </a:rPr>
              <a:t>Sci-функции </a:t>
            </a:r>
            <a:r>
              <a:rPr lang="ru-RU" dirty="0" smtClean="0"/>
              <a:t>– это функции </a:t>
            </a:r>
            <a:r>
              <a:rPr lang="en-US" dirty="0" err="1" smtClean="0"/>
              <a:t>Scilab</a:t>
            </a:r>
            <a:r>
              <a:rPr lang="ru-RU" dirty="0" smtClean="0"/>
              <a:t>, аналогичные функциям языков программирования.</a:t>
            </a:r>
          </a:p>
          <a:p>
            <a:pPr algn="just"/>
            <a:r>
              <a:rPr lang="ru-RU" dirty="0" smtClean="0"/>
              <a:t> Для создания нового </a:t>
            </a:r>
            <a:r>
              <a:rPr lang="en-US" b="1" dirty="0" err="1" smtClean="0"/>
              <a:t>sci</a:t>
            </a:r>
            <a:r>
              <a:rPr lang="ru-RU" dirty="0" smtClean="0"/>
              <a:t>-файла нужно путем активизации инструмента  </a:t>
            </a:r>
            <a:r>
              <a:rPr lang="en-US" b="1" dirty="0" err="1" smtClean="0">
                <a:solidFill>
                  <a:srgbClr val="C00000"/>
                </a:solidFill>
              </a:rPr>
              <a:t>SciNotes</a:t>
            </a: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открыть Редактор </a:t>
            </a:r>
            <a:r>
              <a:rPr lang="en-US" dirty="0" smtClean="0"/>
              <a:t>(1-</a:t>
            </a:r>
            <a:r>
              <a:rPr lang="ru-RU" dirty="0" smtClean="0"/>
              <a:t>я кнопка панели инструментов)</a:t>
            </a:r>
            <a:r>
              <a:rPr lang="ru-RU" b="1" dirty="0" smtClean="0"/>
              <a:t>.</a:t>
            </a:r>
          </a:p>
          <a:p>
            <a:pPr algn="just"/>
            <a:r>
              <a:rPr lang="ru-RU" dirty="0" smtClean="0"/>
              <a:t>Для редактирования существующего </a:t>
            </a:r>
            <a:r>
              <a:rPr lang="en-US" b="1" dirty="0" err="1" smtClean="0"/>
              <a:t>sci</a:t>
            </a:r>
            <a:r>
              <a:rPr lang="ru-RU" dirty="0" smtClean="0"/>
              <a:t>-файла используется инструмент  </a:t>
            </a:r>
            <a:r>
              <a:rPr lang="ru-RU" b="1" dirty="0" smtClean="0"/>
              <a:t>Открыть </a:t>
            </a:r>
            <a:r>
              <a:rPr lang="ru-RU" dirty="0" smtClean="0"/>
              <a:t>или двойной щелчок мышки по его имени.</a:t>
            </a:r>
            <a:endParaRPr lang="ru-RU" b="1" i="1" dirty="0" smtClean="0"/>
          </a:p>
          <a:p>
            <a:pPr algn="just"/>
            <a:r>
              <a:rPr lang="ru-RU" dirty="0" smtClean="0"/>
              <a:t>Для сохранения созданного </a:t>
            </a:r>
            <a:r>
              <a:rPr lang="en-US" b="1" dirty="0" err="1" smtClean="0"/>
              <a:t>sci</a:t>
            </a:r>
            <a:r>
              <a:rPr lang="en-US" b="1" dirty="0" smtClean="0"/>
              <a:t>-</a:t>
            </a:r>
            <a:r>
              <a:rPr lang="ru-RU" dirty="0" smtClean="0"/>
              <a:t>файла</a:t>
            </a:r>
            <a:r>
              <a:rPr lang="en-US" dirty="0" smtClean="0"/>
              <a:t> </a:t>
            </a:r>
            <a:r>
              <a:rPr lang="ru-RU" dirty="0" smtClean="0"/>
              <a:t> в меню Файл выполнить команду </a:t>
            </a:r>
            <a:r>
              <a:rPr lang="ru-RU" b="1" dirty="0" smtClean="0"/>
              <a:t>Сохранить</a:t>
            </a:r>
            <a:r>
              <a:rPr lang="ru-RU" dirty="0" smtClean="0"/>
              <a:t> </a:t>
            </a:r>
            <a:r>
              <a:rPr lang="ru-RU" b="1" dirty="0" smtClean="0"/>
              <a:t>как</a:t>
            </a:r>
            <a:r>
              <a:rPr lang="ru-RU" dirty="0" smtClean="0"/>
              <a:t> и задав файлу имя нажать кнопку </a:t>
            </a:r>
            <a:r>
              <a:rPr lang="en-US" b="1" dirty="0" smtClean="0">
                <a:solidFill>
                  <a:srgbClr val="C00000"/>
                </a:solidFill>
              </a:rPr>
              <a:t>Save</a:t>
            </a:r>
            <a:r>
              <a:rPr lang="ru-RU" b="1" dirty="0" smtClean="0"/>
              <a:t>. </a:t>
            </a:r>
            <a:r>
              <a:rPr lang="ru-RU" dirty="0" smtClean="0"/>
              <a:t> Имя файла с расширением 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</a:rPr>
              <a:t>sci</a:t>
            </a:r>
            <a:r>
              <a:rPr lang="en-US" b="1" dirty="0" smtClean="0"/>
              <a:t> </a:t>
            </a:r>
            <a:r>
              <a:rPr lang="ru-RU" dirty="0" smtClean="0"/>
              <a:t>появится в окне </a:t>
            </a:r>
            <a:r>
              <a:rPr lang="ru-RU" b="1" dirty="0" smtClean="0">
                <a:solidFill>
                  <a:srgbClr val="C00000"/>
                </a:solidFill>
              </a:rPr>
              <a:t>Обозревателя файлов</a:t>
            </a:r>
          </a:p>
          <a:p>
            <a:pPr algn="ctr">
              <a:buNone/>
            </a:pP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9217024" cy="201622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b="1" dirty="0" smtClean="0">
                <a:solidFill>
                  <a:srgbClr val="C00000"/>
                </a:solidFill>
              </a:rPr>
              <a:t>Создание новых  </a:t>
            </a:r>
            <a:r>
              <a:rPr lang="en-US" sz="3100" b="1" dirty="0" smtClean="0">
                <a:solidFill>
                  <a:srgbClr val="C00000"/>
                </a:solidFill>
              </a:rPr>
              <a:t>Script</a:t>
            </a:r>
            <a:r>
              <a:rPr lang="ru-RU" sz="3100" b="1" dirty="0" smtClean="0">
                <a:solidFill>
                  <a:srgbClr val="C00000"/>
                </a:solidFill>
              </a:rPr>
              <a:t>-файл</a:t>
            </a:r>
            <a:r>
              <a:rPr lang="en-US" sz="3100" b="1" dirty="0" smtClean="0">
                <a:solidFill>
                  <a:srgbClr val="C00000"/>
                </a:solidFill>
              </a:rPr>
              <a:t>a</a:t>
            </a:r>
            <a:r>
              <a:rPr lang="ru-RU" sz="3100" b="1" dirty="0" smtClean="0">
                <a:solidFill>
                  <a:srgbClr val="C00000"/>
                </a:solidFill>
              </a:rPr>
              <a:t> </a:t>
            </a:r>
            <a:br>
              <a:rPr lang="ru-RU" sz="3100" b="1" dirty="0" smtClean="0">
                <a:solidFill>
                  <a:srgbClr val="C00000"/>
                </a:solidFill>
              </a:rPr>
            </a:br>
            <a:r>
              <a:rPr lang="ru-RU" sz="3100" b="1" dirty="0" smtClean="0">
                <a:solidFill>
                  <a:srgbClr val="C00000"/>
                </a:solidFill>
              </a:rPr>
              <a:t>(окно редактора)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340768"/>
            <a:ext cx="8928992" cy="494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840" y="84906"/>
            <a:ext cx="8229600" cy="72547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Выполнение </a:t>
            </a:r>
            <a:r>
              <a:rPr lang="en-US" sz="3600" b="1" dirty="0" err="1" smtClean="0">
                <a:solidFill>
                  <a:srgbClr val="C00000"/>
                </a:solidFill>
              </a:rPr>
              <a:t>sci</a:t>
            </a:r>
            <a:r>
              <a:rPr lang="ru-RU" sz="3600" b="1" dirty="0" smtClean="0">
                <a:solidFill>
                  <a:srgbClr val="C00000"/>
                </a:solidFill>
              </a:rPr>
              <a:t>-файла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3143248"/>
            <a:ext cx="8072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  Запуск файла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р1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sci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находящегося в текущем каталоге,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из командного окна осуществляется   командой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exec(‘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имя файла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928670"/>
            <a:ext cx="61912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84549" y="-259091"/>
            <a:ext cx="842968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à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exec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('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1.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sci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');        //вывод содержимого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sci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-файла гасится  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306" y="4285670"/>
            <a:ext cx="7735073" cy="190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C00000"/>
                </a:solidFill>
              </a:rPr>
              <a:t>Особенности    </a:t>
            </a:r>
            <a:r>
              <a:rPr lang="en-US" sz="4000" b="1" dirty="0" err="1" smtClean="0">
                <a:solidFill>
                  <a:srgbClr val="C00000"/>
                </a:solidFill>
              </a:rPr>
              <a:t>sci</a:t>
            </a:r>
            <a:r>
              <a:rPr lang="ru-RU" sz="4000" dirty="0" smtClean="0">
                <a:solidFill>
                  <a:srgbClr val="C00000"/>
                </a:solidFill>
              </a:rPr>
              <a:t>-функций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2960" y="1844824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 начинаются с заголовка описания </a:t>
            </a:r>
            <a:r>
              <a:rPr lang="en-US" sz="2800" b="1" dirty="0" err="1" smtClean="0"/>
              <a:t>sci</a:t>
            </a:r>
            <a:r>
              <a:rPr lang="ru-RU" sz="2800" dirty="0" smtClean="0"/>
              <a:t>- функции;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  могут иметь входные и выходные параметры;</a:t>
            </a:r>
          </a:p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  все переменные, описанные в теле функции </a:t>
            </a:r>
            <a:r>
              <a:rPr lang="en-US" sz="2800" dirty="0" smtClean="0"/>
              <a:t> </a:t>
            </a:r>
            <a:r>
              <a:rPr lang="ru-RU" sz="2800" dirty="0" smtClean="0"/>
              <a:t>являются </a:t>
            </a:r>
            <a:r>
              <a:rPr lang="ru-RU" sz="2800" b="1" dirty="0" smtClean="0"/>
              <a:t>локальными</a:t>
            </a:r>
            <a:r>
              <a:rPr lang="ru-RU" sz="2800" i="1" dirty="0" smtClean="0"/>
              <a:t>, </a:t>
            </a:r>
            <a:r>
              <a:rPr lang="ru-RU" sz="2800" dirty="0" smtClean="0"/>
              <a:t>т.е.</a:t>
            </a:r>
            <a:r>
              <a:rPr lang="en-US" sz="2800" dirty="0" smtClean="0"/>
              <a:t> </a:t>
            </a:r>
            <a:r>
              <a:rPr lang="ru-RU" sz="2800" dirty="0" smtClean="0"/>
              <a:t> действуют только в пределах тела функции; 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800" dirty="0"/>
              <a:t> </a:t>
            </a:r>
            <a:r>
              <a:rPr lang="en-US" sz="2800" b="1" dirty="0" err="1" smtClean="0"/>
              <a:t>sci</a:t>
            </a:r>
            <a:r>
              <a:rPr lang="ru-RU" sz="2800" dirty="0" smtClean="0"/>
              <a:t>- функции являются самостоятельными программными единицам, которые общаются с другими модулями посредством </a:t>
            </a:r>
            <a:r>
              <a:rPr lang="ru-RU" sz="2800" b="1" dirty="0" smtClean="0"/>
              <a:t>имени</a:t>
            </a:r>
            <a:r>
              <a:rPr lang="ru-RU" sz="2800" dirty="0" smtClean="0"/>
              <a:t> с </a:t>
            </a:r>
            <a:r>
              <a:rPr lang="ru-RU" sz="2800" b="1" dirty="0" smtClean="0"/>
              <a:t>входными</a:t>
            </a:r>
            <a:r>
              <a:rPr lang="ru-RU" sz="2800" dirty="0" smtClean="0"/>
              <a:t> и </a:t>
            </a:r>
            <a:r>
              <a:rPr lang="ru-RU" sz="2800" b="1" dirty="0" smtClean="0"/>
              <a:t>выходными</a:t>
            </a:r>
            <a:r>
              <a:rPr lang="ru-RU" sz="2800" dirty="0" smtClean="0"/>
              <a:t> параметрами.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lkomp.ru/img/catalog/catalog-24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8424936" cy="16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11058" y="260648"/>
            <a:ext cx="7772400" cy="85725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Структура  </a:t>
            </a:r>
            <a:r>
              <a:rPr lang="en-US" sz="3600" b="1" dirty="0" err="1" smtClean="0">
                <a:solidFill>
                  <a:srgbClr val="C00000"/>
                </a:solidFill>
              </a:rPr>
              <a:t>sci</a:t>
            </a:r>
            <a:r>
              <a:rPr lang="ru-RU" sz="3600" b="1" dirty="0" smtClean="0">
                <a:solidFill>
                  <a:srgbClr val="C00000"/>
                </a:solidFill>
              </a:rPr>
              <a:t>-функции</a:t>
            </a:r>
            <a:endParaRPr lang="ru-RU" sz="3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929618" cy="4143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600" cap="none" dirty="0" smtClean="0">
                <a:solidFill>
                  <a:schemeClr val="tx1"/>
                </a:solidFill>
                <a:latin typeface="+mn-lt"/>
              </a:rPr>
              <a:t>Общая структура </a:t>
            </a:r>
            <a:r>
              <a:rPr lang="en-US" sz="2600" b="1" cap="none" dirty="0" err="1" smtClean="0">
                <a:solidFill>
                  <a:schemeClr val="tx1"/>
                </a:solidFill>
                <a:latin typeface="+mn-lt"/>
              </a:rPr>
              <a:t>sci</a:t>
            </a:r>
            <a:r>
              <a:rPr lang="ru-RU" sz="2600" b="1" cap="none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ru-RU" sz="2600" cap="none" dirty="0" smtClean="0">
                <a:solidFill>
                  <a:schemeClr val="tx1"/>
                </a:solidFill>
                <a:latin typeface="+mn-lt"/>
              </a:rPr>
              <a:t>функции с </a:t>
            </a:r>
            <a:r>
              <a:rPr lang="en-US" sz="2600" b="1" cap="none" dirty="0" smtClean="0">
                <a:solidFill>
                  <a:schemeClr val="tx1"/>
                </a:solidFill>
                <a:latin typeface="+mn-lt"/>
              </a:rPr>
              <a:t>n </a:t>
            </a:r>
            <a:r>
              <a:rPr lang="ru-RU" sz="2600" cap="none" dirty="0" smtClean="0">
                <a:solidFill>
                  <a:schemeClr val="tx1"/>
                </a:solidFill>
                <a:latin typeface="+mn-lt"/>
              </a:rPr>
              <a:t>входными и </a:t>
            </a:r>
            <a:r>
              <a:rPr lang="en-US" sz="2600" b="1" cap="none" dirty="0" smtClean="0">
                <a:solidFill>
                  <a:schemeClr val="tx1"/>
                </a:solidFill>
                <a:latin typeface="+mn-lt"/>
              </a:rPr>
              <a:t>m </a:t>
            </a:r>
            <a:r>
              <a:rPr lang="ru-RU" sz="2600" cap="none" dirty="0" smtClean="0">
                <a:solidFill>
                  <a:schemeClr val="tx1"/>
                </a:solidFill>
                <a:latin typeface="+mn-lt"/>
              </a:rPr>
              <a:t>выходными параметрами имеет вид:</a:t>
            </a:r>
          </a:p>
          <a:p>
            <a:pPr algn="l"/>
            <a:r>
              <a:rPr lang="ru-RU" sz="2600" cap="none" dirty="0" smtClean="0">
                <a:solidFill>
                  <a:schemeClr val="tx1"/>
                </a:solidFill>
                <a:latin typeface="+mn-lt"/>
              </a:rPr>
              <a:t> </a:t>
            </a:r>
          </a:p>
          <a:p>
            <a:pPr algn="l"/>
            <a:r>
              <a:rPr lang="en-US" sz="2600" b="1" cap="none" dirty="0" smtClean="0">
                <a:solidFill>
                  <a:schemeClr val="tx1"/>
                </a:solidFill>
                <a:latin typeface="+mn-lt"/>
              </a:rPr>
              <a:t>Function</a:t>
            </a:r>
            <a:r>
              <a:rPr lang="ru-RU" sz="2600" b="1" cap="none" dirty="0" smtClean="0">
                <a:solidFill>
                  <a:schemeClr val="tx1"/>
                </a:solidFill>
                <a:latin typeface="+mn-lt"/>
              </a:rPr>
              <a:t>[</a:t>
            </a:r>
            <a:r>
              <a:rPr lang="en-US" sz="2600" i="1" cap="none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1, …, </a:t>
            </a:r>
            <a:r>
              <a:rPr lang="en-US" sz="2600" i="1" cap="none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600" b="1" i="1" cap="none" dirty="0" err="1" smtClean="0">
                <a:solidFill>
                  <a:schemeClr val="tx1"/>
                </a:solidFill>
                <a:latin typeface="+mn-lt"/>
              </a:rPr>
              <a:t>m</a:t>
            </a:r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,…</a:t>
            </a:r>
            <a:r>
              <a:rPr lang="ru-RU" sz="2600" b="1" cap="none" dirty="0" smtClean="0">
                <a:solidFill>
                  <a:schemeClr val="tx1"/>
                </a:solidFill>
                <a:latin typeface="+mn-lt"/>
              </a:rPr>
              <a:t>]  =</a:t>
            </a:r>
            <a:r>
              <a:rPr lang="en-US" sz="2600" i="1" cap="none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_</a:t>
            </a:r>
            <a:r>
              <a:rPr lang="en-US" sz="2600" i="1" cap="none" dirty="0" smtClean="0">
                <a:solidFill>
                  <a:schemeClr val="tx1"/>
                </a:solidFill>
                <a:latin typeface="+mn-lt"/>
              </a:rPr>
              <a:t>name</a:t>
            </a:r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 (список входных параметров)</a:t>
            </a:r>
            <a:endParaRPr lang="ru-RU" sz="2600" cap="none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600" i="1" cap="none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sz="2600" i="1" cap="none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1 = выражение</a:t>
            </a:r>
            <a:endParaRPr lang="ru-RU" sz="2600" cap="none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2600" i="1" cap="none" dirty="0" smtClean="0">
                <a:solidFill>
                  <a:schemeClr val="tx1"/>
                </a:solidFill>
                <a:latin typeface="+mn-lt"/>
              </a:rPr>
              <a:t> …</a:t>
            </a:r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sz="2600" cap="none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600" i="1" cap="none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sz="2600" i="1" cap="none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600" b="1" i="1" cap="none" dirty="0" err="1" smtClean="0">
                <a:solidFill>
                  <a:schemeClr val="tx1"/>
                </a:solidFill>
                <a:latin typeface="+mn-lt"/>
              </a:rPr>
              <a:t>m</a:t>
            </a:r>
            <a:r>
              <a:rPr lang="ru-RU" sz="2600" i="1" cap="none" dirty="0" smtClean="0">
                <a:solidFill>
                  <a:schemeClr val="tx1"/>
                </a:solidFill>
                <a:latin typeface="+mn-lt"/>
              </a:rPr>
              <a:t> = выражение</a:t>
            </a:r>
            <a:endParaRPr lang="ru-RU" sz="2600" cap="none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600" b="1" cap="none" dirty="0" err="1" smtClean="0">
                <a:solidFill>
                  <a:schemeClr val="tx1"/>
                </a:solidFill>
                <a:latin typeface="+mn-lt"/>
              </a:rPr>
              <a:t>Endfunction</a:t>
            </a:r>
            <a:endParaRPr lang="ru-RU" sz="2600" cap="none" dirty="0" smtClean="0">
              <a:solidFill>
                <a:schemeClr val="tx1"/>
              </a:solidFill>
              <a:latin typeface="+mn-lt"/>
            </a:endParaRP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930" y="810436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4000" b="1" dirty="0" smtClean="0">
                <a:solidFill>
                  <a:srgbClr val="C00000"/>
                </a:solidFill>
              </a:rPr>
              <a:t>Создание </a:t>
            </a:r>
            <a:r>
              <a:rPr lang="en-US" sz="4000" b="1" dirty="0" err="1" smtClean="0">
                <a:solidFill>
                  <a:srgbClr val="C00000"/>
                </a:solidFill>
              </a:rPr>
              <a:t>sci</a:t>
            </a:r>
            <a:r>
              <a:rPr lang="en-US" sz="4000" b="1" dirty="0" smtClean="0">
                <a:solidFill>
                  <a:srgbClr val="C00000"/>
                </a:solidFill>
              </a:rPr>
              <a:t>-</a:t>
            </a:r>
            <a:r>
              <a:rPr lang="ru-RU" sz="4000" b="1" dirty="0" smtClean="0">
                <a:solidFill>
                  <a:srgbClr val="C00000"/>
                </a:solidFill>
              </a:rPr>
              <a:t>функции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3694802"/>
            <a:ext cx="6508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Вызов </a:t>
            </a:r>
            <a:r>
              <a:rPr lang="en-US" sz="3600" b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sci</a:t>
            </a:r>
            <a:r>
              <a:rPr lang="ru-RU" sz="3600" b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-функции </a:t>
            </a:r>
            <a:r>
              <a:rPr lang="ru-RU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и выполнение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414057"/>
              </p:ext>
            </p:extLst>
          </p:nvPr>
        </p:nvGraphicFramePr>
        <p:xfrm>
          <a:off x="617640" y="908720"/>
          <a:ext cx="7858180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Точечный рисунок" r:id="rId3" imgW="4915326" imgH="1988992" progId="Paint.Picture">
                  <p:embed/>
                </p:oleObj>
              </mc:Choice>
              <mc:Fallback>
                <p:oleObj name="Точечный рисунок" r:id="rId3" imgW="4915326" imgH="1988992" progId="Paint.Pictur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40" y="908720"/>
                        <a:ext cx="7858180" cy="27860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/>
          <a:srcRect b="8119"/>
          <a:stretch/>
        </p:blipFill>
        <p:spPr bwMode="auto">
          <a:xfrm>
            <a:off x="500034" y="4372949"/>
            <a:ext cx="8134350" cy="195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" y="1248511"/>
            <a:ext cx="8425402" cy="16094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5403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Создание </a:t>
            </a:r>
            <a:r>
              <a:rPr lang="en-US" sz="2800" b="1" dirty="0" err="1" smtClean="0">
                <a:solidFill>
                  <a:srgbClr val="C00000"/>
                </a:solidFill>
              </a:rPr>
              <a:t>sci</a:t>
            </a:r>
            <a:r>
              <a:rPr lang="ru-RU" sz="2800" b="1" dirty="0" smtClean="0">
                <a:solidFill>
                  <a:srgbClr val="C00000"/>
                </a:solidFill>
              </a:rPr>
              <a:t>-функции с несколькими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ru-RU" sz="2800" b="1" dirty="0" smtClean="0">
                <a:solidFill>
                  <a:srgbClr val="C00000"/>
                </a:solidFill>
              </a:rPr>
              <a:t> выходными параметрами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40865"/>
              </p:ext>
            </p:extLst>
          </p:nvPr>
        </p:nvGraphicFramePr>
        <p:xfrm>
          <a:off x="323528" y="3119817"/>
          <a:ext cx="8072494" cy="289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Точечный рисунок" r:id="rId4" imgW="6614733" imgH="2423370" progId="Paint.Picture">
                  <p:embed/>
                </p:oleObj>
              </mc:Choice>
              <mc:Fallback>
                <p:oleObj name="Точечный рисунок" r:id="rId4" imgW="6614733" imgH="2423370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19817"/>
                        <a:ext cx="8072494" cy="2891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53184"/>
            <a:ext cx="5644645" cy="177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543800" cy="356616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Алгоритмические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 операторы </a:t>
            </a:r>
            <a:r>
              <a:rPr lang="en-US" b="1" dirty="0" err="1" smtClean="0">
                <a:solidFill>
                  <a:srgbClr val="C00000"/>
                </a:solidFill>
              </a:rPr>
              <a:t>Scilab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D87-22DC-4170-B9D4-8B8D52BAEF8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386</Words>
  <Application>Microsoft Office PowerPoint</Application>
  <PresentationFormat>Экран (4:3)</PresentationFormat>
  <Paragraphs>134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Monospaced</vt:lpstr>
      <vt:lpstr>Times New Roman</vt:lpstr>
      <vt:lpstr>Wingdings</vt:lpstr>
      <vt:lpstr>Ретро</vt:lpstr>
      <vt:lpstr>Точечный рисунок</vt:lpstr>
      <vt:lpstr>Формула</vt:lpstr>
      <vt:lpstr>Средства Scilab для создания  и описания sci-файлов</vt:lpstr>
      <vt:lpstr>Презентация PowerPoint</vt:lpstr>
      <vt:lpstr>  Создание новых  Script-файлa  (окно редактора)  </vt:lpstr>
      <vt:lpstr>Выполнение sci-файла</vt:lpstr>
      <vt:lpstr>Особенности    sci-функций</vt:lpstr>
      <vt:lpstr>Структура  sci-функции</vt:lpstr>
      <vt:lpstr> Создание sci-функции </vt:lpstr>
      <vt:lpstr>Создание sci-функции с несколькими  выходными параметрами</vt:lpstr>
      <vt:lpstr>Алгоритмические  операторы Scilab </vt:lpstr>
      <vt:lpstr>Презентация PowerPoint</vt:lpstr>
      <vt:lpstr> Ввод данных с клавиатуры </vt:lpstr>
      <vt:lpstr>Презентация PowerPoint</vt:lpstr>
      <vt:lpstr>Пример стандартного разветвления</vt:lpstr>
      <vt:lpstr>Презентация PowerPoint</vt:lpstr>
      <vt:lpstr> Оператор множественного выбора  switch </vt:lpstr>
      <vt:lpstr>Презентация PowerPoint</vt:lpstr>
      <vt:lpstr>Оператор регулярного цикла  for...end</vt:lpstr>
      <vt:lpstr>Пример1: Найти сумму одномерного массива Х</vt:lpstr>
      <vt:lpstr>Оператор итеративного цикла – while…end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Matlab для создания  и описания m-файлов</dc:title>
  <dc:creator>Sematata</dc:creator>
  <cp:lastModifiedBy>User</cp:lastModifiedBy>
  <cp:revision>36</cp:revision>
  <dcterms:created xsi:type="dcterms:W3CDTF">2015-09-17T09:06:26Z</dcterms:created>
  <dcterms:modified xsi:type="dcterms:W3CDTF">2021-10-04T14:02:38Z</dcterms:modified>
</cp:coreProperties>
</file>