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6" r:id="rId6"/>
    <p:sldId id="279" r:id="rId7"/>
    <p:sldId id="281" r:id="rId8"/>
    <p:sldId id="284" r:id="rId9"/>
    <p:sldId id="282"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305" r:id="rId25"/>
    <p:sldId id="299" r:id="rId26"/>
    <p:sldId id="300" r:id="rId27"/>
    <p:sldId id="301" r:id="rId28"/>
    <p:sldId id="302" r:id="rId29"/>
    <p:sldId id="30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73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BB6E36-E971-4A6B-B48A-39AAEA4B741F}" v="11" dt="2022-02-08T13:35:49.162"/>
    <p1510:client id="{E236E7D6-522E-7ED2-BF02-844A2EC873FC}" v="103" dt="2020-09-08T12:57:39.038"/>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7" autoAdjust="0"/>
    <p:restoredTop sz="94660"/>
  </p:normalViewPr>
  <p:slideViewPr>
    <p:cSldViewPr snapToGrid="0">
      <p:cViewPr varScale="1">
        <p:scale>
          <a:sx n="87" d="100"/>
          <a:sy n="87" d="100"/>
        </p:scale>
        <p:origin x="112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1" y="0"/>
            <a:ext cx="9144000" cy="56345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6"/>
            <a:ext cx="7886700" cy="697457"/>
          </a:xfrm>
        </p:spPr>
        <p:txBody>
          <a:bodyPr/>
          <a:lstStyle>
            <a:lvl1pPr>
              <a:defRPr cap="all" baseline="0">
                <a:solidFill>
                  <a:srgbClr val="1E73B9"/>
                </a:solidFill>
                <a:latin typeface="Franklin Gothic Book" panose="020B0503020102020204" pitchFamily="34" charset="0"/>
              </a:defRPr>
            </a:lvl1pPr>
          </a:lstStyle>
          <a:p>
            <a:r>
              <a:rPr lang="en-US"/>
              <a:t>Click to edit Master title style</a:t>
            </a:r>
          </a:p>
        </p:txBody>
      </p:sp>
      <p:sp>
        <p:nvSpPr>
          <p:cNvPr id="3" name="Content Placeholder 2"/>
          <p:cNvSpPr>
            <a:spLocks noGrp="1"/>
          </p:cNvSpPr>
          <p:nvPr>
            <p:ph idx="1"/>
          </p:nvPr>
        </p:nvSpPr>
        <p:spPr>
          <a:xfrm>
            <a:off x="628650" y="1261366"/>
            <a:ext cx="7886700" cy="4145521"/>
          </a:xfrm>
        </p:spPr>
        <p:txBody>
          <a:bodyPr/>
          <a:lstStyle>
            <a:lvl1pPr>
              <a:defRPr>
                <a:solidFill>
                  <a:srgbClr val="1E73B9"/>
                </a:solidFill>
                <a:latin typeface="Franklin Gothic Book" panose="020B0503020102020204" pitchFamily="34" charset="0"/>
              </a:defRPr>
            </a:lvl1pPr>
            <a:lvl2pPr>
              <a:defRPr>
                <a:solidFill>
                  <a:srgbClr val="1E73B9"/>
                </a:solidFill>
                <a:latin typeface="Franklin Gothic Book" panose="020B0503020102020204" pitchFamily="34" charset="0"/>
              </a:defRPr>
            </a:lvl2pPr>
            <a:lvl3pPr>
              <a:defRPr>
                <a:solidFill>
                  <a:srgbClr val="1E73B9"/>
                </a:solidFill>
                <a:latin typeface="Franklin Gothic Book" panose="020B0503020102020204" pitchFamily="34" charset="0"/>
              </a:defRPr>
            </a:lvl3pPr>
            <a:lvl4pPr>
              <a:defRPr>
                <a:solidFill>
                  <a:srgbClr val="1E73B9"/>
                </a:solidFill>
                <a:latin typeface="Franklin Gothic Book" panose="020B0503020102020204" pitchFamily="34" charset="0"/>
              </a:defRPr>
            </a:lvl4pPr>
            <a:lvl5pPr>
              <a:defRPr>
                <a:solidFill>
                  <a:srgbClr val="1E73B9"/>
                </a:solidFill>
                <a:latin typeface="Franklin Gothic Book" panose="020B05030201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3396" y="5951822"/>
            <a:ext cx="2017209" cy="557387"/>
          </a:xfrm>
          <a:prstGeom prst="rect">
            <a:avLst/>
          </a:prstGeom>
        </p:spPr>
      </p:pic>
      <p:cxnSp>
        <p:nvCxnSpPr>
          <p:cNvPr id="9" name="Straight Connector 8"/>
          <p:cNvCxnSpPr/>
          <p:nvPr userDrawn="1"/>
        </p:nvCxnSpPr>
        <p:spPr>
          <a:xfrm>
            <a:off x="733689" y="1058374"/>
            <a:ext cx="7705536" cy="2187"/>
          </a:xfrm>
          <a:prstGeom prst="line">
            <a:avLst/>
          </a:prstGeom>
          <a:ln>
            <a:solidFill>
              <a:srgbClr val="1E73B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025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cap="all" baseline="0">
                <a:solidFill>
                  <a:schemeClr val="bg1"/>
                </a:solidFill>
                <a:latin typeface="Franklin Gothic Book" panose="020B0503020102020204" pitchFamily="34" charset="0"/>
              </a:defRPr>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3396" y="5951822"/>
            <a:ext cx="2017209" cy="557387"/>
          </a:xfrm>
          <a:prstGeom prst="rect">
            <a:avLst/>
          </a:prstGeom>
        </p:spPr>
      </p:pic>
    </p:spTree>
    <p:extLst>
      <p:ext uri="{BB962C8B-B14F-4D97-AF65-F5344CB8AC3E}">
        <p14:creationId xmlns:p14="http://schemas.microsoft.com/office/powerpoint/2010/main" val="2810985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04260" y="2425149"/>
            <a:ext cx="4535480" cy="1253225"/>
          </a:xfrm>
          <a:prstGeom prst="rect">
            <a:avLst/>
          </a:prstGeom>
        </p:spPr>
      </p:pic>
      <p:cxnSp>
        <p:nvCxnSpPr>
          <p:cNvPr id="7" name="Straight Connector 6"/>
          <p:cNvCxnSpPr/>
          <p:nvPr userDrawn="1"/>
        </p:nvCxnSpPr>
        <p:spPr>
          <a:xfrm flipV="1">
            <a:off x="724653" y="4874877"/>
            <a:ext cx="7694694" cy="159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title"/>
          </p:nvPr>
        </p:nvSpPr>
        <p:spPr>
          <a:xfrm>
            <a:off x="617805" y="5067152"/>
            <a:ext cx="7886700" cy="285526"/>
          </a:xfrm>
        </p:spPr>
        <p:txBody>
          <a:bodyPr>
            <a:normAutofit/>
          </a:bodyPr>
          <a:lstStyle>
            <a:lvl1pPr>
              <a:defRPr sz="2000" cap="all" baseline="0">
                <a:solidFill>
                  <a:schemeClr val="bg1"/>
                </a:solidFill>
                <a:latin typeface="Franklin Gothic Medium" panose="020B0603020102020204" pitchFamily="34" charset="0"/>
              </a:defRPr>
            </a:lvl1pPr>
          </a:lstStyle>
          <a:p>
            <a:r>
              <a:rPr lang="en-US"/>
              <a:t>Click to edit Master title style</a:t>
            </a:r>
          </a:p>
        </p:txBody>
      </p:sp>
      <p:sp>
        <p:nvSpPr>
          <p:cNvPr id="12" name="Subtitle 2"/>
          <p:cNvSpPr>
            <a:spLocks noGrp="1"/>
          </p:cNvSpPr>
          <p:nvPr>
            <p:ph type="subTitle" idx="1"/>
          </p:nvPr>
        </p:nvSpPr>
        <p:spPr>
          <a:xfrm>
            <a:off x="617805" y="5365824"/>
            <a:ext cx="7886700" cy="262853"/>
          </a:xfrm>
        </p:spPr>
        <p:txBody>
          <a:bodyPr>
            <a:normAutofit/>
          </a:bodyPr>
          <a:lstStyle>
            <a:lvl1pPr marL="0" indent="0" algn="l">
              <a:buNone/>
              <a:defRPr sz="14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21127175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E73B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7343865"/>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5" r:id="rId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Parametric_polymorphism" TargetMode="External"/><Relationship Id="rId2" Type="http://schemas.openxmlformats.org/officeDocument/2006/relationships/hyperlink" Target="https://en.wikipedia.org/wiki/Ad_hoc_polymorphism" TargetMode="External"/><Relationship Id="rId1" Type="http://schemas.openxmlformats.org/officeDocument/2006/relationships/slideLayout" Target="../slideLayouts/slideLayout1.xml"/><Relationship Id="rId4" Type="http://schemas.openxmlformats.org/officeDocument/2006/relationships/hyperlink" Target="https://en.wikipedia.org/wiki/Subtyping"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805" y="5098460"/>
            <a:ext cx="7886700" cy="285526"/>
          </a:xfrm>
        </p:spPr>
        <p:txBody>
          <a:bodyPr>
            <a:normAutofit fontScale="90000"/>
          </a:bodyPr>
          <a:lstStyle/>
          <a:p>
            <a:r>
              <a:rPr lang="en-US" dirty="0"/>
              <a:t>Inheritance </a:t>
            </a:r>
            <a:r>
              <a:rPr lang="en-US"/>
              <a:t>and polymorphism</a:t>
            </a:r>
            <a:endParaRPr lang="en-US" dirty="0"/>
          </a:p>
        </p:txBody>
      </p:sp>
      <p:sp>
        <p:nvSpPr>
          <p:cNvPr id="3" name="Subtitle 2"/>
          <p:cNvSpPr>
            <a:spLocks noGrp="1"/>
          </p:cNvSpPr>
          <p:nvPr>
            <p:ph type="subTitle" idx="1"/>
          </p:nvPr>
        </p:nvSpPr>
        <p:spPr>
          <a:xfrm>
            <a:off x="617805" y="5662387"/>
            <a:ext cx="7886700" cy="262853"/>
          </a:xfrm>
        </p:spPr>
        <p:txBody>
          <a:bodyPr>
            <a:normAutofit lnSpcReduction="10000"/>
          </a:bodyPr>
          <a:lstStyle/>
          <a:p>
            <a:r>
              <a:rPr lang="en-US" dirty="0"/>
              <a:t>ION GANDRABURA</a:t>
            </a:r>
          </a:p>
        </p:txBody>
      </p:sp>
      <p:sp>
        <p:nvSpPr>
          <p:cNvPr id="4" name="Rectangle 3"/>
          <p:cNvSpPr/>
          <p:nvPr/>
        </p:nvSpPr>
        <p:spPr>
          <a:xfrm>
            <a:off x="2219783" y="4450728"/>
            <a:ext cx="3759491" cy="369332"/>
          </a:xfrm>
          <a:prstGeom prst="rect">
            <a:avLst/>
          </a:prstGeom>
        </p:spPr>
        <p:txBody>
          <a:bodyPr wrap="none">
            <a:spAutoFit/>
          </a:bodyPr>
          <a:lstStyle/>
          <a:p>
            <a:pPr algn="ctr"/>
            <a:r>
              <a:rPr lang="en-GB" dirty="0"/>
              <a:t>Continuous staff improvement project</a:t>
            </a:r>
          </a:p>
        </p:txBody>
      </p:sp>
    </p:spTree>
    <p:extLst>
      <p:ext uri="{BB962C8B-B14F-4D97-AF65-F5344CB8AC3E}">
        <p14:creationId xmlns:p14="http://schemas.microsoft.com/office/powerpoint/2010/main" val="4113233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99224"/>
            <a:ext cx="7886700" cy="697457"/>
          </a:xfrm>
        </p:spPr>
        <p:txBody>
          <a:bodyPr>
            <a:normAutofit/>
          </a:bodyPr>
          <a:lstStyle/>
          <a:p>
            <a:pPr>
              <a:buClr>
                <a:srgbClr val="000000"/>
              </a:buClr>
              <a:buSzPct val="38000"/>
            </a:pPr>
            <a:r>
              <a:rPr lang="en-GB" altLang="en-US" sz="3600" dirty="0">
                <a:latin typeface="Helvetica" panose="020B0604020202020204" pitchFamily="34" charset="0"/>
              </a:rPr>
              <a:t>Interface</a:t>
            </a:r>
            <a:r>
              <a:rPr lang="en-US" altLang="en-US" sz="3600" dirty="0">
                <a:latin typeface="Helvetica" panose="020B0604020202020204" pitchFamily="34" charset="0"/>
              </a:rPr>
              <a:t>. example</a:t>
            </a:r>
            <a:endParaRPr lang="en-GB" altLang="en-US" sz="3600" dirty="0">
              <a:latin typeface="Helvetica" panose="020B0604020202020204" pitchFamily="34" charset="0"/>
            </a:endParaRPr>
          </a:p>
        </p:txBody>
      </p:sp>
      <p:pic>
        <p:nvPicPr>
          <p:cNvPr id="5" name="Объект 4"/>
          <p:cNvPicPr>
            <a:picLocks noGrp="1" noChangeAspect="1"/>
          </p:cNvPicPr>
          <p:nvPr>
            <p:ph idx="1"/>
          </p:nvPr>
        </p:nvPicPr>
        <p:blipFill>
          <a:blip r:embed="rId2"/>
          <a:stretch>
            <a:fillRect/>
          </a:stretch>
        </p:blipFill>
        <p:spPr>
          <a:xfrm>
            <a:off x="1447670" y="1174171"/>
            <a:ext cx="5457825" cy="3810000"/>
          </a:xfrm>
          <a:prstGeom prst="rect">
            <a:avLst/>
          </a:prstGeom>
        </p:spPr>
      </p:pic>
    </p:spTree>
    <p:extLst>
      <p:ext uri="{BB962C8B-B14F-4D97-AF65-F5344CB8AC3E}">
        <p14:creationId xmlns:p14="http://schemas.microsoft.com/office/powerpoint/2010/main" val="1838155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buClr>
                <a:srgbClr val="000000"/>
              </a:buClr>
              <a:buSzPct val="38000"/>
            </a:pPr>
            <a:r>
              <a:rPr lang="en-US" sz="3600" dirty="0"/>
              <a:t>Interface Segregation Principle (ISP).</a:t>
            </a:r>
            <a:endParaRPr lang="en-GB" altLang="en-US" sz="3600" dirty="0">
              <a:latin typeface="Helvetica" panose="020B0604020202020204" pitchFamily="34" charset="0"/>
            </a:endParaRPr>
          </a:p>
        </p:txBody>
      </p:sp>
      <p:sp>
        <p:nvSpPr>
          <p:cNvPr id="3" name="Content Placeholder 2"/>
          <p:cNvSpPr>
            <a:spLocks noGrp="1"/>
          </p:cNvSpPr>
          <p:nvPr>
            <p:ph idx="1"/>
          </p:nvPr>
        </p:nvSpPr>
        <p:spPr/>
        <p:txBody>
          <a:bodyPr numCol="1">
            <a:noAutofit/>
          </a:bodyPr>
          <a:lstStyle/>
          <a:p>
            <a:pPr algn="just"/>
            <a:r>
              <a:rPr lang="en-US" sz="2400" dirty="0"/>
              <a:t> This principle deals with the disadvantages of “fat” interfaces.</a:t>
            </a:r>
          </a:p>
          <a:p>
            <a:pPr algn="just"/>
            <a:r>
              <a:rPr lang="en-US" sz="2400" dirty="0"/>
              <a:t>The interfaces of the class can be broken up into groups of member functions depending on the use case. If class depends on several interface methods, it is better it does not depend on an interface with tens of interface methods.</a:t>
            </a:r>
          </a:p>
          <a:p>
            <a:pPr algn="just"/>
            <a:r>
              <a:rPr lang="en-US" sz="2400" dirty="0"/>
              <a:t>The principle - CLIENTS SHOULD NOT BE FORCED TO DEPEND UPON INTERFACES THAT THEY DO NOT USE.</a:t>
            </a:r>
          </a:p>
          <a:p>
            <a:pPr algn="just"/>
            <a:endParaRPr lang="en-US" altLang="en-US" dirty="0"/>
          </a:p>
        </p:txBody>
      </p:sp>
    </p:spTree>
    <p:extLst>
      <p:ext uri="{BB962C8B-B14F-4D97-AF65-F5344CB8AC3E}">
        <p14:creationId xmlns:p14="http://schemas.microsoft.com/office/powerpoint/2010/main" val="699145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buClr>
                <a:srgbClr val="000000"/>
              </a:buClr>
              <a:buSzPct val="38000"/>
            </a:pPr>
            <a:r>
              <a:rPr lang="en-US" sz="3600" dirty="0"/>
              <a:t>Interface Segregation Principle (ISP).</a:t>
            </a:r>
            <a:endParaRPr lang="en-GB" altLang="en-US" sz="3600" dirty="0">
              <a:latin typeface="Helvetica" panose="020B0604020202020204" pitchFamily="34" charset="0"/>
            </a:endParaRPr>
          </a:p>
        </p:txBody>
      </p:sp>
      <p:sp>
        <p:nvSpPr>
          <p:cNvPr id="3" name="Content Placeholder 2"/>
          <p:cNvSpPr>
            <a:spLocks noGrp="1"/>
          </p:cNvSpPr>
          <p:nvPr>
            <p:ph idx="1"/>
          </p:nvPr>
        </p:nvSpPr>
        <p:spPr/>
        <p:txBody>
          <a:bodyPr numCol="1">
            <a:noAutofit/>
          </a:bodyPr>
          <a:lstStyle/>
          <a:p>
            <a:pPr algn="just"/>
            <a:endParaRPr lang="en-US" altLang="en-US" dirty="0"/>
          </a:p>
        </p:txBody>
      </p:sp>
      <p:pic>
        <p:nvPicPr>
          <p:cNvPr id="4" name="Рисунок 3"/>
          <p:cNvPicPr>
            <a:picLocks noChangeAspect="1"/>
          </p:cNvPicPr>
          <p:nvPr/>
        </p:nvPicPr>
        <p:blipFill>
          <a:blip r:embed="rId2"/>
          <a:stretch>
            <a:fillRect/>
          </a:stretch>
        </p:blipFill>
        <p:spPr>
          <a:xfrm>
            <a:off x="1391219" y="1890411"/>
            <a:ext cx="6359820" cy="2626462"/>
          </a:xfrm>
          <a:prstGeom prst="rect">
            <a:avLst/>
          </a:prstGeom>
        </p:spPr>
      </p:pic>
    </p:spTree>
    <p:extLst>
      <p:ext uri="{BB962C8B-B14F-4D97-AF65-F5344CB8AC3E}">
        <p14:creationId xmlns:p14="http://schemas.microsoft.com/office/powerpoint/2010/main" val="617090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buClr>
                <a:srgbClr val="000000"/>
              </a:buClr>
              <a:buSzPct val="38000"/>
            </a:pPr>
            <a:r>
              <a:rPr lang="en-US" sz="3600" dirty="0"/>
              <a:t>Interface Segregation Principle (ISP).</a:t>
            </a:r>
            <a:endParaRPr lang="en-GB" altLang="en-US" sz="3600" dirty="0">
              <a:latin typeface="Helvetica" panose="020B0604020202020204" pitchFamily="34" charset="0"/>
            </a:endParaRPr>
          </a:p>
        </p:txBody>
      </p:sp>
      <p:sp>
        <p:nvSpPr>
          <p:cNvPr id="3" name="Content Placeholder 2"/>
          <p:cNvSpPr>
            <a:spLocks noGrp="1"/>
          </p:cNvSpPr>
          <p:nvPr>
            <p:ph idx="1"/>
          </p:nvPr>
        </p:nvSpPr>
        <p:spPr/>
        <p:txBody>
          <a:bodyPr numCol="1">
            <a:noAutofit/>
          </a:bodyPr>
          <a:lstStyle/>
          <a:p>
            <a:pPr algn="just"/>
            <a:endParaRPr lang="en-US" altLang="en-US" dirty="0"/>
          </a:p>
        </p:txBody>
      </p:sp>
      <p:pic>
        <p:nvPicPr>
          <p:cNvPr id="5" name="Рисунок 4"/>
          <p:cNvPicPr>
            <a:picLocks noChangeAspect="1"/>
          </p:cNvPicPr>
          <p:nvPr/>
        </p:nvPicPr>
        <p:blipFill>
          <a:blip r:embed="rId2"/>
          <a:stretch>
            <a:fillRect/>
          </a:stretch>
        </p:blipFill>
        <p:spPr>
          <a:xfrm>
            <a:off x="1637528" y="1376438"/>
            <a:ext cx="6281626" cy="3416816"/>
          </a:xfrm>
          <a:prstGeom prst="rect">
            <a:avLst/>
          </a:prstGeom>
        </p:spPr>
      </p:pic>
    </p:spTree>
    <p:extLst>
      <p:ext uri="{BB962C8B-B14F-4D97-AF65-F5344CB8AC3E}">
        <p14:creationId xmlns:p14="http://schemas.microsoft.com/office/powerpoint/2010/main" val="1082150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buClr>
                <a:srgbClr val="000000"/>
              </a:buClr>
              <a:buSzPct val="38000"/>
            </a:pPr>
            <a:r>
              <a:rPr lang="en-US" sz="3600" dirty="0"/>
              <a:t>Polymorphism</a:t>
            </a:r>
            <a:endParaRPr lang="en-GB" altLang="en-US" sz="3600" dirty="0">
              <a:latin typeface="Helvetica" panose="020B0604020202020204" pitchFamily="34" charset="0"/>
            </a:endParaRPr>
          </a:p>
        </p:txBody>
      </p:sp>
      <p:sp>
        <p:nvSpPr>
          <p:cNvPr id="3" name="Content Placeholder 2"/>
          <p:cNvSpPr>
            <a:spLocks noGrp="1"/>
          </p:cNvSpPr>
          <p:nvPr>
            <p:ph idx="1"/>
          </p:nvPr>
        </p:nvSpPr>
        <p:spPr/>
        <p:txBody>
          <a:bodyPr vert="horz" lIns="91440" tIns="45720" rIns="91440" bIns="45720" numCol="1" rtlCol="0" anchor="t">
            <a:noAutofit/>
          </a:bodyPr>
          <a:lstStyle/>
          <a:p>
            <a:pPr algn="just"/>
            <a:r>
              <a:rPr lang="en-US" sz="2400" dirty="0"/>
              <a:t> Polymorphism</a:t>
            </a:r>
            <a:r>
              <a:rPr lang="en-US" altLang="en-US" dirty="0"/>
              <a:t> means </a:t>
            </a:r>
            <a:r>
              <a:rPr lang="en-US" altLang="en-US" i="1" dirty="0"/>
              <a:t>many</a:t>
            </a:r>
            <a:r>
              <a:rPr lang="en-US" altLang="en-US" dirty="0"/>
              <a:t> (poly) </a:t>
            </a:r>
            <a:r>
              <a:rPr lang="en-US" altLang="en-US" i="1" dirty="0"/>
              <a:t>shapes</a:t>
            </a:r>
            <a:r>
              <a:rPr lang="en-US" altLang="en-US" dirty="0"/>
              <a:t> (morph)</a:t>
            </a:r>
          </a:p>
          <a:p>
            <a:pPr algn="just"/>
            <a:r>
              <a:rPr lang="en-US" dirty="0"/>
              <a:t>If a function denotes different and potentially heterogeneous implementations depending on a limited range of individually specified types and combinations, it is called </a:t>
            </a:r>
            <a:r>
              <a:rPr lang="en-US" i="1" dirty="0">
                <a:hlinkClick r:id="rId2" tooltip="Ad hoc polymorphism"/>
              </a:rPr>
              <a:t>ad hoc</a:t>
            </a:r>
            <a:r>
              <a:rPr lang="en-US" dirty="0">
                <a:hlinkClick r:id="rId2" tooltip="Ad hoc polymorphism"/>
              </a:rPr>
              <a:t> polymorphism</a:t>
            </a:r>
            <a:r>
              <a:rPr lang="en-US" dirty="0"/>
              <a:t>.</a:t>
            </a:r>
          </a:p>
          <a:p>
            <a:pPr algn="just"/>
            <a:r>
              <a:rPr lang="en-US" dirty="0"/>
              <a:t>If the code is written without mention of any specific type and thus can be used transparently with any number of new types, it is called </a:t>
            </a:r>
            <a:r>
              <a:rPr lang="en-US" dirty="0">
                <a:hlinkClick r:id="rId3" tooltip="Parametric polymorphism"/>
              </a:rPr>
              <a:t>parametric polymorphism</a:t>
            </a:r>
            <a:r>
              <a:rPr lang="en-US" dirty="0"/>
              <a:t>.</a:t>
            </a:r>
          </a:p>
          <a:p>
            <a:pPr algn="just"/>
            <a:r>
              <a:rPr lang="en-US" dirty="0">
                <a:latin typeface="Franklin Gothic Book"/>
                <a:hlinkClick r:id="rId4" tooltip="Subtyping"/>
              </a:rPr>
              <a:t>Subtyping</a:t>
            </a:r>
            <a:r>
              <a:rPr lang="en-US" dirty="0">
                <a:latin typeface="Franklin Gothic Book"/>
              </a:rPr>
              <a:t> (or </a:t>
            </a:r>
            <a:r>
              <a:rPr lang="en-US" i="1" dirty="0">
                <a:latin typeface="Franklin Gothic Book"/>
              </a:rPr>
              <a:t>inclusion polymorphism</a:t>
            </a:r>
            <a:r>
              <a:rPr lang="en-US" dirty="0">
                <a:latin typeface="Franklin Gothic Book"/>
              </a:rPr>
              <a:t>) is a concept where in a name may denote instances of many different classes as long as they are related by some common superclass.</a:t>
            </a:r>
            <a:endParaRPr lang="en-US" altLang="en-US" dirty="0">
              <a:latin typeface="Franklin Gothic Book"/>
            </a:endParaRPr>
          </a:p>
          <a:p>
            <a:pPr algn="just"/>
            <a:endParaRPr lang="en-US" altLang="en-US" dirty="0"/>
          </a:p>
        </p:txBody>
      </p:sp>
    </p:spTree>
    <p:extLst>
      <p:ext uri="{BB962C8B-B14F-4D97-AF65-F5344CB8AC3E}">
        <p14:creationId xmlns:p14="http://schemas.microsoft.com/office/powerpoint/2010/main" val="2442369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Ad hoc polymorphism</a:t>
            </a:r>
          </a:p>
        </p:txBody>
      </p:sp>
      <p:sp>
        <p:nvSpPr>
          <p:cNvPr id="3" name="Content Placeholder 2"/>
          <p:cNvSpPr>
            <a:spLocks noGrp="1"/>
          </p:cNvSpPr>
          <p:nvPr>
            <p:ph idx="1"/>
          </p:nvPr>
        </p:nvSpPr>
        <p:spPr/>
        <p:txBody>
          <a:bodyPr numCol="1">
            <a:noAutofit/>
          </a:bodyPr>
          <a:lstStyle/>
          <a:p>
            <a:pPr algn="just"/>
            <a:r>
              <a:rPr lang="en-US" sz="2400" dirty="0"/>
              <a:t> </a:t>
            </a:r>
            <a:endParaRPr lang="en-US" altLang="en-US" dirty="0"/>
          </a:p>
        </p:txBody>
      </p:sp>
      <p:pic>
        <p:nvPicPr>
          <p:cNvPr id="5" name="Рисунок 4"/>
          <p:cNvPicPr>
            <a:picLocks noChangeAspect="1"/>
          </p:cNvPicPr>
          <p:nvPr/>
        </p:nvPicPr>
        <p:blipFill>
          <a:blip r:embed="rId2"/>
          <a:stretch>
            <a:fillRect/>
          </a:stretch>
        </p:blipFill>
        <p:spPr>
          <a:xfrm>
            <a:off x="708196" y="1261366"/>
            <a:ext cx="6343650" cy="2847975"/>
          </a:xfrm>
          <a:prstGeom prst="rect">
            <a:avLst/>
          </a:prstGeom>
        </p:spPr>
      </p:pic>
    </p:spTree>
    <p:extLst>
      <p:ext uri="{BB962C8B-B14F-4D97-AF65-F5344CB8AC3E}">
        <p14:creationId xmlns:p14="http://schemas.microsoft.com/office/powerpoint/2010/main" val="1790897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Parametric polymorphism</a:t>
            </a:r>
          </a:p>
        </p:txBody>
      </p:sp>
      <p:sp>
        <p:nvSpPr>
          <p:cNvPr id="3" name="Content Placeholder 2"/>
          <p:cNvSpPr>
            <a:spLocks noGrp="1"/>
          </p:cNvSpPr>
          <p:nvPr>
            <p:ph idx="1"/>
          </p:nvPr>
        </p:nvSpPr>
        <p:spPr/>
        <p:txBody>
          <a:bodyPr numCol="1">
            <a:noAutofit/>
          </a:bodyPr>
          <a:lstStyle/>
          <a:p>
            <a:pPr algn="just"/>
            <a:r>
              <a:rPr lang="en-US" sz="2400" dirty="0"/>
              <a:t> </a:t>
            </a:r>
            <a:endParaRPr lang="en-US" altLang="en-US" dirty="0"/>
          </a:p>
        </p:txBody>
      </p:sp>
      <p:pic>
        <p:nvPicPr>
          <p:cNvPr id="4" name="Рисунок 3"/>
          <p:cNvPicPr>
            <a:picLocks noChangeAspect="1"/>
          </p:cNvPicPr>
          <p:nvPr/>
        </p:nvPicPr>
        <p:blipFill>
          <a:blip r:embed="rId2"/>
          <a:stretch>
            <a:fillRect/>
          </a:stretch>
        </p:blipFill>
        <p:spPr>
          <a:xfrm>
            <a:off x="628650" y="1261366"/>
            <a:ext cx="2419350" cy="771525"/>
          </a:xfrm>
          <a:prstGeom prst="rect">
            <a:avLst/>
          </a:prstGeom>
        </p:spPr>
      </p:pic>
      <p:pic>
        <p:nvPicPr>
          <p:cNvPr id="6" name="Рисунок 5"/>
          <p:cNvPicPr>
            <a:picLocks noChangeAspect="1"/>
          </p:cNvPicPr>
          <p:nvPr/>
        </p:nvPicPr>
        <p:blipFill>
          <a:blip r:embed="rId3"/>
          <a:stretch>
            <a:fillRect/>
          </a:stretch>
        </p:blipFill>
        <p:spPr>
          <a:xfrm>
            <a:off x="628650" y="2308139"/>
            <a:ext cx="6895673" cy="1258845"/>
          </a:xfrm>
          <a:prstGeom prst="rect">
            <a:avLst/>
          </a:prstGeom>
        </p:spPr>
      </p:pic>
    </p:spTree>
    <p:extLst>
      <p:ext uri="{BB962C8B-B14F-4D97-AF65-F5344CB8AC3E}">
        <p14:creationId xmlns:p14="http://schemas.microsoft.com/office/powerpoint/2010/main" val="3137483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inclusion polymorphism</a:t>
            </a:r>
          </a:p>
        </p:txBody>
      </p:sp>
      <p:sp>
        <p:nvSpPr>
          <p:cNvPr id="3" name="Content Placeholder 2"/>
          <p:cNvSpPr>
            <a:spLocks noGrp="1"/>
          </p:cNvSpPr>
          <p:nvPr>
            <p:ph idx="1"/>
          </p:nvPr>
        </p:nvSpPr>
        <p:spPr/>
        <p:txBody>
          <a:bodyPr numCol="1">
            <a:noAutofit/>
          </a:bodyPr>
          <a:lstStyle/>
          <a:p>
            <a:pPr algn="just"/>
            <a:r>
              <a:rPr lang="en-US" sz="2400" dirty="0"/>
              <a:t> </a:t>
            </a:r>
            <a:endParaRPr lang="en-US" altLang="en-US" dirty="0"/>
          </a:p>
        </p:txBody>
      </p:sp>
      <p:pic>
        <p:nvPicPr>
          <p:cNvPr id="7" name="Рисунок 6"/>
          <p:cNvPicPr>
            <a:picLocks noChangeAspect="1"/>
          </p:cNvPicPr>
          <p:nvPr/>
        </p:nvPicPr>
        <p:blipFill>
          <a:blip r:embed="rId2"/>
          <a:stretch>
            <a:fillRect/>
          </a:stretch>
        </p:blipFill>
        <p:spPr>
          <a:xfrm>
            <a:off x="2286001" y="1261366"/>
            <a:ext cx="4321380" cy="2929848"/>
          </a:xfrm>
          <a:prstGeom prst="rect">
            <a:avLst/>
          </a:prstGeom>
        </p:spPr>
      </p:pic>
      <p:pic>
        <p:nvPicPr>
          <p:cNvPr id="9" name="Рисунок 8"/>
          <p:cNvPicPr>
            <a:picLocks noChangeAspect="1"/>
          </p:cNvPicPr>
          <p:nvPr/>
        </p:nvPicPr>
        <p:blipFill>
          <a:blip r:embed="rId3"/>
          <a:stretch>
            <a:fillRect/>
          </a:stretch>
        </p:blipFill>
        <p:spPr>
          <a:xfrm>
            <a:off x="1934140" y="4567934"/>
            <a:ext cx="5800725" cy="1028700"/>
          </a:xfrm>
          <a:prstGeom prst="rect">
            <a:avLst/>
          </a:prstGeom>
        </p:spPr>
      </p:pic>
    </p:spTree>
    <p:extLst>
      <p:ext uri="{BB962C8B-B14F-4D97-AF65-F5344CB8AC3E}">
        <p14:creationId xmlns:p14="http://schemas.microsoft.com/office/powerpoint/2010/main" val="792966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inclusion polymorphism</a:t>
            </a:r>
          </a:p>
        </p:txBody>
      </p:sp>
      <p:sp>
        <p:nvSpPr>
          <p:cNvPr id="3" name="Content Placeholder 2"/>
          <p:cNvSpPr>
            <a:spLocks noGrp="1"/>
          </p:cNvSpPr>
          <p:nvPr>
            <p:ph idx="1"/>
          </p:nvPr>
        </p:nvSpPr>
        <p:spPr/>
        <p:txBody>
          <a:bodyPr numCol="1">
            <a:noAutofit/>
          </a:bodyPr>
          <a:lstStyle/>
          <a:p>
            <a:pPr algn="just"/>
            <a:r>
              <a:rPr lang="en-US" sz="2400" dirty="0"/>
              <a:t>In the previous example a </a:t>
            </a:r>
            <a:r>
              <a:rPr lang="en-US" sz="2400" dirty="0">
                <a:latin typeface="Courier New" panose="02070309020205020404" pitchFamily="49" charset="0"/>
                <a:cs typeface="Courier New" panose="02070309020205020404" pitchFamily="49" charset="0"/>
              </a:rPr>
              <a:t>vehicle</a:t>
            </a:r>
            <a:r>
              <a:rPr lang="en-US" sz="2400" dirty="0"/>
              <a:t> variable has the compilation type of Vehicle.</a:t>
            </a:r>
          </a:p>
          <a:p>
            <a:pPr algn="just"/>
            <a:r>
              <a:rPr lang="en-US" sz="2400" dirty="0"/>
              <a:t>The runtime type can be any subtype of </a:t>
            </a:r>
            <a:r>
              <a:rPr lang="en-US" sz="2400" dirty="0">
                <a:latin typeface="Courier New" panose="02070309020205020404" pitchFamily="49" charset="0"/>
                <a:cs typeface="Courier New" panose="02070309020205020404" pitchFamily="49" charset="0"/>
              </a:rPr>
              <a:t>Vehicle</a:t>
            </a:r>
            <a:r>
              <a:rPr lang="en-US" sz="2400" dirty="0"/>
              <a:t> – a boat or a car and we cannot know its type compile time.</a:t>
            </a:r>
          </a:p>
          <a:p>
            <a:pPr algn="just"/>
            <a:r>
              <a:rPr lang="en-US" altLang="en-US" sz="2400" dirty="0"/>
              <a:t>If you think of modern games, each unit can for example </a:t>
            </a:r>
            <a:r>
              <a:rPr lang="en-US" altLang="en-US" sz="2400" i="1" dirty="0"/>
              <a:t>Shoot</a:t>
            </a:r>
            <a:r>
              <a:rPr lang="en-US" altLang="en-US" sz="2400" dirty="0"/>
              <a:t>() and </a:t>
            </a:r>
            <a:r>
              <a:rPr lang="en-US" altLang="en-US" sz="2400" i="1" dirty="0"/>
              <a:t>Run</a:t>
            </a:r>
            <a:r>
              <a:rPr lang="en-US" altLang="en-US" sz="2400" dirty="0"/>
              <a:t>(). Usually, this logic is written only once but gets many forms depending on the unit type.</a:t>
            </a:r>
            <a:endParaRPr lang="en-US" altLang="en-US" dirty="0"/>
          </a:p>
        </p:txBody>
      </p:sp>
    </p:spTree>
    <p:extLst>
      <p:ext uri="{BB962C8B-B14F-4D97-AF65-F5344CB8AC3E}">
        <p14:creationId xmlns:p14="http://schemas.microsoft.com/office/powerpoint/2010/main" val="2197520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The </a:t>
            </a:r>
            <a:r>
              <a:rPr lang="en-US" sz="3600" dirty="0" err="1"/>
              <a:t>Liskov</a:t>
            </a:r>
            <a:r>
              <a:rPr lang="en-US" sz="3600" dirty="0"/>
              <a:t> Substitution Principle</a:t>
            </a:r>
            <a:endParaRPr lang="en-US" sz="3600" b="1" dirty="0"/>
          </a:p>
        </p:txBody>
      </p:sp>
      <p:sp>
        <p:nvSpPr>
          <p:cNvPr id="3" name="Content Placeholder 2"/>
          <p:cNvSpPr>
            <a:spLocks noGrp="1"/>
          </p:cNvSpPr>
          <p:nvPr>
            <p:ph idx="1"/>
          </p:nvPr>
        </p:nvSpPr>
        <p:spPr/>
        <p:txBody>
          <a:bodyPr numCol="1">
            <a:noAutofit/>
          </a:bodyPr>
          <a:lstStyle/>
          <a:p>
            <a:pPr algn="just"/>
            <a:r>
              <a:rPr lang="en-US" sz="2400" dirty="0"/>
              <a:t>FUNCTIONS THAT USE POINTERS OR REFERENCES TO BASE CLASSES MUST BE ABLE TO USE OBJECTS OF DERIVED CLASSES WITHOUT KNOWING IT.</a:t>
            </a:r>
          </a:p>
          <a:p>
            <a:pPr algn="just"/>
            <a:r>
              <a:rPr lang="en-US" dirty="0"/>
              <a:t>Child class should not break parent class’s type definition and </a:t>
            </a:r>
            <a:r>
              <a:rPr lang="en-US" dirty="0" err="1"/>
              <a:t>behaviour</a:t>
            </a:r>
            <a:r>
              <a:rPr lang="en-US" dirty="0"/>
              <a:t>.</a:t>
            </a:r>
            <a:endParaRPr lang="en-US" altLang="en-US" dirty="0"/>
          </a:p>
        </p:txBody>
      </p:sp>
    </p:spTree>
    <p:extLst>
      <p:ext uri="{BB962C8B-B14F-4D97-AF65-F5344CB8AC3E}">
        <p14:creationId xmlns:p14="http://schemas.microsoft.com/office/powerpoint/2010/main" val="2204944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862956"/>
          </a:xfrm>
        </p:spPr>
        <p:txBody>
          <a:bodyPr/>
          <a:lstStyle/>
          <a:p>
            <a:r>
              <a:rPr lang="en-US" dirty="0"/>
              <a:t>Introduction</a:t>
            </a:r>
          </a:p>
        </p:txBody>
      </p:sp>
      <p:sp>
        <p:nvSpPr>
          <p:cNvPr id="3" name="Subtitle 2"/>
          <p:cNvSpPr>
            <a:spLocks noGrp="1"/>
          </p:cNvSpPr>
          <p:nvPr>
            <p:ph type="subTitle" idx="1"/>
          </p:nvPr>
        </p:nvSpPr>
        <p:spPr>
          <a:xfrm>
            <a:off x="1233617" y="2242795"/>
            <a:ext cx="6858000" cy="3482502"/>
          </a:xfrm>
        </p:spPr>
        <p:txBody>
          <a:bodyPr>
            <a:normAutofit/>
          </a:bodyPr>
          <a:lstStyle/>
          <a:p>
            <a:pPr marL="285750" indent="-285750" algn="l">
              <a:buFont typeface="Arial" panose="020B0604020202020204" pitchFamily="34" charset="0"/>
              <a:buChar char="•"/>
            </a:pPr>
            <a:r>
              <a:rPr lang="en-US" dirty="0"/>
              <a:t>Interface and abstract class. </a:t>
            </a:r>
          </a:p>
          <a:p>
            <a:pPr marL="285750" indent="-285750" algn="l">
              <a:buFont typeface="Arial" panose="020B0604020202020204" pitchFamily="34" charset="0"/>
              <a:buChar char="•"/>
            </a:pPr>
            <a:r>
              <a:rPr lang="en-US" dirty="0"/>
              <a:t>Interface segregation Principle.</a:t>
            </a:r>
          </a:p>
          <a:p>
            <a:pPr marL="285750" indent="-285750" algn="l">
              <a:buFont typeface="Arial" panose="020B0604020202020204" pitchFamily="34" charset="0"/>
              <a:buChar char="•"/>
            </a:pPr>
            <a:r>
              <a:rPr lang="en-US" dirty="0"/>
              <a:t>Understanding polymorphism. Forms of polymorphism. </a:t>
            </a:r>
          </a:p>
          <a:p>
            <a:pPr marL="285750" indent="-285750" algn="l">
              <a:buFont typeface="Arial" panose="020B0604020202020204" pitchFamily="34" charset="0"/>
              <a:buChar char="•"/>
            </a:pPr>
            <a:r>
              <a:rPr lang="en-US" dirty="0" err="1"/>
              <a:t>Liskov</a:t>
            </a:r>
            <a:r>
              <a:rPr lang="en-US" dirty="0"/>
              <a:t> Substitution principle.</a:t>
            </a:r>
          </a:p>
          <a:p>
            <a:pPr marL="285750" indent="-285750" algn="l">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Open </a:t>
            </a:r>
            <a:r>
              <a:rPr lang="en-US" dirty="0" err="1">
                <a:latin typeface="Calibri" panose="020F0502020204030204" pitchFamily="34" charset="0"/>
                <a:ea typeface="Calibri" panose="020F0502020204030204" pitchFamily="34" charset="0"/>
                <a:cs typeface="Times New Roman" panose="02020603050405020304" pitchFamily="18" charset="0"/>
              </a:rPr>
              <a:t>closeD</a:t>
            </a:r>
            <a:r>
              <a:rPr lang="en-US" dirty="0">
                <a:latin typeface="Calibri" panose="020F0502020204030204" pitchFamily="34" charset="0"/>
                <a:ea typeface="Calibri" panose="020F0502020204030204" pitchFamily="34" charset="0"/>
                <a:cs typeface="Times New Roman" panose="02020603050405020304" pitchFamily="18" charset="0"/>
              </a:rPr>
              <a:t> Principle.</a:t>
            </a:r>
          </a:p>
        </p:txBody>
      </p:sp>
    </p:spTree>
    <p:extLst>
      <p:ext uri="{BB962C8B-B14F-4D97-AF65-F5344CB8AC3E}">
        <p14:creationId xmlns:p14="http://schemas.microsoft.com/office/powerpoint/2010/main" val="4021753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The </a:t>
            </a:r>
            <a:r>
              <a:rPr lang="en-US" sz="3600" dirty="0" err="1"/>
              <a:t>Liskov</a:t>
            </a:r>
            <a:r>
              <a:rPr lang="en-US" sz="3600" dirty="0"/>
              <a:t> Substitution Principle</a:t>
            </a:r>
            <a:endParaRPr lang="en-US" sz="3600" b="1" dirty="0"/>
          </a:p>
        </p:txBody>
      </p:sp>
      <p:sp>
        <p:nvSpPr>
          <p:cNvPr id="5" name="Content Placeholder 2"/>
          <p:cNvSpPr txBox="1">
            <a:spLocks/>
          </p:cNvSpPr>
          <p:nvPr/>
        </p:nvSpPr>
        <p:spPr>
          <a:xfrm>
            <a:off x="628650" y="1261366"/>
            <a:ext cx="7886700" cy="4145521"/>
          </a:xfrm>
          <a:prstGeom prst="rect">
            <a:avLst/>
          </a:prstGeom>
        </p:spPr>
        <p:txBody>
          <a:bodyPr vert="horz" lIns="91440" tIns="45720" rIns="91440" bIns="45720" numCol="1"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1E73B9"/>
                </a:solidFill>
                <a:latin typeface="Franklin Gothic Book" panose="020B05030201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1E73B9"/>
                </a:solidFill>
                <a:latin typeface="Franklin Gothic Book" panose="020B05030201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1E73B9"/>
                </a:solidFill>
                <a:latin typeface="Franklin Gothic Book" panose="020B05030201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1E73B9"/>
                </a:solidFill>
                <a:latin typeface="Franklin Gothic Book" panose="020B05030201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1E73B9"/>
                </a:solidFill>
                <a:latin typeface="Franklin Gothic Book" panose="020B05030201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endParaRPr lang="en-US" altLang="en-US" sz="1800" dirty="0"/>
          </a:p>
        </p:txBody>
      </p:sp>
      <p:pic>
        <p:nvPicPr>
          <p:cNvPr id="6" name="Content Placeholder 5" descr="https://www.codeproject.com/KB/architecture/1033646/image.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540" y="1138502"/>
            <a:ext cx="3657600" cy="1663964"/>
          </a:xfrm>
          <a:prstGeom prst="rect">
            <a:avLst/>
          </a:prstGeom>
          <a:noFill/>
          <a:ln>
            <a:noFill/>
          </a:ln>
        </p:spPr>
      </p:pic>
      <p:pic>
        <p:nvPicPr>
          <p:cNvPr id="7" name="Picture 6"/>
          <p:cNvPicPr>
            <a:picLocks noChangeAspect="1"/>
          </p:cNvPicPr>
          <p:nvPr/>
        </p:nvPicPr>
        <p:blipFill>
          <a:blip r:embed="rId3"/>
          <a:stretch>
            <a:fillRect/>
          </a:stretch>
        </p:blipFill>
        <p:spPr>
          <a:xfrm>
            <a:off x="3954864" y="1381322"/>
            <a:ext cx="5011336" cy="1254807"/>
          </a:xfrm>
          <a:prstGeom prst="rect">
            <a:avLst/>
          </a:prstGeom>
        </p:spPr>
      </p:pic>
      <p:pic>
        <p:nvPicPr>
          <p:cNvPr id="8" name="Picture 7"/>
          <p:cNvPicPr>
            <a:picLocks noChangeAspect="1"/>
          </p:cNvPicPr>
          <p:nvPr/>
        </p:nvPicPr>
        <p:blipFill>
          <a:blip r:embed="rId4"/>
          <a:stretch>
            <a:fillRect/>
          </a:stretch>
        </p:blipFill>
        <p:spPr>
          <a:xfrm>
            <a:off x="110068" y="2954867"/>
            <a:ext cx="4364806" cy="1213629"/>
          </a:xfrm>
          <a:prstGeom prst="rect">
            <a:avLst/>
          </a:prstGeom>
        </p:spPr>
      </p:pic>
      <p:pic>
        <p:nvPicPr>
          <p:cNvPr id="9" name="Picture 8"/>
          <p:cNvPicPr>
            <a:picLocks noChangeAspect="1"/>
          </p:cNvPicPr>
          <p:nvPr/>
        </p:nvPicPr>
        <p:blipFill>
          <a:blip r:embed="rId5"/>
          <a:stretch>
            <a:fillRect/>
          </a:stretch>
        </p:blipFill>
        <p:spPr>
          <a:xfrm>
            <a:off x="83202" y="4283008"/>
            <a:ext cx="4391672" cy="1276280"/>
          </a:xfrm>
          <a:prstGeom prst="rect">
            <a:avLst/>
          </a:prstGeom>
        </p:spPr>
      </p:pic>
      <p:pic>
        <p:nvPicPr>
          <p:cNvPr id="10" name="Picture 9"/>
          <p:cNvPicPr>
            <a:picLocks noChangeAspect="1"/>
          </p:cNvPicPr>
          <p:nvPr/>
        </p:nvPicPr>
        <p:blipFill>
          <a:blip r:embed="rId6"/>
          <a:stretch>
            <a:fillRect/>
          </a:stretch>
        </p:blipFill>
        <p:spPr>
          <a:xfrm>
            <a:off x="4708447" y="2954867"/>
            <a:ext cx="4325485" cy="1357511"/>
          </a:xfrm>
          <a:prstGeom prst="rect">
            <a:avLst/>
          </a:prstGeom>
        </p:spPr>
      </p:pic>
      <p:sp>
        <p:nvSpPr>
          <p:cNvPr id="11" name="Rectangle 1"/>
          <p:cNvSpPr>
            <a:spLocks noChangeArrowheads="1"/>
          </p:cNvSpPr>
          <p:nvPr/>
        </p:nvSpPr>
        <p:spPr bwMode="auto">
          <a:xfrm>
            <a:off x="4708447" y="4459483"/>
            <a:ext cx="419848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1E73B9"/>
                </a:solidFill>
                <a:effectLst/>
                <a:ea typeface="Calibri" panose="020F0502020204030204" pitchFamily="34" charset="0"/>
                <a:cs typeface="Consolas" panose="020B0609020204030204" pitchFamily="49" charset="0"/>
              </a:rPr>
              <a:t>For </a:t>
            </a:r>
            <a:r>
              <a:rPr kumimoji="0" lang="en-US" altLang="en-US" b="1" i="0" u="none" strike="noStrike" cap="none" normalizeH="0" baseline="0" dirty="0">
                <a:ln>
                  <a:noFill/>
                </a:ln>
                <a:solidFill>
                  <a:srgbClr val="1E73B9"/>
                </a:solidFill>
                <a:effectLst/>
                <a:ea typeface="Calibri" panose="020F0502020204030204" pitchFamily="34" charset="0"/>
                <a:cs typeface="Consolas" panose="020B0609020204030204" pitchFamily="49" charset="0"/>
              </a:rPr>
              <a:t>contractual employee</a:t>
            </a:r>
            <a:r>
              <a:rPr kumimoji="0" lang="en-US" altLang="en-US" b="1" i="0" u="none" strike="noStrike" cap="none" normalizeH="0" baseline="0" dirty="0">
                <a:ln>
                  <a:noFill/>
                </a:ln>
                <a:solidFill>
                  <a:srgbClr val="1E73B9"/>
                </a:solidFill>
                <a:effectLst/>
                <a:ea typeface="Calibri" panose="020F0502020204030204" pitchFamily="34" charset="0"/>
                <a:cs typeface="Segoe UI" panose="020B0502040204020203" pitchFamily="34" charset="0"/>
              </a:rPr>
              <a:t>, </a:t>
            </a:r>
            <a:r>
              <a:rPr kumimoji="0" lang="en-US" altLang="en-US" i="0" u="none" strike="noStrike" cap="none" normalizeH="0" baseline="0" dirty="0">
                <a:ln>
                  <a:noFill/>
                </a:ln>
                <a:solidFill>
                  <a:srgbClr val="1E73B9"/>
                </a:solidFill>
                <a:effectLst/>
                <a:ea typeface="Calibri" panose="020F0502020204030204" pitchFamily="34" charset="0"/>
                <a:cs typeface="Segoe UI" panose="020B0502040204020203" pitchFamily="34" charset="0"/>
              </a:rPr>
              <a:t>you will get not implemented exception and that is </a:t>
            </a:r>
            <a:r>
              <a:rPr kumimoji="0" lang="en-US" altLang="en-US" b="1" i="0" u="none" strike="noStrike" cap="none" normalizeH="0" baseline="0" dirty="0">
                <a:ln>
                  <a:noFill/>
                </a:ln>
                <a:solidFill>
                  <a:srgbClr val="FF0000"/>
                </a:solidFill>
                <a:effectLst/>
                <a:ea typeface="Calibri" panose="020F0502020204030204" pitchFamily="34" charset="0"/>
                <a:cs typeface="Segoe UI" panose="020B0502040204020203" pitchFamily="34" charset="0"/>
              </a:rPr>
              <a:t>violating </a:t>
            </a:r>
            <a:r>
              <a:rPr kumimoji="0" lang="en-US" altLang="en-US" b="1" i="0" u="none" strike="noStrike" cap="none" normalizeH="0" baseline="0" dirty="0" err="1">
                <a:ln>
                  <a:noFill/>
                </a:ln>
                <a:solidFill>
                  <a:srgbClr val="FF0000"/>
                </a:solidFill>
                <a:effectLst/>
                <a:ea typeface="Calibri" panose="020F0502020204030204" pitchFamily="34" charset="0"/>
                <a:cs typeface="Segoe UI" panose="020B0502040204020203" pitchFamily="34" charset="0"/>
              </a:rPr>
              <a:t>LSP</a:t>
            </a:r>
            <a:r>
              <a:rPr kumimoji="0" lang="en-US" altLang="en-US" b="1" i="0" u="none" strike="noStrike" cap="none" normalizeH="0" baseline="0" dirty="0">
                <a:ln>
                  <a:noFill/>
                </a:ln>
                <a:solidFill>
                  <a:srgbClr val="FF0000"/>
                </a:solidFill>
                <a:effectLst/>
              </a:rPr>
              <a:t> </a:t>
            </a:r>
          </a:p>
        </p:txBody>
      </p:sp>
    </p:spTree>
    <p:extLst>
      <p:ext uri="{BB962C8B-B14F-4D97-AF65-F5344CB8AC3E}">
        <p14:creationId xmlns:p14="http://schemas.microsoft.com/office/powerpoint/2010/main" val="2050611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The </a:t>
            </a:r>
            <a:r>
              <a:rPr lang="en-US" sz="3600" dirty="0" err="1"/>
              <a:t>Liskov</a:t>
            </a:r>
            <a:r>
              <a:rPr lang="en-US" sz="3600" dirty="0"/>
              <a:t> Substitution Principle</a:t>
            </a:r>
            <a:endParaRPr lang="en-US" sz="3600" b="1" dirty="0"/>
          </a:p>
        </p:txBody>
      </p:sp>
      <p:sp>
        <p:nvSpPr>
          <p:cNvPr id="5" name="Content Placeholder 2"/>
          <p:cNvSpPr txBox="1">
            <a:spLocks/>
          </p:cNvSpPr>
          <p:nvPr/>
        </p:nvSpPr>
        <p:spPr>
          <a:xfrm>
            <a:off x="628650" y="1261366"/>
            <a:ext cx="7886700" cy="4145521"/>
          </a:xfrm>
          <a:prstGeom prst="rect">
            <a:avLst/>
          </a:prstGeom>
        </p:spPr>
        <p:txBody>
          <a:bodyPr vert="horz" lIns="91440" tIns="45720" rIns="91440" bIns="45720" numCol="1"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1E73B9"/>
                </a:solidFill>
                <a:latin typeface="Franklin Gothic Book" panose="020B05030201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1E73B9"/>
                </a:solidFill>
                <a:latin typeface="Franklin Gothic Book" panose="020B05030201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1E73B9"/>
                </a:solidFill>
                <a:latin typeface="Franklin Gothic Book" panose="020B05030201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1E73B9"/>
                </a:solidFill>
                <a:latin typeface="Franklin Gothic Book" panose="020B05030201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1E73B9"/>
                </a:solidFill>
                <a:latin typeface="Franklin Gothic Book" panose="020B05030201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endParaRPr lang="en-US" altLang="en-US" sz="1800" dirty="0"/>
          </a:p>
        </p:txBody>
      </p:sp>
      <p:sp>
        <p:nvSpPr>
          <p:cNvPr id="3" name="Content Placeholder 2"/>
          <p:cNvSpPr>
            <a:spLocks noGrp="1"/>
          </p:cNvSpPr>
          <p:nvPr>
            <p:ph idx="1"/>
          </p:nvPr>
        </p:nvSpPr>
        <p:spPr>
          <a:xfrm>
            <a:off x="628649" y="1261366"/>
            <a:ext cx="8219017" cy="4145521"/>
          </a:xfrm>
        </p:spPr>
        <p:txBody>
          <a:bodyPr/>
          <a:lstStyle/>
          <a:p>
            <a:r>
              <a:rPr lang="en-US" altLang="en-US" sz="2000" dirty="0">
                <a:latin typeface="+mn-lt"/>
                <a:ea typeface="Calibri" panose="020F0502020204030204" pitchFamily="34" charset="0"/>
                <a:cs typeface="Segoe UI" panose="020B0502040204020203" pitchFamily="34" charset="0"/>
              </a:rPr>
              <a:t>Solution is to break in 2 different interfaces - </a:t>
            </a:r>
            <a:r>
              <a:rPr lang="en-US" altLang="en-US" sz="2000" b="1" dirty="0" err="1">
                <a:latin typeface="+mn-lt"/>
                <a:ea typeface="Calibri" panose="020F0502020204030204" pitchFamily="34" charset="0"/>
                <a:cs typeface="Consolas" panose="020B0609020204030204" pitchFamily="49" charset="0"/>
              </a:rPr>
              <a:t>IProject</a:t>
            </a:r>
            <a:r>
              <a:rPr lang="en-US" altLang="en-US" sz="2000" dirty="0">
                <a:latin typeface="+mn-lt"/>
                <a:ea typeface="Calibri" panose="020F0502020204030204" pitchFamily="34" charset="0"/>
                <a:cs typeface="Segoe UI" panose="020B0502040204020203" pitchFamily="34" charset="0"/>
              </a:rPr>
              <a:t> and  </a:t>
            </a:r>
            <a:r>
              <a:rPr lang="en-US" altLang="en-US" sz="2000" b="1" dirty="0" err="1">
                <a:latin typeface="+mn-lt"/>
                <a:ea typeface="Calibri" panose="020F0502020204030204" pitchFamily="34" charset="0"/>
                <a:cs typeface="Consolas" panose="020B0609020204030204" pitchFamily="49" charset="0"/>
              </a:rPr>
              <a:t>IEmployee</a:t>
            </a:r>
            <a:r>
              <a:rPr lang="en-US" altLang="en-US" sz="2000" dirty="0">
                <a:latin typeface="+mn-lt"/>
                <a:ea typeface="Calibri" panose="020F0502020204030204" pitchFamily="34" charset="0"/>
                <a:cs typeface="Segoe UI" panose="020B0502040204020203" pitchFamily="34" charset="0"/>
              </a:rPr>
              <a:t> and implement according to E</a:t>
            </a:r>
            <a:r>
              <a:rPr lang="en-US" altLang="en-US" sz="2000" dirty="0">
                <a:latin typeface="+mn-lt"/>
                <a:ea typeface="Calibri" panose="020F0502020204030204" pitchFamily="34" charset="0"/>
                <a:cs typeface="Consolas" panose="020B0609020204030204" pitchFamily="49" charset="0"/>
              </a:rPr>
              <a:t>mployee</a:t>
            </a:r>
            <a:r>
              <a:rPr lang="en-US" altLang="en-US" sz="2000" dirty="0">
                <a:latin typeface="+mn-lt"/>
                <a:ea typeface="Calibri" panose="020F0502020204030204" pitchFamily="34" charset="0"/>
                <a:cs typeface="Segoe UI" panose="020B0502040204020203" pitchFamily="34" charset="0"/>
              </a:rPr>
              <a:t> type</a:t>
            </a:r>
            <a:r>
              <a:rPr lang="en-US" altLang="en-US" sz="2000" dirty="0">
                <a:latin typeface="+mn-lt"/>
              </a:rPr>
              <a:t> </a:t>
            </a:r>
          </a:p>
          <a:p>
            <a:endParaRPr lang="en-US" dirty="0"/>
          </a:p>
        </p:txBody>
      </p:sp>
      <p:sp>
        <p:nvSpPr>
          <p:cNvPr id="12"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 name="Picture 12"/>
          <p:cNvPicPr>
            <a:picLocks noChangeAspect="1"/>
          </p:cNvPicPr>
          <p:nvPr/>
        </p:nvPicPr>
        <p:blipFill>
          <a:blip r:embed="rId2"/>
          <a:stretch>
            <a:fillRect/>
          </a:stretch>
        </p:blipFill>
        <p:spPr>
          <a:xfrm>
            <a:off x="92365" y="2070482"/>
            <a:ext cx="3954702" cy="1383760"/>
          </a:xfrm>
          <a:prstGeom prst="rect">
            <a:avLst/>
          </a:prstGeom>
        </p:spPr>
      </p:pic>
      <p:sp>
        <p:nvSpPr>
          <p:cNvPr id="15" name="Rectangle 14"/>
          <p:cNvSpPr/>
          <p:nvPr/>
        </p:nvSpPr>
        <p:spPr>
          <a:xfrm>
            <a:off x="190625" y="3918687"/>
            <a:ext cx="3302000" cy="1015663"/>
          </a:xfrm>
          <a:prstGeom prst="rect">
            <a:avLst/>
          </a:prstGeom>
        </p:spPr>
        <p:txBody>
          <a:bodyPr wrap="square">
            <a:spAutoFit/>
          </a:bodyPr>
          <a:lstStyle/>
          <a:p>
            <a:r>
              <a:rPr lang="en-US" altLang="en-US" sz="2000" b="1" dirty="0">
                <a:solidFill>
                  <a:srgbClr val="1E73B9"/>
                </a:solidFill>
                <a:ea typeface="Calibri" panose="020F0502020204030204" pitchFamily="34" charset="0"/>
                <a:cs typeface="Consolas" panose="020B0609020204030204" pitchFamily="49" charset="0"/>
              </a:rPr>
              <a:t>contractual employee</a:t>
            </a:r>
            <a:r>
              <a:rPr lang="en-US" altLang="en-US" sz="2000" dirty="0">
                <a:solidFill>
                  <a:srgbClr val="1E73B9"/>
                </a:solidFill>
                <a:ea typeface="Calibri" panose="020F0502020204030204" pitchFamily="34" charset="0"/>
                <a:cs typeface="Segoe UI" panose="020B0502040204020203" pitchFamily="34" charset="0"/>
              </a:rPr>
              <a:t> will implement </a:t>
            </a:r>
            <a:r>
              <a:rPr lang="en-US" altLang="en-US" sz="2000" b="1" dirty="0" err="1">
                <a:solidFill>
                  <a:srgbClr val="1E73B9"/>
                </a:solidFill>
                <a:ea typeface="Calibri" panose="020F0502020204030204" pitchFamily="34" charset="0"/>
                <a:cs typeface="Consolas" panose="020B0609020204030204" pitchFamily="49" charset="0"/>
              </a:rPr>
              <a:t>IEmployee</a:t>
            </a:r>
            <a:r>
              <a:rPr lang="en-US" altLang="en-US" sz="2000" dirty="0">
                <a:solidFill>
                  <a:srgbClr val="1E73B9"/>
                </a:solidFill>
                <a:ea typeface="Calibri" panose="020F0502020204030204" pitchFamily="34" charset="0"/>
                <a:cs typeface="Segoe UI" panose="020B0502040204020203" pitchFamily="34" charset="0"/>
              </a:rPr>
              <a:t> </a:t>
            </a:r>
          </a:p>
          <a:p>
            <a:r>
              <a:rPr lang="en-US" altLang="en-US" sz="2000" dirty="0">
                <a:solidFill>
                  <a:srgbClr val="1E73B9"/>
                </a:solidFill>
                <a:ea typeface="Calibri" panose="020F0502020204030204" pitchFamily="34" charset="0"/>
                <a:cs typeface="Segoe UI" panose="020B0502040204020203" pitchFamily="34" charset="0"/>
              </a:rPr>
              <a:t>not </a:t>
            </a:r>
            <a:r>
              <a:rPr lang="en-US" altLang="en-US" sz="2000" b="1" dirty="0" err="1">
                <a:solidFill>
                  <a:srgbClr val="1E73B9"/>
                </a:solidFill>
                <a:ea typeface="Calibri" panose="020F0502020204030204" pitchFamily="34" charset="0"/>
                <a:cs typeface="Consolas" panose="020B0609020204030204" pitchFamily="49" charset="0"/>
              </a:rPr>
              <a:t>IProject</a:t>
            </a:r>
            <a:r>
              <a:rPr lang="en-US" altLang="en-US" sz="2000" b="1" dirty="0">
                <a:solidFill>
                  <a:srgbClr val="1E73B9"/>
                </a:solidFill>
              </a:rPr>
              <a:t> </a:t>
            </a:r>
          </a:p>
        </p:txBody>
      </p:sp>
      <p:pic>
        <p:nvPicPr>
          <p:cNvPr id="16" name="Picture 15"/>
          <p:cNvPicPr>
            <a:picLocks noChangeAspect="1"/>
          </p:cNvPicPr>
          <p:nvPr/>
        </p:nvPicPr>
        <p:blipFill>
          <a:blip r:embed="rId3"/>
          <a:stretch>
            <a:fillRect/>
          </a:stretch>
        </p:blipFill>
        <p:spPr>
          <a:xfrm>
            <a:off x="4133574" y="2070482"/>
            <a:ext cx="4880250" cy="1608472"/>
          </a:xfrm>
          <a:prstGeom prst="rect">
            <a:avLst/>
          </a:prstGeom>
        </p:spPr>
      </p:pic>
      <p:pic>
        <p:nvPicPr>
          <p:cNvPr id="17" name="Picture 16"/>
          <p:cNvPicPr>
            <a:picLocks noChangeAspect="1"/>
          </p:cNvPicPr>
          <p:nvPr/>
        </p:nvPicPr>
        <p:blipFill>
          <a:blip r:embed="rId4"/>
          <a:stretch>
            <a:fillRect/>
          </a:stretch>
        </p:blipFill>
        <p:spPr>
          <a:xfrm>
            <a:off x="3492625" y="3931779"/>
            <a:ext cx="5521199" cy="1060723"/>
          </a:xfrm>
          <a:prstGeom prst="rect">
            <a:avLst/>
          </a:prstGeom>
        </p:spPr>
      </p:pic>
    </p:spTree>
    <p:extLst>
      <p:ext uri="{BB962C8B-B14F-4D97-AF65-F5344CB8AC3E}">
        <p14:creationId xmlns:p14="http://schemas.microsoft.com/office/powerpoint/2010/main" val="3301935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Do not Inherit Then</a:t>
            </a:r>
            <a:endParaRPr lang="en-US" sz="3600" b="1" dirty="0"/>
          </a:p>
        </p:txBody>
      </p:sp>
      <p:sp>
        <p:nvSpPr>
          <p:cNvPr id="5" name="Content Placeholder 2"/>
          <p:cNvSpPr txBox="1">
            <a:spLocks/>
          </p:cNvSpPr>
          <p:nvPr/>
        </p:nvSpPr>
        <p:spPr>
          <a:xfrm>
            <a:off x="628650" y="1203701"/>
            <a:ext cx="7886700" cy="4145521"/>
          </a:xfrm>
          <a:prstGeom prst="rect">
            <a:avLst/>
          </a:prstGeom>
        </p:spPr>
        <p:txBody>
          <a:bodyPr vert="horz" lIns="91440" tIns="45720" rIns="91440" bIns="45720" numCol="1"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1E73B9"/>
                </a:solidFill>
                <a:latin typeface="Franklin Gothic Book" panose="020B05030201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1E73B9"/>
                </a:solidFill>
                <a:latin typeface="Franklin Gothic Book" panose="020B05030201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1E73B9"/>
                </a:solidFill>
                <a:latin typeface="Franklin Gothic Book" panose="020B05030201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1E73B9"/>
                </a:solidFill>
                <a:latin typeface="Franklin Gothic Book" panose="020B05030201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1E73B9"/>
                </a:solidFill>
                <a:latin typeface="Franklin Gothic Book" panose="020B05030201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altLang="en-US" sz="1800" dirty="0"/>
              <a:t>Limitation - </a:t>
            </a:r>
            <a:r>
              <a:rPr lang="en-US" sz="1800" dirty="0"/>
              <a:t>The child class limits some of the behavior of the parent class</a:t>
            </a:r>
          </a:p>
          <a:p>
            <a:pPr algn="just"/>
            <a:endParaRPr lang="en-US" sz="1800" dirty="0"/>
          </a:p>
          <a:p>
            <a:pPr algn="just"/>
            <a:endParaRPr lang="en-US" sz="1800" dirty="0"/>
          </a:p>
          <a:p>
            <a:pPr algn="just"/>
            <a:endParaRPr lang="en-US" sz="1800" dirty="0"/>
          </a:p>
          <a:p>
            <a:pPr algn="just"/>
            <a:endParaRPr lang="en-US" sz="1800" dirty="0"/>
          </a:p>
          <a:p>
            <a:pPr algn="just"/>
            <a:r>
              <a:rPr lang="en-US" sz="1800" dirty="0"/>
              <a:t>Variation - The child class is simply a variation of the parent class</a:t>
            </a:r>
          </a:p>
          <a:p>
            <a:pPr algn="just"/>
            <a:endParaRPr lang="en-US" altLang="en-US" sz="1800" dirty="0"/>
          </a:p>
          <a:p>
            <a:pPr algn="just"/>
            <a:endParaRPr lang="en-US" altLang="en-US" sz="1800" dirty="0"/>
          </a:p>
          <a:p>
            <a:pPr algn="just"/>
            <a:endParaRPr lang="en-US" altLang="en-US" sz="1800" dirty="0"/>
          </a:p>
          <a:p>
            <a:pPr algn="just"/>
            <a:endParaRPr lang="en-US" altLang="en-US" sz="1800" dirty="0"/>
          </a:p>
          <a:p>
            <a:pPr algn="just"/>
            <a:endParaRPr lang="en-US" altLang="en-US" sz="1800" dirty="0"/>
          </a:p>
          <a:p>
            <a:pPr algn="just"/>
            <a:endParaRPr lang="en-US" altLang="en-US" sz="1800" dirty="0"/>
          </a:p>
        </p:txBody>
      </p:sp>
      <p:pic>
        <p:nvPicPr>
          <p:cNvPr id="6" name="Рисунок 5"/>
          <p:cNvPicPr>
            <a:picLocks noChangeAspect="1"/>
          </p:cNvPicPr>
          <p:nvPr/>
        </p:nvPicPr>
        <p:blipFill>
          <a:blip r:embed="rId2"/>
          <a:stretch>
            <a:fillRect/>
          </a:stretch>
        </p:blipFill>
        <p:spPr>
          <a:xfrm>
            <a:off x="936796" y="1615776"/>
            <a:ext cx="1707549" cy="1071516"/>
          </a:xfrm>
          <a:prstGeom prst="rect">
            <a:avLst/>
          </a:prstGeom>
        </p:spPr>
      </p:pic>
      <p:pic>
        <p:nvPicPr>
          <p:cNvPr id="7" name="Рисунок 6"/>
          <p:cNvPicPr>
            <a:picLocks noChangeAspect="1"/>
          </p:cNvPicPr>
          <p:nvPr/>
        </p:nvPicPr>
        <p:blipFill>
          <a:blip r:embed="rId3"/>
          <a:stretch>
            <a:fillRect/>
          </a:stretch>
        </p:blipFill>
        <p:spPr>
          <a:xfrm>
            <a:off x="936796" y="3416771"/>
            <a:ext cx="2305050" cy="1704975"/>
          </a:xfrm>
          <a:prstGeom prst="rect">
            <a:avLst/>
          </a:prstGeom>
        </p:spPr>
      </p:pic>
      <p:pic>
        <p:nvPicPr>
          <p:cNvPr id="8" name="Рисунок 7"/>
          <p:cNvPicPr>
            <a:picLocks noChangeAspect="1"/>
          </p:cNvPicPr>
          <p:nvPr/>
        </p:nvPicPr>
        <p:blipFill>
          <a:blip r:embed="rId4"/>
          <a:stretch>
            <a:fillRect/>
          </a:stretch>
        </p:blipFill>
        <p:spPr>
          <a:xfrm>
            <a:off x="3043400" y="1543437"/>
            <a:ext cx="1690965" cy="1216194"/>
          </a:xfrm>
          <a:prstGeom prst="rect">
            <a:avLst/>
          </a:prstGeom>
        </p:spPr>
      </p:pic>
    </p:spTree>
    <p:extLst>
      <p:ext uri="{BB962C8B-B14F-4D97-AF65-F5344CB8AC3E}">
        <p14:creationId xmlns:p14="http://schemas.microsoft.com/office/powerpoint/2010/main" val="3250470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The Open Close Principle</a:t>
            </a:r>
            <a:endParaRPr lang="en-US" sz="3600" b="1" dirty="0"/>
          </a:p>
        </p:txBody>
      </p:sp>
      <p:sp>
        <p:nvSpPr>
          <p:cNvPr id="5" name="Content Placeholder 2"/>
          <p:cNvSpPr txBox="1">
            <a:spLocks/>
          </p:cNvSpPr>
          <p:nvPr/>
        </p:nvSpPr>
        <p:spPr>
          <a:xfrm>
            <a:off x="628650" y="1203701"/>
            <a:ext cx="7886700" cy="4145521"/>
          </a:xfrm>
          <a:prstGeom prst="rect">
            <a:avLst/>
          </a:prstGeom>
        </p:spPr>
        <p:txBody>
          <a:bodyPr vert="horz" lIns="91440" tIns="45720" rIns="91440" bIns="45720" numCol="1"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1E73B9"/>
                </a:solidFill>
                <a:latin typeface="Franklin Gothic Book" panose="020B05030201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1E73B9"/>
                </a:solidFill>
                <a:latin typeface="Franklin Gothic Book" panose="020B05030201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1E73B9"/>
                </a:solidFill>
                <a:latin typeface="Franklin Gothic Book" panose="020B05030201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1E73B9"/>
                </a:solidFill>
                <a:latin typeface="Franklin Gothic Book" panose="020B05030201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1E73B9"/>
                </a:solidFill>
                <a:latin typeface="Franklin Gothic Book" panose="020B05030201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800" dirty="0"/>
              <a:t>SOFTWARE ENTITIES (CLASSES, MODULES, FUNCTIONS, ETC.) SHOULD BE OPEN FOR EXTENSION, BUT CLOSED FOR MODIFICATION.</a:t>
            </a:r>
          </a:p>
          <a:p>
            <a:pPr algn="just"/>
            <a:r>
              <a:rPr lang="en-US" sz="1800" dirty="0"/>
              <a:t>When a single change to a program results in a cascade of changes to dependent modules, that program exhibits the undesirable attributes that we have come to associate with “bad” design. </a:t>
            </a:r>
          </a:p>
          <a:p>
            <a:pPr algn="just"/>
            <a:r>
              <a:rPr lang="en-US" sz="1800" dirty="0"/>
              <a:t>The program becomes fragile, rigid, unpredictable and </a:t>
            </a:r>
            <a:r>
              <a:rPr lang="en-US" sz="1800" dirty="0" err="1"/>
              <a:t>unreusable</a:t>
            </a:r>
            <a:r>
              <a:rPr lang="en-US" sz="1800" dirty="0"/>
              <a:t>.</a:t>
            </a:r>
          </a:p>
          <a:p>
            <a:pPr algn="just"/>
            <a:r>
              <a:rPr lang="en-US" sz="1800" dirty="0"/>
              <a:t>We should write our modules so that they can be extended, without requiring them to be modified.  </a:t>
            </a:r>
            <a:endParaRPr lang="en-US" altLang="en-US" sz="1800" dirty="0"/>
          </a:p>
          <a:p>
            <a:pPr algn="just"/>
            <a:endParaRPr lang="en-US" altLang="en-US" sz="1800" dirty="0"/>
          </a:p>
          <a:p>
            <a:pPr algn="just"/>
            <a:endParaRPr lang="en-US" altLang="en-US" sz="1800" dirty="0"/>
          </a:p>
          <a:p>
            <a:pPr algn="just"/>
            <a:endParaRPr lang="en-US" altLang="en-US" sz="1800" dirty="0"/>
          </a:p>
          <a:p>
            <a:pPr algn="just"/>
            <a:endParaRPr lang="en-US" altLang="en-US" sz="1800" dirty="0"/>
          </a:p>
          <a:p>
            <a:pPr algn="just"/>
            <a:endParaRPr lang="en-US" altLang="en-US" sz="1800" dirty="0"/>
          </a:p>
        </p:txBody>
      </p:sp>
    </p:spTree>
    <p:extLst>
      <p:ext uri="{BB962C8B-B14F-4D97-AF65-F5344CB8AC3E}">
        <p14:creationId xmlns:p14="http://schemas.microsoft.com/office/powerpoint/2010/main" val="33670711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The Open Close Principle</a:t>
            </a:r>
            <a:endParaRPr lang="en-US" sz="3600" b="1" dirty="0"/>
          </a:p>
        </p:txBody>
      </p:sp>
      <p:sp>
        <p:nvSpPr>
          <p:cNvPr id="5" name="Content Placeholder 2"/>
          <p:cNvSpPr txBox="1">
            <a:spLocks/>
          </p:cNvSpPr>
          <p:nvPr/>
        </p:nvSpPr>
        <p:spPr>
          <a:xfrm>
            <a:off x="628650" y="1203701"/>
            <a:ext cx="7886700" cy="4145521"/>
          </a:xfrm>
          <a:prstGeom prst="rect">
            <a:avLst/>
          </a:prstGeom>
        </p:spPr>
        <p:txBody>
          <a:bodyPr vert="horz" lIns="91440" tIns="45720" rIns="91440" bIns="45720" numCol="1" rtlCol="0" anchor="t">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1E73B9"/>
                </a:solidFill>
                <a:latin typeface="Franklin Gothic Book" panose="020B05030201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1E73B9"/>
                </a:solidFill>
                <a:latin typeface="Franklin Gothic Book" panose="020B05030201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1E73B9"/>
                </a:solidFill>
                <a:latin typeface="Franklin Gothic Book" panose="020B05030201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1E73B9"/>
                </a:solidFill>
                <a:latin typeface="Franklin Gothic Book" panose="020B05030201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1E73B9"/>
                </a:solidFill>
                <a:latin typeface="Franklin Gothic Book" panose="020B05030201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indent="-342900" algn="just">
              <a:buFont typeface="+mj-lt"/>
              <a:buAutoNum type="arabicPeriod"/>
            </a:pPr>
            <a:r>
              <a:rPr lang="en-US" sz="1800" b="1" dirty="0"/>
              <a:t>They are “Open For Extension”. </a:t>
            </a:r>
            <a:r>
              <a:rPr lang="en-US" sz="1800" dirty="0"/>
              <a:t>This means that the behavior of the module can be extended. That we can make the module behave in new and different ways as the requirements of the application change, or to meet the needs of new applications.</a:t>
            </a:r>
          </a:p>
          <a:p>
            <a:pPr marL="342900" indent="-342900" algn="just">
              <a:buFont typeface="+mj-lt"/>
              <a:buAutoNum type="arabicPeriod"/>
            </a:pPr>
            <a:r>
              <a:rPr lang="en-US" sz="1800" b="1" dirty="0"/>
              <a:t>They are “Closed for Modification”. </a:t>
            </a:r>
            <a:r>
              <a:rPr lang="en-US" sz="1800" dirty="0"/>
              <a:t>The source code of such a module is inviolate. No one is allowed to make source code changes to it.</a:t>
            </a:r>
          </a:p>
          <a:p>
            <a:pPr marL="342900" indent="-342900" algn="just">
              <a:buFont typeface="+mj-lt"/>
              <a:buAutoNum type="arabicPeriod"/>
            </a:pPr>
            <a:endParaRPr lang="en-US" altLang="en-US" sz="1800" dirty="0"/>
          </a:p>
          <a:p>
            <a:pPr marL="0" indent="0" algn="just">
              <a:buNone/>
            </a:pPr>
            <a:r>
              <a:rPr lang="en-US" sz="1800" dirty="0">
                <a:latin typeface="Franklin Gothic Book"/>
              </a:rPr>
              <a:t>Even if the OCP cannot be fully achieved, even partial OCP compliance can make dramatic improvements in the structure of an application. It is always better if changes do not propagate into existing code that already works. If you don’t have to change working code, you aren’t likely to break it. </a:t>
            </a:r>
            <a:endParaRPr lang="en-US" altLang="en-US" sz="1800" dirty="0"/>
          </a:p>
        </p:txBody>
      </p:sp>
    </p:spTree>
    <p:extLst>
      <p:ext uri="{BB962C8B-B14F-4D97-AF65-F5344CB8AC3E}">
        <p14:creationId xmlns:p14="http://schemas.microsoft.com/office/powerpoint/2010/main" val="2011860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The Open Close Principle</a:t>
            </a:r>
            <a:endParaRPr lang="en-US" sz="3600" b="1" dirty="0"/>
          </a:p>
        </p:txBody>
      </p:sp>
      <p:sp>
        <p:nvSpPr>
          <p:cNvPr id="5" name="Content Placeholder 2"/>
          <p:cNvSpPr txBox="1">
            <a:spLocks/>
          </p:cNvSpPr>
          <p:nvPr/>
        </p:nvSpPr>
        <p:spPr>
          <a:xfrm>
            <a:off x="628650" y="1203701"/>
            <a:ext cx="7886700" cy="4145521"/>
          </a:xfrm>
          <a:prstGeom prst="rect">
            <a:avLst/>
          </a:prstGeom>
        </p:spPr>
        <p:txBody>
          <a:bodyPr vert="horz" lIns="91440" tIns="45720" rIns="91440" bIns="45720" numCol="1"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1E73B9"/>
                </a:solidFill>
                <a:latin typeface="Franklin Gothic Book" panose="020B05030201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1E73B9"/>
                </a:solidFill>
                <a:latin typeface="Franklin Gothic Book" panose="020B05030201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1E73B9"/>
                </a:solidFill>
                <a:latin typeface="Franklin Gothic Book" panose="020B05030201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1E73B9"/>
                </a:solidFill>
                <a:latin typeface="Franklin Gothic Book" panose="020B05030201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1E73B9"/>
                </a:solidFill>
                <a:latin typeface="Franklin Gothic Book" panose="020B05030201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buNone/>
            </a:pPr>
            <a:endParaRPr lang="en-US" sz="1800" b="1" dirty="0"/>
          </a:p>
        </p:txBody>
      </p:sp>
      <p:pic>
        <p:nvPicPr>
          <p:cNvPr id="3" name="Рисунок 2"/>
          <p:cNvPicPr>
            <a:picLocks noChangeAspect="1"/>
          </p:cNvPicPr>
          <p:nvPr/>
        </p:nvPicPr>
        <p:blipFill>
          <a:blip r:embed="rId2"/>
          <a:stretch>
            <a:fillRect/>
          </a:stretch>
        </p:blipFill>
        <p:spPr>
          <a:xfrm>
            <a:off x="1721965" y="1203701"/>
            <a:ext cx="5260015" cy="2630007"/>
          </a:xfrm>
          <a:prstGeom prst="rect">
            <a:avLst/>
          </a:prstGeom>
        </p:spPr>
      </p:pic>
      <p:pic>
        <p:nvPicPr>
          <p:cNvPr id="6" name="Рисунок 5"/>
          <p:cNvPicPr>
            <a:picLocks noChangeAspect="1"/>
          </p:cNvPicPr>
          <p:nvPr/>
        </p:nvPicPr>
        <p:blipFill>
          <a:blip r:embed="rId3"/>
          <a:stretch>
            <a:fillRect/>
          </a:stretch>
        </p:blipFill>
        <p:spPr>
          <a:xfrm>
            <a:off x="911352" y="3976438"/>
            <a:ext cx="4019550" cy="1533525"/>
          </a:xfrm>
          <a:prstGeom prst="rect">
            <a:avLst/>
          </a:prstGeom>
        </p:spPr>
      </p:pic>
      <p:pic>
        <p:nvPicPr>
          <p:cNvPr id="7" name="Рисунок 6"/>
          <p:cNvPicPr>
            <a:picLocks noChangeAspect="1"/>
          </p:cNvPicPr>
          <p:nvPr/>
        </p:nvPicPr>
        <p:blipFill>
          <a:blip r:embed="rId4"/>
          <a:stretch>
            <a:fillRect/>
          </a:stretch>
        </p:blipFill>
        <p:spPr>
          <a:xfrm>
            <a:off x="5783203" y="4064081"/>
            <a:ext cx="2333625" cy="561975"/>
          </a:xfrm>
          <a:prstGeom prst="rect">
            <a:avLst/>
          </a:prstGeom>
        </p:spPr>
      </p:pic>
    </p:spTree>
    <p:extLst>
      <p:ext uri="{BB962C8B-B14F-4D97-AF65-F5344CB8AC3E}">
        <p14:creationId xmlns:p14="http://schemas.microsoft.com/office/powerpoint/2010/main" val="833005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1052426"/>
          </a:xfrm>
        </p:spPr>
        <p:txBody>
          <a:bodyPr>
            <a:normAutofit/>
          </a:bodyPr>
          <a:lstStyle/>
          <a:p>
            <a:r>
              <a:rPr lang="en-US" dirty="0"/>
              <a:t>Assignment</a:t>
            </a:r>
          </a:p>
        </p:txBody>
      </p:sp>
      <p:sp>
        <p:nvSpPr>
          <p:cNvPr id="3" name="Subtitle 2"/>
          <p:cNvSpPr>
            <a:spLocks noGrp="1"/>
          </p:cNvSpPr>
          <p:nvPr>
            <p:ph type="subTitle" idx="1"/>
          </p:nvPr>
        </p:nvSpPr>
        <p:spPr>
          <a:xfrm>
            <a:off x="1142999" y="2275746"/>
            <a:ext cx="6954795" cy="2807000"/>
          </a:xfrm>
        </p:spPr>
        <p:txBody>
          <a:bodyPr vert="horz" lIns="91440" tIns="45720" rIns="91440" bIns="45720" rtlCol="0" anchor="t">
            <a:normAutofit/>
          </a:bodyPr>
          <a:lstStyle/>
          <a:p>
            <a:pPr marL="285750" indent="-285750" algn="l">
              <a:buFont typeface="Arial" panose="020B0604020202020204" pitchFamily="34" charset="0"/>
              <a:buChar char="•"/>
            </a:pPr>
            <a:r>
              <a:rPr lang="en-GB" dirty="0">
                <a:latin typeface="Franklin Gothic Book"/>
              </a:rPr>
              <a:t>Read UP on abstract class and Interface</a:t>
            </a:r>
          </a:p>
          <a:p>
            <a:pPr marL="285750" indent="-285750" algn="l">
              <a:buFont typeface="Arial" panose="020B0604020202020204" pitchFamily="34" charset="0"/>
              <a:buChar char="•"/>
            </a:pPr>
            <a:r>
              <a:rPr lang="en-GB" dirty="0">
                <a:latin typeface="Franklin Gothic Book"/>
              </a:rPr>
              <a:t>Understand ISP, OCP and </a:t>
            </a:r>
            <a:r>
              <a:rPr lang="en-GB" dirty="0" err="1">
                <a:latin typeface="Franklin Gothic Book"/>
              </a:rPr>
              <a:t>Liskov</a:t>
            </a:r>
            <a:r>
              <a:rPr lang="en-GB" dirty="0">
                <a:latin typeface="Franklin Gothic Book"/>
              </a:rPr>
              <a:t> Principles</a:t>
            </a:r>
          </a:p>
          <a:p>
            <a:pPr marL="285750" indent="-285750" algn="l">
              <a:buFont typeface="Arial" panose="020B0604020202020204" pitchFamily="34" charset="0"/>
              <a:buChar char="•"/>
            </a:pPr>
            <a:r>
              <a:rPr lang="en-GB" dirty="0">
                <a:latin typeface="Franklin Gothic Book"/>
              </a:rPr>
              <a:t>Understand all the forms of polymorphism</a:t>
            </a:r>
          </a:p>
          <a:p>
            <a:pPr marL="285750" indent="-285750" algn="l">
              <a:buFont typeface="Arial" panose="020B0604020202020204" pitchFamily="34" charset="0"/>
              <a:buChar char="•"/>
            </a:pPr>
            <a:endParaRPr lang="en-GB" dirty="0"/>
          </a:p>
          <a:p>
            <a:pPr marL="285750" indent="-285750" algn="l">
              <a:buFont typeface="Arial" panose="020B0604020202020204" pitchFamily="34" charset="0"/>
              <a:buChar char="•"/>
            </a:pPr>
            <a:r>
              <a:rPr lang="en-GB" dirty="0">
                <a:latin typeface="Franklin Gothic Book"/>
              </a:rPr>
              <a:t>for each principle create an example which violates the principle and one that solve the problem.</a:t>
            </a:r>
            <a:endParaRPr lang="en-GB" dirty="0"/>
          </a:p>
          <a:p>
            <a:pPr marL="285750" indent="-285750" algn="l">
              <a:buFont typeface="Arial" panose="020B0604020202020204" pitchFamily="34" charset="0"/>
              <a:buChar char="•"/>
            </a:pPr>
            <a:endParaRPr lang="en-GB" dirty="0"/>
          </a:p>
          <a:p>
            <a:pPr marL="285750" indent="-285750" algn="l">
              <a:buFont typeface="Arial" panose="020B0604020202020204" pitchFamily="34" charset="0"/>
              <a:buChar char="•"/>
            </a:pPr>
            <a:endParaRPr lang="en-GB" dirty="0"/>
          </a:p>
          <a:p>
            <a:pPr marL="285750" indent="-285750" algn="l">
              <a:buFont typeface="Arial" panose="020B0604020202020204" pitchFamily="34" charset="0"/>
              <a:buChar char="•"/>
            </a:pPr>
            <a:endParaRPr lang="en-GB" dirty="0"/>
          </a:p>
        </p:txBody>
      </p:sp>
    </p:spTree>
    <p:extLst>
      <p:ext uri="{BB962C8B-B14F-4D97-AF65-F5344CB8AC3E}">
        <p14:creationId xmlns:p14="http://schemas.microsoft.com/office/powerpoint/2010/main" val="3957641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Abstract Class</a:t>
            </a:r>
          </a:p>
        </p:txBody>
      </p:sp>
      <p:sp>
        <p:nvSpPr>
          <p:cNvPr id="3" name="Content Placeholder 2"/>
          <p:cNvSpPr>
            <a:spLocks noGrp="1"/>
          </p:cNvSpPr>
          <p:nvPr>
            <p:ph idx="1"/>
          </p:nvPr>
        </p:nvSpPr>
        <p:spPr/>
        <p:txBody>
          <a:bodyPr numCol="1">
            <a:noAutofit/>
          </a:bodyPr>
          <a:lstStyle/>
          <a:p>
            <a:r>
              <a:rPr lang="en-GB" altLang="en-US" sz="2400" dirty="0"/>
              <a:t>Unlike classes, these cannot be instantiated.</a:t>
            </a:r>
          </a:p>
          <a:p>
            <a:r>
              <a:rPr lang="en-GB" altLang="en-US" sz="2400" dirty="0"/>
              <a:t>Like classes, they introduce types.</a:t>
            </a:r>
          </a:p>
          <a:p>
            <a:pPr lvl="1"/>
            <a:r>
              <a:rPr lang="en-GB" altLang="en-US" sz="2000" dirty="0"/>
              <a:t>but no objects can have as actual type the type of an abstract class.</a:t>
            </a:r>
          </a:p>
          <a:p>
            <a:r>
              <a:rPr lang="en-GB" altLang="en-US" sz="2400" dirty="0"/>
              <a:t>Why use them?</a:t>
            </a:r>
          </a:p>
          <a:p>
            <a:pPr lvl="1"/>
            <a:r>
              <a:rPr lang="en-GB" altLang="en-US" sz="2000" dirty="0"/>
              <a:t>Because there is a set of common features and implementation for all derived classes but we want to prevent users from handling objects that are too generic </a:t>
            </a:r>
            <a:endParaRPr lang="en-US" sz="1800" dirty="0"/>
          </a:p>
          <a:p>
            <a:pPr algn="just"/>
            <a:r>
              <a:rPr lang="en-US" sz="2400" dirty="0"/>
              <a:t>We do not want users to be able to create </a:t>
            </a:r>
            <a:r>
              <a:rPr lang="en-US" sz="2400" dirty="0">
                <a:latin typeface="Courier New" panose="02070309020205020404" pitchFamily="49" charset="0"/>
                <a:cs typeface="Courier New" panose="02070309020205020404" pitchFamily="49" charset="0"/>
              </a:rPr>
              <a:t>Car, Cat</a:t>
            </a:r>
            <a:r>
              <a:rPr lang="en-US" sz="2400" dirty="0"/>
              <a:t>, etc.</a:t>
            </a:r>
          </a:p>
        </p:txBody>
      </p:sp>
    </p:spTree>
    <p:extLst>
      <p:ext uri="{BB962C8B-B14F-4D97-AF65-F5344CB8AC3E}">
        <p14:creationId xmlns:p14="http://schemas.microsoft.com/office/powerpoint/2010/main" val="2152526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Abstract Class</a:t>
            </a:r>
          </a:p>
        </p:txBody>
      </p:sp>
      <p:sp>
        <p:nvSpPr>
          <p:cNvPr id="3" name="Content Placeholder 2"/>
          <p:cNvSpPr>
            <a:spLocks noGrp="1"/>
          </p:cNvSpPr>
          <p:nvPr>
            <p:ph idx="1"/>
          </p:nvPr>
        </p:nvSpPr>
        <p:spPr/>
        <p:txBody>
          <a:bodyPr numCol="1">
            <a:noAutofit/>
          </a:bodyPr>
          <a:lstStyle/>
          <a:p>
            <a:pPr algn="just"/>
            <a:r>
              <a:rPr lang="en-GB" altLang="en-US" sz="2400" dirty="0"/>
              <a:t>O</a:t>
            </a:r>
            <a:r>
              <a:rPr lang="en-US" altLang="en-US" sz="2400" dirty="0" err="1"/>
              <a:t>ften</a:t>
            </a:r>
            <a:r>
              <a:rPr lang="en-US" altLang="en-US" sz="2400" dirty="0"/>
              <a:t>, the superclass does not have a "meaning" or does not directly relate to a "thing" in the real world</a:t>
            </a:r>
          </a:p>
          <a:p>
            <a:pPr algn="just"/>
            <a:r>
              <a:rPr lang="en-US" altLang="en-US" sz="2400" dirty="0"/>
              <a:t>It is an artifact of the generalization process.</a:t>
            </a:r>
          </a:p>
          <a:p>
            <a:pPr algn="just"/>
            <a:r>
              <a:rPr lang="en-US" sz="2400" dirty="0"/>
              <a:t>Abstract class should have an abstract member: an abstract property or abstract method, something which each subclass has but it does not necessarily exist the group as a whole.</a:t>
            </a:r>
          </a:p>
        </p:txBody>
      </p:sp>
    </p:spTree>
    <p:extLst>
      <p:ext uri="{BB962C8B-B14F-4D97-AF65-F5344CB8AC3E}">
        <p14:creationId xmlns:p14="http://schemas.microsoft.com/office/powerpoint/2010/main" val="2572243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buClr>
                <a:srgbClr val="000000"/>
              </a:buClr>
              <a:buSzPct val="38000"/>
            </a:pPr>
            <a:r>
              <a:rPr lang="en-GB" altLang="en-US" sz="3600" dirty="0">
                <a:latin typeface="Helvetica" panose="020B0604020202020204" pitchFamily="34" charset="0"/>
              </a:rPr>
              <a:t>Abstract Methods</a:t>
            </a:r>
          </a:p>
        </p:txBody>
      </p:sp>
      <p:sp>
        <p:nvSpPr>
          <p:cNvPr id="3" name="Content Placeholder 2"/>
          <p:cNvSpPr>
            <a:spLocks noGrp="1"/>
          </p:cNvSpPr>
          <p:nvPr>
            <p:ph idx="1"/>
          </p:nvPr>
        </p:nvSpPr>
        <p:spPr/>
        <p:txBody>
          <a:bodyPr numCol="1">
            <a:noAutofit/>
          </a:bodyPr>
          <a:lstStyle/>
          <a:p>
            <a:pPr algn="just"/>
            <a:r>
              <a:rPr lang="en-US" altLang="en-US" sz="2400" dirty="0"/>
              <a:t>An abstract method is one to which a signature has been provided, but no implementation for that method is given.</a:t>
            </a:r>
          </a:p>
          <a:p>
            <a:pPr algn="just"/>
            <a:r>
              <a:rPr lang="en-US" altLang="en-US" sz="2400" dirty="0"/>
              <a:t>An Abstract method is a placeholder.  It means that a method </a:t>
            </a:r>
            <a:r>
              <a:rPr lang="en-US" altLang="en-US" sz="2400" b="1" dirty="0"/>
              <a:t>must</a:t>
            </a:r>
            <a:r>
              <a:rPr lang="en-US" altLang="en-US" sz="2400" dirty="0"/>
              <a:t> exist, but there is no meaningful implementation for that method within this class.</a:t>
            </a:r>
          </a:p>
          <a:p>
            <a:pPr algn="just"/>
            <a:r>
              <a:rPr lang="en-GB" altLang="en-US" sz="2400" dirty="0">
                <a:latin typeface="Helvetica" panose="020B0604020202020204" pitchFamily="34" charset="0"/>
              </a:rPr>
              <a:t>Any class which contains an abstract method MUST also be abstract.</a:t>
            </a:r>
          </a:p>
          <a:p>
            <a:pPr algn="just"/>
            <a:r>
              <a:rPr lang="en-GB" altLang="en-US" sz="2400" dirty="0">
                <a:latin typeface="Helvetica" panose="020B0604020202020204" pitchFamily="34" charset="0"/>
              </a:rPr>
              <a:t>Abstract classes can contain both concrete and abstract methods</a:t>
            </a:r>
          </a:p>
          <a:p>
            <a:pPr algn="just"/>
            <a:endParaRPr lang="en-US" altLang="en-US" sz="2400" dirty="0"/>
          </a:p>
          <a:p>
            <a:pPr algn="just"/>
            <a:endParaRPr lang="en-US" altLang="en-US" sz="2400" dirty="0"/>
          </a:p>
        </p:txBody>
      </p:sp>
    </p:spTree>
    <p:extLst>
      <p:ext uri="{BB962C8B-B14F-4D97-AF65-F5344CB8AC3E}">
        <p14:creationId xmlns:p14="http://schemas.microsoft.com/office/powerpoint/2010/main" val="1452041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Abstract Class. Example</a:t>
            </a:r>
          </a:p>
        </p:txBody>
      </p:sp>
      <p:sp>
        <p:nvSpPr>
          <p:cNvPr id="4" name="Объект 3"/>
          <p:cNvSpPr>
            <a:spLocks noGrp="1"/>
          </p:cNvSpPr>
          <p:nvPr>
            <p:ph idx="1"/>
          </p:nvPr>
        </p:nvSpPr>
        <p:spPr/>
        <p:txBody>
          <a:bodyPr/>
          <a:lstStyle/>
          <a:p>
            <a:endParaRPr lang="en-US" dirty="0"/>
          </a:p>
        </p:txBody>
      </p:sp>
      <p:pic>
        <p:nvPicPr>
          <p:cNvPr id="5" name="Рисунок 4"/>
          <p:cNvPicPr>
            <a:picLocks noChangeAspect="1"/>
          </p:cNvPicPr>
          <p:nvPr/>
        </p:nvPicPr>
        <p:blipFill>
          <a:blip r:embed="rId2"/>
          <a:stretch>
            <a:fillRect/>
          </a:stretch>
        </p:blipFill>
        <p:spPr>
          <a:xfrm>
            <a:off x="1911183" y="1332250"/>
            <a:ext cx="5784761" cy="3922005"/>
          </a:xfrm>
          <a:prstGeom prst="rect">
            <a:avLst/>
          </a:prstGeom>
        </p:spPr>
      </p:pic>
    </p:spTree>
    <p:extLst>
      <p:ext uri="{BB962C8B-B14F-4D97-AF65-F5344CB8AC3E}">
        <p14:creationId xmlns:p14="http://schemas.microsoft.com/office/powerpoint/2010/main" val="3001501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buClr>
                <a:srgbClr val="000000"/>
              </a:buClr>
              <a:buSzPct val="38000"/>
            </a:pPr>
            <a:r>
              <a:rPr lang="en-GB" altLang="en-US" sz="3600" dirty="0">
                <a:latin typeface="Helvetica" panose="020B0604020202020204" pitchFamily="34" charset="0"/>
              </a:rPr>
              <a:t>Interface</a:t>
            </a:r>
          </a:p>
        </p:txBody>
      </p:sp>
      <p:sp>
        <p:nvSpPr>
          <p:cNvPr id="3" name="Content Placeholder 2"/>
          <p:cNvSpPr>
            <a:spLocks noGrp="1"/>
          </p:cNvSpPr>
          <p:nvPr>
            <p:ph idx="1"/>
          </p:nvPr>
        </p:nvSpPr>
        <p:spPr/>
        <p:txBody>
          <a:bodyPr numCol="1">
            <a:noAutofit/>
          </a:bodyPr>
          <a:lstStyle/>
          <a:p>
            <a:pPr algn="just"/>
            <a:r>
              <a:rPr lang="en-GB" altLang="en-US" sz="2400" dirty="0">
                <a:latin typeface="Helvetica" panose="020B0604020202020204" pitchFamily="34" charset="0"/>
              </a:rPr>
              <a:t>An interface is similar to an abstract class with the following exceptions</a:t>
            </a:r>
          </a:p>
          <a:p>
            <a:pPr lvl="1" algn="just"/>
            <a:r>
              <a:rPr lang="en-US" altLang="en-US" dirty="0"/>
              <a:t>All methods defined in an interface are abstract.  Interfaces can contain no implementation</a:t>
            </a:r>
          </a:p>
          <a:p>
            <a:pPr lvl="1" algn="just"/>
            <a:r>
              <a:rPr lang="en-US" altLang="en-US" dirty="0"/>
              <a:t>Interfaces cannot contain instance variables.</a:t>
            </a:r>
            <a:endParaRPr lang="en-US" altLang="en-US" sz="2400" dirty="0"/>
          </a:p>
        </p:txBody>
      </p:sp>
    </p:spTree>
    <p:extLst>
      <p:ext uri="{BB962C8B-B14F-4D97-AF65-F5344CB8AC3E}">
        <p14:creationId xmlns:p14="http://schemas.microsoft.com/office/powerpoint/2010/main" val="1925229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buClr>
                <a:srgbClr val="000000"/>
              </a:buClr>
              <a:buSzPct val="38000"/>
            </a:pPr>
            <a:r>
              <a:rPr lang="en-GB" altLang="en-US" sz="3600" dirty="0">
                <a:latin typeface="Helvetica" panose="020B0604020202020204" pitchFamily="34" charset="0"/>
              </a:rPr>
              <a:t>Interface</a:t>
            </a:r>
          </a:p>
        </p:txBody>
      </p:sp>
      <p:sp>
        <p:nvSpPr>
          <p:cNvPr id="3" name="Content Placeholder 2"/>
          <p:cNvSpPr>
            <a:spLocks noGrp="1"/>
          </p:cNvSpPr>
          <p:nvPr>
            <p:ph idx="1"/>
          </p:nvPr>
        </p:nvSpPr>
        <p:spPr/>
        <p:txBody>
          <a:bodyPr numCol="1">
            <a:noAutofit/>
          </a:bodyPr>
          <a:lstStyle/>
          <a:p>
            <a:pPr algn="just"/>
            <a:r>
              <a:rPr lang="en-US" sz="2400" dirty="0"/>
              <a:t>So, what are interfaces good for if they don't implement functionality?</a:t>
            </a:r>
          </a:p>
          <a:p>
            <a:pPr marL="685800" lvl="1" indent="-342900" algn="just">
              <a:buFont typeface="+mj-lt"/>
              <a:buAutoNum type="arabicPeriod"/>
            </a:pPr>
            <a:r>
              <a:rPr lang="en-US" altLang="en-US" dirty="0"/>
              <a:t>They define the behavior of its implementors.</a:t>
            </a:r>
          </a:p>
          <a:p>
            <a:pPr marL="685800" lvl="1" indent="-342900" algn="just">
              <a:buFont typeface="+mj-lt"/>
              <a:buAutoNum type="arabicPeriod"/>
            </a:pPr>
            <a:r>
              <a:rPr lang="en-US" altLang="en-US" dirty="0"/>
              <a:t>They separate the specification from the actual implementation. That means that other classes will depend on something which can do </a:t>
            </a:r>
            <a:r>
              <a:rPr lang="en-US" altLang="en-US" i="1" dirty="0" err="1"/>
              <a:t>IDoVeryUsefulFunction</a:t>
            </a:r>
            <a:endParaRPr lang="en-US" altLang="en-US" i="1" dirty="0"/>
          </a:p>
          <a:p>
            <a:pPr algn="just"/>
            <a:r>
              <a:rPr lang="en-US" altLang="en-US" dirty="0"/>
              <a:t>Usually, an interface has one responsibility. </a:t>
            </a:r>
          </a:p>
          <a:p>
            <a:pPr marL="0" indent="0" algn="just">
              <a:buNone/>
            </a:pPr>
            <a:r>
              <a:rPr lang="en-US" altLang="en-US" dirty="0"/>
              <a:t>E.g. </a:t>
            </a:r>
            <a:r>
              <a:rPr lang="en-US" i="1" dirty="0" err="1"/>
              <a:t>ICloneable</a:t>
            </a:r>
            <a:r>
              <a:rPr lang="en-US" dirty="0"/>
              <a:t> interface in .NET has one method </a:t>
            </a:r>
            <a:r>
              <a:rPr lang="en-US" i="1" dirty="0"/>
              <a:t>Clone</a:t>
            </a:r>
            <a:r>
              <a:rPr lang="en-US" dirty="0"/>
              <a:t>(), the only responsibility. The other classes will depend on something which can clone without depending on implementation details.</a:t>
            </a:r>
          </a:p>
          <a:p>
            <a:pPr algn="just"/>
            <a:endParaRPr lang="en-US" altLang="en-US" dirty="0"/>
          </a:p>
        </p:txBody>
      </p:sp>
    </p:spTree>
    <p:extLst>
      <p:ext uri="{BB962C8B-B14F-4D97-AF65-F5344CB8AC3E}">
        <p14:creationId xmlns:p14="http://schemas.microsoft.com/office/powerpoint/2010/main" val="580975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99224"/>
            <a:ext cx="7886700" cy="697457"/>
          </a:xfrm>
        </p:spPr>
        <p:txBody>
          <a:bodyPr>
            <a:normAutofit fontScale="90000"/>
          </a:bodyPr>
          <a:lstStyle/>
          <a:p>
            <a:pPr>
              <a:buClr>
                <a:srgbClr val="000000"/>
              </a:buClr>
              <a:buSzPct val="38000"/>
            </a:pPr>
            <a:r>
              <a:rPr lang="en-GB" altLang="en-US" sz="3600" dirty="0">
                <a:latin typeface="Helvetica" panose="020B0604020202020204" pitchFamily="34" charset="0"/>
              </a:rPr>
              <a:t>Abstract Classes vs Interfaces</a:t>
            </a:r>
          </a:p>
        </p:txBody>
      </p:sp>
      <p:sp>
        <p:nvSpPr>
          <p:cNvPr id="3" name="Content Placeholder 2"/>
          <p:cNvSpPr>
            <a:spLocks noGrp="1"/>
          </p:cNvSpPr>
          <p:nvPr>
            <p:ph idx="1"/>
          </p:nvPr>
        </p:nvSpPr>
        <p:spPr>
          <a:xfrm>
            <a:off x="628650" y="1261366"/>
            <a:ext cx="3218420" cy="4145521"/>
          </a:xfrm>
        </p:spPr>
        <p:txBody>
          <a:bodyPr numCol="1">
            <a:noAutofit/>
          </a:bodyPr>
          <a:lstStyle/>
          <a:p>
            <a:r>
              <a:rPr lang="en-GB" altLang="en-US" sz="2200" dirty="0"/>
              <a:t>Can have data fields</a:t>
            </a:r>
          </a:p>
          <a:p>
            <a:endParaRPr lang="en-GB" altLang="en-US" sz="2200" dirty="0"/>
          </a:p>
          <a:p>
            <a:r>
              <a:rPr lang="en-GB" altLang="en-US" sz="2200" dirty="0"/>
              <a:t>Methods may have an implementation</a:t>
            </a:r>
          </a:p>
          <a:p>
            <a:r>
              <a:rPr lang="en-GB" altLang="en-US" sz="2200" dirty="0"/>
              <a:t>Classes and abstract classes </a:t>
            </a:r>
            <a:r>
              <a:rPr lang="en-GB" altLang="en-US" sz="2200" dirty="0">
                <a:solidFill>
                  <a:schemeClr val="tx2"/>
                </a:solidFill>
              </a:rPr>
              <a:t>extend </a:t>
            </a:r>
            <a:r>
              <a:rPr lang="en-GB" altLang="en-US" sz="2200" dirty="0"/>
              <a:t>abstract classes.</a:t>
            </a:r>
          </a:p>
          <a:p>
            <a:r>
              <a:rPr lang="en-GB" altLang="en-US" sz="2200" dirty="0"/>
              <a:t>Class cannot extend multiple abstract classes</a:t>
            </a:r>
          </a:p>
        </p:txBody>
      </p:sp>
      <p:sp>
        <p:nvSpPr>
          <p:cNvPr id="4" name="Content Placeholder 2"/>
          <p:cNvSpPr txBox="1">
            <a:spLocks/>
          </p:cNvSpPr>
          <p:nvPr/>
        </p:nvSpPr>
        <p:spPr>
          <a:xfrm>
            <a:off x="4572000" y="1261366"/>
            <a:ext cx="3218420" cy="4145521"/>
          </a:xfrm>
          <a:prstGeom prst="rect">
            <a:avLst/>
          </a:prstGeom>
        </p:spPr>
        <p:txBody>
          <a:bodyPr vert="horz" lIns="91440" tIns="45720" rIns="91440" bIns="45720" numCol="1"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1E73B9"/>
                </a:solidFill>
                <a:latin typeface="Franklin Gothic Book" panose="020B05030201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1E73B9"/>
                </a:solidFill>
                <a:latin typeface="Franklin Gothic Book" panose="020B05030201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1E73B9"/>
                </a:solidFill>
                <a:latin typeface="Franklin Gothic Book" panose="020B05030201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1E73B9"/>
                </a:solidFill>
                <a:latin typeface="Franklin Gothic Book" panose="020B05030201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1E73B9"/>
                </a:solidFill>
                <a:latin typeface="Franklin Gothic Book" panose="020B05030201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ct val="30000"/>
              </a:spcBef>
              <a:spcAft>
                <a:spcPct val="10000"/>
              </a:spcAft>
            </a:pPr>
            <a:r>
              <a:rPr lang="en-GB" altLang="en-US" sz="2200" dirty="0"/>
              <a:t>Can only have method signatures</a:t>
            </a:r>
          </a:p>
          <a:p>
            <a:pPr>
              <a:spcBef>
                <a:spcPct val="30000"/>
              </a:spcBef>
              <a:spcAft>
                <a:spcPct val="10000"/>
              </a:spcAft>
            </a:pPr>
            <a:r>
              <a:rPr lang="en-GB" altLang="en-US" sz="2200" dirty="0"/>
              <a:t>Methods have </a:t>
            </a:r>
            <a:r>
              <a:rPr lang="en-GB" altLang="en-US" sz="2200" b="1" dirty="0"/>
              <a:t>no</a:t>
            </a:r>
            <a:r>
              <a:rPr lang="en-GB" altLang="en-US" sz="2200" dirty="0"/>
              <a:t> implementation</a:t>
            </a:r>
          </a:p>
          <a:p>
            <a:pPr>
              <a:spcBef>
                <a:spcPct val="30000"/>
              </a:spcBef>
              <a:spcAft>
                <a:spcPct val="10000"/>
              </a:spcAft>
            </a:pPr>
            <a:r>
              <a:rPr lang="en-GB" altLang="en-US" sz="2200" dirty="0"/>
              <a:t>Classes and abstract classes </a:t>
            </a:r>
            <a:r>
              <a:rPr lang="en-GB" altLang="en-US" sz="2200" dirty="0">
                <a:solidFill>
                  <a:schemeClr val="tx2"/>
                </a:solidFill>
              </a:rPr>
              <a:t>inherit </a:t>
            </a:r>
            <a:r>
              <a:rPr lang="en-GB" altLang="en-US" sz="2200" dirty="0"/>
              <a:t>interfaces</a:t>
            </a:r>
          </a:p>
          <a:p>
            <a:pPr>
              <a:spcBef>
                <a:spcPct val="30000"/>
              </a:spcBef>
              <a:spcAft>
                <a:spcPct val="10000"/>
              </a:spcAft>
            </a:pPr>
            <a:r>
              <a:rPr lang="en-GB" altLang="en-US" sz="2200" dirty="0"/>
              <a:t>Interfaces can </a:t>
            </a:r>
            <a:r>
              <a:rPr lang="en-GB" altLang="en-US" sz="2200" dirty="0">
                <a:solidFill>
                  <a:schemeClr val="tx2"/>
                </a:solidFill>
              </a:rPr>
              <a:t>extend multiple </a:t>
            </a:r>
            <a:r>
              <a:rPr lang="en-GB" altLang="en-US" sz="2200" dirty="0"/>
              <a:t>interfaces</a:t>
            </a:r>
          </a:p>
          <a:p>
            <a:pPr>
              <a:spcBef>
                <a:spcPct val="30000"/>
              </a:spcBef>
              <a:spcAft>
                <a:spcPct val="10000"/>
              </a:spcAft>
            </a:pPr>
            <a:r>
              <a:rPr lang="en-GB" altLang="en-US" sz="2200" dirty="0"/>
              <a:t>A class can implement multiple interfaces</a:t>
            </a:r>
          </a:p>
        </p:txBody>
      </p:sp>
    </p:spTree>
    <p:extLst>
      <p:ext uri="{BB962C8B-B14F-4D97-AF65-F5344CB8AC3E}">
        <p14:creationId xmlns:p14="http://schemas.microsoft.com/office/powerpoint/2010/main" val="722079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mdarisTemplate" id="{10F08E36-24FE-4B17-8B53-8C7BBF03FDB5}" vid="{839F02AB-55E7-45AD-ADE8-A1AC776AAFE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ADB32AC37F00247874D4427955735E9" ma:contentTypeVersion="11" ma:contentTypeDescription="Create a new document." ma:contentTypeScope="" ma:versionID="af0b23bc888412d7df4b506d671534db">
  <xsd:schema xmlns:xsd="http://www.w3.org/2001/XMLSchema" xmlns:xs="http://www.w3.org/2001/XMLSchema" xmlns:p="http://schemas.microsoft.com/office/2006/metadata/properties" xmlns:ns2="20400e34-d395-42f5-8494-f20c6592eb2c" xmlns:ns3="532134fb-f5a0-4ded-9879-b62317c7c28f" targetNamespace="http://schemas.microsoft.com/office/2006/metadata/properties" ma:root="true" ma:fieldsID="954d504ce1b6d3b712fb5210bc47abf2" ns2:_="" ns3:_="">
    <xsd:import namespace="20400e34-d395-42f5-8494-f20c6592eb2c"/>
    <xsd:import namespace="532134fb-f5a0-4ded-9879-b62317c7c28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400e34-d395-42f5-8494-f20c6592eb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881eefaf-e118-49aa-818c-bc75380c65d5"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32134fb-f5a0-4ded-9879-b62317c7c28f"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f7f33e51-8bca-4508-85d8-bf7a3adc7f05}" ma:internalName="TaxCatchAll" ma:showField="CatchAllData" ma:web="532134fb-f5a0-4ded-9879-b62317c7c28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20400e34-d395-42f5-8494-f20c6592eb2c">
      <Terms xmlns="http://schemas.microsoft.com/office/infopath/2007/PartnerControls"/>
    </lcf76f155ced4ddcb4097134ff3c332f>
    <TaxCatchAll xmlns="532134fb-f5a0-4ded-9879-b62317c7c28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C4366E0-C5A3-4ABB-B288-F7CB45395274}"/>
</file>

<file path=customXml/itemProps2.xml><?xml version="1.0" encoding="utf-8"?>
<ds:datastoreItem xmlns:ds="http://schemas.openxmlformats.org/officeDocument/2006/customXml" ds:itemID="{B0B6206E-5699-4247-B599-8FF2FCCDC2FE}">
  <ds:schemaRefs>
    <ds:schemaRef ds:uri="http://purl.org/dc/terms/"/>
    <ds:schemaRef ds:uri="http://schemas.microsoft.com/office/2006/documentManagement/types"/>
    <ds:schemaRef ds:uri="http://schemas.microsoft.com/office/infopath/2007/PartnerControls"/>
    <ds:schemaRef ds:uri="http://purl.org/dc/elements/1.1/"/>
    <ds:schemaRef ds:uri="http://www.w3.org/XML/1998/namespace"/>
    <ds:schemaRef ds:uri="http://schemas.openxmlformats.org/package/2006/metadata/core-properties"/>
    <ds:schemaRef ds:uri="33e4a1ea-af2b-4409-80d7-554cb809ebfd"/>
    <ds:schemaRef ds:uri="532134fb-f5a0-4ded-9879-b62317c7c28f"/>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5517C632-2C5D-46B2-B2E3-97A34BF9E24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SummerWorkshop-New</Template>
  <TotalTime>3450</TotalTime>
  <Words>1100</Words>
  <Application>Microsoft Office PowerPoint</Application>
  <PresentationFormat>On-screen Show (4:3)</PresentationFormat>
  <Paragraphs>110</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Courier New</vt:lpstr>
      <vt:lpstr>Franklin Gothic Book</vt:lpstr>
      <vt:lpstr>Franklin Gothic Medium</vt:lpstr>
      <vt:lpstr>Helvetica</vt:lpstr>
      <vt:lpstr>Office Theme</vt:lpstr>
      <vt:lpstr>Inheritance and polymorphism</vt:lpstr>
      <vt:lpstr>Introduction</vt:lpstr>
      <vt:lpstr>Abstract Class</vt:lpstr>
      <vt:lpstr>Abstract Class</vt:lpstr>
      <vt:lpstr>Abstract Methods</vt:lpstr>
      <vt:lpstr>Abstract Class. Example</vt:lpstr>
      <vt:lpstr>Interface</vt:lpstr>
      <vt:lpstr>Interface</vt:lpstr>
      <vt:lpstr>Abstract Classes vs Interfaces</vt:lpstr>
      <vt:lpstr>Interface. example</vt:lpstr>
      <vt:lpstr>Interface Segregation Principle (ISP).</vt:lpstr>
      <vt:lpstr>Interface Segregation Principle (ISP).</vt:lpstr>
      <vt:lpstr>Interface Segregation Principle (ISP).</vt:lpstr>
      <vt:lpstr>Polymorphism</vt:lpstr>
      <vt:lpstr>Ad hoc polymorphism</vt:lpstr>
      <vt:lpstr>Parametric polymorphism</vt:lpstr>
      <vt:lpstr>inclusion polymorphism</vt:lpstr>
      <vt:lpstr>inclusion polymorphism</vt:lpstr>
      <vt:lpstr>The Liskov Substitution Principle</vt:lpstr>
      <vt:lpstr>The Liskov Substitution Principle</vt:lpstr>
      <vt:lpstr>The Liskov Substitution Principle</vt:lpstr>
      <vt:lpstr>Do not Inherit Then</vt:lpstr>
      <vt:lpstr>The Open Close Principle</vt:lpstr>
      <vt:lpstr>The Open Close Principle</vt:lpstr>
      <vt:lpstr>The Open Close Principle</vt:lpstr>
      <vt:lpstr>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corner cases</dc:title>
  <dc:creator>Yuriy Hohan</dc:creator>
  <cp:lastModifiedBy>Ion Gandrabura</cp:lastModifiedBy>
  <cp:revision>408</cp:revision>
  <dcterms:created xsi:type="dcterms:W3CDTF">2014-05-22T08:31:16Z</dcterms:created>
  <dcterms:modified xsi:type="dcterms:W3CDTF">2022-02-09T15:54:20Z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0x010100BADB32AC37F00247874D4427955735E9</vt:lpwstr>
  </property>
</Properties>
</file>