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305" r:id="rId8"/>
    <p:sldId id="306" r:id="rId9"/>
    <p:sldId id="307" r:id="rId10"/>
    <p:sldId id="308" r:id="rId11"/>
    <p:sldId id="309" r:id="rId12"/>
    <p:sldId id="326" r:id="rId13"/>
    <p:sldId id="327" r:id="rId14"/>
    <p:sldId id="320" r:id="rId15"/>
    <p:sldId id="321" r:id="rId16"/>
    <p:sldId id="328" r:id="rId17"/>
    <p:sldId id="310" r:id="rId18"/>
    <p:sldId id="323" r:id="rId19"/>
    <p:sldId id="324" r:id="rId20"/>
    <p:sldId id="325" r:id="rId21"/>
    <p:sldId id="322" r:id="rId22"/>
    <p:sldId id="311" r:id="rId23"/>
    <p:sldId id="312" r:id="rId24"/>
    <p:sldId id="313" r:id="rId25"/>
    <p:sldId id="314" r:id="rId26"/>
    <p:sldId id="315" r:id="rId27"/>
    <p:sldId id="316" r:id="rId28"/>
    <p:sldId id="317" r:id="rId29"/>
    <p:sldId id="318" r:id="rId30"/>
    <p:sldId id="319" r:id="rId31"/>
    <p:sldId id="30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09896-3258-47C2-8E2D-9562D1531253}" v="3" dt="2018-07-29T13:41:33.119"/>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01" d="100"/>
          <a:sy n="101" d="100"/>
        </p:scale>
        <p:origin x="12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 Bejenari" userId="S::marian.bejenari@amdaris.com::411b33f5-7167-44cf-9ee5-07d3b20d20a6" providerId="AD" clId="Web-{1A009896-3258-47C2-8E2D-9562D1531253}"/>
    <pc:docChg chg="addSld modSld">
      <pc:chgData name="Marian Bejenari" userId="S::marian.bejenari@amdaris.com::411b33f5-7167-44cf-9ee5-07d3b20d20a6" providerId="AD" clId="Web-{1A009896-3258-47C2-8E2D-9562D1531253}" dt="2018-07-29T14:11:22.172" v="815" actId="20577"/>
      <pc:docMkLst>
        <pc:docMk/>
      </pc:docMkLst>
      <pc:sldChg chg="modSp">
        <pc:chgData name="Marian Bejenari" userId="S::marian.bejenari@amdaris.com::411b33f5-7167-44cf-9ee5-07d3b20d20a6" providerId="AD" clId="Web-{1A009896-3258-47C2-8E2D-9562D1531253}" dt="2018-07-29T14:11:20.876" v="813" actId="20577"/>
        <pc:sldMkLst>
          <pc:docMk/>
          <pc:sldMk cId="3957641873" sldId="304"/>
        </pc:sldMkLst>
        <pc:spChg chg="mod">
          <ac:chgData name="Marian Bejenari" userId="S::marian.bejenari@amdaris.com::411b33f5-7167-44cf-9ee5-07d3b20d20a6" providerId="AD" clId="Web-{1A009896-3258-47C2-8E2D-9562D1531253}" dt="2018-07-29T14:11:20.876" v="813" actId="20577"/>
          <ac:spMkLst>
            <pc:docMk/>
            <pc:sldMk cId="3957641873" sldId="304"/>
            <ac:spMk id="3" creationId="{00000000-0000-0000-0000-000000000000}"/>
          </ac:spMkLst>
        </pc:spChg>
      </pc:sldChg>
      <pc:sldChg chg="delSp">
        <pc:chgData name="Marian Bejenari" userId="S::marian.bejenari@amdaris.com::411b33f5-7167-44cf-9ee5-07d3b20d20a6" providerId="AD" clId="Web-{1A009896-3258-47C2-8E2D-9562D1531253}" dt="2018-07-29T13:23:29.079" v="0"/>
        <pc:sldMkLst>
          <pc:docMk/>
          <pc:sldMk cId="829522967" sldId="311"/>
        </pc:sldMkLst>
        <pc:spChg chg="del">
          <ac:chgData name="Marian Bejenari" userId="S::marian.bejenari@amdaris.com::411b33f5-7167-44cf-9ee5-07d3b20d20a6" providerId="AD" clId="Web-{1A009896-3258-47C2-8E2D-9562D1531253}" dt="2018-07-29T13:23:29.079" v="0"/>
          <ac:spMkLst>
            <pc:docMk/>
            <pc:sldMk cId="829522967" sldId="311"/>
            <ac:spMk id="3" creationId="{00000000-0000-0000-0000-000000000000}"/>
          </ac:spMkLst>
        </pc:spChg>
      </pc:sldChg>
      <pc:sldChg chg="delSp">
        <pc:chgData name="Marian Bejenari" userId="S::marian.bejenari@amdaris.com::411b33f5-7167-44cf-9ee5-07d3b20d20a6" providerId="AD" clId="Web-{1A009896-3258-47C2-8E2D-9562D1531253}" dt="2018-07-29T13:24:18.970" v="1"/>
        <pc:sldMkLst>
          <pc:docMk/>
          <pc:sldMk cId="1998810485" sldId="315"/>
        </pc:sldMkLst>
        <pc:spChg chg="del">
          <ac:chgData name="Marian Bejenari" userId="S::marian.bejenari@amdaris.com::411b33f5-7167-44cf-9ee5-07d3b20d20a6" providerId="AD" clId="Web-{1A009896-3258-47C2-8E2D-9562D1531253}" dt="2018-07-29T13:24:18.970" v="1"/>
          <ac:spMkLst>
            <pc:docMk/>
            <pc:sldMk cId="1998810485" sldId="315"/>
            <ac:spMk id="3" creationId="{00000000-0000-0000-0000-000000000000}"/>
          </ac:spMkLst>
        </pc:spChg>
      </pc:sldChg>
      <pc:sldChg chg="delSp">
        <pc:chgData name="Marian Bejenari" userId="S::marian.bejenari@amdaris.com::411b33f5-7167-44cf-9ee5-07d3b20d20a6" providerId="AD" clId="Web-{1A009896-3258-47C2-8E2D-9562D1531253}" dt="2018-07-29T13:24:29.891" v="2"/>
        <pc:sldMkLst>
          <pc:docMk/>
          <pc:sldMk cId="2659391996" sldId="316"/>
        </pc:sldMkLst>
        <pc:spChg chg="del">
          <ac:chgData name="Marian Bejenari" userId="S::marian.bejenari@amdaris.com::411b33f5-7167-44cf-9ee5-07d3b20d20a6" providerId="AD" clId="Web-{1A009896-3258-47C2-8E2D-9562D1531253}" dt="2018-07-29T13:24:29.891" v="2"/>
          <ac:spMkLst>
            <pc:docMk/>
            <pc:sldMk cId="2659391996" sldId="316"/>
            <ac:spMk id="3" creationId="{00000000-0000-0000-0000-000000000000}"/>
          </ac:spMkLst>
        </pc:spChg>
      </pc:sldChg>
      <pc:sldChg chg="delSp">
        <pc:chgData name="Marian Bejenari" userId="S::marian.bejenari@amdaris.com::411b33f5-7167-44cf-9ee5-07d3b20d20a6" providerId="AD" clId="Web-{1A009896-3258-47C2-8E2D-9562D1531253}" dt="2018-07-29T13:24:42.798" v="3"/>
        <pc:sldMkLst>
          <pc:docMk/>
          <pc:sldMk cId="3236111234" sldId="317"/>
        </pc:sldMkLst>
        <pc:spChg chg="del">
          <ac:chgData name="Marian Bejenari" userId="S::marian.bejenari@amdaris.com::411b33f5-7167-44cf-9ee5-07d3b20d20a6" providerId="AD" clId="Web-{1A009896-3258-47C2-8E2D-9562D1531253}" dt="2018-07-29T13:24:42.798" v="3"/>
          <ac:spMkLst>
            <pc:docMk/>
            <pc:sldMk cId="3236111234" sldId="317"/>
            <ac:spMk id="3" creationId="{00000000-0000-0000-0000-000000000000}"/>
          </ac:spMkLst>
        </pc:spChg>
      </pc:sldChg>
      <pc:sldChg chg="addSp delSp modSp add replId">
        <pc:chgData name="Marian Bejenari" userId="S::marian.bejenari@amdaris.com::411b33f5-7167-44cf-9ee5-07d3b20d20a6" providerId="AD" clId="Web-{1A009896-3258-47C2-8E2D-9562D1531253}" dt="2018-07-29T14:06:32.636" v="805" actId="20577"/>
        <pc:sldMkLst>
          <pc:docMk/>
          <pc:sldMk cId="1835602639" sldId="328"/>
        </pc:sldMkLst>
        <pc:spChg chg="mod">
          <ac:chgData name="Marian Bejenari" userId="S::marian.bejenari@amdaris.com::411b33f5-7167-44cf-9ee5-07d3b20d20a6" providerId="AD" clId="Web-{1A009896-3258-47C2-8E2D-9562D1531253}" dt="2018-07-29T13:53:54.526" v="310" actId="20577"/>
          <ac:spMkLst>
            <pc:docMk/>
            <pc:sldMk cId="1835602639" sldId="328"/>
            <ac:spMk id="2" creationId="{00000000-0000-0000-0000-000000000000}"/>
          </ac:spMkLst>
        </pc:spChg>
        <pc:spChg chg="add del mod">
          <ac:chgData name="Marian Bejenari" userId="S::marian.bejenari@amdaris.com::411b33f5-7167-44cf-9ee5-07d3b20d20a6" providerId="AD" clId="Web-{1A009896-3258-47C2-8E2D-9562D1531253}" dt="2018-07-29T13:40:34.695" v="15"/>
          <ac:spMkLst>
            <pc:docMk/>
            <pc:sldMk cId="1835602639" sldId="328"/>
            <ac:spMk id="11" creationId="{213D7ACC-A4D3-4EA4-A838-A873B46240AC}"/>
          </ac:spMkLst>
        </pc:spChg>
        <pc:spChg chg="add mod">
          <ac:chgData name="Marian Bejenari" userId="S::marian.bejenari@amdaris.com::411b33f5-7167-44cf-9ee5-07d3b20d20a6" providerId="AD" clId="Web-{1A009896-3258-47C2-8E2D-9562D1531253}" dt="2018-07-29T13:57:59.691" v="461" actId="1076"/>
          <ac:spMkLst>
            <pc:docMk/>
            <pc:sldMk cId="1835602639" sldId="328"/>
            <ac:spMk id="14" creationId="{FA452405-67E0-421A-BB40-F9FF6744B48F}"/>
          </ac:spMkLst>
        </pc:spChg>
        <pc:spChg chg="add mod">
          <ac:chgData name="Marian Bejenari" userId="S::marian.bejenari@amdaris.com::411b33f5-7167-44cf-9ee5-07d3b20d20a6" providerId="AD" clId="Web-{1A009896-3258-47C2-8E2D-9562D1531253}" dt="2018-07-29T13:59:13.862" v="509" actId="20577"/>
          <ac:spMkLst>
            <pc:docMk/>
            <pc:sldMk cId="1835602639" sldId="328"/>
            <ac:spMk id="15" creationId="{0E68AE23-70AD-4CB8-B511-F470B0C78757}"/>
          </ac:spMkLst>
        </pc:spChg>
        <pc:spChg chg="add del mod">
          <ac:chgData name="Marian Bejenari" userId="S::marian.bejenari@amdaris.com::411b33f5-7167-44cf-9ee5-07d3b20d20a6" providerId="AD" clId="Web-{1A009896-3258-47C2-8E2D-9562D1531253}" dt="2018-07-29T13:47:24.140" v="178"/>
          <ac:spMkLst>
            <pc:docMk/>
            <pc:sldMk cId="1835602639" sldId="328"/>
            <ac:spMk id="16" creationId="{60F4DDEA-E796-41CD-8C2C-A9EEBAF22EF2}"/>
          </ac:spMkLst>
        </pc:spChg>
        <pc:spChg chg="add del mod">
          <ac:chgData name="Marian Bejenari" userId="S::marian.bejenari@amdaris.com::411b33f5-7167-44cf-9ee5-07d3b20d20a6" providerId="AD" clId="Web-{1A009896-3258-47C2-8E2D-9562D1531253}" dt="2018-07-29T13:47:33.281" v="190"/>
          <ac:spMkLst>
            <pc:docMk/>
            <pc:sldMk cId="1835602639" sldId="328"/>
            <ac:spMk id="17" creationId="{C69FAB61-4F56-4CC3-90F9-8AFE35A37EF2}"/>
          </ac:spMkLst>
        </pc:spChg>
        <pc:spChg chg="add del mod">
          <ac:chgData name="Marian Bejenari" userId="S::marian.bejenari@amdaris.com::411b33f5-7167-44cf-9ee5-07d3b20d20a6" providerId="AD" clId="Web-{1A009896-3258-47C2-8E2D-9562D1531253}" dt="2018-07-29T13:50:57.279" v="253"/>
          <ac:spMkLst>
            <pc:docMk/>
            <pc:sldMk cId="1835602639" sldId="328"/>
            <ac:spMk id="18" creationId="{03A2827A-61E9-4263-841A-71021E66AD4E}"/>
          </ac:spMkLst>
        </pc:spChg>
        <pc:spChg chg="add mod">
          <ac:chgData name="Marian Bejenari" userId="S::marian.bejenari@amdaris.com::411b33f5-7167-44cf-9ee5-07d3b20d20a6" providerId="AD" clId="Web-{1A009896-3258-47C2-8E2D-9562D1531253}" dt="2018-07-29T14:00:56.549" v="589" actId="20577"/>
          <ac:spMkLst>
            <pc:docMk/>
            <pc:sldMk cId="1835602639" sldId="328"/>
            <ac:spMk id="21" creationId="{23CA0161-A2A2-435F-A902-BC81FD71B5D7}"/>
          </ac:spMkLst>
        </pc:spChg>
        <pc:spChg chg="add del mod">
          <ac:chgData name="Marian Bejenari" userId="S::marian.bejenari@amdaris.com::411b33f5-7167-44cf-9ee5-07d3b20d20a6" providerId="AD" clId="Web-{1A009896-3258-47C2-8E2D-9562D1531253}" dt="2018-07-29T13:59:30.503" v="516"/>
          <ac:spMkLst>
            <pc:docMk/>
            <pc:sldMk cId="1835602639" sldId="328"/>
            <ac:spMk id="22" creationId="{EC42FE93-D95F-4032-A999-2ADA81B10EC4}"/>
          </ac:spMkLst>
        </pc:spChg>
        <pc:spChg chg="add mod">
          <ac:chgData name="Marian Bejenari" userId="S::marian.bejenari@amdaris.com::411b33f5-7167-44cf-9ee5-07d3b20d20a6" providerId="AD" clId="Web-{1A009896-3258-47C2-8E2D-9562D1531253}" dt="2018-07-29T14:06:32.636" v="805" actId="20577"/>
          <ac:spMkLst>
            <pc:docMk/>
            <pc:sldMk cId="1835602639" sldId="328"/>
            <ac:spMk id="23" creationId="{5B90952C-12F4-4FBC-97AF-DEA886F0EC66}"/>
          </ac:spMkLst>
        </pc:spChg>
        <pc:picChg chg="del mod">
          <ac:chgData name="Marian Bejenari" userId="S::marian.bejenari@amdaris.com::411b33f5-7167-44cf-9ee5-07d3b20d20a6" providerId="AD" clId="Web-{1A009896-3258-47C2-8E2D-9562D1531253}" dt="2018-07-29T13:40:32.054" v="11"/>
          <ac:picMkLst>
            <pc:docMk/>
            <pc:sldMk cId="1835602639" sldId="328"/>
            <ac:picMk id="4" creationId="{00000000-0000-0000-0000-000000000000}"/>
          </ac:picMkLst>
        </pc:picChg>
        <pc:picChg chg="del">
          <ac:chgData name="Marian Bejenari" userId="S::marian.bejenari@amdaris.com::411b33f5-7167-44cf-9ee5-07d3b20d20a6" providerId="AD" clId="Web-{1A009896-3258-47C2-8E2D-9562D1531253}" dt="2018-07-29T13:40:32.460" v="12"/>
          <ac:picMkLst>
            <pc:docMk/>
            <pc:sldMk cId="1835602639" sldId="328"/>
            <ac:picMk id="5" creationId="{00000000-0000-0000-0000-000000000000}"/>
          </ac:picMkLst>
        </pc:picChg>
        <pc:picChg chg="del">
          <ac:chgData name="Marian Bejenari" userId="S::marian.bejenari@amdaris.com::411b33f5-7167-44cf-9ee5-07d3b20d20a6" providerId="AD" clId="Web-{1A009896-3258-47C2-8E2D-9562D1531253}" dt="2018-07-29T13:40:37.476" v="18"/>
          <ac:picMkLst>
            <pc:docMk/>
            <pc:sldMk cId="1835602639" sldId="328"/>
            <ac:picMk id="6" creationId="{00000000-0000-0000-0000-000000000000}"/>
          </ac:picMkLst>
        </pc:picChg>
        <pc:picChg chg="del">
          <ac:chgData name="Marian Bejenari" userId="S::marian.bejenari@amdaris.com::411b33f5-7167-44cf-9ee5-07d3b20d20a6" providerId="AD" clId="Web-{1A009896-3258-47C2-8E2D-9562D1531253}" dt="2018-07-29T13:40:33.398" v="13"/>
          <ac:picMkLst>
            <pc:docMk/>
            <pc:sldMk cId="1835602639" sldId="328"/>
            <ac:picMk id="7" creationId="{00000000-0000-0000-0000-000000000000}"/>
          </ac:picMkLst>
        </pc:picChg>
        <pc:picChg chg="del">
          <ac:chgData name="Marian Bejenari" userId="S::marian.bejenari@amdaris.com::411b33f5-7167-44cf-9ee5-07d3b20d20a6" providerId="AD" clId="Web-{1A009896-3258-47C2-8E2D-9562D1531253}" dt="2018-07-29T13:40:33.726" v="14"/>
          <ac:picMkLst>
            <pc:docMk/>
            <pc:sldMk cId="1835602639" sldId="328"/>
            <ac:picMk id="8" creationId="{00000000-0000-0000-0000-000000000000}"/>
          </ac:picMkLst>
        </pc:picChg>
        <pc:picChg chg="del">
          <ac:chgData name="Marian Bejenari" userId="S::marian.bejenari@amdaris.com::411b33f5-7167-44cf-9ee5-07d3b20d20a6" providerId="AD" clId="Web-{1A009896-3258-47C2-8E2D-9562D1531253}" dt="2018-07-29T13:40:36.960" v="17"/>
          <ac:picMkLst>
            <pc:docMk/>
            <pc:sldMk cId="1835602639" sldId="328"/>
            <ac:picMk id="9" creationId="{00000000-0000-0000-0000-000000000000}"/>
          </ac:picMkLst>
        </pc:picChg>
        <pc:picChg chg="del">
          <ac:chgData name="Marian Bejenari" userId="S::marian.bejenari@amdaris.com::411b33f5-7167-44cf-9ee5-07d3b20d20a6" providerId="AD" clId="Web-{1A009896-3258-47C2-8E2D-9562D1531253}" dt="2018-07-29T13:40:36.507" v="16"/>
          <ac:picMkLst>
            <pc:docMk/>
            <pc:sldMk cId="1835602639" sldId="328"/>
            <ac:picMk id="10" creationId="{00000000-0000-0000-0000-000000000000}"/>
          </ac:picMkLst>
        </pc:picChg>
        <pc:picChg chg="add del mod">
          <ac:chgData name="Marian Bejenari" userId="S::marian.bejenari@amdaris.com::411b33f5-7167-44cf-9ee5-07d3b20d20a6" providerId="AD" clId="Web-{1A009896-3258-47C2-8E2D-9562D1531253}" dt="2018-07-29T13:42:21.923" v="29"/>
          <ac:picMkLst>
            <pc:docMk/>
            <pc:sldMk cId="1835602639" sldId="328"/>
            <ac:picMk id="12" creationId="{D7B4FA8F-1365-4654-ADA0-256C1E628B4E}"/>
          </ac:picMkLst>
        </pc:picChg>
        <pc:picChg chg="add mod">
          <ac:chgData name="Marian Bejenari" userId="S::marian.bejenari@amdaris.com::411b33f5-7167-44cf-9ee5-07d3b20d20a6" providerId="AD" clId="Web-{1A009896-3258-47C2-8E2D-9562D1531253}" dt="2018-07-29T13:58:02.800" v="462" actId="1076"/>
          <ac:picMkLst>
            <pc:docMk/>
            <pc:sldMk cId="1835602639" sldId="328"/>
            <ac:picMk id="19" creationId="{B4EA66B3-C522-4E9A-ACBF-922EBB47D13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Code_bloa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Antoine_de_Saint_Exup%C3%A9ry" TargetMode="External"/><Relationship Id="rId3" Type="http://schemas.openxmlformats.org/officeDocument/2006/relationships/hyperlink" Target="https://en.wikipedia.org/wiki/Simplicity" TargetMode="External"/><Relationship Id="rId7" Type="http://schemas.openxmlformats.org/officeDocument/2006/relationships/hyperlink" Target="https://en.wikipedia.org/wiki/Less_is_more" TargetMode="External"/><Relationship Id="rId2" Type="http://schemas.openxmlformats.org/officeDocument/2006/relationships/hyperlink" Target="https://en.wikipedia.org/wiki/U.S._Navy" TargetMode="External"/><Relationship Id="rId1" Type="http://schemas.openxmlformats.org/officeDocument/2006/relationships/slideLayout" Target="../slideLayouts/slideLayout1.xml"/><Relationship Id="rId6" Type="http://schemas.openxmlformats.org/officeDocument/2006/relationships/hyperlink" Target="https://en.wikipedia.org/wiki/Mies_Van_Der_Rohe" TargetMode="External"/><Relationship Id="rId5" Type="http://schemas.openxmlformats.org/officeDocument/2006/relationships/hyperlink" Target="https://en.wikipedia.org/wiki/Leonardo_da_Vinci" TargetMode="External"/><Relationship Id="rId10" Type="http://schemas.openxmlformats.org/officeDocument/2006/relationships/hyperlink" Target="https://en.wikipedia.org/wiki/Lotus_Cars" TargetMode="External"/><Relationship Id="rId4" Type="http://schemas.openxmlformats.org/officeDocument/2006/relationships/hyperlink" Target="https://en.wikipedia.org/wiki/Design" TargetMode="External"/><Relationship Id="rId9" Type="http://schemas.openxmlformats.org/officeDocument/2006/relationships/hyperlink" Target="https://en.wikipedia.org/wiki/Colin_Chapma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Inversion of Control</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err="1"/>
              <a:t>Yurii</a:t>
            </a:r>
            <a:r>
              <a:rPr lang="en-US" dirty="0"/>
              <a:t> Hohan</a:t>
            </a:r>
          </a:p>
        </p:txBody>
      </p:sp>
      <p:sp>
        <p:nvSpPr>
          <p:cNvPr id="4" name="Rectangle 3"/>
          <p:cNvSpPr/>
          <p:nvPr/>
        </p:nvSpPr>
        <p:spPr>
          <a:xfrm>
            <a:off x="2219783" y="4450728"/>
            <a:ext cx="3759491" cy="369332"/>
          </a:xfrm>
          <a:prstGeom prst="rect">
            <a:avLst/>
          </a:prstGeom>
        </p:spPr>
        <p:txBody>
          <a:bodyPr wrap="none">
            <a:spAutoFit/>
          </a:bodyPr>
          <a:lstStyle/>
          <a:p>
            <a:pPr algn="ctr"/>
            <a:r>
              <a:rPr lang="en-GB" dirty="0"/>
              <a:t>Continuous staff improvement project</a:t>
            </a:r>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YAGNI -</a:t>
            </a:r>
            <a:r>
              <a:rPr lang="en-US" dirty="0"/>
              <a:t>You aren't </a:t>
            </a:r>
            <a:r>
              <a:rPr lang="en-US" dirty="0" err="1"/>
              <a:t>gonna</a:t>
            </a:r>
            <a:r>
              <a:rPr lang="en-US" dirty="0"/>
              <a:t> need it</a:t>
            </a:r>
            <a:endParaRPr lang="en-GB" dirty="0"/>
          </a:p>
        </p:txBody>
      </p:sp>
      <p:sp>
        <p:nvSpPr>
          <p:cNvPr id="3" name="Content Placeholder 2"/>
          <p:cNvSpPr>
            <a:spLocks noGrp="1"/>
          </p:cNvSpPr>
          <p:nvPr>
            <p:ph idx="1"/>
          </p:nvPr>
        </p:nvSpPr>
        <p:spPr/>
        <p:txBody>
          <a:bodyPr numCol="1">
            <a:noAutofit/>
          </a:bodyPr>
          <a:lstStyle/>
          <a:p>
            <a:pPr algn="just"/>
            <a:r>
              <a:rPr lang="en-US" sz="2000" dirty="0"/>
              <a:t>The time spent is taken from adding, testing or improving the necessary functionality.</a:t>
            </a:r>
          </a:p>
          <a:p>
            <a:pPr algn="just"/>
            <a:r>
              <a:rPr lang="en-US" sz="2000" dirty="0"/>
              <a:t>The new features must be debugged, documented, and supported.</a:t>
            </a:r>
          </a:p>
          <a:p>
            <a:pPr algn="just"/>
            <a:r>
              <a:rPr lang="en-US" sz="2000" dirty="0"/>
              <a:t>Any new feature imposes constraints on what can be done in the future, so an unnecessary feature may preclude needed features from being added in the future.</a:t>
            </a:r>
          </a:p>
          <a:p>
            <a:pPr algn="just"/>
            <a:r>
              <a:rPr lang="en-US" sz="2000" dirty="0"/>
              <a:t>Until the feature is actually needed, it is difficult to fully define what it should do and to test it. If the new feature is not properly defined and tested, it may not work correctly, even if it eventually is needed.</a:t>
            </a:r>
          </a:p>
          <a:p>
            <a:pPr algn="just"/>
            <a:r>
              <a:rPr lang="en-US" sz="2000" dirty="0"/>
              <a:t>It leads to </a:t>
            </a:r>
            <a:r>
              <a:rPr lang="en-US" sz="2000" dirty="0">
                <a:hlinkClick r:id="rId2" tooltip="Code bloat"/>
              </a:rPr>
              <a:t>code bloat</a:t>
            </a:r>
            <a:r>
              <a:rPr lang="en-US" sz="2000" dirty="0"/>
              <a:t>; the software becomes larger and </a:t>
            </a:r>
            <a:r>
              <a:rPr lang="en-US" sz="2000"/>
              <a:t>more complicated.</a:t>
            </a:r>
            <a:endParaRPr lang="en-US" sz="2000" dirty="0"/>
          </a:p>
        </p:txBody>
      </p:sp>
    </p:spTree>
    <p:extLst>
      <p:ext uri="{BB962C8B-B14F-4D97-AF65-F5344CB8AC3E}">
        <p14:creationId xmlns:p14="http://schemas.microsoft.com/office/powerpoint/2010/main" val="105404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Resharper</a:t>
            </a:r>
            <a:endParaRPr lang="en-GB" dirty="0"/>
          </a:p>
        </p:txBody>
      </p:sp>
      <p:sp>
        <p:nvSpPr>
          <p:cNvPr id="3" name="Content Placeholder 2"/>
          <p:cNvSpPr>
            <a:spLocks noGrp="1"/>
          </p:cNvSpPr>
          <p:nvPr>
            <p:ph idx="1"/>
          </p:nvPr>
        </p:nvSpPr>
        <p:spPr/>
        <p:txBody>
          <a:bodyPr numCol="1">
            <a:noAutofit/>
          </a:bodyPr>
          <a:lstStyle/>
          <a:p>
            <a:pPr algn="just">
              <a:lnSpc>
                <a:spcPct val="80000"/>
              </a:lnSpc>
            </a:pPr>
            <a:r>
              <a:rPr lang="en-US" sz="2000" dirty="0" err="1"/>
              <a:t>ReSharper</a:t>
            </a:r>
            <a:r>
              <a:rPr lang="en-US" sz="2000" dirty="0"/>
              <a:t> extends Visual Studio with over 1700 code inspections for C#, VB.NET, ASP.NET, JavaScript, </a:t>
            </a:r>
            <a:r>
              <a:rPr lang="en-US" sz="2000" dirty="0" err="1"/>
              <a:t>TypeScript</a:t>
            </a:r>
            <a:r>
              <a:rPr lang="en-US" sz="2000" dirty="0"/>
              <a:t> and other technologies. For most inspections, </a:t>
            </a:r>
            <a:r>
              <a:rPr lang="en-US" sz="2000" dirty="0" err="1"/>
              <a:t>ReSharper</a:t>
            </a:r>
            <a:r>
              <a:rPr lang="en-US" sz="2000" dirty="0"/>
              <a:t> provides quick-fixes (light bulbs) to improve code in one way or another.</a:t>
            </a:r>
          </a:p>
          <a:p>
            <a:pPr algn="just">
              <a:lnSpc>
                <a:spcPct val="80000"/>
              </a:lnSpc>
            </a:pPr>
            <a:r>
              <a:rPr lang="en-US" sz="2000" dirty="0" err="1"/>
              <a:t>ReSharper</a:t>
            </a:r>
            <a:r>
              <a:rPr lang="en-US" sz="2000" dirty="0"/>
              <a:t> makes Microsoft Visual Studio a much better IDE.</a:t>
            </a:r>
            <a:br>
              <a:rPr lang="en-US" sz="2000" dirty="0"/>
            </a:br>
            <a:r>
              <a:rPr lang="en-US" sz="2000" dirty="0"/>
              <a:t>.NET developers worldwide wonder how they've ever lived without </a:t>
            </a:r>
            <a:r>
              <a:rPr lang="en-US" sz="2000" dirty="0" err="1"/>
              <a:t>ReSharper's</a:t>
            </a:r>
            <a:r>
              <a:rPr lang="en-US" sz="2000" dirty="0"/>
              <a:t> code inspections, </a:t>
            </a:r>
            <a:r>
              <a:rPr lang="en-US" sz="2000" dirty="0" err="1"/>
              <a:t>refactorings</a:t>
            </a:r>
            <a:r>
              <a:rPr lang="en-US" sz="2000" dirty="0"/>
              <a:t> and navigation.</a:t>
            </a:r>
          </a:p>
          <a:p>
            <a:pPr algn="just">
              <a:lnSpc>
                <a:spcPct val="80000"/>
              </a:lnSpc>
            </a:pPr>
            <a:endParaRPr lang="en-US" altLang="en-US" sz="1900" dirty="0"/>
          </a:p>
        </p:txBody>
      </p:sp>
    </p:spTree>
    <p:extLst>
      <p:ext uri="{BB962C8B-B14F-4D97-AF65-F5344CB8AC3E}">
        <p14:creationId xmlns:p14="http://schemas.microsoft.com/office/powerpoint/2010/main" val="208871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Resharper</a:t>
            </a:r>
            <a:r>
              <a:rPr lang="en-US" sz="3600" dirty="0"/>
              <a:t>. Hot Keys</a:t>
            </a:r>
            <a:endParaRPr lang="en-GB" dirty="0"/>
          </a:p>
        </p:txBody>
      </p:sp>
      <p:pic>
        <p:nvPicPr>
          <p:cNvPr id="4" name="Объект 3"/>
          <p:cNvPicPr>
            <a:picLocks noGrp="1" noChangeAspect="1"/>
          </p:cNvPicPr>
          <p:nvPr>
            <p:ph idx="1"/>
          </p:nvPr>
        </p:nvPicPr>
        <p:blipFill>
          <a:blip r:embed="rId2"/>
          <a:stretch>
            <a:fillRect/>
          </a:stretch>
        </p:blipFill>
        <p:spPr>
          <a:xfrm>
            <a:off x="821595" y="1284093"/>
            <a:ext cx="4590067" cy="602371"/>
          </a:xfrm>
          <a:prstGeom prst="rect">
            <a:avLst/>
          </a:prstGeom>
        </p:spPr>
      </p:pic>
      <p:pic>
        <p:nvPicPr>
          <p:cNvPr id="5" name="Рисунок 4"/>
          <p:cNvPicPr>
            <a:picLocks noChangeAspect="1"/>
          </p:cNvPicPr>
          <p:nvPr/>
        </p:nvPicPr>
        <p:blipFill>
          <a:blip r:embed="rId3"/>
          <a:stretch>
            <a:fillRect/>
          </a:stretch>
        </p:blipFill>
        <p:spPr>
          <a:xfrm>
            <a:off x="821595" y="2010933"/>
            <a:ext cx="3800475" cy="1419225"/>
          </a:xfrm>
          <a:prstGeom prst="rect">
            <a:avLst/>
          </a:prstGeom>
        </p:spPr>
      </p:pic>
      <p:pic>
        <p:nvPicPr>
          <p:cNvPr id="6" name="Рисунок 5"/>
          <p:cNvPicPr>
            <a:picLocks noChangeAspect="1"/>
          </p:cNvPicPr>
          <p:nvPr/>
        </p:nvPicPr>
        <p:blipFill>
          <a:blip r:embed="rId4"/>
          <a:stretch>
            <a:fillRect/>
          </a:stretch>
        </p:blipFill>
        <p:spPr>
          <a:xfrm>
            <a:off x="800100" y="3726977"/>
            <a:ext cx="3771900" cy="771525"/>
          </a:xfrm>
          <a:prstGeom prst="rect">
            <a:avLst/>
          </a:prstGeom>
        </p:spPr>
      </p:pic>
      <p:pic>
        <p:nvPicPr>
          <p:cNvPr id="7" name="Рисунок 6"/>
          <p:cNvPicPr>
            <a:picLocks noChangeAspect="1"/>
          </p:cNvPicPr>
          <p:nvPr/>
        </p:nvPicPr>
        <p:blipFill>
          <a:blip r:embed="rId5"/>
          <a:stretch>
            <a:fillRect/>
          </a:stretch>
        </p:blipFill>
        <p:spPr>
          <a:xfrm>
            <a:off x="4986337" y="2360657"/>
            <a:ext cx="3667125" cy="209550"/>
          </a:xfrm>
          <a:prstGeom prst="rect">
            <a:avLst/>
          </a:prstGeom>
        </p:spPr>
      </p:pic>
      <p:pic>
        <p:nvPicPr>
          <p:cNvPr id="8" name="Рисунок 7"/>
          <p:cNvPicPr>
            <a:picLocks noChangeAspect="1"/>
          </p:cNvPicPr>
          <p:nvPr/>
        </p:nvPicPr>
        <p:blipFill>
          <a:blip r:embed="rId6"/>
          <a:stretch>
            <a:fillRect/>
          </a:stretch>
        </p:blipFill>
        <p:spPr>
          <a:xfrm>
            <a:off x="5005387" y="2802538"/>
            <a:ext cx="3648075" cy="219075"/>
          </a:xfrm>
          <a:prstGeom prst="rect">
            <a:avLst/>
          </a:prstGeom>
        </p:spPr>
      </p:pic>
      <p:pic>
        <p:nvPicPr>
          <p:cNvPr id="9" name="Рисунок 8"/>
          <p:cNvPicPr>
            <a:picLocks noChangeAspect="1"/>
          </p:cNvPicPr>
          <p:nvPr/>
        </p:nvPicPr>
        <p:blipFill>
          <a:blip r:embed="rId7"/>
          <a:stretch>
            <a:fillRect/>
          </a:stretch>
        </p:blipFill>
        <p:spPr>
          <a:xfrm>
            <a:off x="5300662" y="3608946"/>
            <a:ext cx="3352800" cy="371475"/>
          </a:xfrm>
          <a:prstGeom prst="rect">
            <a:avLst/>
          </a:prstGeom>
        </p:spPr>
      </p:pic>
      <p:pic>
        <p:nvPicPr>
          <p:cNvPr id="10" name="Рисунок 9"/>
          <p:cNvPicPr>
            <a:picLocks noChangeAspect="1"/>
          </p:cNvPicPr>
          <p:nvPr/>
        </p:nvPicPr>
        <p:blipFill>
          <a:blip r:embed="rId8"/>
          <a:stretch>
            <a:fillRect/>
          </a:stretch>
        </p:blipFill>
        <p:spPr>
          <a:xfrm>
            <a:off x="4710112" y="4212752"/>
            <a:ext cx="3943350" cy="285750"/>
          </a:xfrm>
          <a:prstGeom prst="rect">
            <a:avLst/>
          </a:prstGeom>
        </p:spPr>
      </p:pic>
    </p:spTree>
    <p:extLst>
      <p:ext uri="{BB962C8B-B14F-4D97-AF65-F5344CB8AC3E}">
        <p14:creationId xmlns:p14="http://schemas.microsoft.com/office/powerpoint/2010/main" val="1449593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Visual Studio. Shortcuts</a:t>
            </a:r>
            <a:endParaRPr lang="en-GB" dirty="0"/>
          </a:p>
        </p:txBody>
      </p:sp>
      <p:sp>
        <p:nvSpPr>
          <p:cNvPr id="14" name="TextBox 13">
            <a:extLst>
              <a:ext uri="{FF2B5EF4-FFF2-40B4-BE49-F238E27FC236}">
                <a16:creationId xmlns:a16="http://schemas.microsoft.com/office/drawing/2014/main" id="{FA452405-67E0-421A-BB40-F9FF6744B48F}"/>
              </a:ext>
            </a:extLst>
          </p:cNvPr>
          <p:cNvSpPr txBox="1"/>
          <p:nvPr/>
        </p:nvSpPr>
        <p:spPr>
          <a:xfrm>
            <a:off x="2686050" y="1409700"/>
            <a:ext cx="393382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Do</a:t>
            </a:r>
            <a:r>
              <a:rPr lang="en-US" dirty="0">
                <a:cs typeface="Calibri"/>
              </a:rPr>
              <a:t> All Shortcut – </a:t>
            </a:r>
            <a:r>
              <a:rPr lang="en-US" b="1" dirty="0">
                <a:cs typeface="Calibri"/>
              </a:rPr>
              <a:t>Ctrl + . / Alt + Enter</a:t>
            </a:r>
            <a:endParaRPr lang="en-US"/>
          </a:p>
        </p:txBody>
      </p:sp>
      <p:sp>
        <p:nvSpPr>
          <p:cNvPr id="15" name="TextBox 14">
            <a:extLst>
              <a:ext uri="{FF2B5EF4-FFF2-40B4-BE49-F238E27FC236}">
                <a16:creationId xmlns:a16="http://schemas.microsoft.com/office/drawing/2014/main" id="{0E68AE23-70AD-4CB8-B511-F470B0C78757}"/>
              </a:ext>
            </a:extLst>
          </p:cNvPr>
          <p:cNvSpPr txBox="1"/>
          <p:nvPr/>
        </p:nvSpPr>
        <p:spPr>
          <a:xfrm>
            <a:off x="628649" y="2057399"/>
            <a:ext cx="3600450"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cs typeface="Calibri"/>
              </a:rPr>
              <a:t>                       Navigate                       </a:t>
            </a:r>
            <a:endParaRPr lang="en-US" dirty="0">
              <a:cs typeface="Calibri"/>
            </a:endParaRPr>
          </a:p>
          <a:p>
            <a:endParaRPr lang="en-US" dirty="0">
              <a:cs typeface="Calibri"/>
            </a:endParaRPr>
          </a:p>
          <a:p>
            <a:r>
              <a:rPr lang="en-US" dirty="0"/>
              <a:t>Go</a:t>
            </a:r>
            <a:r>
              <a:rPr lang="en-US" dirty="0">
                <a:cs typeface="Calibri"/>
              </a:rPr>
              <a:t> To All        –       </a:t>
            </a:r>
            <a:r>
              <a:rPr lang="en-US" b="1" dirty="0">
                <a:cs typeface="Calibri"/>
              </a:rPr>
              <a:t>Ctrl + , / Ctrl + T</a:t>
            </a:r>
            <a:endParaRPr lang="en-US">
              <a:cs typeface="Calibri"/>
            </a:endParaRPr>
          </a:p>
          <a:p>
            <a:r>
              <a:rPr lang="en-US" dirty="0">
                <a:cs typeface="Calibri"/>
              </a:rPr>
              <a:t>Go To Definition – </a:t>
            </a:r>
            <a:r>
              <a:rPr lang="en-US" b="1" dirty="0">
                <a:cs typeface="Calibri"/>
              </a:rPr>
              <a:t>F12 / Ctrl + LMC</a:t>
            </a:r>
            <a:endParaRPr lang="en-US" dirty="0">
              <a:cs typeface="Calibri"/>
            </a:endParaRPr>
          </a:p>
          <a:p>
            <a:r>
              <a:rPr lang="en-US" dirty="0">
                <a:cs typeface="Calibri"/>
              </a:rPr>
              <a:t>Go To Implementation – </a:t>
            </a:r>
            <a:r>
              <a:rPr lang="en-US" b="1" dirty="0">
                <a:cs typeface="Calibri"/>
              </a:rPr>
              <a:t>Ctrl + F12</a:t>
            </a:r>
            <a:endParaRPr lang="en-US" dirty="0">
              <a:cs typeface="Calibri"/>
            </a:endParaRPr>
          </a:p>
        </p:txBody>
      </p:sp>
      <p:pic>
        <p:nvPicPr>
          <p:cNvPr id="19" name="Picture 19" descr="A close up of a logo&#10;&#10;Description generated with high confidence">
            <a:extLst>
              <a:ext uri="{FF2B5EF4-FFF2-40B4-BE49-F238E27FC236}">
                <a16:creationId xmlns:a16="http://schemas.microsoft.com/office/drawing/2014/main" id="{B4EA66B3-C522-4E9A-ACBF-922EBB47D130}"/>
              </a:ext>
            </a:extLst>
          </p:cNvPr>
          <p:cNvPicPr>
            <a:picLocks noChangeAspect="1"/>
          </p:cNvPicPr>
          <p:nvPr/>
        </p:nvPicPr>
        <p:blipFill>
          <a:blip r:embed="rId2"/>
          <a:stretch>
            <a:fillRect/>
          </a:stretch>
        </p:blipFill>
        <p:spPr>
          <a:xfrm>
            <a:off x="2481263" y="1471613"/>
            <a:ext cx="200025" cy="238125"/>
          </a:xfrm>
          <a:prstGeom prst="rect">
            <a:avLst/>
          </a:prstGeom>
        </p:spPr>
      </p:pic>
      <p:sp>
        <p:nvSpPr>
          <p:cNvPr id="21" name="TextBox 20">
            <a:extLst>
              <a:ext uri="{FF2B5EF4-FFF2-40B4-BE49-F238E27FC236}">
                <a16:creationId xmlns:a16="http://schemas.microsoft.com/office/drawing/2014/main" id="{23CA0161-A2A2-435F-A902-BC81FD71B5D7}"/>
              </a:ext>
            </a:extLst>
          </p:cNvPr>
          <p:cNvSpPr txBox="1"/>
          <p:nvPr/>
        </p:nvSpPr>
        <p:spPr>
          <a:xfrm>
            <a:off x="4438649" y="2057399"/>
            <a:ext cx="3924300"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cs typeface="Calibri"/>
              </a:rPr>
              <a:t>                           Locate                          </a:t>
            </a:r>
            <a:endParaRPr lang="en-US">
              <a:cs typeface="Calibri"/>
            </a:endParaRPr>
          </a:p>
          <a:p>
            <a:endParaRPr lang="en-US" dirty="0">
              <a:cs typeface="Calibri"/>
            </a:endParaRPr>
          </a:p>
          <a:p>
            <a:r>
              <a:rPr lang="en-US" dirty="0"/>
              <a:t>Find</a:t>
            </a:r>
            <a:r>
              <a:rPr lang="en-US" dirty="0">
                <a:cs typeface="Calibri"/>
              </a:rPr>
              <a:t> All References     –    </a:t>
            </a:r>
            <a:r>
              <a:rPr lang="en-US" b="1" dirty="0">
                <a:cs typeface="Calibri"/>
              </a:rPr>
              <a:t>Shift + F12</a:t>
            </a:r>
            <a:endParaRPr lang="en-US" dirty="0"/>
          </a:p>
          <a:p>
            <a:r>
              <a:rPr lang="en-US" dirty="0">
                <a:cs typeface="Calibri"/>
              </a:rPr>
              <a:t>Find      –      </a:t>
            </a:r>
            <a:r>
              <a:rPr lang="en-US" b="1" dirty="0">
                <a:cs typeface="Calibri"/>
              </a:rPr>
              <a:t>Ctrl + F / Ctrl + Shift + F</a:t>
            </a:r>
          </a:p>
          <a:p>
            <a:r>
              <a:rPr lang="en-US" dirty="0">
                <a:cs typeface="Calibri"/>
              </a:rPr>
              <a:t>Find In Solution Explorer – </a:t>
            </a:r>
            <a:r>
              <a:rPr lang="en-US" b="1" dirty="0">
                <a:cs typeface="Calibri"/>
              </a:rPr>
              <a:t>Ctrl + [, S</a:t>
            </a:r>
          </a:p>
        </p:txBody>
      </p:sp>
      <p:sp>
        <p:nvSpPr>
          <p:cNvPr id="23" name="TextBox 22">
            <a:extLst>
              <a:ext uri="{FF2B5EF4-FFF2-40B4-BE49-F238E27FC236}">
                <a16:creationId xmlns:a16="http://schemas.microsoft.com/office/drawing/2014/main" id="{5B90952C-12F4-4FBC-97AF-DEA886F0EC66}"/>
              </a:ext>
            </a:extLst>
          </p:cNvPr>
          <p:cNvSpPr txBox="1"/>
          <p:nvPr/>
        </p:nvSpPr>
        <p:spPr>
          <a:xfrm>
            <a:off x="1781174" y="3714749"/>
            <a:ext cx="4981575"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r>
              <a:rPr lang="en-US" u="sng" dirty="0">
                <a:cs typeface="Calibri"/>
              </a:rPr>
              <a:t>                   Edit                    </a:t>
            </a:r>
            <a:r>
              <a:rPr lang="en-US" dirty="0">
                <a:cs typeface="Calibri"/>
              </a:rPr>
              <a:t>                  </a:t>
            </a:r>
          </a:p>
          <a:p>
            <a:endParaRPr lang="en-US" dirty="0">
              <a:cs typeface="Calibri"/>
            </a:endParaRPr>
          </a:p>
          <a:p>
            <a:r>
              <a:rPr lang="en-US" dirty="0">
                <a:cs typeface="Calibri"/>
              </a:rPr>
              <a:t>Format Document                   –                </a:t>
            </a:r>
            <a:r>
              <a:rPr lang="en-US" b="1" dirty="0">
                <a:cs typeface="Calibri"/>
              </a:rPr>
              <a:t>Ctrl + K, D</a:t>
            </a:r>
          </a:p>
          <a:p>
            <a:r>
              <a:rPr lang="en-US" dirty="0"/>
              <a:t>Comment</a:t>
            </a:r>
            <a:r>
              <a:rPr lang="en-US" dirty="0">
                <a:cs typeface="Calibri"/>
              </a:rPr>
              <a:t>/Uncomment   –  </a:t>
            </a:r>
            <a:r>
              <a:rPr lang="en-US" b="1" dirty="0">
                <a:cs typeface="Calibri"/>
              </a:rPr>
              <a:t>Ctrl + K, C / Ctrl + K, U</a:t>
            </a:r>
          </a:p>
          <a:p>
            <a:r>
              <a:rPr lang="en-US" dirty="0">
                <a:cs typeface="Calibri"/>
              </a:rPr>
              <a:t>Move Line Up/Down           –         </a:t>
            </a:r>
            <a:r>
              <a:rPr lang="en-US" b="1" dirty="0">
                <a:cs typeface="Calibri"/>
              </a:rPr>
              <a:t>Alt + ↑/ Alt + ↓</a:t>
            </a:r>
          </a:p>
        </p:txBody>
      </p:sp>
    </p:spTree>
    <p:extLst>
      <p:ext uri="{BB962C8B-B14F-4D97-AF65-F5344CB8AC3E}">
        <p14:creationId xmlns:p14="http://schemas.microsoft.com/office/powerpoint/2010/main" val="183560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Code Standard</a:t>
            </a:r>
            <a:endParaRPr lang="en-GB" dirty="0"/>
          </a:p>
        </p:txBody>
      </p:sp>
      <p:sp>
        <p:nvSpPr>
          <p:cNvPr id="3" name="Content Placeholder 2"/>
          <p:cNvSpPr>
            <a:spLocks noGrp="1"/>
          </p:cNvSpPr>
          <p:nvPr>
            <p:ph idx="1"/>
          </p:nvPr>
        </p:nvSpPr>
        <p:spPr/>
        <p:txBody>
          <a:bodyPr numCol="1">
            <a:noAutofit/>
          </a:bodyPr>
          <a:lstStyle/>
          <a:p>
            <a:pPr marL="0" indent="0" algn="just">
              <a:lnSpc>
                <a:spcPct val="80000"/>
              </a:lnSpc>
              <a:buNone/>
            </a:pPr>
            <a:r>
              <a:rPr lang="en-US" sz="1500" b="1" dirty="0"/>
              <a:t>Formatting</a:t>
            </a:r>
            <a:endParaRPr lang="en-US" sz="1500" dirty="0"/>
          </a:p>
          <a:p>
            <a:pPr algn="just">
              <a:lnSpc>
                <a:spcPct val="80000"/>
              </a:lnSpc>
            </a:pPr>
            <a:r>
              <a:rPr lang="en-US" sz="1500" dirty="0"/>
              <a:t>All indentation is done with 4 spaces. No tabs are used.</a:t>
            </a:r>
          </a:p>
          <a:p>
            <a:pPr algn="just">
              <a:lnSpc>
                <a:spcPct val="80000"/>
              </a:lnSpc>
            </a:pPr>
            <a:r>
              <a:rPr lang="en-US" sz="1500" dirty="0"/>
              <a:t>Curly braces ({}) should be used around expressions except if the expression is a one-line statement (if guards etc.).</a:t>
            </a:r>
          </a:p>
          <a:p>
            <a:pPr algn="just">
              <a:lnSpc>
                <a:spcPct val="80000"/>
              </a:lnSpc>
            </a:pPr>
            <a:r>
              <a:rPr lang="en-US" sz="1500" dirty="0"/>
              <a:t>Curly braces should always be the single character existing on the line.</a:t>
            </a:r>
          </a:p>
          <a:p>
            <a:pPr algn="just">
              <a:lnSpc>
                <a:spcPct val="80000"/>
              </a:lnSpc>
            </a:pPr>
            <a:r>
              <a:rPr lang="en-US" sz="1500" dirty="0"/>
              <a:t>Use space after each comma separator in method calls.</a:t>
            </a:r>
          </a:p>
          <a:p>
            <a:pPr algn="just">
              <a:lnSpc>
                <a:spcPct val="80000"/>
              </a:lnSpc>
            </a:pPr>
            <a:r>
              <a:rPr lang="en-US" sz="1500" dirty="0"/>
              <a:t>Do not use space after parenthesis and the method argument.</a:t>
            </a:r>
          </a:p>
          <a:p>
            <a:pPr algn="just">
              <a:lnSpc>
                <a:spcPct val="80000"/>
              </a:lnSpc>
            </a:pPr>
            <a:r>
              <a:rPr lang="en-US" sz="1500" dirty="0"/>
              <a:t>Do not use space between method name and opening parenthesis for the arguments.</a:t>
            </a:r>
          </a:p>
          <a:p>
            <a:pPr marL="0" indent="0" algn="just">
              <a:lnSpc>
                <a:spcPct val="8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CreateFoo</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theFooMaker</a:t>
            </a:r>
            <a:r>
              <a:rPr lang="en-US" sz="1000" dirty="0">
                <a:latin typeface="Courier New" panose="02070309020205020404" pitchFamily="49" charset="0"/>
                <a:cs typeface="Courier New" panose="02070309020205020404" pitchFamily="49" charset="0"/>
              </a:rPr>
              <a:t>, 0, 1)</a:t>
            </a:r>
          </a:p>
          <a:p>
            <a:pPr algn="just">
              <a:lnSpc>
                <a:spcPct val="80000"/>
              </a:lnSpc>
            </a:pPr>
            <a:r>
              <a:rPr lang="en-US" sz="1500" dirty="0"/>
              <a:t>Use a space before control statements</a:t>
            </a:r>
          </a:p>
          <a:p>
            <a:pPr algn="just">
              <a:lnSpc>
                <a:spcPct val="80000"/>
              </a:lnSpc>
            </a:pPr>
            <a:r>
              <a:rPr lang="en-US" sz="1500" dirty="0"/>
              <a:t>Use a space before and after comparison operators</a:t>
            </a:r>
          </a:p>
          <a:p>
            <a:pPr marL="685800" lvl="2" indent="0" algn="just">
              <a:lnSpc>
                <a:spcPct val="80000"/>
              </a:lnSpc>
              <a:buNone/>
            </a:pPr>
            <a:r>
              <a:rPr lang="en-US" sz="1000" dirty="0">
                <a:latin typeface="Courier New" panose="02070309020205020404" pitchFamily="49" charset="0"/>
                <a:cs typeface="Courier New" panose="02070309020205020404" pitchFamily="49" charset="0"/>
              </a:rPr>
              <a:t>if (x == y) </a:t>
            </a:r>
          </a:p>
          <a:p>
            <a:pPr marL="685800" lvl="2" indent="0" algn="just">
              <a:lnSpc>
                <a:spcPct val="80000"/>
              </a:lnSpc>
              <a:buNone/>
            </a:pPr>
            <a:r>
              <a:rPr lang="en-US" sz="1000" dirty="0">
                <a:latin typeface="Courier New" panose="02070309020205020404" pitchFamily="49" charset="0"/>
                <a:cs typeface="Courier New" panose="02070309020205020404" pitchFamily="49" charset="0"/>
              </a:rPr>
              <a:t>{</a:t>
            </a:r>
          </a:p>
          <a:p>
            <a:pPr marL="685800" lvl="2" indent="0" algn="just">
              <a:lnSpc>
                <a:spcPct val="8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DoThis</a:t>
            </a:r>
            <a:r>
              <a:rPr lang="en-US" sz="1000" dirty="0">
                <a:latin typeface="Courier New" panose="02070309020205020404" pitchFamily="49" charset="0"/>
                <a:cs typeface="Courier New" panose="02070309020205020404" pitchFamily="49" charset="0"/>
              </a:rPr>
              <a:t>();</a:t>
            </a:r>
          </a:p>
          <a:p>
            <a:pPr marL="685800" lvl="2" indent="0" algn="just">
              <a:lnSpc>
                <a:spcPct val="8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DoThat</a:t>
            </a:r>
            <a:r>
              <a:rPr lang="en-US" sz="1000" dirty="0">
                <a:latin typeface="Courier New" panose="02070309020205020404" pitchFamily="49" charset="0"/>
                <a:cs typeface="Courier New" panose="02070309020205020404" pitchFamily="49" charset="0"/>
              </a:rPr>
              <a:t>();</a:t>
            </a:r>
          </a:p>
          <a:p>
            <a:pPr marL="685800" lvl="2" indent="0" algn="just">
              <a:lnSpc>
                <a:spcPct val="80000"/>
              </a:lnSpc>
              <a:buNone/>
            </a:pPr>
            <a:r>
              <a:rPr lang="en-US" sz="1000" dirty="0">
                <a:latin typeface="Courier New" panose="02070309020205020404" pitchFamily="49" charset="0"/>
                <a:cs typeface="Courier New" panose="02070309020205020404" pitchFamily="49" charset="0"/>
              </a:rPr>
              <a:t>}</a:t>
            </a:r>
          </a:p>
          <a:p>
            <a:pPr algn="just">
              <a:lnSpc>
                <a:spcPct val="80000"/>
              </a:lnSpc>
            </a:pPr>
            <a:r>
              <a:rPr lang="en-US" sz="1500" dirty="0"/>
              <a:t>Code lines (comments excluded) should not exceed 120 cols. </a:t>
            </a:r>
            <a:endParaRPr lang="en-US" altLang="en-US" sz="1500" dirty="0"/>
          </a:p>
        </p:txBody>
      </p:sp>
    </p:spTree>
    <p:extLst>
      <p:ext uri="{BB962C8B-B14F-4D97-AF65-F5344CB8AC3E}">
        <p14:creationId xmlns:p14="http://schemas.microsoft.com/office/powerpoint/2010/main" val="83877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Code Standard</a:t>
            </a:r>
            <a:endParaRPr lang="en-GB" dirty="0"/>
          </a:p>
        </p:txBody>
      </p:sp>
      <p:sp>
        <p:nvSpPr>
          <p:cNvPr id="3" name="Content Placeholder 2"/>
          <p:cNvSpPr>
            <a:spLocks noGrp="1"/>
          </p:cNvSpPr>
          <p:nvPr>
            <p:ph idx="1"/>
          </p:nvPr>
        </p:nvSpPr>
        <p:spPr/>
        <p:txBody>
          <a:bodyPr numCol="1">
            <a:noAutofit/>
          </a:bodyPr>
          <a:lstStyle/>
          <a:p>
            <a:pPr marL="0" indent="0" algn="just">
              <a:lnSpc>
                <a:spcPct val="80000"/>
              </a:lnSpc>
              <a:buNone/>
            </a:pPr>
            <a:r>
              <a:rPr lang="en-US" sz="1500" b="1" dirty="0"/>
              <a:t>Naming convention</a:t>
            </a:r>
          </a:p>
          <a:p>
            <a:pPr algn="just">
              <a:lnSpc>
                <a:spcPct val="80000"/>
              </a:lnSpc>
            </a:pPr>
            <a:r>
              <a:rPr lang="en-US" sz="1500" dirty="0"/>
              <a:t>Private member fields should be prefixed with an underscore</a:t>
            </a:r>
          </a:p>
          <a:p>
            <a:pPr marL="342900" lvl="1" indent="0" algn="just">
              <a:lnSpc>
                <a:spcPct val="80000"/>
              </a:lnSpc>
              <a:buNone/>
            </a:pPr>
            <a:r>
              <a:rPr lang="en-US" sz="1000" dirty="0">
                <a:latin typeface="Courier New" panose="02070309020205020404" pitchFamily="49" charset="0"/>
                <a:cs typeface="Courier New" panose="02070309020205020404" pitchFamily="49" charset="0"/>
              </a:rPr>
              <a:t>public class </a:t>
            </a:r>
            <a:r>
              <a:rPr lang="en-US" sz="1000" dirty="0" err="1">
                <a:latin typeface="Courier New" panose="02070309020205020404" pitchFamily="49" charset="0"/>
                <a:cs typeface="Courier New" panose="02070309020205020404" pitchFamily="49" charset="0"/>
              </a:rPr>
              <a:t>MyClass</a:t>
            </a:r>
            <a:endParaRPr lang="en-US" sz="1000" dirty="0">
              <a:latin typeface="Courier New" panose="02070309020205020404" pitchFamily="49" charset="0"/>
              <a:cs typeface="Courier New" panose="02070309020205020404" pitchFamily="49" charset="0"/>
            </a:endParaRPr>
          </a:p>
          <a:p>
            <a:pPr marL="342900" lvl="1" indent="0" algn="just">
              <a:lnSpc>
                <a:spcPct val="80000"/>
              </a:lnSpc>
              <a:buNone/>
            </a:pPr>
            <a:r>
              <a:rPr lang="en-US" sz="1000" dirty="0">
                <a:latin typeface="Courier New" panose="02070309020205020404" pitchFamily="49" charset="0"/>
                <a:cs typeface="Courier New" panose="02070309020205020404" pitchFamily="49" charset="0"/>
              </a:rPr>
              <a:t>{</a:t>
            </a:r>
          </a:p>
          <a:p>
            <a:pPr marL="342900" lvl="1" indent="0" algn="just">
              <a:lnSpc>
                <a:spcPct val="80000"/>
              </a:lnSpc>
              <a:buNone/>
            </a:pPr>
            <a:r>
              <a:rPr lang="en-US" sz="1000" dirty="0">
                <a:latin typeface="Courier New" panose="02070309020205020404" pitchFamily="49" charset="0"/>
                <a:cs typeface="Courier New" panose="02070309020205020404" pitchFamily="49" charset="0"/>
              </a:rPr>
              <a:t>    private </a:t>
            </a:r>
            <a:r>
              <a:rPr lang="en-US" sz="1000" dirty="0" err="1">
                <a:latin typeface="Courier New" panose="02070309020205020404" pitchFamily="49" charset="0"/>
                <a:cs typeface="Courier New" panose="02070309020205020404" pitchFamily="49" charset="0"/>
              </a:rPr>
              <a:t>int</a:t>
            </a:r>
            <a:r>
              <a:rPr lang="en-US" sz="1000">
                <a:latin typeface="Courier New" panose="02070309020205020404" pitchFamily="49" charset="0"/>
                <a:cs typeface="Courier New" panose="02070309020205020404" pitchFamily="49" charset="0"/>
              </a:rPr>
              <a:t> _counter</a:t>
            </a:r>
            <a:r>
              <a:rPr lang="en-US" sz="1000" dirty="0">
                <a:latin typeface="Courier New" panose="02070309020205020404" pitchFamily="49" charset="0"/>
                <a:cs typeface="Courier New" panose="02070309020205020404" pitchFamily="49" charset="0"/>
              </a:rPr>
              <a:t>;</a:t>
            </a:r>
          </a:p>
          <a:p>
            <a:pPr marL="342900" lvl="1" indent="0" algn="just">
              <a:lnSpc>
                <a:spcPct val="80000"/>
              </a:lnSpc>
              <a:buNone/>
            </a:pPr>
            <a:r>
              <a:rPr lang="en-US" sz="1000" dirty="0">
                <a:latin typeface="Courier New" panose="02070309020205020404" pitchFamily="49" charset="0"/>
                <a:cs typeface="Courier New" panose="02070309020205020404" pitchFamily="49" charset="0"/>
              </a:rPr>
              <a:t>}</a:t>
            </a:r>
          </a:p>
          <a:p>
            <a:pPr algn="just">
              <a:lnSpc>
                <a:spcPct val="80000"/>
              </a:lnSpc>
            </a:pPr>
            <a:r>
              <a:rPr lang="en-US" sz="1500" dirty="0"/>
              <a:t>Do not use Hungarian notation</a:t>
            </a:r>
          </a:p>
          <a:p>
            <a:pPr algn="just">
              <a:lnSpc>
                <a:spcPct val="80000"/>
              </a:lnSpc>
            </a:pPr>
            <a:r>
              <a:rPr lang="en-US" sz="1500" dirty="0"/>
              <a:t>Use same naming convention for constants as with non-constants. Consider using </a:t>
            </a:r>
            <a:r>
              <a:rPr lang="en-US" sz="1500" dirty="0" err="1"/>
              <a:t>readonly</a:t>
            </a:r>
            <a:r>
              <a:rPr lang="en-US" sz="1500" dirty="0"/>
              <a:t> members or a read-only properties over field constants. </a:t>
            </a:r>
          </a:p>
          <a:p>
            <a:pPr algn="just">
              <a:lnSpc>
                <a:spcPct val="80000"/>
              </a:lnSpc>
            </a:pPr>
            <a:r>
              <a:rPr lang="en-US" sz="1500" dirty="0"/>
              <a:t>Use </a:t>
            </a:r>
            <a:r>
              <a:rPr lang="en-US" sz="1500" dirty="0" err="1"/>
              <a:t>PascalCasing</a:t>
            </a:r>
            <a:r>
              <a:rPr lang="en-US" sz="1500" dirty="0"/>
              <a:t> to non-private member fields. Non-private fields should generally be avoided</a:t>
            </a:r>
          </a:p>
          <a:p>
            <a:pPr algn="just">
              <a:lnSpc>
                <a:spcPct val="80000"/>
              </a:lnSpc>
            </a:pPr>
            <a:r>
              <a:rPr lang="en-US" sz="1500" dirty="0"/>
              <a:t>Use  </a:t>
            </a:r>
            <a:r>
              <a:rPr lang="en-US" sz="1500" dirty="0" err="1"/>
              <a:t>camelCasing</a:t>
            </a:r>
            <a:r>
              <a:rPr lang="en-US" sz="1500" dirty="0"/>
              <a:t> for parameters</a:t>
            </a:r>
          </a:p>
          <a:p>
            <a:pPr algn="just">
              <a:lnSpc>
                <a:spcPct val="80000"/>
              </a:lnSpc>
            </a:pPr>
            <a:r>
              <a:rPr lang="en-US" sz="1500" dirty="0"/>
              <a:t>Use  </a:t>
            </a:r>
            <a:r>
              <a:rPr lang="en-US" sz="1500" dirty="0" err="1"/>
              <a:t>camelCasing</a:t>
            </a:r>
            <a:r>
              <a:rPr lang="en-US" sz="1500" dirty="0"/>
              <a:t> for local variables</a:t>
            </a:r>
          </a:p>
          <a:p>
            <a:pPr algn="just">
              <a:lnSpc>
                <a:spcPct val="80000"/>
              </a:lnSpc>
            </a:pPr>
            <a:r>
              <a:rPr lang="en-US" sz="1500" dirty="0"/>
              <a:t>Use  </a:t>
            </a:r>
            <a:r>
              <a:rPr lang="en-US" sz="1500" dirty="0" err="1"/>
              <a:t>PascalCasing</a:t>
            </a:r>
            <a:r>
              <a:rPr lang="en-US" sz="1500" dirty="0"/>
              <a:t> to methods, classes, properties, </a:t>
            </a:r>
            <a:r>
              <a:rPr lang="en-US" sz="1500" dirty="0" err="1"/>
              <a:t>enums</a:t>
            </a:r>
            <a:r>
              <a:rPr lang="en-US" sz="1500" dirty="0"/>
              <a:t> etc.</a:t>
            </a:r>
          </a:p>
          <a:p>
            <a:pPr algn="just">
              <a:lnSpc>
                <a:spcPct val="80000"/>
              </a:lnSpc>
            </a:pPr>
            <a:r>
              <a:rPr lang="en-US" sz="1500" dirty="0"/>
              <a:t>Use I as prefix for interfaces</a:t>
            </a:r>
          </a:p>
          <a:p>
            <a:pPr algn="just">
              <a:lnSpc>
                <a:spcPct val="80000"/>
              </a:lnSpc>
            </a:pPr>
            <a:r>
              <a:rPr lang="en-US" sz="1500" dirty="0"/>
              <a:t>All classes, variables etc. should have self describing and English name.</a:t>
            </a:r>
            <a:endParaRPr lang="en-US" altLang="en-US" sz="1500" dirty="0"/>
          </a:p>
        </p:txBody>
      </p:sp>
    </p:spTree>
    <p:extLst>
      <p:ext uri="{BB962C8B-B14F-4D97-AF65-F5344CB8AC3E}">
        <p14:creationId xmlns:p14="http://schemas.microsoft.com/office/powerpoint/2010/main" val="182067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Code Standard</a:t>
            </a:r>
            <a:endParaRPr lang="en-GB" dirty="0"/>
          </a:p>
        </p:txBody>
      </p:sp>
      <p:sp>
        <p:nvSpPr>
          <p:cNvPr id="3" name="Content Placeholder 2"/>
          <p:cNvSpPr>
            <a:spLocks noGrp="1"/>
          </p:cNvSpPr>
          <p:nvPr>
            <p:ph idx="1"/>
          </p:nvPr>
        </p:nvSpPr>
        <p:spPr/>
        <p:txBody>
          <a:bodyPr numCol="1">
            <a:noAutofit/>
          </a:bodyPr>
          <a:lstStyle/>
          <a:p>
            <a:pPr marL="0" indent="0">
              <a:buNone/>
            </a:pPr>
            <a:r>
              <a:rPr lang="en-US" sz="1600" b="1" dirty="0"/>
              <a:t>Best Practices</a:t>
            </a:r>
          </a:p>
          <a:p>
            <a:pPr marL="0" indent="0">
              <a:buNone/>
            </a:pPr>
            <a:r>
              <a:rPr lang="en-US" sz="1600" i="1" dirty="0"/>
              <a:t>Following items are recommendations for how to structure and design the code</a:t>
            </a:r>
            <a:endParaRPr lang="en-US" sz="1600" dirty="0"/>
          </a:p>
          <a:p>
            <a:r>
              <a:rPr lang="en-US" sz="1600" dirty="0"/>
              <a:t>It is generally better to use interfaces instead of inheritance to model relationship between classes.</a:t>
            </a:r>
          </a:p>
          <a:p>
            <a:r>
              <a:rPr lang="en-US" sz="1600" dirty="0"/>
              <a:t>Consider to refactor a method into several methods that contains more than 15-20 code lines.</a:t>
            </a:r>
          </a:p>
          <a:p>
            <a:r>
              <a:rPr lang="en-US" sz="1600" dirty="0"/>
              <a:t>Methods should be short, concise and preferably only do one thing but do that thing well (quote from Linus Torvalds).</a:t>
            </a:r>
          </a:p>
          <a:p>
            <a:r>
              <a:rPr lang="en-US" sz="1600" dirty="0"/>
              <a:t>If you use a specific pattern you are encouraged to refer to the pattern in comments so it is easier for others to understand your code.</a:t>
            </a:r>
          </a:p>
        </p:txBody>
      </p:sp>
    </p:spTree>
    <p:extLst>
      <p:ext uri="{BB962C8B-B14F-4D97-AF65-F5344CB8AC3E}">
        <p14:creationId xmlns:p14="http://schemas.microsoft.com/office/powerpoint/2010/main" val="574510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Code Standard</a:t>
            </a:r>
            <a:endParaRPr lang="en-GB" dirty="0"/>
          </a:p>
        </p:txBody>
      </p:sp>
      <p:sp>
        <p:nvSpPr>
          <p:cNvPr id="3" name="Content Placeholder 2"/>
          <p:cNvSpPr>
            <a:spLocks noGrp="1"/>
          </p:cNvSpPr>
          <p:nvPr>
            <p:ph idx="1"/>
          </p:nvPr>
        </p:nvSpPr>
        <p:spPr/>
        <p:txBody>
          <a:bodyPr numCol="1">
            <a:noAutofit/>
          </a:bodyPr>
          <a:lstStyle/>
          <a:p>
            <a:pPr marL="0" indent="0">
              <a:buNone/>
            </a:pPr>
            <a:r>
              <a:rPr lang="en-US" sz="1600" b="1" dirty="0"/>
              <a:t>Usage of the </a:t>
            </a:r>
            <a:r>
              <a:rPr lang="en-US" sz="1600" b="1" dirty="0" err="1"/>
              <a:t>var</a:t>
            </a:r>
            <a:r>
              <a:rPr lang="en-US" sz="1600" b="1" dirty="0"/>
              <a:t> keyword</a:t>
            </a:r>
          </a:p>
          <a:p>
            <a:r>
              <a:rPr lang="en-US" sz="1600" dirty="0" err="1"/>
              <a:t>Var</a:t>
            </a:r>
            <a:r>
              <a:rPr lang="en-US" sz="1600" dirty="0"/>
              <a:t> may be used if the right statement clearly shows which type that the variable represents.</a:t>
            </a:r>
          </a:p>
          <a:p>
            <a:pPr marL="342900" lvl="1" indent="0">
              <a:buNone/>
            </a:pP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dbConnection</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System.Data.Common.DbConnection</a:t>
            </a:r>
            <a:r>
              <a:rPr lang="en-US" sz="1200" dirty="0">
                <a:latin typeface="Courier New" panose="02070309020205020404" pitchFamily="49" charset="0"/>
                <a:cs typeface="Courier New" panose="02070309020205020404" pitchFamily="49" charset="0"/>
              </a:rPr>
              <a:t>();</a:t>
            </a:r>
          </a:p>
          <a:p>
            <a:r>
              <a:rPr lang="en-US" sz="1600" i="1" dirty="0"/>
              <a:t>Do not use </a:t>
            </a:r>
            <a:r>
              <a:rPr lang="en-US" sz="1600" i="1" dirty="0" err="1"/>
              <a:t>var</a:t>
            </a:r>
            <a:r>
              <a:rPr lang="en-US" sz="1600" i="1" dirty="0"/>
              <a:t> if the right statement doesn't show which type the variable is.</a:t>
            </a:r>
          </a:p>
          <a:p>
            <a:pPr marL="342900" lvl="1" indent="0">
              <a:buNone/>
            </a:pPr>
            <a:r>
              <a:rPr lang="en-US" sz="1200" i="1" dirty="0">
                <a:latin typeface="Courier New" panose="02070309020205020404" pitchFamily="49" charset="0"/>
                <a:cs typeface="Courier New" panose="02070309020205020404" pitchFamily="49" charset="0"/>
              </a:rPr>
              <a:t>//Do not use below</a:t>
            </a:r>
          </a:p>
          <a:p>
            <a:pPr marL="342900" lvl="1" indent="0">
              <a:buNone/>
            </a:pPr>
            <a:r>
              <a:rPr lang="en-US" sz="1200" i="1" dirty="0">
                <a:latin typeface="Courier New" panose="02070309020205020404" pitchFamily="49" charset="0"/>
                <a:cs typeface="Courier New" panose="02070309020205020404" pitchFamily="49" charset="0"/>
              </a:rPr>
              <a:t>//</a:t>
            </a:r>
            <a:r>
              <a:rPr lang="en-US" sz="1200" i="1" dirty="0" err="1">
                <a:latin typeface="Courier New" panose="02070309020205020404" pitchFamily="49" charset="0"/>
                <a:cs typeface="Courier New" panose="02070309020205020404" pitchFamily="49" charset="0"/>
              </a:rPr>
              <a:t>var</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dbConnection</a:t>
            </a:r>
            <a:r>
              <a:rPr lang="en-US" sz="1200" i="1" dirty="0">
                <a:latin typeface="Courier New" panose="02070309020205020404" pitchFamily="49" charset="0"/>
                <a:cs typeface="Courier New" panose="02070309020205020404" pitchFamily="49" charset="0"/>
              </a:rPr>
              <a:t> = </a:t>
            </a:r>
            <a:r>
              <a:rPr lang="en-US" sz="1200" i="1" dirty="0" err="1">
                <a:latin typeface="Courier New" panose="02070309020205020404" pitchFamily="49" charset="0"/>
                <a:cs typeface="Courier New" panose="02070309020205020404" pitchFamily="49" charset="0"/>
              </a:rPr>
              <a:t>Helper.GetDbConnection</a:t>
            </a:r>
            <a:r>
              <a:rPr lang="en-US" sz="1200" i="1" dirty="0">
                <a:latin typeface="Courier New" panose="02070309020205020404" pitchFamily="49" charset="0"/>
                <a:cs typeface="Courier New" panose="02070309020205020404" pitchFamily="49" charset="0"/>
              </a:rPr>
              <a:t>();</a:t>
            </a:r>
          </a:p>
          <a:p>
            <a:pPr marL="342900" lvl="1" indent="0">
              <a:buNone/>
            </a:pPr>
            <a:r>
              <a:rPr lang="en-US" sz="1200" i="1" dirty="0">
                <a:latin typeface="Courier New" panose="02070309020205020404" pitchFamily="49" charset="0"/>
                <a:cs typeface="Courier New" panose="02070309020205020404" pitchFamily="49" charset="0"/>
              </a:rPr>
              <a:t>//Use below instead</a:t>
            </a:r>
          </a:p>
          <a:p>
            <a:pPr marL="342900" lvl="1" indent="0">
              <a:buNone/>
            </a:pPr>
            <a:r>
              <a:rPr lang="en-US" sz="1200" i="1" dirty="0" err="1">
                <a:latin typeface="Courier New" panose="02070309020205020404" pitchFamily="49" charset="0"/>
                <a:cs typeface="Courier New" panose="02070309020205020404" pitchFamily="49" charset="0"/>
              </a:rPr>
              <a:t>IDbConnection</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dbConnection</a:t>
            </a:r>
            <a:r>
              <a:rPr lang="en-US" sz="1200" i="1" dirty="0">
                <a:latin typeface="Courier New" panose="02070309020205020404" pitchFamily="49" charset="0"/>
                <a:cs typeface="Courier New" panose="02070309020205020404" pitchFamily="49" charset="0"/>
              </a:rPr>
              <a:t> = </a:t>
            </a:r>
            <a:r>
              <a:rPr lang="en-US" sz="1200" i="1" dirty="0" err="1">
                <a:latin typeface="Courier New" panose="02070309020205020404" pitchFamily="49" charset="0"/>
                <a:cs typeface="Courier New" panose="02070309020205020404" pitchFamily="49" charset="0"/>
              </a:rPr>
              <a:t>Helper.GetDbConnection</a:t>
            </a:r>
            <a:r>
              <a:rPr lang="en-US" sz="1200" i="1"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86693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The Dependency Inversion Principle</a:t>
            </a:r>
            <a:endParaRPr lang="en-GB" dirty="0"/>
          </a:p>
        </p:txBody>
      </p:sp>
      <p:sp>
        <p:nvSpPr>
          <p:cNvPr id="3" name="Content Placeholder 2"/>
          <p:cNvSpPr>
            <a:spLocks noGrp="1"/>
          </p:cNvSpPr>
          <p:nvPr>
            <p:ph idx="1"/>
          </p:nvPr>
        </p:nvSpPr>
        <p:spPr/>
        <p:txBody>
          <a:bodyPr numCol="1">
            <a:noAutofit/>
          </a:bodyPr>
          <a:lstStyle/>
          <a:p>
            <a:pPr algn="just">
              <a:lnSpc>
                <a:spcPct val="80000"/>
              </a:lnSpc>
            </a:pPr>
            <a:r>
              <a:rPr lang="en-US" sz="2000" dirty="0"/>
              <a:t>HIGH LEVEL MODULES SHOULD NOT DEPEND UPON LOW LEVEL MODULES. BOTH SHOULD DEPEND UPON ABSTRACTIONS.</a:t>
            </a:r>
          </a:p>
          <a:p>
            <a:pPr algn="just">
              <a:lnSpc>
                <a:spcPct val="80000"/>
              </a:lnSpc>
            </a:pPr>
            <a:r>
              <a:rPr lang="en-US" sz="2000" dirty="0"/>
              <a:t>ABSTRACTIONS SHOULD NOT DEPEND UPON DETAILS. DETAILS SHOULD DEPEND UPON ABSTRACTIONS.</a:t>
            </a:r>
          </a:p>
          <a:p>
            <a:pPr algn="just">
              <a:lnSpc>
                <a:spcPct val="80000"/>
              </a:lnSpc>
            </a:pPr>
            <a:endParaRPr lang="en-US" altLang="en-US" sz="2000" dirty="0"/>
          </a:p>
          <a:p>
            <a:pPr algn="just">
              <a:lnSpc>
                <a:spcPct val="80000"/>
              </a:lnSpc>
            </a:pPr>
            <a:r>
              <a:rPr lang="en-US" sz="2000" dirty="0"/>
              <a:t>Why the word “inversion”? It is because more traditional software development methods, such as Structured Analysis and Design, tend to create software structures in which high level modules depend upon low level modules, and in which abstractions depend upon details. </a:t>
            </a:r>
            <a:endParaRPr lang="en-US" altLang="en-US" sz="1900" dirty="0"/>
          </a:p>
        </p:txBody>
      </p:sp>
    </p:spTree>
    <p:extLst>
      <p:ext uri="{BB962C8B-B14F-4D97-AF65-F5344CB8AC3E}">
        <p14:creationId xmlns:p14="http://schemas.microsoft.com/office/powerpoint/2010/main" val="606078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The Dependency Inversion Principle</a:t>
            </a:r>
            <a:endParaRPr lang="en-GB" dirty="0"/>
          </a:p>
        </p:txBody>
      </p:sp>
      <p:pic>
        <p:nvPicPr>
          <p:cNvPr id="7" name="Рисунок 6"/>
          <p:cNvPicPr>
            <a:picLocks noChangeAspect="1"/>
          </p:cNvPicPr>
          <p:nvPr/>
        </p:nvPicPr>
        <p:blipFill>
          <a:blip r:embed="rId2"/>
          <a:stretch>
            <a:fillRect/>
          </a:stretch>
        </p:blipFill>
        <p:spPr>
          <a:xfrm>
            <a:off x="863171" y="1320884"/>
            <a:ext cx="2952750" cy="1628775"/>
          </a:xfrm>
          <a:prstGeom prst="rect">
            <a:avLst/>
          </a:prstGeom>
        </p:spPr>
      </p:pic>
      <p:pic>
        <p:nvPicPr>
          <p:cNvPr id="8" name="Рисунок 7"/>
          <p:cNvPicPr>
            <a:picLocks noChangeAspect="1"/>
          </p:cNvPicPr>
          <p:nvPr/>
        </p:nvPicPr>
        <p:blipFill>
          <a:blip r:embed="rId3"/>
          <a:stretch>
            <a:fillRect/>
          </a:stretch>
        </p:blipFill>
        <p:spPr>
          <a:xfrm>
            <a:off x="4572000" y="1460157"/>
            <a:ext cx="3209925" cy="2438400"/>
          </a:xfrm>
          <a:prstGeom prst="rect">
            <a:avLst/>
          </a:prstGeom>
        </p:spPr>
      </p:pic>
    </p:spTree>
    <p:extLst>
      <p:ext uri="{BB962C8B-B14F-4D97-AF65-F5344CB8AC3E}">
        <p14:creationId xmlns:p14="http://schemas.microsoft.com/office/powerpoint/2010/main" val="82952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862956"/>
          </a:xfrm>
        </p:spPr>
        <p:txBody>
          <a:bodyPr/>
          <a:lstStyle/>
          <a:p>
            <a:r>
              <a:rPr lang="en-US" dirty="0"/>
              <a:t>Introduction</a:t>
            </a:r>
          </a:p>
        </p:txBody>
      </p:sp>
      <p:sp>
        <p:nvSpPr>
          <p:cNvPr id="3" name="Subtitle 2"/>
          <p:cNvSpPr>
            <a:spLocks noGrp="1"/>
          </p:cNvSpPr>
          <p:nvPr>
            <p:ph type="subTitle" idx="1"/>
          </p:nvPr>
        </p:nvSpPr>
        <p:spPr>
          <a:xfrm>
            <a:off x="1233617" y="2242795"/>
            <a:ext cx="6858000" cy="3482502"/>
          </a:xfrm>
        </p:spPr>
        <p:txBody>
          <a:bodyPr>
            <a:normAutofit/>
          </a:bodyPr>
          <a:lstStyle/>
          <a:p>
            <a:pPr marL="285750" indent="-285750" algn="l">
              <a:buFont typeface="Arial" panose="020B0604020202020204" pitchFamily="34" charset="0"/>
              <a:buChar char="•"/>
            </a:pPr>
            <a:r>
              <a:rPr lang="en-US" dirty="0"/>
              <a:t>DRY</a:t>
            </a:r>
          </a:p>
          <a:p>
            <a:pPr marL="285750" indent="-285750" algn="l">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KISS</a:t>
            </a:r>
          </a:p>
          <a:p>
            <a:pPr marL="285750" indent="-285750" algn="l">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R#</a:t>
            </a:r>
          </a:p>
          <a:p>
            <a:pPr marL="285750" indent="-285750" algn="l">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Code Standard</a:t>
            </a:r>
          </a:p>
          <a:p>
            <a:pPr marL="285750" indent="-285750" algn="l">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Dependency Inversion</a:t>
            </a:r>
          </a:p>
          <a:p>
            <a:pPr marL="285750" indent="-285750" algn="l">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Inversion of Control</a:t>
            </a:r>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The Dependency Inversion Principle</a:t>
            </a:r>
            <a:endParaRPr lang="en-GB" dirty="0"/>
          </a:p>
        </p:txBody>
      </p:sp>
      <p:pic>
        <p:nvPicPr>
          <p:cNvPr id="1028" name="Picture 4" descr="http://joelabrahamsson.com/PageFiles/193/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0730" y="1186234"/>
            <a:ext cx="4393651" cy="7873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joelabrahamsson.com/PageFiles/19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726" y="2248200"/>
            <a:ext cx="3486150" cy="169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833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Benefits of Inversion of Dependency</a:t>
            </a:r>
          </a:p>
        </p:txBody>
      </p:sp>
      <p:sp>
        <p:nvSpPr>
          <p:cNvPr id="4" name="Объект 3"/>
          <p:cNvSpPr>
            <a:spLocks noGrp="1"/>
          </p:cNvSpPr>
          <p:nvPr>
            <p:ph idx="1"/>
          </p:nvPr>
        </p:nvSpPr>
        <p:spPr>
          <a:xfrm>
            <a:off x="628650" y="1324790"/>
            <a:ext cx="7886700" cy="4145521"/>
          </a:xfrm>
        </p:spPr>
        <p:txBody>
          <a:bodyPr/>
          <a:lstStyle/>
          <a:p>
            <a:pPr algn="just"/>
            <a:r>
              <a:rPr lang="en-US" b="1" dirty="0"/>
              <a:t>X is not dependent on Y anymore</a:t>
            </a:r>
            <a:r>
              <a:rPr lang="en-US" dirty="0"/>
              <a:t> and it’s therefore less likely that we’ll have to make changes to X when we make changes in Y.</a:t>
            </a:r>
          </a:p>
          <a:p>
            <a:pPr algn="just"/>
            <a:r>
              <a:rPr lang="en-US" dirty="0"/>
              <a:t>Furthermore X is now much </a:t>
            </a:r>
            <a:r>
              <a:rPr lang="en-US" b="1" dirty="0"/>
              <a:t>more flexible as we can change which implementation of Y it uses</a:t>
            </a:r>
            <a:r>
              <a:rPr lang="en-US" dirty="0"/>
              <a:t> without changing anything in X.</a:t>
            </a:r>
          </a:p>
          <a:p>
            <a:pPr algn="just"/>
            <a:r>
              <a:rPr lang="en-US" dirty="0"/>
              <a:t>Benefit of inversion of control is also that </a:t>
            </a:r>
            <a:r>
              <a:rPr lang="en-US" b="1" dirty="0"/>
              <a:t>we can isolate our code</a:t>
            </a:r>
            <a:r>
              <a:rPr lang="en-US" dirty="0"/>
              <a:t> when creating unit tests.</a:t>
            </a:r>
          </a:p>
          <a:p>
            <a:pPr algn="just"/>
            <a:r>
              <a:rPr lang="en-US" dirty="0"/>
              <a:t>We want to be able to test the logic in X without having to care about the component Y.</a:t>
            </a:r>
          </a:p>
        </p:txBody>
      </p:sp>
    </p:spTree>
    <p:extLst>
      <p:ext uri="{BB962C8B-B14F-4D97-AF65-F5344CB8AC3E}">
        <p14:creationId xmlns:p14="http://schemas.microsoft.com/office/powerpoint/2010/main" val="1588182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Building Blocks</a:t>
            </a:r>
          </a:p>
        </p:txBody>
      </p:sp>
      <p:pic>
        <p:nvPicPr>
          <p:cNvPr id="1026" name="Picture 2" descr="http://www.dotnet-tricks.com/Content/images/di/io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8320" y="1582798"/>
            <a:ext cx="4907359" cy="363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251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Dependency Injection</a:t>
            </a:r>
          </a:p>
        </p:txBody>
      </p:sp>
      <p:pic>
        <p:nvPicPr>
          <p:cNvPr id="4" name="Рисунок 3"/>
          <p:cNvPicPr>
            <a:picLocks noChangeAspect="1"/>
          </p:cNvPicPr>
          <p:nvPr/>
        </p:nvPicPr>
        <p:blipFill>
          <a:blip r:embed="rId2"/>
          <a:stretch>
            <a:fillRect/>
          </a:stretch>
        </p:blipFill>
        <p:spPr>
          <a:xfrm>
            <a:off x="628650" y="1315984"/>
            <a:ext cx="4829175" cy="2057400"/>
          </a:xfrm>
          <a:prstGeom prst="rect">
            <a:avLst/>
          </a:prstGeom>
        </p:spPr>
      </p:pic>
      <p:pic>
        <p:nvPicPr>
          <p:cNvPr id="5" name="Рисунок 4"/>
          <p:cNvPicPr>
            <a:picLocks noChangeAspect="1"/>
          </p:cNvPicPr>
          <p:nvPr/>
        </p:nvPicPr>
        <p:blipFill>
          <a:blip r:embed="rId3"/>
          <a:stretch>
            <a:fillRect/>
          </a:stretch>
        </p:blipFill>
        <p:spPr>
          <a:xfrm>
            <a:off x="989829" y="3428002"/>
            <a:ext cx="1809750" cy="1724025"/>
          </a:xfrm>
          <a:prstGeom prst="rect">
            <a:avLst/>
          </a:prstGeom>
        </p:spPr>
      </p:pic>
    </p:spTree>
    <p:extLst>
      <p:ext uri="{BB962C8B-B14F-4D97-AF65-F5344CB8AC3E}">
        <p14:creationId xmlns:p14="http://schemas.microsoft.com/office/powerpoint/2010/main" val="1998810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Service locator</a:t>
            </a:r>
          </a:p>
        </p:txBody>
      </p:sp>
      <p:pic>
        <p:nvPicPr>
          <p:cNvPr id="6" name="Рисунок 5"/>
          <p:cNvPicPr>
            <a:picLocks noChangeAspect="1"/>
          </p:cNvPicPr>
          <p:nvPr/>
        </p:nvPicPr>
        <p:blipFill>
          <a:blip r:embed="rId2"/>
          <a:stretch>
            <a:fillRect/>
          </a:stretch>
        </p:blipFill>
        <p:spPr>
          <a:xfrm>
            <a:off x="760455" y="1434361"/>
            <a:ext cx="5324475" cy="1571625"/>
          </a:xfrm>
          <a:prstGeom prst="rect">
            <a:avLst/>
          </a:prstGeom>
        </p:spPr>
      </p:pic>
    </p:spTree>
    <p:extLst>
      <p:ext uri="{BB962C8B-B14F-4D97-AF65-F5344CB8AC3E}">
        <p14:creationId xmlns:p14="http://schemas.microsoft.com/office/powerpoint/2010/main" val="2659391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Service locator</a:t>
            </a:r>
          </a:p>
        </p:txBody>
      </p:sp>
      <p:pic>
        <p:nvPicPr>
          <p:cNvPr id="5" name="Рисунок 4"/>
          <p:cNvPicPr>
            <a:picLocks noChangeAspect="1"/>
          </p:cNvPicPr>
          <p:nvPr/>
        </p:nvPicPr>
        <p:blipFill>
          <a:blip r:embed="rId2"/>
          <a:stretch>
            <a:fillRect/>
          </a:stretch>
        </p:blipFill>
        <p:spPr>
          <a:xfrm>
            <a:off x="846824" y="1361163"/>
            <a:ext cx="5572125" cy="2181225"/>
          </a:xfrm>
          <a:prstGeom prst="rect">
            <a:avLst/>
          </a:prstGeom>
        </p:spPr>
      </p:pic>
    </p:spTree>
    <p:extLst>
      <p:ext uri="{BB962C8B-B14F-4D97-AF65-F5344CB8AC3E}">
        <p14:creationId xmlns:p14="http://schemas.microsoft.com/office/powerpoint/2010/main" val="3236111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Service locator</a:t>
            </a:r>
          </a:p>
        </p:txBody>
      </p:sp>
      <p:sp>
        <p:nvSpPr>
          <p:cNvPr id="3" name="Объект 2"/>
          <p:cNvSpPr>
            <a:spLocks noGrp="1"/>
          </p:cNvSpPr>
          <p:nvPr>
            <p:ph idx="1"/>
          </p:nvPr>
        </p:nvSpPr>
        <p:spPr/>
        <p:txBody>
          <a:bodyPr/>
          <a:lstStyle/>
          <a:p>
            <a:pPr marL="0" indent="0">
              <a:buNone/>
            </a:pPr>
            <a:r>
              <a:rPr lang="en-US" i="1" dirty="0"/>
              <a:t>Provide a global point of access to a service without coupling users to the concrete class that implements it.</a:t>
            </a:r>
          </a:p>
          <a:p>
            <a:pPr marL="0" indent="0">
              <a:buNone/>
            </a:pPr>
            <a:endParaRPr lang="en-US" i="1" dirty="0"/>
          </a:p>
          <a:p>
            <a:pPr marL="0" indent="0" algn="just">
              <a:buNone/>
            </a:pPr>
            <a:r>
              <a:rPr lang="en-US" dirty="0"/>
              <a:t>A </a:t>
            </a:r>
            <a:r>
              <a:rPr lang="en-US" b="1" dirty="0"/>
              <a:t>service</a:t>
            </a:r>
            <a:r>
              <a:rPr lang="en-US" dirty="0"/>
              <a:t> class defines an abstract interface to a set of operations. A concrete </a:t>
            </a:r>
            <a:r>
              <a:rPr lang="en-US" b="1" dirty="0"/>
              <a:t>service provider</a:t>
            </a:r>
            <a:r>
              <a:rPr lang="en-US" dirty="0"/>
              <a:t> implements this interface. A separate </a:t>
            </a:r>
            <a:r>
              <a:rPr lang="en-US" b="1" dirty="0"/>
              <a:t>service locator</a:t>
            </a:r>
            <a:r>
              <a:rPr lang="en-US" dirty="0"/>
              <a:t> provides access to the service by finding an appropriate provider while hiding both the provider’s concrete type and the process used to locate it.</a:t>
            </a:r>
          </a:p>
        </p:txBody>
      </p:sp>
    </p:spTree>
    <p:extLst>
      <p:ext uri="{BB962C8B-B14F-4D97-AF65-F5344CB8AC3E}">
        <p14:creationId xmlns:p14="http://schemas.microsoft.com/office/powerpoint/2010/main" val="2136272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Service locator</a:t>
            </a:r>
          </a:p>
        </p:txBody>
      </p:sp>
      <p:sp>
        <p:nvSpPr>
          <p:cNvPr id="3" name="Объект 2"/>
          <p:cNvSpPr>
            <a:spLocks noGrp="1"/>
          </p:cNvSpPr>
          <p:nvPr>
            <p:ph idx="1"/>
          </p:nvPr>
        </p:nvSpPr>
        <p:spPr/>
        <p:txBody>
          <a:bodyPr/>
          <a:lstStyle/>
          <a:p>
            <a:pPr marL="0" indent="0">
              <a:buNone/>
            </a:pPr>
            <a:r>
              <a:rPr lang="en-US" i="1" dirty="0"/>
              <a:t>Provide a global point of access to a service without coupling users to the concrete class that implements it.</a:t>
            </a:r>
          </a:p>
          <a:p>
            <a:pPr marL="0" indent="0">
              <a:buNone/>
            </a:pPr>
            <a:endParaRPr lang="en-US" i="1" dirty="0"/>
          </a:p>
          <a:p>
            <a:pPr marL="0" indent="0" algn="just">
              <a:buNone/>
            </a:pPr>
            <a:r>
              <a:rPr lang="en-US" dirty="0"/>
              <a:t>A </a:t>
            </a:r>
            <a:r>
              <a:rPr lang="en-US" b="1" dirty="0"/>
              <a:t>service</a:t>
            </a:r>
            <a:r>
              <a:rPr lang="en-US" dirty="0"/>
              <a:t> class defines an abstract interface to a set of operations. A concrete </a:t>
            </a:r>
            <a:r>
              <a:rPr lang="en-US" b="1" dirty="0"/>
              <a:t>service provider</a:t>
            </a:r>
            <a:r>
              <a:rPr lang="en-US" dirty="0"/>
              <a:t> implements this interface. A separate </a:t>
            </a:r>
            <a:r>
              <a:rPr lang="en-US" b="1" dirty="0"/>
              <a:t>service locator</a:t>
            </a:r>
            <a:r>
              <a:rPr lang="en-US" dirty="0"/>
              <a:t> provides access to the service by finding an appropriate provider while hiding both the provider’s concrete type and the process used to locate it.</a:t>
            </a:r>
          </a:p>
        </p:txBody>
      </p:sp>
    </p:spTree>
    <p:extLst>
      <p:ext uri="{BB962C8B-B14F-4D97-AF65-F5344CB8AC3E}">
        <p14:creationId xmlns:p14="http://schemas.microsoft.com/office/powerpoint/2010/main" val="1991373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6954795" cy="2807000"/>
          </a:xfrm>
        </p:spPr>
        <p:txBody>
          <a:bodyPr vert="horz" lIns="91440" tIns="45720" rIns="91440" bIns="45720" rtlCol="0" anchor="t">
            <a:normAutofit/>
          </a:bodyPr>
          <a:lstStyle/>
          <a:p>
            <a:pPr marL="285750" indent="-285750" algn="l">
              <a:buFont typeface="Arial" panose="020B0604020202020204" pitchFamily="34" charset="0"/>
              <a:buChar char="•"/>
            </a:pPr>
            <a:r>
              <a:rPr lang="en-GB" dirty="0"/>
              <a:t>Learn Visual Studio </a:t>
            </a:r>
            <a:r>
              <a:rPr lang="en-GB" dirty="0" err="1"/>
              <a:t>ShortCuts</a:t>
            </a:r>
          </a:p>
          <a:p>
            <a:pPr marL="285750" indent="-285750" algn="l">
              <a:buFont typeface="Arial" panose="020B0604020202020204" pitchFamily="34" charset="0"/>
              <a:buChar char="•"/>
            </a:pPr>
            <a:r>
              <a:rPr lang="en-GB" dirty="0"/>
              <a:t>Implement Inversion of control in Your Project.</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395764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Evils of Duplication</a:t>
            </a:r>
            <a:endParaRPr lang="en-GB" dirty="0"/>
          </a:p>
        </p:txBody>
      </p:sp>
      <p:sp>
        <p:nvSpPr>
          <p:cNvPr id="3" name="Content Placeholder 2"/>
          <p:cNvSpPr>
            <a:spLocks noGrp="1"/>
          </p:cNvSpPr>
          <p:nvPr>
            <p:ph idx="1"/>
          </p:nvPr>
        </p:nvSpPr>
        <p:spPr/>
        <p:txBody>
          <a:bodyPr numCol="1">
            <a:noAutofit/>
          </a:bodyPr>
          <a:lstStyle/>
          <a:p>
            <a:pPr algn="just">
              <a:lnSpc>
                <a:spcPct val="80000"/>
              </a:lnSpc>
            </a:pPr>
            <a:r>
              <a:rPr lang="en-US" altLang="en-US" sz="2400" dirty="0"/>
              <a:t>As programmers, we </a:t>
            </a:r>
            <a:r>
              <a:rPr lang="en-US" sz="2400" dirty="0"/>
              <a:t>collect, organize, maintain, and harness knowledge. We document knowledge in specifications, we make it come alive in running code, and we use it to provide the checks needed during testing.</a:t>
            </a:r>
          </a:p>
          <a:p>
            <a:pPr algn="just">
              <a:lnSpc>
                <a:spcPct val="80000"/>
              </a:lnSpc>
            </a:pPr>
            <a:r>
              <a:rPr lang="en-US" sz="2400" dirty="0"/>
              <a:t>Knowledge isn't stable. It changes—often rapidly. Your understanding of a requirement may change.</a:t>
            </a:r>
          </a:p>
          <a:p>
            <a:pPr algn="just">
              <a:lnSpc>
                <a:spcPct val="80000"/>
              </a:lnSpc>
            </a:pPr>
            <a:r>
              <a:rPr lang="en-US" sz="2400" dirty="0"/>
              <a:t>The problem is that it's easy to duplicate knowledge in the specifications, processes, and programs that we develop, and when we do so, we invite a maintenance nightmare.</a:t>
            </a:r>
          </a:p>
        </p:txBody>
      </p:sp>
    </p:spTree>
    <p:extLst>
      <p:ext uri="{BB962C8B-B14F-4D97-AF65-F5344CB8AC3E}">
        <p14:creationId xmlns:p14="http://schemas.microsoft.com/office/powerpoint/2010/main" val="215252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DRY - Do not repeat Yourself</a:t>
            </a:r>
            <a:endParaRPr lang="en-GB" dirty="0"/>
          </a:p>
        </p:txBody>
      </p:sp>
      <p:sp>
        <p:nvSpPr>
          <p:cNvPr id="3" name="Content Placeholder 2"/>
          <p:cNvSpPr>
            <a:spLocks noGrp="1"/>
          </p:cNvSpPr>
          <p:nvPr>
            <p:ph idx="1"/>
          </p:nvPr>
        </p:nvSpPr>
        <p:spPr/>
        <p:txBody>
          <a:bodyPr numCol="1">
            <a:noAutofit/>
          </a:bodyPr>
          <a:lstStyle/>
          <a:p>
            <a:pPr marL="0" indent="0">
              <a:lnSpc>
                <a:spcPct val="80000"/>
              </a:lnSpc>
              <a:buNone/>
            </a:pPr>
            <a:r>
              <a:rPr lang="en-US" sz="2000" i="1" dirty="0"/>
              <a:t>Principle</a:t>
            </a:r>
            <a:r>
              <a:rPr lang="en-US" sz="2000" dirty="0"/>
              <a:t>: Every piece of knowledge must have a single, unambiguous, authoritative representation within a system.</a:t>
            </a:r>
          </a:p>
          <a:p>
            <a:pPr marL="0" indent="0">
              <a:lnSpc>
                <a:spcPct val="80000"/>
              </a:lnSpc>
              <a:buNone/>
            </a:pPr>
            <a:endParaRPr lang="en-US" sz="2000" dirty="0"/>
          </a:p>
          <a:p>
            <a:pPr marL="0" indent="0">
              <a:lnSpc>
                <a:spcPct val="80000"/>
              </a:lnSpc>
              <a:buNone/>
            </a:pPr>
            <a:r>
              <a:rPr lang="en-US" sz="2000" dirty="0"/>
              <a:t>The alternative is to have the same thing expressed in two or more places. If you change one, you have to remember to change the others.</a:t>
            </a:r>
            <a:endParaRPr lang="en-US" altLang="en-US" sz="1900" dirty="0"/>
          </a:p>
        </p:txBody>
      </p:sp>
    </p:spTree>
    <p:extLst>
      <p:ext uri="{BB962C8B-B14F-4D97-AF65-F5344CB8AC3E}">
        <p14:creationId xmlns:p14="http://schemas.microsoft.com/office/powerpoint/2010/main" val="60320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Imposed Duplication</a:t>
            </a:r>
            <a:endParaRPr lang="en-GB" dirty="0"/>
          </a:p>
        </p:txBody>
      </p:sp>
      <p:sp>
        <p:nvSpPr>
          <p:cNvPr id="3" name="Content Placeholder 2"/>
          <p:cNvSpPr>
            <a:spLocks noGrp="1"/>
          </p:cNvSpPr>
          <p:nvPr>
            <p:ph idx="1"/>
          </p:nvPr>
        </p:nvSpPr>
        <p:spPr/>
        <p:txBody>
          <a:bodyPr numCol="1">
            <a:noAutofit/>
          </a:bodyPr>
          <a:lstStyle/>
          <a:p>
            <a:pPr marL="0" indent="0">
              <a:lnSpc>
                <a:spcPct val="80000"/>
              </a:lnSpc>
              <a:buNone/>
            </a:pPr>
            <a:r>
              <a:rPr lang="en-US" sz="2000" dirty="0"/>
              <a:t>Sometimes, duplication seems to be forced on us.</a:t>
            </a:r>
          </a:p>
          <a:p>
            <a:pPr>
              <a:lnSpc>
                <a:spcPct val="80000"/>
              </a:lnSpc>
            </a:pPr>
            <a:r>
              <a:rPr lang="en-US" sz="2000" b="1" dirty="0"/>
              <a:t>Project standards </a:t>
            </a:r>
            <a:r>
              <a:rPr lang="en-US" sz="2000" dirty="0"/>
              <a:t>may require documents that contain duplicated information, or documents that duplicate information in the code.</a:t>
            </a:r>
          </a:p>
          <a:p>
            <a:pPr>
              <a:lnSpc>
                <a:spcPct val="80000"/>
              </a:lnSpc>
            </a:pPr>
            <a:r>
              <a:rPr lang="en-US" sz="2000" b="1" dirty="0"/>
              <a:t>Multiple target platforms </a:t>
            </a:r>
            <a:r>
              <a:rPr lang="en-US" sz="2000" dirty="0"/>
              <a:t>each require their own programming languages, libraries, and development environments, which makes us duplicate shared definitions and procedures.</a:t>
            </a:r>
          </a:p>
          <a:p>
            <a:pPr>
              <a:lnSpc>
                <a:spcPct val="80000"/>
              </a:lnSpc>
            </a:pPr>
            <a:r>
              <a:rPr lang="en-US" sz="2000" b="1" dirty="0"/>
              <a:t>Programming languages </a:t>
            </a:r>
            <a:r>
              <a:rPr lang="en-US" sz="2000" dirty="0"/>
              <a:t>themselves require certain structures that duplicate information.</a:t>
            </a:r>
          </a:p>
          <a:p>
            <a:pPr marL="0" indent="0">
              <a:lnSpc>
                <a:spcPct val="80000"/>
              </a:lnSpc>
              <a:buNone/>
            </a:pPr>
            <a:r>
              <a:rPr lang="en-US" sz="2000" dirty="0"/>
              <a:t>And yet often there are ways of keeping each piece of knowledge in one place, honoring the DRY principle</a:t>
            </a:r>
            <a:endParaRPr lang="en-US" altLang="en-US" sz="1900" dirty="0"/>
          </a:p>
        </p:txBody>
      </p:sp>
    </p:spTree>
    <p:extLst>
      <p:ext uri="{BB962C8B-B14F-4D97-AF65-F5344CB8AC3E}">
        <p14:creationId xmlns:p14="http://schemas.microsoft.com/office/powerpoint/2010/main" val="82780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Other Duplication</a:t>
            </a:r>
            <a:endParaRPr lang="en-GB" dirty="0"/>
          </a:p>
        </p:txBody>
      </p:sp>
      <p:sp>
        <p:nvSpPr>
          <p:cNvPr id="3" name="Content Placeholder 2"/>
          <p:cNvSpPr>
            <a:spLocks noGrp="1"/>
          </p:cNvSpPr>
          <p:nvPr>
            <p:ph idx="1"/>
          </p:nvPr>
        </p:nvSpPr>
        <p:spPr/>
        <p:txBody>
          <a:bodyPr numCol="1">
            <a:noAutofit/>
          </a:bodyPr>
          <a:lstStyle/>
          <a:p>
            <a:pPr marL="0" indent="0" algn="just">
              <a:lnSpc>
                <a:spcPct val="80000"/>
              </a:lnSpc>
              <a:buNone/>
            </a:pPr>
            <a:r>
              <a:rPr lang="en-US" sz="2000" b="1" dirty="0"/>
              <a:t>Inadvertent Duplication. </a:t>
            </a:r>
            <a:r>
              <a:rPr lang="en-US" sz="2000" dirty="0"/>
              <a:t>Sometimes, duplication comes about as the result of mistakes in the design.</a:t>
            </a:r>
          </a:p>
          <a:p>
            <a:pPr marL="0" indent="0" algn="just">
              <a:lnSpc>
                <a:spcPct val="80000"/>
              </a:lnSpc>
              <a:buNone/>
            </a:pPr>
            <a:r>
              <a:rPr lang="en-US" sz="2000" b="1" dirty="0"/>
              <a:t>Impatient Duplication. </a:t>
            </a:r>
            <a:r>
              <a:rPr lang="en-US" sz="2000" dirty="0"/>
              <a:t>Every project has time pressures—forces that can drive the best of us to take shortcuts. Need a routine similar to one you've written? You'll be tempted to copy the original and make a few changes. Need a value to represent the maximum number of points? If I change the header file, the whole project will get rebuilt.</a:t>
            </a:r>
          </a:p>
          <a:p>
            <a:pPr marL="0" indent="0" algn="just">
              <a:lnSpc>
                <a:spcPct val="80000"/>
              </a:lnSpc>
              <a:buNone/>
            </a:pPr>
            <a:r>
              <a:rPr lang="en-US" sz="2000" b="1" dirty="0" err="1"/>
              <a:t>Interdeveloper</a:t>
            </a:r>
            <a:r>
              <a:rPr lang="en-US" sz="2000" b="1" dirty="0"/>
              <a:t> Duplication. </a:t>
            </a:r>
            <a:r>
              <a:rPr lang="en-US" sz="2000" dirty="0"/>
              <a:t>On the other hand, perhaps the hardest type of duplication to detect and handle occurs between different developers on a project. Entire sets of functionality may be inadvertently duplicated, and that duplication could go undetected for years, leading to maintenance problems.</a:t>
            </a:r>
            <a:endParaRPr lang="en-US" altLang="en-US" sz="1900" dirty="0"/>
          </a:p>
        </p:txBody>
      </p:sp>
    </p:spTree>
    <p:extLst>
      <p:ext uri="{BB962C8B-B14F-4D97-AF65-F5344CB8AC3E}">
        <p14:creationId xmlns:p14="http://schemas.microsoft.com/office/powerpoint/2010/main" val="117795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KISS. Keep it simple, stupid</a:t>
            </a:r>
            <a:endParaRPr lang="en-GB" dirty="0"/>
          </a:p>
        </p:txBody>
      </p:sp>
      <p:sp>
        <p:nvSpPr>
          <p:cNvPr id="3" name="Content Placeholder 2"/>
          <p:cNvSpPr>
            <a:spLocks noGrp="1"/>
          </p:cNvSpPr>
          <p:nvPr>
            <p:ph idx="1"/>
          </p:nvPr>
        </p:nvSpPr>
        <p:spPr/>
        <p:txBody>
          <a:bodyPr numCol="1">
            <a:noAutofit/>
          </a:bodyPr>
          <a:lstStyle/>
          <a:p>
            <a:pPr algn="just">
              <a:lnSpc>
                <a:spcPct val="80000"/>
              </a:lnSpc>
            </a:pPr>
            <a:r>
              <a:rPr lang="en-US" sz="2000" dirty="0"/>
              <a:t>A design principle noted by the </a:t>
            </a:r>
            <a:r>
              <a:rPr lang="en-US" sz="2000" dirty="0">
                <a:hlinkClick r:id="rId2" tooltip="U.S. Navy"/>
              </a:rPr>
              <a:t>U.S. Navy</a:t>
            </a:r>
            <a:r>
              <a:rPr lang="en-US" sz="2000" dirty="0"/>
              <a:t> in 1960.</a:t>
            </a:r>
          </a:p>
          <a:p>
            <a:pPr algn="just">
              <a:lnSpc>
                <a:spcPct val="80000"/>
              </a:lnSpc>
            </a:pPr>
            <a:r>
              <a:rPr lang="en-US" sz="2000" dirty="0"/>
              <a:t>The KISS principle states that most systems work best if they are kept simple rather than made complicated; therefore </a:t>
            </a:r>
            <a:r>
              <a:rPr lang="en-US" sz="2000" dirty="0">
                <a:hlinkClick r:id="rId3" tooltip="Simplicity"/>
              </a:rPr>
              <a:t>simplicity</a:t>
            </a:r>
            <a:r>
              <a:rPr lang="en-US" sz="2000" dirty="0"/>
              <a:t> should be a key goal in </a:t>
            </a:r>
            <a:r>
              <a:rPr lang="en-US" sz="2000" dirty="0">
                <a:hlinkClick r:id="rId4" tooltip="Design"/>
              </a:rPr>
              <a:t>design</a:t>
            </a:r>
            <a:r>
              <a:rPr lang="en-US" sz="2000" dirty="0"/>
              <a:t> and unnecessary complexity should be avoided.</a:t>
            </a:r>
          </a:p>
          <a:p>
            <a:pPr algn="just">
              <a:lnSpc>
                <a:spcPct val="80000"/>
              </a:lnSpc>
            </a:pPr>
            <a:r>
              <a:rPr lang="en-US" sz="2000" dirty="0">
                <a:hlinkClick r:id="rId5" tooltip="Leonardo da Vinci"/>
              </a:rPr>
              <a:t>Leonardo da Vinci</a:t>
            </a:r>
            <a:r>
              <a:rPr lang="en-US" sz="2000" dirty="0"/>
              <a:t>'s "Simplicity is the ultimate sophistication",</a:t>
            </a:r>
          </a:p>
          <a:p>
            <a:pPr algn="just">
              <a:lnSpc>
                <a:spcPct val="80000"/>
              </a:lnSpc>
            </a:pPr>
            <a:r>
              <a:rPr lang="en-US" sz="2000" dirty="0" err="1">
                <a:hlinkClick r:id="rId6" tooltip="Mies Van Der Rohe"/>
              </a:rPr>
              <a:t>Mies</a:t>
            </a:r>
            <a:r>
              <a:rPr lang="en-US" sz="2000" dirty="0">
                <a:hlinkClick r:id="rId6" tooltip="Mies Van Der Rohe"/>
              </a:rPr>
              <a:t> Van Der </a:t>
            </a:r>
            <a:r>
              <a:rPr lang="en-US" sz="2000" dirty="0" err="1">
                <a:hlinkClick r:id="rId6" tooltip="Mies Van Der Rohe"/>
              </a:rPr>
              <a:t>Rohe</a:t>
            </a:r>
            <a:r>
              <a:rPr lang="en-US" sz="2000" dirty="0" err="1"/>
              <a:t>'s</a:t>
            </a:r>
            <a:r>
              <a:rPr lang="en-US" sz="2000" dirty="0"/>
              <a:t> "</a:t>
            </a:r>
            <a:r>
              <a:rPr lang="en-US" sz="2000" dirty="0">
                <a:hlinkClick r:id="rId7" tooltip="Less is more"/>
              </a:rPr>
              <a:t>Less is more</a:t>
            </a:r>
            <a:r>
              <a:rPr lang="en-US" sz="2000" dirty="0"/>
              <a:t>", </a:t>
            </a:r>
          </a:p>
          <a:p>
            <a:pPr algn="just">
              <a:lnSpc>
                <a:spcPct val="80000"/>
              </a:lnSpc>
            </a:pPr>
            <a:r>
              <a:rPr lang="en-US" sz="2000" dirty="0">
                <a:hlinkClick r:id="rId8" tooltip="Antoine de Saint Exupéry"/>
              </a:rPr>
              <a:t>Antoine de Saint </a:t>
            </a:r>
            <a:r>
              <a:rPr lang="en-US" sz="2000" dirty="0" err="1">
                <a:hlinkClick r:id="rId8" tooltip="Antoine de Saint Exupéry"/>
              </a:rPr>
              <a:t>Exupéry</a:t>
            </a:r>
            <a:r>
              <a:rPr lang="en-US" sz="2000" dirty="0" err="1"/>
              <a:t>'s</a:t>
            </a:r>
            <a:r>
              <a:rPr lang="en-US" sz="2000" dirty="0"/>
              <a:t> "It seems that perfection is reached not when there is nothing left to add, but when there is nothing left to take away".</a:t>
            </a:r>
          </a:p>
          <a:p>
            <a:pPr algn="just">
              <a:lnSpc>
                <a:spcPct val="80000"/>
              </a:lnSpc>
            </a:pPr>
            <a:r>
              <a:rPr lang="en-US" sz="2000" dirty="0">
                <a:hlinkClick r:id="rId9" tooltip="Colin Chapman"/>
              </a:rPr>
              <a:t>Colin Chapman</a:t>
            </a:r>
            <a:r>
              <a:rPr lang="en-US" sz="2000" dirty="0"/>
              <a:t>, the founder of </a:t>
            </a:r>
            <a:r>
              <a:rPr lang="en-US" sz="2000" dirty="0">
                <a:hlinkClick r:id="rId10" tooltip="Lotus Cars"/>
              </a:rPr>
              <a:t>Lotus Cars</a:t>
            </a:r>
            <a:r>
              <a:rPr lang="en-US" sz="2000" dirty="0"/>
              <a:t>, urged his designers to "Simplify, then add lightness".</a:t>
            </a:r>
            <a:endParaRPr lang="en-US" altLang="en-US" sz="1900" dirty="0"/>
          </a:p>
        </p:txBody>
      </p:sp>
    </p:spTree>
    <p:extLst>
      <p:ext uri="{BB962C8B-B14F-4D97-AF65-F5344CB8AC3E}">
        <p14:creationId xmlns:p14="http://schemas.microsoft.com/office/powerpoint/2010/main" val="397092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KISS. </a:t>
            </a:r>
            <a:endParaRPr lang="en-GB" dirty="0"/>
          </a:p>
        </p:txBody>
      </p:sp>
      <p:sp>
        <p:nvSpPr>
          <p:cNvPr id="3" name="Content Placeholder 2"/>
          <p:cNvSpPr>
            <a:spLocks noGrp="1"/>
          </p:cNvSpPr>
          <p:nvPr>
            <p:ph idx="1"/>
          </p:nvPr>
        </p:nvSpPr>
        <p:spPr/>
        <p:txBody>
          <a:bodyPr numCol="1">
            <a:noAutofit/>
          </a:bodyPr>
          <a:lstStyle/>
          <a:p>
            <a:pPr algn="just">
              <a:lnSpc>
                <a:spcPct val="80000"/>
              </a:lnSpc>
            </a:pPr>
            <a:r>
              <a:rPr lang="en-US" sz="2000" i="1" dirty="0"/>
              <a:t>“Debugging is twice as hard as writing the code in the first place. Therefore, if you write the code as cleverly as possible, you are, by definition, not smart enough to debug it.”</a:t>
            </a:r>
            <a:r>
              <a:rPr lang="en-US" sz="2000" dirty="0"/>
              <a:t> -Brian Kernighan</a:t>
            </a:r>
          </a:p>
          <a:p>
            <a:pPr algn="just">
              <a:lnSpc>
                <a:spcPct val="80000"/>
              </a:lnSpc>
            </a:pPr>
            <a:r>
              <a:rPr lang="en-US" altLang="en-US" sz="2000" dirty="0"/>
              <a:t>Donald Knuth “</a:t>
            </a:r>
            <a:r>
              <a:rPr lang="en-US" sz="2000" dirty="0"/>
              <a:t>Programmers waste enormous amounts of time thinking about, or worrying about, the speed of noncritical parts of their programs, and these attempts at efficiency actually have a strong negative impact when debugging and maintenance are considered. We </a:t>
            </a:r>
            <a:r>
              <a:rPr lang="en-US" sz="2000" i="1" dirty="0"/>
              <a:t>should</a:t>
            </a:r>
            <a:r>
              <a:rPr lang="en-US" sz="2000" dirty="0"/>
              <a:t> forget about small efficiencies, say about 97% of the time: </a:t>
            </a:r>
            <a:r>
              <a:rPr lang="en-US" sz="2000" b="1" dirty="0"/>
              <a:t>premature optimization is the root of all evil.</a:t>
            </a:r>
            <a:r>
              <a:rPr lang="en-US" sz="2000" dirty="0"/>
              <a:t> Yet we should not pass up our opportunities in that critical 3%</a:t>
            </a:r>
            <a:r>
              <a:rPr lang="en-US" altLang="en-US" sz="2000" dirty="0"/>
              <a:t>”</a:t>
            </a:r>
            <a:endParaRPr lang="en-US" altLang="en-US" sz="1900" dirty="0"/>
          </a:p>
        </p:txBody>
      </p:sp>
    </p:spTree>
    <p:extLst>
      <p:ext uri="{BB962C8B-B14F-4D97-AF65-F5344CB8AC3E}">
        <p14:creationId xmlns:p14="http://schemas.microsoft.com/office/powerpoint/2010/main" val="254873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YAGNI -</a:t>
            </a:r>
            <a:r>
              <a:rPr lang="en-US" dirty="0"/>
              <a:t>You aren't </a:t>
            </a:r>
            <a:r>
              <a:rPr lang="en-US" dirty="0" err="1"/>
              <a:t>gonna</a:t>
            </a:r>
            <a:r>
              <a:rPr lang="en-US" dirty="0"/>
              <a:t> need it</a:t>
            </a:r>
            <a:endParaRPr lang="en-GB" dirty="0"/>
          </a:p>
        </p:txBody>
      </p:sp>
      <p:sp>
        <p:nvSpPr>
          <p:cNvPr id="3" name="Content Placeholder 2"/>
          <p:cNvSpPr>
            <a:spLocks noGrp="1"/>
          </p:cNvSpPr>
          <p:nvPr>
            <p:ph idx="1"/>
          </p:nvPr>
        </p:nvSpPr>
        <p:spPr/>
        <p:txBody>
          <a:bodyPr numCol="1">
            <a:noAutofit/>
          </a:bodyPr>
          <a:lstStyle/>
          <a:p>
            <a:pPr algn="just">
              <a:lnSpc>
                <a:spcPct val="80000"/>
              </a:lnSpc>
            </a:pPr>
            <a:r>
              <a:rPr lang="en-US" sz="2000" i="1" dirty="0"/>
              <a:t>"Always implement things when you actually need them, never when you just foresee that you need them.”</a:t>
            </a:r>
          </a:p>
          <a:p>
            <a:pPr algn="just">
              <a:lnSpc>
                <a:spcPct val="80000"/>
              </a:lnSpc>
            </a:pPr>
            <a:r>
              <a:rPr lang="en-US" sz="2000" dirty="0"/>
              <a:t>"</a:t>
            </a:r>
            <a:r>
              <a:rPr lang="en-US" sz="2000" b="1" dirty="0"/>
              <a:t>You aren't </a:t>
            </a:r>
            <a:r>
              <a:rPr lang="en-US" sz="2000" b="1" dirty="0" err="1"/>
              <a:t>gonna</a:t>
            </a:r>
            <a:r>
              <a:rPr lang="en-US" sz="2000" b="1" dirty="0"/>
              <a:t> need it</a:t>
            </a:r>
            <a:r>
              <a:rPr lang="en-US" sz="2000" dirty="0"/>
              <a:t>“ is a principle that states a programmer should not add functionality until deemed necessary.</a:t>
            </a:r>
          </a:p>
          <a:p>
            <a:pPr algn="just">
              <a:lnSpc>
                <a:spcPct val="80000"/>
              </a:lnSpc>
            </a:pPr>
            <a:r>
              <a:rPr lang="en-US" sz="2000" dirty="0"/>
              <a:t>YAGNI is a principle behind the practice of "do the simplest thing that could possibly work" (DTSTTCPW)</a:t>
            </a:r>
            <a:endParaRPr lang="en-US" altLang="en-US" sz="1900" dirty="0"/>
          </a:p>
        </p:txBody>
      </p:sp>
    </p:spTree>
    <p:extLst>
      <p:ext uri="{BB962C8B-B14F-4D97-AF65-F5344CB8AC3E}">
        <p14:creationId xmlns:p14="http://schemas.microsoft.com/office/powerpoint/2010/main" val="1516486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0400e34-d395-42f5-8494-f20c6592eb2c">
      <Terms xmlns="http://schemas.microsoft.com/office/infopath/2007/PartnerControls"/>
    </lcf76f155ced4ddcb4097134ff3c332f>
    <TaxCatchAll xmlns="532134fb-f5a0-4ded-9879-b62317c7c28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ADB32AC37F00247874D4427955735E9" ma:contentTypeVersion="11" ma:contentTypeDescription="Create a new document." ma:contentTypeScope="" ma:versionID="af0b23bc888412d7df4b506d671534db">
  <xsd:schema xmlns:xsd="http://www.w3.org/2001/XMLSchema" xmlns:xs="http://www.w3.org/2001/XMLSchema" xmlns:p="http://schemas.microsoft.com/office/2006/metadata/properties" xmlns:ns2="20400e34-d395-42f5-8494-f20c6592eb2c" xmlns:ns3="532134fb-f5a0-4ded-9879-b62317c7c28f" targetNamespace="http://schemas.microsoft.com/office/2006/metadata/properties" ma:root="true" ma:fieldsID="954d504ce1b6d3b712fb5210bc47abf2" ns2:_="" ns3:_="">
    <xsd:import namespace="20400e34-d395-42f5-8494-f20c6592eb2c"/>
    <xsd:import namespace="532134fb-f5a0-4ded-9879-b62317c7c2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00e34-d395-42f5-8494-f20c6592e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81eefaf-e118-49aa-818c-bc75380c65d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7f33e51-8bca-4508-85d8-bf7a3adc7f05}" ma:internalName="TaxCatchAll" ma:showField="CatchAllData" ma:web="532134fb-f5a0-4ded-9879-b62317c7c2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B9CCF6-055C-4009-BBCC-7E94DFE208FD}">
  <ds:schemaRefs>
    <ds:schemaRef ds:uri="http://schemas.openxmlformats.org/package/2006/metadata/core-properties"/>
    <ds:schemaRef ds:uri="http://purl.org/dc/dcmitype/"/>
    <ds:schemaRef ds:uri="532134fb-f5a0-4ded-9879-b62317c7c28f"/>
    <ds:schemaRef ds:uri="http://purl.org/dc/term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1F4512F4-F701-4084-8B2C-AE2BACFFFD06}"/>
</file>

<file path=customXml/itemProps3.xml><?xml version="1.0" encoding="utf-8"?>
<ds:datastoreItem xmlns:ds="http://schemas.openxmlformats.org/officeDocument/2006/customXml" ds:itemID="{54890ABE-5AB4-4BED-A754-F6D7A6E0D7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SummerWorkshop-New</Template>
  <TotalTime>2889</TotalTime>
  <Words>1218</Words>
  <Application>Microsoft Office PowerPoint</Application>
  <PresentationFormat>On-screen Show (4:3)</PresentationFormat>
  <Paragraphs>128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Inversion of Control</vt:lpstr>
      <vt:lpstr>Introduction</vt:lpstr>
      <vt:lpstr>The Evils of Duplication</vt:lpstr>
      <vt:lpstr>DRY - Do not repeat Yourself</vt:lpstr>
      <vt:lpstr>Imposed Duplication</vt:lpstr>
      <vt:lpstr>Other Duplication</vt:lpstr>
      <vt:lpstr>KISS. Keep it simple, stupid</vt:lpstr>
      <vt:lpstr>KISS. </vt:lpstr>
      <vt:lpstr>YAGNI -You aren't gonna need it</vt:lpstr>
      <vt:lpstr>YAGNI -You aren't gonna need it</vt:lpstr>
      <vt:lpstr>Resharper</vt:lpstr>
      <vt:lpstr>Resharper. Hot Keys</vt:lpstr>
      <vt:lpstr>Visual Studio. Shortcuts</vt:lpstr>
      <vt:lpstr>Code Standard</vt:lpstr>
      <vt:lpstr>Code Standard</vt:lpstr>
      <vt:lpstr>Code Standard</vt:lpstr>
      <vt:lpstr>Code Standard</vt:lpstr>
      <vt:lpstr>The Dependency Inversion Principle</vt:lpstr>
      <vt:lpstr>The Dependency Inversion Principle</vt:lpstr>
      <vt:lpstr>The Dependency Inversion Principle</vt:lpstr>
      <vt:lpstr>Benefits of Inversion of Dependency</vt:lpstr>
      <vt:lpstr>Building Blocks</vt:lpstr>
      <vt:lpstr>Dependency Injection</vt:lpstr>
      <vt:lpstr>Service locator</vt:lpstr>
      <vt:lpstr>Service locator</vt:lpstr>
      <vt:lpstr>Service locator</vt:lpstr>
      <vt:lpstr>Service locator</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Yuriy</cp:lastModifiedBy>
  <cp:revision>654</cp:revision>
  <dcterms:created xsi:type="dcterms:W3CDTF">2014-05-22T08:31:16Z</dcterms:created>
  <dcterms:modified xsi:type="dcterms:W3CDTF">2018-07-29T14:11:46Z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0x010100BADB32AC37F00247874D4427955735E9</vt:lpwstr>
  </property>
</Properties>
</file>