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6" r:id="rId6"/>
    <p:sldId id="280" r:id="rId7"/>
    <p:sldId id="281" r:id="rId8"/>
    <p:sldId id="282" r:id="rId9"/>
    <p:sldId id="283" r:id="rId10"/>
    <p:sldId id="284" r:id="rId11"/>
    <p:sldId id="278" r:id="rId12"/>
    <p:sldId id="259" r:id="rId13"/>
    <p:sldId id="285" r:id="rId14"/>
    <p:sldId id="287" r:id="rId15"/>
    <p:sldId id="286" r:id="rId16"/>
    <p:sldId id="261" r:id="rId17"/>
    <p:sldId id="290" r:id="rId18"/>
    <p:sldId id="295" r:id="rId19"/>
    <p:sldId id="293" r:id="rId20"/>
    <p:sldId id="263" r:id="rId21"/>
    <p:sldId id="296" r:id="rId22"/>
    <p:sldId id="300" r:id="rId23"/>
    <p:sldId id="298" r:id="rId24"/>
    <p:sldId id="297" r:id="rId25"/>
    <p:sldId id="268" r:id="rId26"/>
    <p:sldId id="269" r:id="rId27"/>
    <p:sldId id="291" r:id="rId28"/>
    <p:sldId id="292" r:id="rId29"/>
    <p:sldId id="294" r:id="rId30"/>
    <p:sldId id="260" r:id="rId31"/>
    <p:sldId id="29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73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54C091-E64B-025D-9608-50781E32D6F9}" v="2" dt="2022-02-08T07:05:54.130"/>
    <p1510:client id="{126EC3E9-C8F4-4E2D-AA2F-961801B4A6B3}" v="1" dt="2021-02-15T08:57:22.763"/>
    <p1510:client id="{3C9D143F-019A-4D5B-BD6E-51DA4541F99F}" v="3" dt="2021-02-13T09:39:09.266"/>
    <p1510:client id="{85006540-58CC-B132-C9E9-3E580C08D52D}" v="5" dt="2021-03-15T16:35:01.012"/>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89" d="100"/>
          <a:sy n="89" d="100"/>
        </p:scale>
        <p:origin x="89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1" y="0"/>
            <a:ext cx="9144000" cy="56345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6"/>
            <a:ext cx="7886700" cy="697457"/>
          </a:xfrm>
        </p:spPr>
        <p:txBody>
          <a:bodyPr/>
          <a:lstStyle>
            <a:lvl1pPr>
              <a:defRPr cap="all" baseline="0">
                <a:solidFill>
                  <a:srgbClr val="1E73B9"/>
                </a:solidFill>
                <a:latin typeface="Franklin Gothic Book" panose="020B0503020102020204" pitchFamily="34" charset="0"/>
              </a:defRPr>
            </a:lvl1pPr>
          </a:lstStyle>
          <a:p>
            <a:r>
              <a:rPr lang="en-US"/>
              <a:t>Click to edit Master title style</a:t>
            </a:r>
          </a:p>
        </p:txBody>
      </p:sp>
      <p:sp>
        <p:nvSpPr>
          <p:cNvPr id="3" name="Content Placeholder 2"/>
          <p:cNvSpPr>
            <a:spLocks noGrp="1"/>
          </p:cNvSpPr>
          <p:nvPr>
            <p:ph idx="1"/>
          </p:nvPr>
        </p:nvSpPr>
        <p:spPr>
          <a:xfrm>
            <a:off x="628650" y="1261366"/>
            <a:ext cx="7886700" cy="4145521"/>
          </a:xfrm>
        </p:spPr>
        <p:txBody>
          <a:bodyPr/>
          <a:lstStyle>
            <a:lvl1pPr>
              <a:defRPr>
                <a:solidFill>
                  <a:srgbClr val="1E73B9"/>
                </a:solidFill>
                <a:latin typeface="Franklin Gothic Book" panose="020B0503020102020204" pitchFamily="34" charset="0"/>
              </a:defRPr>
            </a:lvl1pPr>
            <a:lvl2pPr>
              <a:defRPr>
                <a:solidFill>
                  <a:srgbClr val="1E73B9"/>
                </a:solidFill>
                <a:latin typeface="Franklin Gothic Book" panose="020B0503020102020204" pitchFamily="34" charset="0"/>
              </a:defRPr>
            </a:lvl2pPr>
            <a:lvl3pPr>
              <a:defRPr>
                <a:solidFill>
                  <a:srgbClr val="1E73B9"/>
                </a:solidFill>
                <a:latin typeface="Franklin Gothic Book" panose="020B0503020102020204" pitchFamily="34" charset="0"/>
              </a:defRPr>
            </a:lvl3pPr>
            <a:lvl4pPr>
              <a:defRPr>
                <a:solidFill>
                  <a:srgbClr val="1E73B9"/>
                </a:solidFill>
                <a:latin typeface="Franklin Gothic Book" panose="020B0503020102020204" pitchFamily="34" charset="0"/>
              </a:defRPr>
            </a:lvl4pPr>
            <a:lvl5pPr>
              <a:defRPr>
                <a:solidFill>
                  <a:srgbClr val="1E73B9"/>
                </a:solidFill>
                <a:latin typeface="Franklin Gothic Book" panose="020B05030201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cxnSp>
        <p:nvCxnSpPr>
          <p:cNvPr id="9" name="Straight Connector 8"/>
          <p:cNvCxnSpPr/>
          <p:nvPr userDrawn="1"/>
        </p:nvCxnSpPr>
        <p:spPr>
          <a:xfrm>
            <a:off x="733689" y="1058374"/>
            <a:ext cx="7705536" cy="2187"/>
          </a:xfrm>
          <a:prstGeom prst="line">
            <a:avLst/>
          </a:prstGeom>
          <a:ln>
            <a:solidFill>
              <a:srgbClr val="1E73B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025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cap="all" baseline="0">
                <a:solidFill>
                  <a:schemeClr val="bg1"/>
                </a:solidFill>
                <a:latin typeface="Franklin Gothic Book" panose="020B0503020102020204" pitchFamily="34" charset="0"/>
              </a:defRPr>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spTree>
    <p:extLst>
      <p:ext uri="{BB962C8B-B14F-4D97-AF65-F5344CB8AC3E}">
        <p14:creationId xmlns:p14="http://schemas.microsoft.com/office/powerpoint/2010/main" val="2810985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04260" y="2425149"/>
            <a:ext cx="4535480" cy="1253225"/>
          </a:xfrm>
          <a:prstGeom prst="rect">
            <a:avLst/>
          </a:prstGeom>
        </p:spPr>
      </p:pic>
      <p:cxnSp>
        <p:nvCxnSpPr>
          <p:cNvPr id="7" name="Straight Connector 6"/>
          <p:cNvCxnSpPr/>
          <p:nvPr userDrawn="1"/>
        </p:nvCxnSpPr>
        <p:spPr>
          <a:xfrm flipV="1">
            <a:off x="724653" y="4874877"/>
            <a:ext cx="7694694" cy="159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title"/>
          </p:nvPr>
        </p:nvSpPr>
        <p:spPr>
          <a:xfrm>
            <a:off x="617805" y="5067152"/>
            <a:ext cx="7886700" cy="285526"/>
          </a:xfrm>
        </p:spPr>
        <p:txBody>
          <a:bodyPr>
            <a:normAutofit/>
          </a:bodyPr>
          <a:lstStyle>
            <a:lvl1pPr>
              <a:defRPr sz="2000" cap="all" baseline="0">
                <a:solidFill>
                  <a:schemeClr val="bg1"/>
                </a:solidFill>
                <a:latin typeface="Franklin Gothic Medium" panose="020B0603020102020204" pitchFamily="34" charset="0"/>
              </a:defRPr>
            </a:lvl1pPr>
          </a:lstStyle>
          <a:p>
            <a:r>
              <a:rPr lang="en-US"/>
              <a:t>Click to edit Master title style</a:t>
            </a:r>
          </a:p>
        </p:txBody>
      </p:sp>
      <p:sp>
        <p:nvSpPr>
          <p:cNvPr id="12" name="Subtitle 2"/>
          <p:cNvSpPr>
            <a:spLocks noGrp="1"/>
          </p:cNvSpPr>
          <p:nvPr>
            <p:ph type="subTitle" idx="1"/>
          </p:nvPr>
        </p:nvSpPr>
        <p:spPr>
          <a:xfrm>
            <a:off x="617805" y="5365824"/>
            <a:ext cx="7886700" cy="262853"/>
          </a:xfrm>
        </p:spPr>
        <p:txBody>
          <a:bodyPr>
            <a:normAutofit/>
          </a:bodyPr>
          <a:lstStyle>
            <a:lvl1pPr marL="0" indent="0" algn="l">
              <a:buNone/>
              <a:defRPr sz="14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21127175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E73B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7343865"/>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5" r:id="rId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Profession" TargetMode="External"/><Relationship Id="rId7" Type="http://schemas.openxmlformats.org/officeDocument/2006/relationships/hyperlink" Target="https://en.wikipedia.org/wiki/Ingenuity" TargetMode="External"/><Relationship Id="rId2" Type="http://schemas.openxmlformats.org/officeDocument/2006/relationships/hyperlink" Target="https://en.wikipedia.org/wiki/Software" TargetMode="External"/><Relationship Id="rId1" Type="http://schemas.openxmlformats.org/officeDocument/2006/relationships/slideLayout" Target="../slideLayouts/slideLayout1.xml"/><Relationship Id="rId6" Type="http://schemas.openxmlformats.org/officeDocument/2006/relationships/hyperlink" Target="https://en.wikipedia.org/wiki/Mathematics" TargetMode="External"/><Relationship Id="rId5" Type="http://schemas.openxmlformats.org/officeDocument/2006/relationships/hyperlink" Target="https://en.wikipedia.org/wiki/Scientific_knowledge" TargetMode="External"/><Relationship Id="rId4" Type="http://schemas.openxmlformats.org/officeDocument/2006/relationships/hyperlink" Target="https://en.wikipedia.org/wiki/Enginee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805" y="5098460"/>
            <a:ext cx="7886700" cy="285526"/>
          </a:xfrm>
        </p:spPr>
        <p:txBody>
          <a:bodyPr>
            <a:normAutofit fontScale="90000"/>
          </a:bodyPr>
          <a:lstStyle/>
          <a:p>
            <a:r>
              <a:rPr lang="en-US" dirty="0"/>
              <a:t>Introduction. Using Version Control System</a:t>
            </a:r>
          </a:p>
        </p:txBody>
      </p:sp>
      <p:sp>
        <p:nvSpPr>
          <p:cNvPr id="3" name="Subtitle 2"/>
          <p:cNvSpPr>
            <a:spLocks noGrp="1"/>
          </p:cNvSpPr>
          <p:nvPr>
            <p:ph type="subTitle" idx="1"/>
          </p:nvPr>
        </p:nvSpPr>
        <p:spPr>
          <a:xfrm>
            <a:off x="617805" y="5662387"/>
            <a:ext cx="7886700" cy="262853"/>
          </a:xfrm>
        </p:spPr>
        <p:txBody>
          <a:bodyPr>
            <a:normAutofit lnSpcReduction="10000"/>
          </a:bodyPr>
          <a:lstStyle/>
          <a:p>
            <a:r>
              <a:rPr lang="en-US" dirty="0" err="1"/>
              <a:t>Yurii</a:t>
            </a:r>
            <a:r>
              <a:rPr lang="en-US" dirty="0"/>
              <a:t> Hohan</a:t>
            </a:r>
          </a:p>
        </p:txBody>
      </p:sp>
      <p:sp>
        <p:nvSpPr>
          <p:cNvPr id="4" name="Rectangle 3"/>
          <p:cNvSpPr/>
          <p:nvPr/>
        </p:nvSpPr>
        <p:spPr>
          <a:xfrm>
            <a:off x="2219783" y="4450728"/>
            <a:ext cx="3759491" cy="369332"/>
          </a:xfrm>
          <a:prstGeom prst="rect">
            <a:avLst/>
          </a:prstGeom>
        </p:spPr>
        <p:txBody>
          <a:bodyPr wrap="none" anchor="t">
            <a:spAutoFit/>
          </a:bodyPr>
          <a:lstStyle/>
          <a:p>
            <a:pPr algn="ctr"/>
            <a:r>
              <a:rPr lang="en-GB" dirty="0">
                <a:ea typeface="+mn-lt"/>
                <a:cs typeface="+mn-lt"/>
              </a:rPr>
              <a:t>Continuous </a:t>
            </a:r>
            <a:r>
              <a:rPr lang="en-GB" dirty="0"/>
              <a:t>staff improvement project</a:t>
            </a:r>
            <a:endParaRPr lang="en-US" dirty="0"/>
          </a:p>
        </p:txBody>
      </p:sp>
    </p:spTree>
    <p:extLst>
      <p:ext uri="{BB962C8B-B14F-4D97-AF65-F5344CB8AC3E}">
        <p14:creationId xmlns:p14="http://schemas.microsoft.com/office/powerpoint/2010/main" val="4113233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 of VCS</a:t>
            </a:r>
          </a:p>
        </p:txBody>
      </p:sp>
      <p:sp>
        <p:nvSpPr>
          <p:cNvPr id="3" name="Content Placeholder 2"/>
          <p:cNvSpPr>
            <a:spLocks noGrp="1"/>
          </p:cNvSpPr>
          <p:nvPr>
            <p:ph idx="1"/>
          </p:nvPr>
        </p:nvSpPr>
        <p:spPr/>
        <p:txBody>
          <a:bodyPr/>
          <a:lstStyle/>
          <a:p>
            <a:r>
              <a:rPr lang="en-US" dirty="0"/>
              <a:t>Client-server model (Centralized) </a:t>
            </a:r>
          </a:p>
          <a:p>
            <a:pPr marL="342900" lvl="1" indent="0">
              <a:buNone/>
            </a:pPr>
            <a:r>
              <a:rPr lang="en-US" dirty="0"/>
              <a:t>1.  Uses Client-Server architecture</a:t>
            </a:r>
          </a:p>
          <a:p>
            <a:pPr marL="685800" lvl="1" indent="-342900">
              <a:buAutoNum type="arabicPeriod" startAt="2"/>
            </a:pPr>
            <a:r>
              <a:rPr lang="en-US" dirty="0"/>
              <a:t>Based on the idea that there is a single “central” copy of the project somewhere on the server. </a:t>
            </a:r>
          </a:p>
          <a:p>
            <a:pPr marL="685800" lvl="1" indent="-342900">
              <a:buAutoNum type="arabicPeriod" startAt="2"/>
            </a:pPr>
            <a:r>
              <a:rPr lang="en-US" dirty="0"/>
              <a:t>All programmers “commit” their changes to the central repository</a:t>
            </a:r>
          </a:p>
          <a:p>
            <a:pPr marL="685800" lvl="1" indent="-342900">
              <a:buAutoNum type="arabicPeriod" startAt="2"/>
            </a:pPr>
            <a:r>
              <a:rPr lang="en-US" dirty="0"/>
              <a:t>Examples : CVS, SVN, TFS, </a:t>
            </a:r>
            <a:r>
              <a:rPr lang="en-US" dirty="0" err="1"/>
              <a:t>etc</a:t>
            </a:r>
            <a:endParaRPr lang="en-US" dirty="0"/>
          </a:p>
          <a:p>
            <a:r>
              <a:rPr lang="en-US" dirty="0"/>
              <a:t>Distributed model </a:t>
            </a:r>
          </a:p>
          <a:p>
            <a:pPr marL="685800" lvl="1" indent="-342900">
              <a:buAutoNum type="arabicPeriod"/>
            </a:pPr>
            <a:r>
              <a:rPr lang="en-US" dirty="0"/>
              <a:t>Uses distributed architecture</a:t>
            </a:r>
          </a:p>
          <a:p>
            <a:pPr marL="685800" lvl="1" indent="-342900">
              <a:buAutoNum type="arabicPeriod"/>
            </a:pPr>
            <a:r>
              <a:rPr lang="en-US" dirty="0"/>
              <a:t>Based on the idea that each developer has its own repository with whole history. </a:t>
            </a:r>
          </a:p>
          <a:p>
            <a:pPr marL="685800" lvl="1" indent="-342900">
              <a:buAutoNum type="arabicPeriod"/>
            </a:pPr>
            <a:r>
              <a:rPr lang="en-US" dirty="0"/>
              <a:t>All programmers can synchronize their changes between each other without any central repository</a:t>
            </a:r>
          </a:p>
          <a:p>
            <a:pPr marL="685800" lvl="1" indent="-342900">
              <a:buAutoNum type="arabicPeriod"/>
            </a:pPr>
            <a:r>
              <a:rPr lang="en-US" dirty="0"/>
              <a:t>Examples: Mercurial, </a:t>
            </a:r>
            <a:r>
              <a:rPr lang="en-US" dirty="0" err="1"/>
              <a:t>Git</a:t>
            </a:r>
            <a:r>
              <a:rPr lang="en-US" dirty="0"/>
              <a:t>, Bazaar</a:t>
            </a:r>
          </a:p>
        </p:txBody>
      </p:sp>
    </p:spTree>
    <p:extLst>
      <p:ext uri="{BB962C8B-B14F-4D97-AF65-F5344CB8AC3E}">
        <p14:creationId xmlns:p14="http://schemas.microsoft.com/office/powerpoint/2010/main" val="32540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documents.lucidchart.com/documents/3a58065e-4c43-4a04-b674-723d9303674f/pages/Bpm6YTCO4NdU?a=2850&amp;x=69&amp;y=15&amp;w=688&amp;h=545&amp;store=1&amp;accept=image%2F*&amp;auth=LCA%205351425481129aa7e4c32b52bd0de15d1699259d-ts%3D14661663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2575" y="1553034"/>
            <a:ext cx="3932053" cy="31147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Centralized VCS</a:t>
            </a:r>
          </a:p>
        </p:txBody>
      </p:sp>
      <p:sp>
        <p:nvSpPr>
          <p:cNvPr id="3" name="Content Placeholder 2"/>
          <p:cNvSpPr>
            <a:spLocks noGrp="1"/>
          </p:cNvSpPr>
          <p:nvPr>
            <p:ph idx="1"/>
          </p:nvPr>
        </p:nvSpPr>
        <p:spPr>
          <a:xfrm>
            <a:off x="628649" y="1261366"/>
            <a:ext cx="4899315" cy="4145521"/>
          </a:xfrm>
        </p:spPr>
        <p:txBody>
          <a:bodyPr>
            <a:normAutofit/>
          </a:bodyPr>
          <a:lstStyle/>
          <a:p>
            <a:r>
              <a:rPr lang="en-US" dirty="0"/>
              <a:t>The main authority is repository server. The server keeps the entire history of all changes.</a:t>
            </a:r>
          </a:p>
          <a:p>
            <a:r>
              <a:rPr lang="en-US" dirty="0"/>
              <a:t>All developers know only about the central repository server. All changes are sent to central server. In order to share a change with another developer the change must be “committed” to server.</a:t>
            </a:r>
          </a:p>
          <a:p>
            <a:r>
              <a:rPr lang="en-US" dirty="0"/>
              <a:t>Each developer has its own working copy on local machine. Working copy is a snapshot of files at certain point in time.</a:t>
            </a:r>
          </a:p>
          <a:p>
            <a:endParaRPr lang="en-US" dirty="0"/>
          </a:p>
        </p:txBody>
      </p:sp>
    </p:spTree>
    <p:extLst>
      <p:ext uri="{BB962C8B-B14F-4D97-AF65-F5344CB8AC3E}">
        <p14:creationId xmlns:p14="http://schemas.microsoft.com/office/powerpoint/2010/main" val="1316410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documents.lucidchart.com/documents/3a58065e-4c43-4a04-b674-723d9303674f/pages/Bpm6YTCO4NdU?a=2850&amp;x=793&amp;y=366&amp;w=699&amp;h=523&amp;store=1&amp;accept=image%2F*&amp;auth=LCA%20a7ea4f2989b372c729c79eadd1918aa74a756ab0-ts%3D14661663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0006" y="1182636"/>
            <a:ext cx="4263994" cy="318985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Distributed VCS</a:t>
            </a:r>
          </a:p>
        </p:txBody>
      </p:sp>
      <p:sp>
        <p:nvSpPr>
          <p:cNvPr id="4" name="Content Placeholder 3"/>
          <p:cNvSpPr>
            <a:spLocks noGrp="1"/>
          </p:cNvSpPr>
          <p:nvPr>
            <p:ph idx="1"/>
          </p:nvPr>
        </p:nvSpPr>
        <p:spPr>
          <a:xfrm>
            <a:off x="628650" y="1261366"/>
            <a:ext cx="4558492" cy="4145521"/>
          </a:xfrm>
        </p:spPr>
        <p:txBody>
          <a:bodyPr/>
          <a:lstStyle/>
          <a:p>
            <a:r>
              <a:rPr lang="en-US" dirty="0"/>
              <a:t>Each developer has its own copy of repository with all changes. </a:t>
            </a:r>
          </a:p>
          <a:p>
            <a:r>
              <a:rPr lang="en-US" dirty="0"/>
              <a:t>Each repository can be connected with as many repositories as needed</a:t>
            </a:r>
          </a:p>
          <a:p>
            <a:r>
              <a:rPr lang="en-US" dirty="0"/>
              <a:t>Developer commit to local repository its changes.</a:t>
            </a:r>
          </a:p>
          <a:p>
            <a:r>
              <a:rPr lang="en-US" dirty="0"/>
              <a:t>Developer can choose which changes to synchronize with other repositories.</a:t>
            </a:r>
          </a:p>
        </p:txBody>
      </p:sp>
    </p:spTree>
    <p:extLst>
      <p:ext uri="{BB962C8B-B14F-4D97-AF65-F5344CB8AC3E}">
        <p14:creationId xmlns:p14="http://schemas.microsoft.com/office/powerpoint/2010/main" val="1081523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Working process in Centralized VCS</a:t>
            </a:r>
            <a:endParaRPr lang="en-US" dirty="0"/>
          </a:p>
        </p:txBody>
      </p:sp>
      <p:sp>
        <p:nvSpPr>
          <p:cNvPr id="3" name="Content Placeholder 2"/>
          <p:cNvSpPr>
            <a:spLocks noGrp="1"/>
          </p:cNvSpPr>
          <p:nvPr>
            <p:ph idx="1"/>
          </p:nvPr>
        </p:nvSpPr>
        <p:spPr/>
        <p:txBody>
          <a:bodyPr numCol="1">
            <a:noAutofit/>
          </a:bodyPr>
          <a:lstStyle/>
          <a:p>
            <a:pPr algn="just"/>
            <a:endParaRPr lang="en-GB" sz="1800" i="1" dirty="0">
              <a:solidFill>
                <a:schemeClr val="tx1"/>
              </a:solidFill>
              <a:latin typeface="Arial" panose="020B0604020202020204" pitchFamily="34" charset="0"/>
              <a:cs typeface="Arial" panose="020B0604020202020204" pitchFamily="34" charset="0"/>
            </a:endParaRPr>
          </a:p>
        </p:txBody>
      </p:sp>
      <p:pic>
        <p:nvPicPr>
          <p:cNvPr id="1028" name="Picture 4" descr="http://integrators.weebly.com/uploads/1/7/6/0/17600253/3087570_ori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327269"/>
            <a:ext cx="7486650" cy="4079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500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Working process in Distributed VCS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5437" y="1456041"/>
            <a:ext cx="5953125" cy="3524250"/>
          </a:xfrm>
        </p:spPr>
      </p:pic>
    </p:spTree>
    <p:extLst>
      <p:ext uri="{BB962C8B-B14F-4D97-AF65-F5344CB8AC3E}">
        <p14:creationId xmlns:p14="http://schemas.microsoft.com/office/powerpoint/2010/main" val="2690247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Checkout repository</a:t>
            </a:r>
          </a:p>
        </p:txBody>
      </p:sp>
      <p:sp>
        <p:nvSpPr>
          <p:cNvPr id="3" name="Content Placeholder 2"/>
          <p:cNvSpPr>
            <a:spLocks noGrp="1"/>
          </p:cNvSpPr>
          <p:nvPr>
            <p:ph idx="1"/>
          </p:nvPr>
        </p:nvSpPr>
        <p:spPr/>
        <p:txBody>
          <a:bodyPr/>
          <a:lstStyle/>
          <a:p>
            <a:r>
              <a:rPr lang="en-US" dirty="0"/>
              <a:t>1</a:t>
            </a:r>
          </a:p>
          <a:p>
            <a:endParaRPr lang="en-US" dirty="0"/>
          </a:p>
          <a:p>
            <a:endParaRPr lang="en-US" dirty="0"/>
          </a:p>
          <a:p>
            <a:endParaRPr lang="en-US" dirty="0"/>
          </a:p>
          <a:p>
            <a:endParaRPr lang="en-US" dirty="0"/>
          </a:p>
          <a:p>
            <a:endParaRPr lang="en-US" dirty="0"/>
          </a:p>
          <a:p>
            <a:endParaRPr lang="en-US" dirty="0"/>
          </a:p>
          <a:p>
            <a:r>
              <a:rPr lang="en-US" dirty="0"/>
              <a:t>2</a:t>
            </a:r>
          </a:p>
        </p:txBody>
      </p:sp>
      <p:pic>
        <p:nvPicPr>
          <p:cNvPr id="4" name="Picture 3"/>
          <p:cNvPicPr/>
          <p:nvPr/>
        </p:nvPicPr>
        <p:blipFill>
          <a:blip r:embed="rId2"/>
          <a:stretch>
            <a:fillRect/>
          </a:stretch>
        </p:blipFill>
        <p:spPr>
          <a:xfrm>
            <a:off x="1127412" y="1261366"/>
            <a:ext cx="7718713" cy="2678144"/>
          </a:xfrm>
          <a:prstGeom prst="rect">
            <a:avLst/>
          </a:prstGeom>
        </p:spPr>
      </p:pic>
      <p:pic>
        <p:nvPicPr>
          <p:cNvPr id="6" name="Picture 5"/>
          <p:cNvPicPr>
            <a:picLocks noChangeAspect="1"/>
          </p:cNvPicPr>
          <p:nvPr/>
        </p:nvPicPr>
        <p:blipFill>
          <a:blip r:embed="rId3"/>
          <a:stretch>
            <a:fillRect/>
          </a:stretch>
        </p:blipFill>
        <p:spPr>
          <a:xfrm>
            <a:off x="1216256" y="3900695"/>
            <a:ext cx="5314950" cy="1704975"/>
          </a:xfrm>
          <a:prstGeom prst="rect">
            <a:avLst/>
          </a:prstGeom>
        </p:spPr>
      </p:pic>
    </p:spTree>
    <p:extLst>
      <p:ext uri="{BB962C8B-B14F-4D97-AF65-F5344CB8AC3E}">
        <p14:creationId xmlns:p14="http://schemas.microsoft.com/office/powerpoint/2010/main" val="3473361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diff tool</a:t>
            </a:r>
          </a:p>
        </p:txBody>
      </p:sp>
      <p:sp>
        <p:nvSpPr>
          <p:cNvPr id="3" name="Content Placeholder 2"/>
          <p:cNvSpPr>
            <a:spLocks noGrp="1"/>
          </p:cNvSpPr>
          <p:nvPr>
            <p:ph idx="1"/>
          </p:nvPr>
        </p:nvSpPr>
        <p:spPr/>
        <p:txBody>
          <a:bodyPr/>
          <a:lstStyle/>
          <a:p>
            <a:r>
              <a:rPr lang="en-US" dirty="0"/>
              <a:t>Shows the difference between two version of file</a:t>
            </a:r>
          </a:p>
        </p:txBody>
      </p:sp>
      <p:pic>
        <p:nvPicPr>
          <p:cNvPr id="5" name="Picture 4"/>
          <p:cNvPicPr/>
          <p:nvPr/>
        </p:nvPicPr>
        <p:blipFill>
          <a:blip r:embed="rId2"/>
          <a:stretch>
            <a:fillRect/>
          </a:stretch>
        </p:blipFill>
        <p:spPr>
          <a:xfrm>
            <a:off x="353291" y="1658679"/>
            <a:ext cx="8429416" cy="3748208"/>
          </a:xfrm>
          <a:prstGeom prst="rect">
            <a:avLst/>
          </a:prstGeom>
        </p:spPr>
      </p:pic>
    </p:spTree>
    <p:extLst>
      <p:ext uri="{BB962C8B-B14F-4D97-AF65-F5344CB8AC3E}">
        <p14:creationId xmlns:p14="http://schemas.microsoft.com/office/powerpoint/2010/main" val="2590083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Conflict</a:t>
            </a:r>
            <a:endParaRPr lang="en-US" dirty="0"/>
          </a:p>
        </p:txBody>
      </p:sp>
      <p:sp>
        <p:nvSpPr>
          <p:cNvPr id="3" name="Объект 2"/>
          <p:cNvSpPr>
            <a:spLocks noGrp="1"/>
          </p:cNvSpPr>
          <p:nvPr>
            <p:ph idx="1"/>
          </p:nvPr>
        </p:nvSpPr>
        <p:spPr/>
        <p:txBody>
          <a:bodyPr/>
          <a:lstStyle/>
          <a:p>
            <a:pPr algn="just"/>
            <a:r>
              <a:rPr lang="en-US" dirty="0"/>
              <a:t>Text conflicts happen when local changes have been made to a file and remote version also include changes to the file in such a way that it can not be automatically determined how they should be merged.</a:t>
            </a:r>
          </a:p>
          <a:p>
            <a:pPr algn="just"/>
            <a:endParaRPr lang="en-US" sz="800" dirty="0"/>
          </a:p>
          <a:p>
            <a:pPr marL="342900" lvl="1" indent="0" algn="just">
              <a:buNone/>
            </a:pPr>
            <a:r>
              <a:rPr lang="en-US" sz="900" dirty="0">
                <a:latin typeface="Arial" panose="020B0604020202020204" pitchFamily="34" charset="0"/>
                <a:cs typeface="Arial" panose="020B0604020202020204" pitchFamily="34" charset="0"/>
              </a:rPr>
              <a:t> &lt;&lt;&lt;&lt;&lt;&lt;&lt; </a:t>
            </a:r>
            <a:r>
              <a:rPr lang="en-US" sz="900" dirty="0" err="1">
                <a:latin typeface="Arial" panose="020B0604020202020204" pitchFamily="34" charset="0"/>
                <a:cs typeface="Arial" panose="020B0604020202020204" pitchFamily="34" charset="0"/>
              </a:rPr>
              <a:t>HEAD:mergetest</a:t>
            </a:r>
            <a:endParaRPr lang="en-US" sz="900" dirty="0">
              <a:latin typeface="Arial" panose="020B0604020202020204" pitchFamily="34" charset="0"/>
              <a:cs typeface="Arial" panose="020B0604020202020204" pitchFamily="34" charset="0"/>
            </a:endParaRPr>
          </a:p>
          <a:p>
            <a:pPr marL="342900" lvl="1" indent="0" algn="just">
              <a:buNone/>
            </a:pPr>
            <a:r>
              <a:rPr lang="en-US" sz="900" dirty="0">
                <a:latin typeface="Arial" panose="020B0604020202020204" pitchFamily="34" charset="0"/>
                <a:cs typeface="Arial" panose="020B0604020202020204" pitchFamily="34" charset="0"/>
              </a:rPr>
              <a:t> This is my third line</a:t>
            </a:r>
          </a:p>
          <a:p>
            <a:pPr marL="342900" lvl="1" indent="0" algn="just">
              <a:buNone/>
            </a:pPr>
            <a:r>
              <a:rPr lang="en-US" sz="900" dirty="0">
                <a:latin typeface="Arial" panose="020B0604020202020204" pitchFamily="34" charset="0"/>
                <a:cs typeface="Arial" panose="020B0604020202020204" pitchFamily="34" charset="0"/>
              </a:rPr>
              <a:t> =======</a:t>
            </a:r>
          </a:p>
          <a:p>
            <a:pPr marL="342900" lvl="1" indent="0" algn="just">
              <a:buNone/>
            </a:pPr>
            <a:r>
              <a:rPr lang="en-US" sz="900" dirty="0">
                <a:latin typeface="Arial" panose="020B0604020202020204" pitchFamily="34" charset="0"/>
                <a:cs typeface="Arial" panose="020B0604020202020204" pitchFamily="34" charset="0"/>
              </a:rPr>
              <a:t> This is a fourth line I am adding</a:t>
            </a:r>
          </a:p>
          <a:p>
            <a:pPr marL="342900" lvl="1" indent="0" algn="just">
              <a:buNone/>
            </a:pPr>
            <a:r>
              <a:rPr lang="en-US" sz="900" dirty="0">
                <a:latin typeface="Arial" panose="020B0604020202020204" pitchFamily="34" charset="0"/>
                <a:cs typeface="Arial" panose="020B0604020202020204" pitchFamily="34" charset="0"/>
              </a:rPr>
              <a:t> &gt;&gt;&gt;&gt;&gt;&gt;&gt; 4e2b407f501b68f8588aa645acafffa0224b9b78:mergetest</a:t>
            </a:r>
          </a:p>
        </p:txBody>
      </p:sp>
    </p:spTree>
    <p:extLst>
      <p:ext uri="{BB962C8B-B14F-4D97-AF65-F5344CB8AC3E}">
        <p14:creationId xmlns:p14="http://schemas.microsoft.com/office/powerpoint/2010/main" val="1623256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conflict</a:t>
            </a:r>
          </a:p>
        </p:txBody>
      </p:sp>
      <p:sp>
        <p:nvSpPr>
          <p:cNvPr id="3" name="Content Placeholder 2"/>
          <p:cNvSpPr>
            <a:spLocks noGrp="1"/>
          </p:cNvSpPr>
          <p:nvPr>
            <p:ph idx="1"/>
          </p:nvPr>
        </p:nvSpPr>
        <p:spPr/>
        <p:txBody>
          <a:bodyPr/>
          <a:lstStyle/>
          <a:p>
            <a:endParaRPr lang="en-US"/>
          </a:p>
        </p:txBody>
      </p:sp>
      <p:pic>
        <p:nvPicPr>
          <p:cNvPr id="5" name="Picture 4"/>
          <p:cNvPicPr/>
          <p:nvPr/>
        </p:nvPicPr>
        <p:blipFill>
          <a:blip r:embed="rId2"/>
          <a:stretch>
            <a:fillRect/>
          </a:stretch>
        </p:blipFill>
        <p:spPr>
          <a:xfrm>
            <a:off x="287899" y="1207919"/>
            <a:ext cx="8568202" cy="4198968"/>
          </a:xfrm>
          <a:prstGeom prst="rect">
            <a:avLst/>
          </a:prstGeom>
        </p:spPr>
      </p:pic>
    </p:spTree>
    <p:extLst>
      <p:ext uri="{BB962C8B-B14F-4D97-AF65-F5344CB8AC3E}">
        <p14:creationId xmlns:p14="http://schemas.microsoft.com/office/powerpoint/2010/main" val="1335442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text conflict editor</a:t>
            </a:r>
            <a:endParaRPr lang="ro-MD" dirty="0"/>
          </a:p>
        </p:txBody>
      </p:sp>
      <p:sp>
        <p:nvSpPr>
          <p:cNvPr id="3" name="Content Placeholder 2"/>
          <p:cNvSpPr>
            <a:spLocks noGrp="1"/>
          </p:cNvSpPr>
          <p:nvPr>
            <p:ph idx="1"/>
          </p:nvPr>
        </p:nvSpPr>
        <p:spPr/>
        <p:txBody>
          <a:bodyPr/>
          <a:lstStyle/>
          <a:p>
            <a:endParaRPr lang="ro-MD"/>
          </a:p>
        </p:txBody>
      </p:sp>
      <p:pic>
        <p:nvPicPr>
          <p:cNvPr id="4" name="Picture 3"/>
          <p:cNvPicPr>
            <a:picLocks noChangeAspect="1"/>
          </p:cNvPicPr>
          <p:nvPr/>
        </p:nvPicPr>
        <p:blipFill>
          <a:blip r:embed="rId2"/>
          <a:stretch>
            <a:fillRect/>
          </a:stretch>
        </p:blipFill>
        <p:spPr>
          <a:xfrm>
            <a:off x="628650" y="1261365"/>
            <a:ext cx="7916155" cy="4216645"/>
          </a:xfrm>
          <a:prstGeom prst="rect">
            <a:avLst/>
          </a:prstGeom>
        </p:spPr>
      </p:pic>
    </p:spTree>
    <p:extLst>
      <p:ext uri="{BB962C8B-B14F-4D97-AF65-F5344CB8AC3E}">
        <p14:creationId xmlns:p14="http://schemas.microsoft.com/office/powerpoint/2010/main" val="419351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3" name="Subtitle 2"/>
          <p:cNvSpPr>
            <a:spLocks noGrp="1"/>
          </p:cNvSpPr>
          <p:nvPr>
            <p:ph type="subTitle" idx="1"/>
          </p:nvPr>
        </p:nvSpPr>
        <p:spPr/>
        <p:txBody>
          <a:bodyPr>
            <a:normAutofit/>
          </a:bodyPr>
          <a:lstStyle/>
          <a:p>
            <a:pPr marL="285750" indent="-285750" algn="l">
              <a:buFont typeface="Arial" panose="020B0604020202020204" pitchFamily="34" charset="0"/>
              <a:buChar char="•"/>
            </a:pPr>
            <a:r>
              <a:rPr lang="en-GB" dirty="0"/>
              <a:t>Internship overview and goal</a:t>
            </a:r>
          </a:p>
          <a:p>
            <a:pPr marL="285750" indent="-285750" algn="l">
              <a:buFont typeface="Arial" panose="020B0604020202020204" pitchFamily="34" charset="0"/>
              <a:buChar char="•"/>
            </a:pPr>
            <a:r>
              <a:rPr lang="en-GB" dirty="0"/>
              <a:t>Process</a:t>
            </a:r>
          </a:p>
          <a:p>
            <a:pPr marL="285750" indent="-285750" algn="l">
              <a:buFont typeface="Arial" panose="020B0604020202020204" pitchFamily="34" charset="0"/>
              <a:buChar char="•"/>
            </a:pPr>
            <a:r>
              <a:rPr lang="en-GB" dirty="0"/>
              <a:t>Role of a software Engineer</a:t>
            </a:r>
          </a:p>
        </p:txBody>
      </p:sp>
    </p:spTree>
    <p:extLst>
      <p:ext uri="{BB962C8B-B14F-4D97-AF65-F5344CB8AC3E}">
        <p14:creationId xmlns:p14="http://schemas.microsoft.com/office/powerpoint/2010/main" val="4021753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Removed file conflict</a:t>
            </a:r>
          </a:p>
        </p:txBody>
      </p:sp>
      <p:sp>
        <p:nvSpPr>
          <p:cNvPr id="3" name="Content Placeholder 2"/>
          <p:cNvSpPr>
            <a:spLocks noGrp="1"/>
          </p:cNvSpPr>
          <p:nvPr>
            <p:ph idx="1"/>
          </p:nvPr>
        </p:nvSpPr>
        <p:spPr/>
        <p:txBody>
          <a:bodyPr/>
          <a:lstStyle/>
          <a:p>
            <a:r>
              <a:rPr lang="en-US" dirty="0"/>
              <a:t>Removed file conflict occurs when one person edits a file, and another person deletes that file in their branch.</a:t>
            </a:r>
          </a:p>
          <a:p>
            <a:r>
              <a:rPr lang="en-US" dirty="0"/>
              <a:t>Removed file conflict can be resolved in following ways:</a:t>
            </a:r>
          </a:p>
          <a:p>
            <a:pPr marL="342900" lvl="1" indent="0">
              <a:buNone/>
            </a:pPr>
            <a:r>
              <a:rPr lang="en-US" dirty="0"/>
              <a:t>1. Resolving by keeping the edited file</a:t>
            </a:r>
          </a:p>
          <a:p>
            <a:pPr marL="342900" lvl="1" indent="0">
              <a:buNone/>
            </a:pPr>
            <a:r>
              <a:rPr lang="en-US" dirty="0"/>
              <a:t>2. Resolving by removing the file</a:t>
            </a:r>
          </a:p>
        </p:txBody>
      </p:sp>
    </p:spTree>
    <p:extLst>
      <p:ext uri="{BB962C8B-B14F-4D97-AF65-F5344CB8AC3E}">
        <p14:creationId xmlns:p14="http://schemas.microsoft.com/office/powerpoint/2010/main" val="2780926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Removed file conflict</a:t>
            </a:r>
          </a:p>
        </p:txBody>
      </p:sp>
      <p:sp>
        <p:nvSpPr>
          <p:cNvPr id="3" name="Content Placeholder 2"/>
          <p:cNvSpPr>
            <a:spLocks noGrp="1"/>
          </p:cNvSpPr>
          <p:nvPr>
            <p:ph idx="1"/>
          </p:nvPr>
        </p:nvSpPr>
        <p:spPr/>
        <p:txBody>
          <a:bodyPr/>
          <a:lstStyle/>
          <a:p>
            <a:endParaRPr lang="en-US"/>
          </a:p>
        </p:txBody>
      </p:sp>
      <p:pic>
        <p:nvPicPr>
          <p:cNvPr id="6" name="Picture 5"/>
          <p:cNvPicPr/>
          <p:nvPr/>
        </p:nvPicPr>
        <p:blipFill>
          <a:blip r:embed="rId2"/>
          <a:stretch>
            <a:fillRect/>
          </a:stretch>
        </p:blipFill>
        <p:spPr>
          <a:xfrm>
            <a:off x="785553" y="1368916"/>
            <a:ext cx="5943600" cy="695325"/>
          </a:xfrm>
          <a:prstGeom prst="rect">
            <a:avLst/>
          </a:prstGeom>
        </p:spPr>
      </p:pic>
      <p:pic>
        <p:nvPicPr>
          <p:cNvPr id="7" name="Picture 6"/>
          <p:cNvPicPr/>
          <p:nvPr/>
        </p:nvPicPr>
        <p:blipFill>
          <a:blip r:embed="rId3"/>
          <a:stretch>
            <a:fillRect/>
          </a:stretch>
        </p:blipFill>
        <p:spPr>
          <a:xfrm>
            <a:off x="785553" y="2149216"/>
            <a:ext cx="5943600" cy="2369820"/>
          </a:xfrm>
          <a:prstGeom prst="rect">
            <a:avLst/>
          </a:prstGeom>
        </p:spPr>
      </p:pic>
      <p:pic>
        <p:nvPicPr>
          <p:cNvPr id="8" name="Picture 7"/>
          <p:cNvPicPr/>
          <p:nvPr/>
        </p:nvPicPr>
        <p:blipFill>
          <a:blip r:embed="rId4"/>
          <a:stretch>
            <a:fillRect/>
          </a:stretch>
        </p:blipFill>
        <p:spPr>
          <a:xfrm>
            <a:off x="4202315" y="3158872"/>
            <a:ext cx="4180840" cy="2332990"/>
          </a:xfrm>
          <a:prstGeom prst="rect">
            <a:avLst/>
          </a:prstGeom>
        </p:spPr>
      </p:pic>
    </p:spTree>
    <p:extLst>
      <p:ext uri="{BB962C8B-B14F-4D97-AF65-F5344CB8AC3E}">
        <p14:creationId xmlns:p14="http://schemas.microsoft.com/office/powerpoint/2010/main" val="2111437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07462"/>
          </a:xfrm>
        </p:spPr>
        <p:txBody>
          <a:bodyPr>
            <a:normAutofit/>
          </a:bodyPr>
          <a:lstStyle/>
          <a:p>
            <a:pPr algn="just"/>
            <a:r>
              <a:rPr lang="en-US" sz="3600" dirty="0"/>
              <a:t>locking in </a:t>
            </a:r>
            <a:r>
              <a:rPr lang="en-US" sz="3600" b="1" i="1" dirty="0"/>
              <a:t>Centralized</a:t>
            </a:r>
            <a:r>
              <a:rPr lang="en-US" sz="3600" dirty="0"/>
              <a:t> VCS</a:t>
            </a:r>
          </a:p>
        </p:txBody>
      </p:sp>
      <p:sp>
        <p:nvSpPr>
          <p:cNvPr id="3" name="Content Placeholder 2"/>
          <p:cNvSpPr>
            <a:spLocks noGrp="1"/>
          </p:cNvSpPr>
          <p:nvPr>
            <p:ph idx="1"/>
          </p:nvPr>
        </p:nvSpPr>
        <p:spPr/>
        <p:txBody>
          <a:bodyPr numCol="1">
            <a:noAutofit/>
          </a:bodyPr>
          <a:lstStyle/>
          <a:p>
            <a:pPr algn="just"/>
            <a:r>
              <a:rPr lang="en-US" sz="1800" dirty="0"/>
              <a:t>There are two forms of concurrency control that we can use in centralized VCS: </a:t>
            </a:r>
            <a:r>
              <a:rPr lang="en-US" sz="1800" i="1" dirty="0"/>
              <a:t>optimistic</a:t>
            </a:r>
            <a:r>
              <a:rPr lang="en-US" sz="1800" dirty="0"/>
              <a:t> and </a:t>
            </a:r>
            <a:r>
              <a:rPr lang="en-US" sz="1800" i="1" dirty="0"/>
              <a:t>pessimistic</a:t>
            </a:r>
            <a:r>
              <a:rPr lang="en-US" sz="1800" dirty="0"/>
              <a:t> locking.</a:t>
            </a:r>
          </a:p>
          <a:p>
            <a:pPr algn="just"/>
            <a:r>
              <a:rPr lang="en-US" sz="1800" dirty="0"/>
              <a:t>Let us suppose that Mark and Albert are going to edit the same file containing info about sales.</a:t>
            </a:r>
          </a:p>
          <a:p>
            <a:pPr algn="just"/>
            <a:r>
              <a:rPr lang="en-US" sz="1800" dirty="0"/>
              <a:t>With </a:t>
            </a:r>
            <a:r>
              <a:rPr lang="en-US" sz="1800" i="1" dirty="0"/>
              <a:t>pessimistic locking </a:t>
            </a:r>
            <a:r>
              <a:rPr lang="en-US" sz="1800" dirty="0"/>
              <a:t>whoever checks out the file first prevents anyone else from editing it. So if Mark is first to check out, Albert can't work with the file until Mark is finished with it and commits his changes. </a:t>
            </a:r>
          </a:p>
          <a:p>
            <a:pPr algn="just"/>
            <a:r>
              <a:rPr lang="en-US" sz="1800" dirty="0"/>
              <a:t>With </a:t>
            </a:r>
            <a:r>
              <a:rPr lang="en-US" sz="1800" i="1" dirty="0"/>
              <a:t>optimistic locking </a:t>
            </a:r>
            <a:r>
              <a:rPr lang="en-US" sz="1800" dirty="0"/>
              <a:t>both of them can make a copy of the file and edit it freely. Mark and Albert can work on the file simultaneously, the first of them, Mark, will commit the file without problems and Albert will have to deal with the conflict during his commit (depending on the sophistication of the system).</a:t>
            </a:r>
          </a:p>
        </p:txBody>
      </p:sp>
    </p:spTree>
    <p:extLst>
      <p:ext uri="{BB962C8B-B14F-4D97-AF65-F5344CB8AC3E}">
        <p14:creationId xmlns:p14="http://schemas.microsoft.com/office/powerpoint/2010/main" val="4252976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rPr>
              <a:t>Basic Branching</a:t>
            </a:r>
          </a:p>
        </p:txBody>
      </p:sp>
      <p:sp>
        <p:nvSpPr>
          <p:cNvPr id="5" name="Rectangle 2"/>
          <p:cNvSpPr>
            <a:spLocks noChangeArrowheads="1"/>
          </p:cNvSpPr>
          <p:nvPr/>
        </p:nvSpPr>
        <p:spPr bwMode="auto">
          <a:xfrm>
            <a:off x="0" y="-138499"/>
            <a:ext cx="259669"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7094"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2227" y="1180407"/>
            <a:ext cx="2904119" cy="4372495"/>
          </a:xfrm>
          <a:prstGeom prst="rect">
            <a:avLst/>
          </a:prstGeom>
        </p:spPr>
      </p:pic>
      <p:sp>
        <p:nvSpPr>
          <p:cNvPr id="4" name="Content Placeholder 3"/>
          <p:cNvSpPr>
            <a:spLocks noGrp="1"/>
          </p:cNvSpPr>
          <p:nvPr>
            <p:ph idx="1"/>
          </p:nvPr>
        </p:nvSpPr>
        <p:spPr>
          <a:xfrm>
            <a:off x="628649" y="1180408"/>
            <a:ext cx="4803577" cy="4226480"/>
          </a:xfrm>
        </p:spPr>
        <p:txBody>
          <a:bodyPr/>
          <a:lstStyle/>
          <a:p>
            <a:r>
              <a:rPr lang="en-US" dirty="0"/>
              <a:t>Branch is a copy of an object under revision control which has it’s own history. Branch is like a nested repository inside the repository. </a:t>
            </a:r>
          </a:p>
          <a:p>
            <a:r>
              <a:rPr lang="en-US" dirty="0"/>
              <a:t>One repository must have at least one branch.</a:t>
            </a:r>
          </a:p>
          <a:p>
            <a:r>
              <a:rPr lang="en-US" dirty="0"/>
              <a:t>Branch allows to work parallel and isolated on different versions of source code.</a:t>
            </a:r>
          </a:p>
        </p:txBody>
      </p:sp>
    </p:spTree>
    <p:extLst>
      <p:ext uri="{BB962C8B-B14F-4D97-AF65-F5344CB8AC3E}">
        <p14:creationId xmlns:p14="http://schemas.microsoft.com/office/powerpoint/2010/main" val="3297086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per feature</a:t>
            </a:r>
          </a:p>
        </p:txBody>
      </p:sp>
      <p:sp>
        <p:nvSpPr>
          <p:cNvPr id="3" name="Content Placeholder 2"/>
          <p:cNvSpPr>
            <a:spLocks noGrp="1"/>
          </p:cNvSpPr>
          <p:nvPr>
            <p:ph idx="1"/>
          </p:nvPr>
        </p:nvSpPr>
        <p:spPr>
          <a:xfrm>
            <a:off x="628649" y="1261366"/>
            <a:ext cx="5098819" cy="4145521"/>
          </a:xfrm>
        </p:spPr>
        <p:txBody>
          <a:bodyPr/>
          <a:lstStyle/>
          <a:p>
            <a:r>
              <a:rPr lang="en-US" dirty="0"/>
              <a:t>Branch per feature is development process when each new User story/feature is done in its own branch.</a:t>
            </a:r>
          </a:p>
          <a:p>
            <a:r>
              <a:rPr lang="en-US" dirty="0"/>
              <a:t>Branch per feature allows maintain main branch in stable state, releasable at any time.</a:t>
            </a:r>
          </a:p>
          <a:p>
            <a:r>
              <a:rPr lang="en-US" dirty="0"/>
              <a:t>Feature branch is merged in main branch when the work is done.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27716" y="1062583"/>
            <a:ext cx="3424844" cy="4538663"/>
          </a:xfrm>
          <a:prstGeom prst="rect">
            <a:avLst/>
          </a:prstGeom>
        </p:spPr>
      </p:pic>
    </p:spTree>
    <p:extLst>
      <p:ext uri="{BB962C8B-B14F-4D97-AF65-F5344CB8AC3E}">
        <p14:creationId xmlns:p14="http://schemas.microsoft.com/office/powerpoint/2010/main" val="18545501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special files</a:t>
            </a:r>
          </a:p>
        </p:txBody>
      </p:sp>
      <p:sp>
        <p:nvSpPr>
          <p:cNvPr id="3" name="Content Placeholder 2"/>
          <p:cNvSpPr>
            <a:spLocks noGrp="1"/>
          </p:cNvSpPr>
          <p:nvPr>
            <p:ph idx="1"/>
          </p:nvPr>
        </p:nvSpPr>
        <p:spPr/>
        <p:txBody>
          <a:bodyPr/>
          <a:lstStyle/>
          <a:p>
            <a:r>
              <a:rPr lang="en-US" dirty="0"/>
              <a:t>.</a:t>
            </a:r>
            <a:r>
              <a:rPr lang="en-US" dirty="0" err="1"/>
              <a:t>gitignore</a:t>
            </a:r>
            <a:r>
              <a:rPr lang="en-US" dirty="0"/>
              <a:t> – specifies intentionally untracked files that </a:t>
            </a:r>
            <a:r>
              <a:rPr lang="en-US" dirty="0" err="1"/>
              <a:t>Git</a:t>
            </a:r>
            <a:r>
              <a:rPr lang="en-US" dirty="0"/>
              <a:t> should ignore. Almost all VCS contains such file. </a:t>
            </a:r>
          </a:p>
          <a:p>
            <a:r>
              <a:rPr lang="en-US" dirty="0"/>
              <a:t>.</a:t>
            </a:r>
            <a:r>
              <a:rPr lang="en-US" dirty="0" err="1"/>
              <a:t>gitattributes</a:t>
            </a:r>
            <a:r>
              <a:rPr lang="en-US" dirty="0"/>
              <a:t> – defines attributes for path names. Usually is used to specify line endings.</a:t>
            </a:r>
          </a:p>
          <a:p>
            <a:endParaRPr lang="en-US" dirty="0"/>
          </a:p>
        </p:txBody>
      </p:sp>
    </p:spTree>
    <p:extLst>
      <p:ext uri="{BB962C8B-B14F-4D97-AF65-F5344CB8AC3E}">
        <p14:creationId xmlns:p14="http://schemas.microsoft.com/office/powerpoint/2010/main" val="2765852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a:t>
            </a:r>
            <a:r>
              <a:rPr lang="en-US" dirty="0" err="1"/>
              <a:t>git</a:t>
            </a:r>
            <a:r>
              <a:rPr lang="en-US" dirty="0"/>
              <a:t> commands</a:t>
            </a:r>
          </a:p>
        </p:txBody>
      </p:sp>
      <p:sp>
        <p:nvSpPr>
          <p:cNvPr id="3" name="Content Placeholder 2"/>
          <p:cNvSpPr>
            <a:spLocks noGrp="1"/>
          </p:cNvSpPr>
          <p:nvPr>
            <p:ph idx="1"/>
          </p:nvPr>
        </p:nvSpPr>
        <p:spPr/>
        <p:txBody>
          <a:bodyPr/>
          <a:lstStyle/>
          <a:p>
            <a:r>
              <a:rPr lang="en-US" dirty="0" err="1"/>
              <a:t>git</a:t>
            </a:r>
            <a:r>
              <a:rPr lang="en-US" dirty="0"/>
              <a:t> clone – creates a new local copy of remote repository </a:t>
            </a:r>
          </a:p>
          <a:p>
            <a:r>
              <a:rPr lang="en-US" dirty="0" err="1"/>
              <a:t>git</a:t>
            </a:r>
            <a:r>
              <a:rPr lang="en-US" dirty="0"/>
              <a:t> add – adds pending changes to index</a:t>
            </a:r>
          </a:p>
          <a:p>
            <a:r>
              <a:rPr lang="en-US" dirty="0" err="1"/>
              <a:t>git</a:t>
            </a:r>
            <a:r>
              <a:rPr lang="en-US" dirty="0"/>
              <a:t> commit – creates new commit</a:t>
            </a:r>
          </a:p>
          <a:p>
            <a:r>
              <a:rPr lang="en-US" dirty="0" err="1"/>
              <a:t>git</a:t>
            </a:r>
            <a:r>
              <a:rPr lang="en-US" dirty="0"/>
              <a:t> status – shows status of working tree</a:t>
            </a:r>
          </a:p>
          <a:p>
            <a:r>
              <a:rPr lang="en-US" dirty="0" err="1"/>
              <a:t>git</a:t>
            </a:r>
            <a:r>
              <a:rPr lang="en-US" dirty="0"/>
              <a:t> pull – get changes from remote repository branch</a:t>
            </a:r>
          </a:p>
          <a:p>
            <a:r>
              <a:rPr lang="en-US" dirty="0" err="1"/>
              <a:t>git</a:t>
            </a:r>
            <a:r>
              <a:rPr lang="en-US" dirty="0"/>
              <a:t> push – sends local commits to remote repository</a:t>
            </a:r>
          </a:p>
          <a:p>
            <a:r>
              <a:rPr lang="en-US" dirty="0" err="1"/>
              <a:t>git</a:t>
            </a:r>
            <a:r>
              <a:rPr lang="en-US" dirty="0"/>
              <a:t> checkout – switches working branch</a:t>
            </a:r>
          </a:p>
          <a:p>
            <a:r>
              <a:rPr lang="en-US" dirty="0" err="1"/>
              <a:t>git</a:t>
            </a:r>
            <a:r>
              <a:rPr lang="en-US" dirty="0"/>
              <a:t> branch – shows local branches</a:t>
            </a:r>
          </a:p>
          <a:p>
            <a:r>
              <a:rPr lang="en-US" dirty="0" err="1"/>
              <a:t>gitk</a:t>
            </a:r>
            <a:r>
              <a:rPr lang="en-US" dirty="0"/>
              <a:t> – Visualize the commit graph, showing the information related to each commit</a:t>
            </a:r>
          </a:p>
        </p:txBody>
      </p:sp>
    </p:spTree>
    <p:extLst>
      <p:ext uri="{BB962C8B-B14F-4D97-AF65-F5344CB8AC3E}">
        <p14:creationId xmlns:p14="http://schemas.microsoft.com/office/powerpoint/2010/main" val="1343433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1052426"/>
          </a:xfrm>
        </p:spPr>
        <p:txBody>
          <a:bodyPr>
            <a:normAutofit/>
          </a:bodyPr>
          <a:lstStyle/>
          <a:p>
            <a:r>
              <a:rPr lang="en-US" dirty="0"/>
              <a:t>Assignment</a:t>
            </a:r>
          </a:p>
        </p:txBody>
      </p:sp>
      <p:sp>
        <p:nvSpPr>
          <p:cNvPr id="3" name="Subtitle 2"/>
          <p:cNvSpPr>
            <a:spLocks noGrp="1"/>
          </p:cNvSpPr>
          <p:nvPr>
            <p:ph type="subTitle" idx="1"/>
          </p:nvPr>
        </p:nvSpPr>
        <p:spPr>
          <a:xfrm>
            <a:off x="1142999" y="2275746"/>
            <a:ext cx="6954795" cy="2807000"/>
          </a:xfrm>
        </p:spPr>
        <p:txBody>
          <a:bodyPr>
            <a:normAutofit fontScale="92500" lnSpcReduction="10000"/>
          </a:bodyPr>
          <a:lstStyle/>
          <a:p>
            <a:pPr marL="285750" indent="-285750" algn="l">
              <a:buFont typeface="Arial" panose="020B0604020202020204" pitchFamily="34" charset="0"/>
              <a:buChar char="•"/>
            </a:pPr>
            <a:r>
              <a:rPr lang="en-GB" dirty="0"/>
              <a:t>Create a repository in the version control system of your choice (SVN, TFS or GIT).</a:t>
            </a:r>
          </a:p>
          <a:p>
            <a:pPr marL="285750" indent="-285750" algn="l">
              <a:buFont typeface="Arial" panose="020B0604020202020204" pitchFamily="34" charset="0"/>
              <a:buChar char="•"/>
            </a:pPr>
            <a:r>
              <a:rPr lang="en-GB" dirty="0"/>
              <a:t>Do several  test commits.</a:t>
            </a:r>
          </a:p>
          <a:p>
            <a:pPr marL="285750" indent="-285750" algn="l">
              <a:buFont typeface="Arial" panose="020B0604020202020204" pitchFamily="34" charset="0"/>
              <a:buChar char="•"/>
            </a:pPr>
            <a:r>
              <a:rPr lang="en-GB" dirty="0"/>
              <a:t>Reproduce a situation for a text conflict and explain how you resolved it.</a:t>
            </a:r>
          </a:p>
          <a:p>
            <a:pPr marL="285750" indent="-285750" algn="l">
              <a:buFont typeface="Arial" panose="020B0604020202020204" pitchFamily="34" charset="0"/>
              <a:buChar char="•"/>
            </a:pPr>
            <a:r>
              <a:rPr lang="en-GB" dirty="0"/>
              <a:t>Reproduce a situation for a deleted file conflict and explain how you resolved it.</a:t>
            </a:r>
          </a:p>
          <a:p>
            <a:pPr marL="285750" indent="-285750" algn="l">
              <a:buFont typeface="Arial" panose="020B0604020202020204" pitchFamily="34" charset="0"/>
              <a:buChar char="•"/>
            </a:pPr>
            <a:r>
              <a:rPr lang="en-GB" dirty="0"/>
              <a:t>Create a branch from master/trunk and do several commits to branch </a:t>
            </a:r>
            <a:r>
              <a:rPr lang="en-GB"/>
              <a:t>and Master.</a:t>
            </a:r>
            <a:endParaRPr lang="en-GB" dirty="0"/>
          </a:p>
          <a:p>
            <a:pPr marL="285750" indent="-285750" algn="l">
              <a:buFont typeface="Arial" panose="020B0604020202020204" pitchFamily="34" charset="0"/>
              <a:buChar char="•"/>
            </a:pPr>
            <a:r>
              <a:rPr lang="en-GB" dirty="0"/>
              <a:t>Merge and delete the branch.</a:t>
            </a:r>
          </a:p>
          <a:p>
            <a:pPr marL="285750" indent="-285750" algn="l">
              <a:buFont typeface="Arial" panose="020B0604020202020204" pitchFamily="34" charset="0"/>
              <a:buChar char="•"/>
            </a:pPr>
            <a:endParaRPr lang="en-GB" dirty="0"/>
          </a:p>
        </p:txBody>
      </p:sp>
    </p:spTree>
    <p:extLst>
      <p:ext uri="{BB962C8B-B14F-4D97-AF65-F5344CB8AC3E}">
        <p14:creationId xmlns:p14="http://schemas.microsoft.com/office/powerpoint/2010/main" val="1220505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Revisions</a:t>
            </a:r>
          </a:p>
        </p:txBody>
      </p:sp>
      <p:sp>
        <p:nvSpPr>
          <p:cNvPr id="3" name="Content Placeholder 2"/>
          <p:cNvSpPr>
            <a:spLocks noGrp="1"/>
          </p:cNvSpPr>
          <p:nvPr>
            <p:ph idx="1"/>
          </p:nvPr>
        </p:nvSpPr>
        <p:spPr/>
        <p:txBody>
          <a:bodyPr/>
          <a:lstStyle/>
          <a:p>
            <a:endParaRPr lang="en-US" dirty="0"/>
          </a:p>
        </p:txBody>
      </p:sp>
      <p:sp>
        <p:nvSpPr>
          <p:cNvPr id="5" name="Title 1"/>
          <p:cNvSpPr txBox="1">
            <a:spLocks/>
          </p:cNvSpPr>
          <p:nvPr/>
        </p:nvSpPr>
        <p:spPr>
          <a:xfrm>
            <a:off x="628650" y="365126"/>
            <a:ext cx="7886700" cy="697457"/>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cap="all" baseline="0">
                <a:solidFill>
                  <a:srgbClr val="1E73B9"/>
                </a:solidFill>
                <a:latin typeface="Franklin Gothic Book" panose="020B0503020102020204" pitchFamily="34" charset="0"/>
                <a:ea typeface="+mj-ea"/>
                <a:cs typeface="+mj-cs"/>
              </a:defRPr>
            </a:lvl1pPr>
          </a:lstStyle>
          <a:p>
            <a:r>
              <a:rPr lang="en-US"/>
              <a:t>Revisions </a:t>
            </a:r>
            <a:endParaRPr lang="en-US" dirty="0"/>
          </a:p>
        </p:txBody>
      </p:sp>
      <p:sp>
        <p:nvSpPr>
          <p:cNvPr id="6" name="Content Placeholder 2"/>
          <p:cNvSpPr txBox="1">
            <a:spLocks/>
          </p:cNvSpPr>
          <p:nvPr/>
        </p:nvSpPr>
        <p:spPr>
          <a:xfrm>
            <a:off x="628650" y="1261366"/>
            <a:ext cx="7886700" cy="4145521"/>
          </a:xfrm>
          <a:prstGeom prst="rect">
            <a:avLst/>
          </a:prstGeom>
        </p:spPr>
        <p:txBody>
          <a:bodyPr vert="horz" lIns="91440" tIns="45720" rIns="91440" bIns="45720" numCol="1"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1E73B9"/>
                </a:solidFill>
                <a:latin typeface="Franklin Gothic Book" panose="020B05030201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1E73B9"/>
                </a:solidFill>
                <a:latin typeface="Franklin Gothic Book" panose="020B05030201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1E73B9"/>
                </a:solidFill>
                <a:latin typeface="Franklin Gothic Book" panose="020B05030201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1E73B9"/>
                </a:solidFill>
                <a:latin typeface="Franklin Gothic Book" panose="020B05030201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1E73B9"/>
                </a:solidFill>
                <a:latin typeface="Franklin Gothic Book" panose="020B05030201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endParaRPr lang="en-US" sz="1500"/>
          </a:p>
          <a:p>
            <a:pPr lvl="1" algn="just"/>
            <a:endParaRPr lang="en-US" sz="1500"/>
          </a:p>
          <a:p>
            <a:pPr marL="0" indent="0" algn="just">
              <a:buFont typeface="Arial" panose="020B0604020202020204" pitchFamily="34" charset="0"/>
              <a:buNone/>
            </a:pPr>
            <a:endParaRPr lang="en-US" sz="1800"/>
          </a:p>
          <a:p>
            <a:pPr marL="0" indent="0" algn="just">
              <a:buFont typeface="Arial" panose="020B0604020202020204" pitchFamily="34" charset="0"/>
              <a:buNone/>
            </a:pPr>
            <a:endParaRPr lang="en-US" sz="1800"/>
          </a:p>
          <a:p>
            <a:pPr marL="0" indent="0" algn="just">
              <a:buFont typeface="Arial" panose="020B0604020202020204" pitchFamily="34" charset="0"/>
              <a:buNone/>
            </a:pPr>
            <a:endParaRPr lang="en-US" sz="1500" dirty="0"/>
          </a:p>
        </p:txBody>
      </p:sp>
      <p:graphicFrame>
        <p:nvGraphicFramePr>
          <p:cNvPr id="7" name="Table 6"/>
          <p:cNvGraphicFramePr>
            <a:graphicFrameLocks noGrp="1"/>
          </p:cNvGraphicFramePr>
          <p:nvPr>
            <p:extLst>
              <p:ext uri="{D42A27DB-BD31-4B8C-83A1-F6EECF244321}">
                <p14:modId xmlns:p14="http://schemas.microsoft.com/office/powerpoint/2010/main" val="890207062"/>
              </p:ext>
            </p:extLst>
          </p:nvPr>
        </p:nvGraphicFramePr>
        <p:xfrm>
          <a:off x="1524000" y="1397000"/>
          <a:ext cx="6095996" cy="2026920"/>
        </p:xfrm>
        <a:graphic>
          <a:graphicData uri="http://schemas.openxmlformats.org/drawingml/2006/table">
            <a:tbl>
              <a:tblPr firstRow="1" bandRow="1">
                <a:tableStyleId>{5C22544A-7EE6-4342-B048-85BDC9FD1C3A}</a:tableStyleId>
              </a:tblPr>
              <a:tblGrid>
                <a:gridCol w="1523999">
                  <a:extLst>
                    <a:ext uri="{9D8B030D-6E8A-4147-A177-3AD203B41FA5}">
                      <a16:colId xmlns:a16="http://schemas.microsoft.com/office/drawing/2014/main" val="176709177"/>
                    </a:ext>
                  </a:extLst>
                </a:gridCol>
                <a:gridCol w="1523999">
                  <a:extLst>
                    <a:ext uri="{9D8B030D-6E8A-4147-A177-3AD203B41FA5}">
                      <a16:colId xmlns:a16="http://schemas.microsoft.com/office/drawing/2014/main" val="2692421573"/>
                    </a:ext>
                  </a:extLst>
                </a:gridCol>
                <a:gridCol w="1523999">
                  <a:extLst>
                    <a:ext uri="{9D8B030D-6E8A-4147-A177-3AD203B41FA5}">
                      <a16:colId xmlns:a16="http://schemas.microsoft.com/office/drawing/2014/main" val="1378851966"/>
                    </a:ext>
                  </a:extLst>
                </a:gridCol>
                <a:gridCol w="1523999">
                  <a:extLst>
                    <a:ext uri="{9D8B030D-6E8A-4147-A177-3AD203B41FA5}">
                      <a16:colId xmlns:a16="http://schemas.microsoft.com/office/drawing/2014/main" val="1787007998"/>
                    </a:ext>
                  </a:extLst>
                </a:gridCol>
              </a:tblGrid>
              <a:tr h="370840">
                <a:tc>
                  <a:txBody>
                    <a:bodyPr/>
                    <a:lstStyle/>
                    <a:p>
                      <a:r>
                        <a:rPr lang="en-US" dirty="0"/>
                        <a:t>Number</a:t>
                      </a:r>
                    </a:p>
                  </a:txBody>
                  <a:tcPr/>
                </a:tc>
                <a:tc>
                  <a:txBody>
                    <a:bodyPr/>
                    <a:lstStyle/>
                    <a:p>
                      <a:r>
                        <a:rPr lang="en-US" dirty="0"/>
                        <a:t>Author</a:t>
                      </a:r>
                    </a:p>
                  </a:txBody>
                  <a:tcPr/>
                </a:tc>
                <a:tc>
                  <a:txBody>
                    <a:bodyPr/>
                    <a:lstStyle/>
                    <a:p>
                      <a:r>
                        <a:rPr lang="en-US" dirty="0"/>
                        <a:t>Date</a:t>
                      </a:r>
                    </a:p>
                  </a:txBody>
                  <a:tcPr/>
                </a:tc>
                <a:tc>
                  <a:txBody>
                    <a:bodyPr/>
                    <a:lstStyle/>
                    <a:p>
                      <a:r>
                        <a:rPr lang="en-US" dirty="0"/>
                        <a:t>Description</a:t>
                      </a:r>
                    </a:p>
                  </a:txBody>
                  <a:tcPr/>
                </a:tc>
                <a:extLst>
                  <a:ext uri="{0D108BD9-81ED-4DB2-BD59-A6C34878D82A}">
                    <a16:rowId xmlns:a16="http://schemas.microsoft.com/office/drawing/2014/main" val="2960408860"/>
                  </a:ext>
                </a:extLst>
              </a:tr>
              <a:tr h="370840">
                <a:tc>
                  <a:txBody>
                    <a:bodyPr/>
                    <a:lstStyle/>
                    <a:p>
                      <a:r>
                        <a:rPr lang="en-US" dirty="0"/>
                        <a:t>1.0.0</a:t>
                      </a:r>
                    </a:p>
                  </a:txBody>
                  <a:tcPr/>
                </a:tc>
                <a:tc>
                  <a:txBody>
                    <a:bodyPr/>
                    <a:lstStyle/>
                    <a:p>
                      <a:r>
                        <a:rPr lang="en-US" dirty="0" err="1"/>
                        <a:t>Yurii</a:t>
                      </a:r>
                      <a:r>
                        <a:rPr lang="en-US" dirty="0"/>
                        <a:t> </a:t>
                      </a:r>
                      <a:r>
                        <a:rPr lang="en-US" dirty="0" err="1"/>
                        <a:t>Hohan</a:t>
                      </a:r>
                      <a:endParaRPr lang="en-US" dirty="0"/>
                    </a:p>
                  </a:txBody>
                  <a:tcPr/>
                </a:tc>
                <a:tc>
                  <a:txBody>
                    <a:bodyPr/>
                    <a:lstStyle/>
                    <a:p>
                      <a:r>
                        <a:rPr lang="en-US" dirty="0"/>
                        <a:t>07.12.2015</a:t>
                      </a:r>
                    </a:p>
                  </a:txBody>
                  <a:tcPr/>
                </a:tc>
                <a:tc>
                  <a:txBody>
                    <a:bodyPr/>
                    <a:lstStyle/>
                    <a:p>
                      <a:r>
                        <a:rPr lang="en-US" dirty="0"/>
                        <a:t>Initial version</a:t>
                      </a:r>
                    </a:p>
                  </a:txBody>
                  <a:tcPr/>
                </a:tc>
                <a:extLst>
                  <a:ext uri="{0D108BD9-81ED-4DB2-BD59-A6C34878D82A}">
                    <a16:rowId xmlns:a16="http://schemas.microsoft.com/office/drawing/2014/main" val="2017587795"/>
                  </a:ext>
                </a:extLst>
              </a:tr>
              <a:tr h="370840">
                <a:tc>
                  <a:txBody>
                    <a:bodyPr/>
                    <a:lstStyle/>
                    <a:p>
                      <a:r>
                        <a:rPr lang="en-US" dirty="0"/>
                        <a:t>2.0.0</a:t>
                      </a:r>
                    </a:p>
                  </a:txBody>
                  <a:tcPr/>
                </a:tc>
                <a:tc>
                  <a:txBody>
                    <a:bodyPr/>
                    <a:lstStyle/>
                    <a:p>
                      <a:r>
                        <a:rPr lang="en-US" dirty="0"/>
                        <a:t>Serghei </a:t>
                      </a:r>
                      <a:r>
                        <a:rPr lang="en-US" dirty="0" err="1"/>
                        <a:t>Grajdean</a:t>
                      </a:r>
                    </a:p>
                  </a:txBody>
                  <a:tcPr/>
                </a:tc>
                <a:tc>
                  <a:txBody>
                    <a:bodyPr/>
                    <a:lstStyle/>
                    <a:p>
                      <a:r>
                        <a:rPr lang="en-US" dirty="0"/>
                        <a:t>20.06.2016</a:t>
                      </a:r>
                    </a:p>
                  </a:txBody>
                  <a:tcPr/>
                </a:tc>
                <a:tc>
                  <a:txBody>
                    <a:bodyPr/>
                    <a:lstStyle/>
                    <a:p>
                      <a:r>
                        <a:rPr lang="en-US" dirty="0"/>
                        <a:t>SVN replaced with</a:t>
                      </a:r>
                      <a:r>
                        <a:rPr lang="en-US" baseline="0" dirty="0"/>
                        <a:t> </a:t>
                      </a:r>
                      <a:r>
                        <a:rPr lang="en-US" dirty="0"/>
                        <a:t>Git. Centralized vs distributed SVC added.</a:t>
                      </a:r>
                    </a:p>
                  </a:txBody>
                  <a:tcPr/>
                </a:tc>
                <a:extLst>
                  <a:ext uri="{0D108BD9-81ED-4DB2-BD59-A6C34878D82A}">
                    <a16:rowId xmlns:a16="http://schemas.microsoft.com/office/drawing/2014/main" val="2328451736"/>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25661704"/>
                  </a:ext>
                </a:extLst>
              </a:tr>
            </a:tbl>
          </a:graphicData>
        </a:graphic>
      </p:graphicFrame>
    </p:spTree>
    <p:extLst>
      <p:ext uri="{BB962C8B-B14F-4D97-AF65-F5344CB8AC3E}">
        <p14:creationId xmlns:p14="http://schemas.microsoft.com/office/powerpoint/2010/main" val="1664348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process</a:t>
            </a:r>
          </a:p>
        </p:txBody>
      </p:sp>
      <p:sp>
        <p:nvSpPr>
          <p:cNvPr id="3" name="Content Placeholder 2"/>
          <p:cNvSpPr>
            <a:spLocks noGrp="1"/>
          </p:cNvSpPr>
          <p:nvPr>
            <p:ph idx="1"/>
          </p:nvPr>
        </p:nvSpPr>
        <p:spPr/>
        <p:txBody>
          <a:bodyPr vert="horz" lIns="91440" tIns="45720" rIns="91440" bIns="45720" numCol="1" rtlCol="0" anchor="t">
            <a:noAutofit/>
          </a:bodyPr>
          <a:lstStyle/>
          <a:p>
            <a:r>
              <a:rPr lang="en-US" sz="1800" dirty="0">
                <a:latin typeface="Franklin Gothic Book"/>
              </a:rPr>
              <a:t>Each day a 2 hour lecture on the topic.</a:t>
            </a:r>
          </a:p>
          <a:p>
            <a:r>
              <a:rPr lang="en-US" sz="1800" dirty="0">
                <a:latin typeface="Franklin Gothic Book"/>
              </a:rPr>
              <a:t>Either a 5 hour practical assignment or 4 hours of studies followed by a quiz.</a:t>
            </a:r>
          </a:p>
          <a:p>
            <a:pPr marL="0" indent="0" algn="just">
              <a:buNone/>
            </a:pPr>
            <a:r>
              <a:rPr lang="en-US" sz="1800" dirty="0"/>
              <a:t>If the topic is practical (most of them are), the task will be to write some code. The result of the code review will be reflected in the mark. If the topic is theoretical, the mark will be obtained during the quiz.</a:t>
            </a:r>
          </a:p>
          <a:p>
            <a:r>
              <a:rPr lang="en-US" sz="1800" dirty="0"/>
              <a:t>Each separate task will be assessed with a mark daily and each separate course will be assessed with a mark during exam. The final mark should be calculated as:</a:t>
            </a:r>
          </a:p>
          <a:p>
            <a:pPr marL="0" indent="0">
              <a:buNone/>
            </a:pPr>
            <a:r>
              <a:rPr lang="en-US" sz="1800" i="1" dirty="0"/>
              <a:t>  </a:t>
            </a:r>
            <a:r>
              <a:rPr lang="en-US" sz="1800" i="1" dirty="0" err="1"/>
              <a:t>Final_mark</a:t>
            </a:r>
            <a:r>
              <a:rPr lang="en-US" sz="1800" i="1" dirty="0"/>
              <a:t> = 50% * </a:t>
            </a:r>
            <a:r>
              <a:rPr lang="en-US" sz="1800" i="1" dirty="0" err="1"/>
              <a:t>average_daily_assessment_mark</a:t>
            </a:r>
            <a:r>
              <a:rPr lang="en-US" sz="1800" i="1" dirty="0"/>
              <a:t> + 50% * </a:t>
            </a:r>
            <a:r>
              <a:rPr lang="en-US" sz="1800" i="1" dirty="0" err="1"/>
              <a:t>exam_mark</a:t>
            </a:r>
            <a:endParaRPr lang="en-US" sz="1800" i="1" dirty="0"/>
          </a:p>
          <a:p>
            <a:pPr marL="0" indent="0">
              <a:buNone/>
            </a:pPr>
            <a:endParaRPr lang="en-US" sz="1800" dirty="0"/>
          </a:p>
          <a:p>
            <a:pPr algn="just"/>
            <a:endParaRPr lang="en-US" sz="1800" dirty="0"/>
          </a:p>
          <a:p>
            <a:pPr algn="just"/>
            <a:endParaRPr lang="en-US" sz="1800" dirty="0"/>
          </a:p>
          <a:p>
            <a:pPr algn="just"/>
            <a:endParaRPr lang="en-US" sz="1500" dirty="0"/>
          </a:p>
        </p:txBody>
      </p:sp>
    </p:spTree>
    <p:extLst>
      <p:ext uri="{BB962C8B-B14F-4D97-AF65-F5344CB8AC3E}">
        <p14:creationId xmlns:p14="http://schemas.microsoft.com/office/powerpoint/2010/main" val="1810190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Engineering</a:t>
            </a:r>
          </a:p>
        </p:txBody>
      </p:sp>
      <p:sp>
        <p:nvSpPr>
          <p:cNvPr id="3" name="Content Placeholder 2"/>
          <p:cNvSpPr>
            <a:spLocks noGrp="1"/>
          </p:cNvSpPr>
          <p:nvPr>
            <p:ph idx="1"/>
          </p:nvPr>
        </p:nvSpPr>
        <p:spPr/>
        <p:txBody>
          <a:bodyPr numCol="1">
            <a:noAutofit/>
          </a:bodyPr>
          <a:lstStyle/>
          <a:p>
            <a:pPr marL="0" indent="0">
              <a:buNone/>
            </a:pPr>
            <a:r>
              <a:rPr lang="en-US" sz="1800" dirty="0"/>
              <a:t>Typical formal definitions of </a:t>
            </a:r>
            <a:r>
              <a:rPr lang="en-US" sz="1800" b="1" dirty="0"/>
              <a:t>software engineering</a:t>
            </a:r>
            <a:r>
              <a:rPr lang="en-US" sz="1800" dirty="0"/>
              <a:t> are:</a:t>
            </a:r>
          </a:p>
          <a:p>
            <a:pPr algn="just"/>
            <a:r>
              <a:rPr lang="en-US" sz="1800" dirty="0"/>
              <a:t>"research, design, develop, and test operating systems-level software, compilers, and network distribution software for medical, industrial, military, communications, aerospace, business, scientific, and general computing applications.“</a:t>
            </a:r>
            <a:endParaRPr lang="en-US" sz="1800" baseline="30000" dirty="0"/>
          </a:p>
          <a:p>
            <a:pPr algn="just"/>
            <a:r>
              <a:rPr lang="en-US" sz="1800" dirty="0"/>
              <a:t> "the systematic application of scientific and technological knowledge, methods, and experience to the design, implementation, testing, and documentation of software"</a:t>
            </a:r>
          </a:p>
          <a:p>
            <a:pPr algn="just"/>
            <a:r>
              <a:rPr lang="en-US" sz="1800" dirty="0"/>
              <a:t>"the application of a systematic, disciplined, quantifiable approach to the development, operation, and maintenance of </a:t>
            </a:r>
            <a:r>
              <a:rPr lang="en-US" sz="1800" dirty="0">
                <a:hlinkClick r:id="rId2" tooltip="Software"/>
              </a:rPr>
              <a:t>software</a:t>
            </a:r>
            <a:r>
              <a:rPr lang="en-US" sz="1800" dirty="0"/>
              <a:t>"</a:t>
            </a:r>
          </a:p>
          <a:p>
            <a:pPr marL="0" indent="0" algn="just">
              <a:buNone/>
            </a:pPr>
            <a:r>
              <a:rPr lang="en-US" sz="1800" dirty="0"/>
              <a:t>An </a:t>
            </a:r>
            <a:r>
              <a:rPr lang="en-US" sz="1800" b="1" dirty="0"/>
              <a:t>engineer</a:t>
            </a:r>
            <a:r>
              <a:rPr lang="en-US" sz="1800" dirty="0"/>
              <a:t> is a </a:t>
            </a:r>
            <a:r>
              <a:rPr lang="en-US" sz="1800" dirty="0">
                <a:hlinkClick r:id="rId3" tooltip="Profession"/>
              </a:rPr>
              <a:t>professional</a:t>
            </a:r>
            <a:r>
              <a:rPr lang="en-US" sz="1800" dirty="0"/>
              <a:t> practitioner of </a:t>
            </a:r>
            <a:r>
              <a:rPr lang="en-US" sz="1800" dirty="0">
                <a:hlinkClick r:id="rId4" tooltip="Engineering"/>
              </a:rPr>
              <a:t>engineering</a:t>
            </a:r>
            <a:r>
              <a:rPr lang="en-US" sz="1800" dirty="0"/>
              <a:t>, concerned with applying </a:t>
            </a:r>
            <a:r>
              <a:rPr lang="en-US" sz="1800" dirty="0">
                <a:hlinkClick r:id="rId5" tooltip="Scientific knowledge"/>
              </a:rPr>
              <a:t>scientific knowledge</a:t>
            </a:r>
            <a:r>
              <a:rPr lang="en-US" sz="1800" dirty="0"/>
              <a:t>, </a:t>
            </a:r>
            <a:r>
              <a:rPr lang="en-US" sz="1800" dirty="0">
                <a:hlinkClick r:id="rId6" tooltip="Mathematics"/>
              </a:rPr>
              <a:t>mathematics</a:t>
            </a:r>
            <a:r>
              <a:rPr lang="en-US" sz="1800" dirty="0"/>
              <a:t>, and </a:t>
            </a:r>
            <a:r>
              <a:rPr lang="en-US" sz="1800" b="1" dirty="0">
                <a:hlinkClick r:id="rId7" tooltip="Ingenuity"/>
              </a:rPr>
              <a:t>ingenuity</a:t>
            </a:r>
            <a:r>
              <a:rPr lang="en-US" sz="1800" dirty="0"/>
              <a:t> to develop solutions for technical, societal and commercial problems.</a:t>
            </a:r>
          </a:p>
          <a:p>
            <a:pPr marL="0" indent="0" algn="just">
              <a:buNone/>
            </a:pPr>
            <a:r>
              <a:rPr lang="en-US" sz="1800" b="1" dirty="0"/>
              <a:t>Ingenuity</a:t>
            </a:r>
            <a:r>
              <a:rPr lang="en-US" sz="1800" dirty="0"/>
              <a:t> is the quality of being clever, original, and inventive, often in the process of applying ideas to solve problems or meet challenges</a:t>
            </a:r>
          </a:p>
          <a:p>
            <a:pPr algn="just"/>
            <a:endParaRPr lang="en-US" sz="1800" dirty="0"/>
          </a:p>
          <a:p>
            <a:pPr algn="just"/>
            <a:endParaRPr lang="en-US" sz="1800" dirty="0"/>
          </a:p>
          <a:p>
            <a:pPr algn="just"/>
            <a:endParaRPr lang="en-US" sz="1500" dirty="0"/>
          </a:p>
        </p:txBody>
      </p:sp>
    </p:spTree>
    <p:extLst>
      <p:ext uri="{BB962C8B-B14F-4D97-AF65-F5344CB8AC3E}">
        <p14:creationId xmlns:p14="http://schemas.microsoft.com/office/powerpoint/2010/main" val="380421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is Time </a:t>
            </a:r>
            <a:r>
              <a:rPr lang="en-GB" dirty="0" err="1"/>
              <a:t>spenT</a:t>
            </a:r>
            <a:endParaRPr lang="en-GB" dirty="0"/>
          </a:p>
        </p:txBody>
      </p:sp>
      <p:sp>
        <p:nvSpPr>
          <p:cNvPr id="3" name="Content Placeholder 2"/>
          <p:cNvSpPr>
            <a:spLocks noGrp="1"/>
          </p:cNvSpPr>
          <p:nvPr>
            <p:ph idx="1"/>
          </p:nvPr>
        </p:nvSpPr>
        <p:spPr/>
        <p:txBody>
          <a:bodyPr numCol="1">
            <a:noAutofit/>
          </a:bodyPr>
          <a:lstStyle/>
          <a:p>
            <a:pPr marL="0" indent="0">
              <a:buNone/>
            </a:pPr>
            <a:r>
              <a:rPr lang="en-US" sz="1800" dirty="0"/>
              <a:t>A rule of thumb for scheduling a software task (Fredrik Brooks):</a:t>
            </a:r>
          </a:p>
          <a:p>
            <a:r>
              <a:rPr lang="en-US" sz="1800" dirty="0"/>
              <a:t>1/3 planning (33%)</a:t>
            </a:r>
          </a:p>
          <a:p>
            <a:r>
              <a:rPr lang="en-US" sz="1800" dirty="0"/>
              <a:t>1/6 coding (17%)</a:t>
            </a:r>
          </a:p>
          <a:p>
            <a:r>
              <a:rPr lang="en-US" sz="1800" dirty="0"/>
              <a:t>1/4 component test and early system test (25%)</a:t>
            </a:r>
          </a:p>
          <a:p>
            <a:r>
              <a:rPr lang="en-US" sz="1800" dirty="0"/>
              <a:t>1/4 system test, all components in hand. (25%)</a:t>
            </a:r>
          </a:p>
          <a:p>
            <a:pPr algn="just"/>
            <a:endParaRPr lang="en-US" sz="1800" dirty="0"/>
          </a:p>
          <a:p>
            <a:pPr algn="just"/>
            <a:endParaRPr lang="en-US" sz="1500" dirty="0"/>
          </a:p>
        </p:txBody>
      </p:sp>
    </p:spTree>
    <p:extLst>
      <p:ext uri="{BB962C8B-B14F-4D97-AF65-F5344CB8AC3E}">
        <p14:creationId xmlns:p14="http://schemas.microsoft.com/office/powerpoint/2010/main" val="3640646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Joys of the Craft</a:t>
            </a:r>
          </a:p>
        </p:txBody>
      </p:sp>
      <p:sp>
        <p:nvSpPr>
          <p:cNvPr id="3" name="Content Placeholder 2"/>
          <p:cNvSpPr>
            <a:spLocks noGrp="1"/>
          </p:cNvSpPr>
          <p:nvPr>
            <p:ph idx="1"/>
          </p:nvPr>
        </p:nvSpPr>
        <p:spPr/>
        <p:txBody>
          <a:bodyPr numCol="1">
            <a:noAutofit/>
          </a:bodyPr>
          <a:lstStyle/>
          <a:p>
            <a:pPr algn="just"/>
            <a:r>
              <a:rPr lang="en-US" sz="1800" dirty="0"/>
              <a:t>First is the sheer joy of making things. As the child delights in his mud pie, so the adult enjoys building things.</a:t>
            </a:r>
          </a:p>
          <a:p>
            <a:pPr algn="just"/>
            <a:r>
              <a:rPr lang="en-US" sz="1800" dirty="0"/>
              <a:t>Second is the pleasure of making things that are useful to other people.</a:t>
            </a:r>
          </a:p>
          <a:p>
            <a:pPr algn="just"/>
            <a:r>
              <a:rPr lang="en-US" sz="1800" dirty="0"/>
              <a:t>Third is the fascination of fashioning complex puzzle-like objects of interlocking moving parts and watching them work in subtle cycles.</a:t>
            </a:r>
          </a:p>
          <a:p>
            <a:pPr algn="just"/>
            <a:r>
              <a:rPr lang="en-US" sz="1800" dirty="0"/>
              <a:t>Fourth is the joy of always learning, which springs from the nonrepeating nature of the task. </a:t>
            </a:r>
          </a:p>
          <a:p>
            <a:pPr algn="just"/>
            <a:r>
              <a:rPr lang="en-US" sz="1800" dirty="0"/>
              <a:t>The delight of working in such a tractable medium. The programmer, like the poet, works only slightly removed from pure thought-stuff. He builds his castles in the air, from air, creating by exertion of the imagination</a:t>
            </a:r>
          </a:p>
        </p:txBody>
      </p:sp>
    </p:spTree>
    <p:extLst>
      <p:ext uri="{BB962C8B-B14F-4D97-AF65-F5344CB8AC3E}">
        <p14:creationId xmlns:p14="http://schemas.microsoft.com/office/powerpoint/2010/main" val="479490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Woes of the Craft</a:t>
            </a:r>
          </a:p>
        </p:txBody>
      </p:sp>
      <p:sp>
        <p:nvSpPr>
          <p:cNvPr id="3" name="Content Placeholder 2"/>
          <p:cNvSpPr>
            <a:spLocks noGrp="1"/>
          </p:cNvSpPr>
          <p:nvPr>
            <p:ph idx="1"/>
          </p:nvPr>
        </p:nvSpPr>
        <p:spPr/>
        <p:txBody>
          <a:bodyPr vert="horz" lIns="91440" tIns="45720" rIns="91440" bIns="45720" numCol="1" rtlCol="0" anchor="t">
            <a:noAutofit/>
          </a:bodyPr>
          <a:lstStyle/>
          <a:p>
            <a:pPr algn="just"/>
            <a:r>
              <a:rPr lang="en-US" sz="1800" dirty="0">
                <a:latin typeface="Franklin Gothic Book"/>
              </a:rPr>
              <a:t>First, one must perform perfectly. </a:t>
            </a:r>
            <a:endParaRPr lang="en-US" dirty="0"/>
          </a:p>
          <a:p>
            <a:pPr algn="just"/>
            <a:r>
              <a:rPr lang="en-US" sz="1800" dirty="0"/>
              <a:t>Other people set one's objectives, provide one's resources, and furnish  one's  information. One rarely  controls the circumstances of his work, or even its goal.</a:t>
            </a:r>
          </a:p>
          <a:p>
            <a:pPr algn="just"/>
            <a:r>
              <a:rPr lang="en-US" sz="1800" dirty="0">
                <a:latin typeface="Franklin Gothic Book"/>
              </a:rPr>
              <a:t>Dependence upon other people's  programs (which are not perfect).</a:t>
            </a:r>
          </a:p>
          <a:p>
            <a:pPr algn="just"/>
            <a:r>
              <a:rPr lang="en-US" sz="1800" dirty="0">
                <a:latin typeface="Franklin Gothic Book"/>
              </a:rPr>
              <a:t>The product over which one has labored so long appears to be obsolete upon</a:t>
            </a:r>
          </a:p>
          <a:p>
            <a:pPr marL="0" indent="0" algn="just">
              <a:buNone/>
            </a:pPr>
            <a:r>
              <a:rPr lang="en-US" sz="1800" dirty="0"/>
              <a:t>(or before) completion.</a:t>
            </a:r>
          </a:p>
        </p:txBody>
      </p:sp>
    </p:spTree>
    <p:extLst>
      <p:ext uri="{BB962C8B-B14F-4D97-AF65-F5344CB8AC3E}">
        <p14:creationId xmlns:p14="http://schemas.microsoft.com/office/powerpoint/2010/main" val="2935754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Constructs </a:t>
            </a:r>
            <a:r>
              <a:rPr lang="en-US"/>
              <a:t>to Discuss</a:t>
            </a:r>
            <a:endParaRPr lang="en-US" dirty="0"/>
          </a:p>
        </p:txBody>
      </p:sp>
      <p:sp>
        <p:nvSpPr>
          <p:cNvPr id="3" name="Subtitle 2"/>
          <p:cNvSpPr>
            <a:spLocks noGrp="1"/>
          </p:cNvSpPr>
          <p:nvPr>
            <p:ph type="subTitle" idx="1"/>
          </p:nvPr>
        </p:nvSpPr>
        <p:spPr/>
        <p:txBody>
          <a:bodyPr>
            <a:normAutofit lnSpcReduction="10000"/>
          </a:bodyPr>
          <a:lstStyle/>
          <a:p>
            <a:pPr marL="285750" indent="-285750" algn="l">
              <a:buFont typeface="Arial" panose="020B0604020202020204" pitchFamily="34" charset="0"/>
              <a:buChar char="•"/>
            </a:pPr>
            <a:r>
              <a:rPr lang="en-GB" dirty="0"/>
              <a:t>Pessimistic and Optimistic locking</a:t>
            </a:r>
          </a:p>
          <a:p>
            <a:pPr marL="285750" indent="-285750" algn="l">
              <a:buFont typeface="Arial" panose="020B0604020202020204" pitchFamily="34" charset="0"/>
              <a:buChar char="•"/>
            </a:pPr>
            <a:r>
              <a:rPr lang="en-GB" dirty="0"/>
              <a:t>What is Update</a:t>
            </a:r>
          </a:p>
          <a:p>
            <a:pPr marL="285750" indent="-285750" algn="l">
              <a:buFont typeface="Arial" panose="020B0604020202020204" pitchFamily="34" charset="0"/>
              <a:buChar char="•"/>
            </a:pPr>
            <a:r>
              <a:rPr lang="en-GB" dirty="0"/>
              <a:t>What is Commit</a:t>
            </a:r>
          </a:p>
          <a:p>
            <a:pPr marL="285750" indent="-285750" algn="l">
              <a:buFont typeface="Arial" panose="020B0604020202020204" pitchFamily="34" charset="0"/>
              <a:buChar char="•"/>
            </a:pPr>
            <a:r>
              <a:rPr lang="en-GB" dirty="0"/>
              <a:t>Types of conflicts</a:t>
            </a:r>
          </a:p>
          <a:p>
            <a:pPr marL="285750" indent="-285750" algn="l">
              <a:buFont typeface="Arial" panose="020B0604020202020204" pitchFamily="34" charset="0"/>
              <a:buChar char="•"/>
            </a:pPr>
            <a:r>
              <a:rPr lang="en-GB" dirty="0"/>
              <a:t>Basic Branching</a:t>
            </a:r>
          </a:p>
        </p:txBody>
      </p:sp>
    </p:spTree>
    <p:extLst>
      <p:ext uri="{BB962C8B-B14F-4D97-AF65-F5344CB8AC3E}">
        <p14:creationId xmlns:p14="http://schemas.microsoft.com/office/powerpoint/2010/main" val="846957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Version control System Motivation</a:t>
            </a:r>
            <a:endParaRPr lang="en-US" dirty="0"/>
          </a:p>
        </p:txBody>
      </p:sp>
      <p:pic>
        <p:nvPicPr>
          <p:cNvPr id="3076" name="Picture 4" descr="https://documents.lucidchart.com/documents/3a58065e-4c43-4a04-b674-723d9303674f/pages/Bpm6YTCO4NdU?a=2929&amp;x=40&amp;y=763&amp;w=325&amp;h=264&amp;store=1&amp;accept=image%2F*&amp;auth=LCA%20d7f80be005dc1df54e7003399f7e22313eca4068-ts%3D14661683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9546" y="3479373"/>
            <a:ext cx="2314575" cy="188595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numCol="1">
            <a:noAutofit/>
          </a:bodyPr>
          <a:lstStyle/>
          <a:p>
            <a:pPr algn="just"/>
            <a:r>
              <a:rPr lang="en-US" sz="1800" b="1" dirty="0"/>
              <a:t>Version control </a:t>
            </a:r>
            <a:r>
              <a:rPr lang="en-US" sz="1800" dirty="0"/>
              <a:t>is a system that records changes to a file or set of files over time so that you can recall specific versions later</a:t>
            </a:r>
          </a:p>
          <a:p>
            <a:pPr algn="just"/>
            <a:r>
              <a:rPr lang="en-US" sz="1800" dirty="0"/>
              <a:t>It can  be useful not only for a developer, but also for a graphic designer, web designer.</a:t>
            </a:r>
          </a:p>
          <a:p>
            <a:pPr algn="just"/>
            <a:r>
              <a:rPr lang="en-US" sz="1800" dirty="0"/>
              <a:t>It is like a “time machine”!</a:t>
            </a:r>
          </a:p>
          <a:p>
            <a:pPr marL="685800" lvl="1" indent="-342900" algn="just">
              <a:buFont typeface="+mj-lt"/>
              <a:buAutoNum type="arabicPeriod"/>
            </a:pPr>
            <a:r>
              <a:rPr lang="en-US" sz="1500" dirty="0"/>
              <a:t>You can recover an older version</a:t>
            </a:r>
          </a:p>
          <a:p>
            <a:pPr marL="685800" lvl="1" indent="-342900" algn="just">
              <a:buFont typeface="+mj-lt"/>
              <a:buAutoNum type="arabicPeriod"/>
            </a:pPr>
            <a:r>
              <a:rPr lang="en-US" sz="1500" dirty="0"/>
              <a:t>Examine the history of the project</a:t>
            </a:r>
          </a:p>
          <a:p>
            <a:pPr marL="685800" lvl="1" indent="-342900" algn="just">
              <a:buFont typeface="+mj-lt"/>
              <a:buAutoNum type="arabicPeriod"/>
            </a:pPr>
            <a:r>
              <a:rPr lang="en-US" sz="1500" dirty="0"/>
              <a:t>Resolve conflicts when working in a team</a:t>
            </a:r>
          </a:p>
          <a:p>
            <a:pPr marL="685800" lvl="1" indent="-342900" algn="just">
              <a:buFont typeface="+mj-lt"/>
              <a:buAutoNum type="arabicPeriod"/>
            </a:pPr>
            <a:r>
              <a:rPr lang="en-US" sz="1500" dirty="0"/>
              <a:t>Have many versions of the product easy to control</a:t>
            </a:r>
            <a:endParaRPr lang="en-US" sz="1800" dirty="0"/>
          </a:p>
          <a:p>
            <a:pPr algn="just"/>
            <a:r>
              <a:rPr lang="en-US" sz="1800" b="1" dirty="0"/>
              <a:t>Repository </a:t>
            </a:r>
            <a:r>
              <a:rPr lang="en-US" sz="1800" dirty="0"/>
              <a:t>is the store of the project’s data</a:t>
            </a:r>
          </a:p>
          <a:p>
            <a:pPr algn="just"/>
            <a:r>
              <a:rPr lang="en-US" sz="1800" b="1" dirty="0" err="1"/>
              <a:t>Changeset</a:t>
            </a:r>
            <a:r>
              <a:rPr lang="en-US" sz="1800" dirty="0"/>
              <a:t>  - a group of changes made in different files.</a:t>
            </a:r>
          </a:p>
          <a:p>
            <a:pPr algn="just"/>
            <a:endParaRPr lang="en-US" sz="1500" dirty="0"/>
          </a:p>
        </p:txBody>
      </p:sp>
    </p:spTree>
    <p:extLst>
      <p:ext uri="{BB962C8B-B14F-4D97-AF65-F5344CB8AC3E}">
        <p14:creationId xmlns:p14="http://schemas.microsoft.com/office/powerpoint/2010/main" val="1838859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mdarisTemplate" id="{10F08E36-24FE-4B17-8B53-8C7BBF03FDB5}" vid="{839F02AB-55E7-45AD-ADE8-A1AC776AAFE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ADB32AC37F00247874D4427955735E9" ma:contentTypeVersion="11" ma:contentTypeDescription="Create a new document." ma:contentTypeScope="" ma:versionID="af0b23bc888412d7df4b506d671534db">
  <xsd:schema xmlns:xsd="http://www.w3.org/2001/XMLSchema" xmlns:xs="http://www.w3.org/2001/XMLSchema" xmlns:p="http://schemas.microsoft.com/office/2006/metadata/properties" xmlns:ns2="20400e34-d395-42f5-8494-f20c6592eb2c" xmlns:ns3="532134fb-f5a0-4ded-9879-b62317c7c28f" targetNamespace="http://schemas.microsoft.com/office/2006/metadata/properties" ma:root="true" ma:fieldsID="954d504ce1b6d3b712fb5210bc47abf2" ns2:_="" ns3:_="">
    <xsd:import namespace="20400e34-d395-42f5-8494-f20c6592eb2c"/>
    <xsd:import namespace="532134fb-f5a0-4ded-9879-b62317c7c28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400e34-d395-42f5-8494-f20c6592eb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881eefaf-e118-49aa-818c-bc75380c65d5"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32134fb-f5a0-4ded-9879-b62317c7c28f"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f7f33e51-8bca-4508-85d8-bf7a3adc7f05}" ma:internalName="TaxCatchAll" ma:showField="CatchAllData" ma:web="532134fb-f5a0-4ded-9879-b62317c7c28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20400e34-d395-42f5-8494-f20c6592eb2c">
      <Terms xmlns="http://schemas.microsoft.com/office/infopath/2007/PartnerControls"/>
    </lcf76f155ced4ddcb4097134ff3c332f>
    <TaxCatchAll xmlns="532134fb-f5a0-4ded-9879-b62317c7c28f" xsi:nil="true"/>
  </documentManagement>
</p:properties>
</file>

<file path=customXml/itemProps1.xml><?xml version="1.0" encoding="utf-8"?>
<ds:datastoreItem xmlns:ds="http://schemas.openxmlformats.org/officeDocument/2006/customXml" ds:itemID="{0805BCBB-95C5-48EB-AA16-45EBD0F74196}">
  <ds:schemaRefs>
    <ds:schemaRef ds:uri="http://schemas.microsoft.com/sharepoint/v3/contenttype/forms"/>
  </ds:schemaRefs>
</ds:datastoreItem>
</file>

<file path=customXml/itemProps2.xml><?xml version="1.0" encoding="utf-8"?>
<ds:datastoreItem xmlns:ds="http://schemas.openxmlformats.org/officeDocument/2006/customXml" ds:itemID="{CE686D19-58BD-43B0-8C97-C799FCAA9929}"/>
</file>

<file path=customXml/itemProps3.xml><?xml version="1.0" encoding="utf-8"?>
<ds:datastoreItem xmlns:ds="http://schemas.openxmlformats.org/officeDocument/2006/customXml" ds:itemID="{C323ED4C-7997-413D-8D32-03642614416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SummerWorkshop-New</Template>
  <TotalTime>2181</TotalTime>
  <Words>1516</Words>
  <Application>Microsoft Office PowerPoint</Application>
  <PresentationFormat>On-screen Show (4:3)</PresentationFormat>
  <Paragraphs>156</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Franklin Gothic Book</vt:lpstr>
      <vt:lpstr>Franklin Gothic Medium</vt:lpstr>
      <vt:lpstr>Office Theme</vt:lpstr>
      <vt:lpstr>Introduction. Using Version Control System</vt:lpstr>
      <vt:lpstr>Introduction</vt:lpstr>
      <vt:lpstr>The process</vt:lpstr>
      <vt:lpstr>Software Engineering</vt:lpstr>
      <vt:lpstr>How is Time spenT</vt:lpstr>
      <vt:lpstr>The Joys of the Craft</vt:lpstr>
      <vt:lpstr>The Woes of the Craft</vt:lpstr>
      <vt:lpstr>Constructs to Discuss</vt:lpstr>
      <vt:lpstr>Version control System Motivation</vt:lpstr>
      <vt:lpstr>Models of VCS</vt:lpstr>
      <vt:lpstr>Centralized VCS</vt:lpstr>
      <vt:lpstr>Distributed VCS</vt:lpstr>
      <vt:lpstr>Working process in Centralized VCS</vt:lpstr>
      <vt:lpstr>Working process in Distributed VCS</vt:lpstr>
      <vt:lpstr>Checkout repository</vt:lpstr>
      <vt:lpstr>Visual studio diff tool</vt:lpstr>
      <vt:lpstr>Text Conflict</vt:lpstr>
      <vt:lpstr>Text conflict</vt:lpstr>
      <vt:lpstr>Visual studio text conflict editor</vt:lpstr>
      <vt:lpstr>Removed file conflict</vt:lpstr>
      <vt:lpstr>Removed file conflict</vt:lpstr>
      <vt:lpstr>locking in Centralized VCS</vt:lpstr>
      <vt:lpstr>Basic Branching</vt:lpstr>
      <vt:lpstr>Branch per feature</vt:lpstr>
      <vt:lpstr>Git special files</vt:lpstr>
      <vt:lpstr>Main git commands</vt:lpstr>
      <vt:lpstr>Assignment</vt:lpstr>
      <vt:lpstr>Revisions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corner cases</dc:title>
  <dc:creator>Yuriy Hohan</dc:creator>
  <cp:lastModifiedBy>Mihail Izmana</cp:lastModifiedBy>
  <cp:revision>301</cp:revision>
  <dcterms:created xsi:type="dcterms:W3CDTF">2014-05-22T08:31:16Z</dcterms:created>
  <dcterms:modified xsi:type="dcterms:W3CDTF">2022-07-18T10:33:19Z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0x010100BADB32AC37F00247874D4427955735E9</vt:lpwstr>
  </property>
</Properties>
</file>