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305" r:id="rId8"/>
    <p:sldId id="308" r:id="rId9"/>
    <p:sldId id="306" r:id="rId10"/>
    <p:sldId id="307" r:id="rId11"/>
    <p:sldId id="309" r:id="rId12"/>
    <p:sldId id="312" r:id="rId13"/>
    <p:sldId id="310" r:id="rId14"/>
    <p:sldId id="313" r:id="rId15"/>
    <p:sldId id="314" r:id="rId16"/>
    <p:sldId id="315" r:id="rId17"/>
    <p:sldId id="316" r:id="rId18"/>
    <p:sldId id="317" r:id="rId19"/>
    <p:sldId id="318" r:id="rId20"/>
    <p:sldId id="319" r:id="rId21"/>
    <p:sldId id="320" r:id="rId22"/>
    <p:sldId id="322" r:id="rId23"/>
    <p:sldId id="321" r:id="rId24"/>
    <p:sldId id="323" r:id="rId25"/>
    <p:sldId id="324" r:id="rId26"/>
    <p:sldId id="325" r:id="rId27"/>
    <p:sldId id="326" r:id="rId28"/>
    <p:sldId id="327" r:id="rId29"/>
    <p:sldId id="328" r:id="rId30"/>
    <p:sldId id="329" r:id="rId31"/>
    <p:sldId id="330" r:id="rId32"/>
    <p:sldId id="332" r:id="rId33"/>
    <p:sldId id="333" r:id="rId34"/>
    <p:sldId id="331" r:id="rId35"/>
    <p:sldId id="334" r:id="rId36"/>
    <p:sldId id="335" r:id="rId37"/>
    <p:sldId id="336" r:id="rId38"/>
    <p:sldId id="338" r:id="rId39"/>
    <p:sldId id="339" r:id="rId40"/>
    <p:sldId id="341" r:id="rId41"/>
    <p:sldId id="30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B4D97E-A7AA-94AD-A402-5050D8826CC4}" v="1" dt="2019-09-17T18:53:00.916"/>
    <p1510:client id="{5B117E00-1FD7-A930-49BF-004A19C9F059}" v="2" dt="2022-08-09T18:39:17.737"/>
    <p1510:client id="{F0CC1142-979F-4864-BD7A-6A4A2553EF1E}" v="2" dt="2021-08-09T13:41:27.281"/>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Darlea" userId="S::michelle.darlea@amdaris.com::50117950-ba21-41e2-9aae-0228314b38cd" providerId="AD" clId="Web-{F0CC1142-979F-4864-BD7A-6A4A2553EF1E}"/>
    <pc:docChg chg="delSld modSld">
      <pc:chgData name="Michelle Darlea" userId="S::michelle.darlea@amdaris.com::50117950-ba21-41e2-9aae-0228314b38cd" providerId="AD" clId="Web-{F0CC1142-979F-4864-BD7A-6A4A2553EF1E}" dt="2021-08-09T13:41:27.281" v="1"/>
      <pc:docMkLst>
        <pc:docMk/>
      </pc:docMkLst>
      <pc:sldChg chg="del mod modShow">
        <pc:chgData name="Michelle Darlea" userId="S::michelle.darlea@amdaris.com::50117950-ba21-41e2-9aae-0228314b38cd" providerId="AD" clId="Web-{F0CC1142-979F-4864-BD7A-6A4A2553EF1E}" dt="2021-08-09T13:41:27.281" v="1"/>
        <pc:sldMkLst>
          <pc:docMk/>
          <pc:sldMk cId="633076317" sldId="311"/>
        </pc:sldMkLst>
      </pc:sldChg>
    </pc:docChg>
  </pc:docChgLst>
  <pc:docChgLst>
    <pc:chgData name="Alexandr Ialticenco" userId="S::alexandr.ialticenco@amdaris.com::74a10abc-5a38-41b3-83f7-6bc077a17789" providerId="AD" clId="Web-{5B117E00-1FD7-A930-49BF-004A19C9F059}"/>
    <pc:docChg chg="delSld">
      <pc:chgData name="Alexandr Ialticenco" userId="S::alexandr.ialticenco@amdaris.com::74a10abc-5a38-41b3-83f7-6bc077a17789" providerId="AD" clId="Web-{5B117E00-1FD7-A930-49BF-004A19C9F059}" dt="2022-08-09T18:39:17.737" v="1"/>
      <pc:docMkLst>
        <pc:docMk/>
      </pc:docMkLst>
      <pc:sldChg chg="del">
        <pc:chgData name="Alexandr Ialticenco" userId="S::alexandr.ialticenco@amdaris.com::74a10abc-5a38-41b3-83f7-6bc077a17789" providerId="AD" clId="Web-{5B117E00-1FD7-A930-49BF-004A19C9F059}" dt="2022-08-09T18:37:38.514" v="0"/>
        <pc:sldMkLst>
          <pc:docMk/>
          <pc:sldMk cId="1739539733" sldId="337"/>
        </pc:sldMkLst>
      </pc:sldChg>
      <pc:sldChg chg="del">
        <pc:chgData name="Alexandr Ialticenco" userId="S::alexandr.ialticenco@amdaris.com::74a10abc-5a38-41b3-83f7-6bc077a17789" providerId="AD" clId="Web-{5B117E00-1FD7-A930-49BF-004A19C9F059}" dt="2022-08-09T18:39:17.737" v="1"/>
        <pc:sldMkLst>
          <pc:docMk/>
          <pc:sldMk cId="4079806625" sldId="340"/>
        </pc:sldMkLst>
      </pc:sldChg>
    </pc:docChg>
  </pc:docChgLst>
  <pc:docChgLst>
    <pc:chgData name="Adina Moldovan" userId="S::adina.moldovan@amdaris.com::1bb77d96-04ec-4f64-9612-ce0e77f89ee4" providerId="AD" clId="Web-{19B4D97E-A7AA-94AD-A402-5050D8826CC4}"/>
    <pc:docChg chg="modSld">
      <pc:chgData name="Adina Moldovan" userId="S::adina.moldovan@amdaris.com::1bb77d96-04ec-4f64-9612-ce0e77f89ee4" providerId="AD" clId="Web-{19B4D97E-A7AA-94AD-A402-5050D8826CC4}" dt="2019-09-17T18:53:00.916" v="0" actId="14100"/>
      <pc:docMkLst>
        <pc:docMk/>
      </pc:docMkLst>
      <pc:sldChg chg="modSp">
        <pc:chgData name="Adina Moldovan" userId="S::adina.moldovan@amdaris.com::1bb77d96-04ec-4f64-9612-ce0e77f89ee4" providerId="AD" clId="Web-{19B4D97E-A7AA-94AD-A402-5050D8826CC4}" dt="2019-09-17T18:53:00.916" v="0" actId="14100"/>
        <pc:sldMkLst>
          <pc:docMk/>
          <pc:sldMk cId="2866401645" sldId="320"/>
        </pc:sldMkLst>
        <pc:spChg chg="mod">
          <ac:chgData name="Adina Moldovan" userId="S::adina.moldovan@amdaris.com::1bb77d96-04ec-4f64-9612-ce0e77f89ee4" providerId="AD" clId="Web-{19B4D97E-A7AA-94AD-A402-5050D8826CC4}" dt="2019-09-17T18:53:00.916" v="0" actId="14100"/>
          <ac:spMkLst>
            <pc:docMk/>
            <pc:sldMk cId="2866401645" sldId="32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a:t>Design Patterns - Introduction</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err="1"/>
              <a:t>Yurii</a:t>
            </a:r>
            <a:r>
              <a:rPr lang="en-US"/>
              <a:t> Hohan</a:t>
            </a:r>
          </a:p>
        </p:txBody>
      </p:sp>
      <p:sp>
        <p:nvSpPr>
          <p:cNvPr id="4" name="Rectangle 3"/>
          <p:cNvSpPr/>
          <p:nvPr/>
        </p:nvSpPr>
        <p:spPr>
          <a:xfrm>
            <a:off x="2219783" y="4450728"/>
            <a:ext cx="3759491" cy="369332"/>
          </a:xfrm>
          <a:prstGeom prst="rect">
            <a:avLst/>
          </a:prstGeom>
        </p:spPr>
        <p:txBody>
          <a:bodyPr wrap="none">
            <a:spAutoFit/>
          </a:bodyPr>
          <a:lstStyle/>
          <a:p>
            <a:pPr algn="ctr"/>
            <a:r>
              <a:rPr lang="en-GB"/>
              <a:t>Continuous staff improvement project</a:t>
            </a: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Design Patterns Classification</a:t>
            </a:r>
            <a:endParaRPr lang="en-GB"/>
          </a:p>
        </p:txBody>
      </p:sp>
      <p:pic>
        <p:nvPicPr>
          <p:cNvPr id="1026" name="Picture 2" descr="http://smarttechies.files.wordpress.com/2013/10/design-patterns-classific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458" y="1089071"/>
            <a:ext cx="7368821" cy="41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0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Creational Patterns</a:t>
            </a:r>
          </a:p>
        </p:txBody>
      </p:sp>
      <p:sp>
        <p:nvSpPr>
          <p:cNvPr id="3" name="Content Placeholder 2"/>
          <p:cNvSpPr>
            <a:spLocks noGrp="1"/>
          </p:cNvSpPr>
          <p:nvPr>
            <p:ph idx="1"/>
          </p:nvPr>
        </p:nvSpPr>
        <p:spPr/>
        <p:txBody>
          <a:bodyPr numCol="1">
            <a:noAutofit/>
          </a:bodyPr>
          <a:lstStyle/>
          <a:p>
            <a:r>
              <a:rPr lang="en-US" altLang="zh-CN" b="1"/>
              <a:t>Creational design patterns abstract the instantiation process.</a:t>
            </a:r>
            <a:r>
              <a:rPr lang="en-US" altLang="zh-CN"/>
              <a:t> </a:t>
            </a:r>
            <a:endParaRPr lang="en-US" altLang="zh-CN" b="1"/>
          </a:p>
          <a:p>
            <a:r>
              <a:rPr lang="en-US" altLang="zh-CN" b="1"/>
              <a:t>There are two recurring themes in these patterns. </a:t>
            </a:r>
          </a:p>
          <a:p>
            <a:pPr marL="1035050" lvl="1" indent="-342900">
              <a:buFont typeface="+mj-lt"/>
              <a:buAutoNum type="arabicPeriod"/>
            </a:pPr>
            <a:r>
              <a:rPr lang="en-US" altLang="zh-CN"/>
              <a:t>First, they all encapsulate knowledge about which concrete classes the system uses. </a:t>
            </a:r>
          </a:p>
          <a:p>
            <a:pPr marL="1035050" lvl="1" indent="-342900">
              <a:buFont typeface="+mj-lt"/>
              <a:buAutoNum type="arabicPeriod"/>
            </a:pPr>
            <a:r>
              <a:rPr lang="en-US" altLang="zh-CN"/>
              <a:t>Second, they hide how instances of these classes are created and put together. </a:t>
            </a:r>
          </a:p>
        </p:txBody>
      </p:sp>
    </p:spTree>
    <p:extLst>
      <p:ext uri="{BB962C8B-B14F-4D97-AF65-F5344CB8AC3E}">
        <p14:creationId xmlns:p14="http://schemas.microsoft.com/office/powerpoint/2010/main" val="17303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Singleton</a:t>
            </a:r>
          </a:p>
        </p:txBody>
      </p:sp>
      <p:sp>
        <p:nvSpPr>
          <p:cNvPr id="3" name="Content Placeholder 2"/>
          <p:cNvSpPr>
            <a:spLocks noGrp="1"/>
          </p:cNvSpPr>
          <p:nvPr>
            <p:ph idx="1"/>
          </p:nvPr>
        </p:nvSpPr>
        <p:spPr/>
        <p:txBody>
          <a:bodyPr numCol="1">
            <a:noAutofit/>
          </a:bodyPr>
          <a:lstStyle/>
          <a:p>
            <a:pPr marL="0" indent="0">
              <a:buNone/>
            </a:pPr>
            <a:r>
              <a:rPr lang="en-US" altLang="zh-CN" b="1"/>
              <a:t>Intent</a:t>
            </a:r>
          </a:p>
          <a:p>
            <a:pPr marL="0" indent="0">
              <a:buNone/>
            </a:pPr>
            <a:r>
              <a:rPr lang="en-US" altLang="zh-CN"/>
              <a:t>Ensure a class only has one instance, and provide a global point of access to it. </a:t>
            </a:r>
          </a:p>
          <a:p>
            <a:pPr marL="0" indent="0">
              <a:buNone/>
            </a:pPr>
            <a:r>
              <a:rPr lang="en-US" altLang="zh-CN" b="1"/>
              <a:t>Motivation</a:t>
            </a:r>
          </a:p>
          <a:p>
            <a:pPr marL="0" indent="0" algn="just">
              <a:buNone/>
            </a:pPr>
            <a:r>
              <a:rPr lang="en-US" altLang="zh-CN"/>
              <a:t>It’s important for some classes to have exactly one instance. Although there can be many printers in a system, there should be only one printer spooler. There should be only one file system and one window manager. </a:t>
            </a:r>
          </a:p>
        </p:txBody>
      </p:sp>
    </p:spTree>
    <p:extLst>
      <p:ext uri="{BB962C8B-B14F-4D97-AF65-F5344CB8AC3E}">
        <p14:creationId xmlns:p14="http://schemas.microsoft.com/office/powerpoint/2010/main" val="782331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Singleton</a:t>
            </a:r>
          </a:p>
        </p:txBody>
      </p:sp>
      <p:sp>
        <p:nvSpPr>
          <p:cNvPr id="3" name="Content Placeholder 2"/>
          <p:cNvSpPr>
            <a:spLocks noGrp="1"/>
          </p:cNvSpPr>
          <p:nvPr>
            <p:ph idx="1"/>
          </p:nvPr>
        </p:nvSpPr>
        <p:spPr/>
        <p:txBody>
          <a:bodyPr numCol="1">
            <a:noAutofit/>
          </a:bodyPr>
          <a:lstStyle/>
          <a:p>
            <a:pPr marL="0" indent="0">
              <a:buNone/>
            </a:pPr>
            <a:r>
              <a:rPr lang="en-US" altLang="zh-CN" b="1"/>
              <a:t>Applicability</a:t>
            </a:r>
          </a:p>
          <a:p>
            <a:pPr marL="0" indent="0">
              <a:buNone/>
            </a:pPr>
            <a:r>
              <a:rPr lang="en-US" altLang="zh-CN"/>
              <a:t>Use the Singleton pattern when</a:t>
            </a:r>
          </a:p>
          <a:p>
            <a:pPr marL="0" indent="0">
              <a:buNone/>
            </a:pPr>
            <a:r>
              <a:rPr lang="en-US" altLang="zh-CN"/>
              <a:t>• there must be exactly one instance of a class, and it must be accessible to clients from a well-known access point.</a:t>
            </a:r>
          </a:p>
          <a:p>
            <a:pPr marL="0" indent="0">
              <a:buNone/>
            </a:pPr>
            <a:r>
              <a:rPr lang="en-US" altLang="zh-CN"/>
              <a:t>• when the sole instance should be extensible by </a:t>
            </a:r>
            <a:r>
              <a:rPr lang="en-US" altLang="zh-CN" err="1"/>
              <a:t>subclassing</a:t>
            </a:r>
            <a:r>
              <a:rPr lang="en-US" altLang="zh-CN"/>
              <a:t>, and clients should be able to use an extended instance without modifying their code.</a:t>
            </a:r>
          </a:p>
          <a:p>
            <a:pPr marL="0" indent="0">
              <a:buNone/>
            </a:pPr>
            <a:endParaRPr lang="en-US" altLang="zh-CN"/>
          </a:p>
          <a:p>
            <a:pPr marL="0" indent="0">
              <a:buNone/>
            </a:pPr>
            <a:endParaRPr lang="en-US" altLang="zh-CN"/>
          </a:p>
        </p:txBody>
      </p:sp>
    </p:spTree>
    <p:extLst>
      <p:ext uri="{BB962C8B-B14F-4D97-AF65-F5344CB8AC3E}">
        <p14:creationId xmlns:p14="http://schemas.microsoft.com/office/powerpoint/2010/main" val="139218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Singleton vs Static class</a:t>
            </a:r>
          </a:p>
        </p:txBody>
      </p:sp>
      <p:graphicFrame>
        <p:nvGraphicFramePr>
          <p:cNvPr id="5" name="Объект 4"/>
          <p:cNvGraphicFramePr>
            <a:graphicFrameLocks noGrp="1"/>
          </p:cNvGraphicFramePr>
          <p:nvPr>
            <p:ph idx="1"/>
            <p:extLst>
              <p:ext uri="{D42A27DB-BD31-4B8C-83A1-F6EECF244321}">
                <p14:modId xmlns:p14="http://schemas.microsoft.com/office/powerpoint/2010/main" val="611188621"/>
              </p:ext>
            </p:extLst>
          </p:nvPr>
        </p:nvGraphicFramePr>
        <p:xfrm>
          <a:off x="1133818" y="1645850"/>
          <a:ext cx="5937250" cy="1558926"/>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20000"/>
                    </a:ext>
                  </a:extLst>
                </a:gridCol>
                <a:gridCol w="1979295">
                  <a:extLst>
                    <a:ext uri="{9D8B030D-6E8A-4147-A177-3AD203B41FA5}">
                      <a16:colId xmlns:a16="http://schemas.microsoft.com/office/drawing/2014/main" val="20001"/>
                    </a:ext>
                  </a:extLst>
                </a:gridCol>
                <a:gridCol w="1979295">
                  <a:extLst>
                    <a:ext uri="{9D8B030D-6E8A-4147-A177-3AD203B41FA5}">
                      <a16:colId xmlns:a16="http://schemas.microsoft.com/office/drawing/2014/main" val="20002"/>
                    </a:ext>
                  </a:extLst>
                </a:gridCol>
              </a:tblGrid>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Singleton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Static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100">
                          <a:effectLst/>
                        </a:rPr>
                        <a:t>Point of access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One and exactly one – static field Instance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N(the visibility scope of static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100">
                          <a:effectLst/>
                        </a:rPr>
                        <a:t>Inheritance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100">
                          <a:effectLst/>
                        </a:rPr>
                        <a:t>Can be passed as a 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1100">
                          <a:effectLst/>
                        </a:rPr>
                        <a:t>Control of life cycle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1100">
                          <a:effectLst/>
                        </a:rPr>
                        <a:t>Serialization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marL="0" marR="0">
                        <a:lnSpc>
                          <a:spcPct val="107000"/>
                        </a:lnSpc>
                        <a:spcBef>
                          <a:spcPts val="0"/>
                        </a:spcBef>
                        <a:spcAft>
                          <a:spcPts val="0"/>
                        </a:spcAft>
                      </a:pPr>
                      <a:r>
                        <a:rPr lang="en-US" sz="1100">
                          <a:effectLst/>
                        </a:rPr>
                        <a:t>Using params during first instantiation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Possible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35049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Singleton. structure</a:t>
            </a:r>
          </a:p>
        </p:txBody>
      </p:sp>
      <p:sp>
        <p:nvSpPr>
          <p:cNvPr id="3" name="Объект 2"/>
          <p:cNvSpPr>
            <a:spLocks noGrp="1"/>
          </p:cNvSpPr>
          <p:nvPr>
            <p:ph idx="1"/>
          </p:nvPr>
        </p:nvSpPr>
        <p:spPr/>
        <p:txBody>
          <a:bodyPr/>
          <a:lstStyle/>
          <a:p>
            <a:endParaRPr lang="en-US"/>
          </a:p>
        </p:txBody>
      </p:sp>
      <p:pic>
        <p:nvPicPr>
          <p:cNvPr id="4098" name="Picture 2" descr="http://campus.hesge.ch/Daehne/GOF/hires/Pictures/singl01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85" y="2180066"/>
            <a:ext cx="3752850"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73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600"/>
              <a:t>Singleton. Participants and collaborations.</a:t>
            </a:r>
          </a:p>
        </p:txBody>
      </p:sp>
      <p:sp>
        <p:nvSpPr>
          <p:cNvPr id="3" name="Объект 2"/>
          <p:cNvSpPr>
            <a:spLocks noGrp="1"/>
          </p:cNvSpPr>
          <p:nvPr>
            <p:ph idx="1"/>
          </p:nvPr>
        </p:nvSpPr>
        <p:spPr/>
        <p:txBody>
          <a:bodyPr/>
          <a:lstStyle/>
          <a:p>
            <a:r>
              <a:rPr lang="en-US" b="1"/>
              <a:t>Participants</a:t>
            </a:r>
            <a:r>
              <a:rPr lang="en-US"/>
              <a:t>. </a:t>
            </a:r>
          </a:p>
          <a:p>
            <a:pPr marL="0" indent="0">
              <a:buNone/>
            </a:pPr>
            <a:r>
              <a:rPr lang="en-US"/>
              <a:t>– Singleton defines an Instance operation that lets clients access its unique instance. Instance is static.</a:t>
            </a:r>
          </a:p>
          <a:p>
            <a:pPr marL="0" indent="0">
              <a:buNone/>
            </a:pPr>
            <a:r>
              <a:rPr lang="en-US"/>
              <a:t>– may be responsible for creating its own unique instance.</a:t>
            </a:r>
          </a:p>
          <a:p>
            <a:r>
              <a:rPr lang="en-US" b="1"/>
              <a:t>Collaborations</a:t>
            </a:r>
          </a:p>
          <a:p>
            <a:pPr marL="0" indent="0">
              <a:buNone/>
            </a:pPr>
            <a:r>
              <a:rPr lang="en-US"/>
              <a:t> Clients access a Singleton instance solely through Singleton’s Instance operation.</a:t>
            </a:r>
          </a:p>
          <a:p>
            <a:r>
              <a:rPr lang="en-US" b="1"/>
              <a:t>Related Patterns</a:t>
            </a:r>
          </a:p>
          <a:p>
            <a:pPr marL="0" indent="0">
              <a:buNone/>
            </a:pPr>
            <a:r>
              <a:rPr lang="en-US"/>
              <a:t>Many patterns can be implemented using the Singleton pattern. See Abstract Factory (87), Builder (97), and Prototype (117).</a:t>
            </a:r>
          </a:p>
          <a:p>
            <a:pPr marL="0" indent="0">
              <a:buNone/>
            </a:pPr>
            <a:endParaRPr lang="en-US"/>
          </a:p>
          <a:p>
            <a:endParaRPr lang="en-US"/>
          </a:p>
        </p:txBody>
      </p:sp>
    </p:spTree>
    <p:extLst>
      <p:ext uri="{BB962C8B-B14F-4D97-AF65-F5344CB8AC3E}">
        <p14:creationId xmlns:p14="http://schemas.microsoft.com/office/powerpoint/2010/main" val="2822725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Singleton. Consequences.</a:t>
            </a:r>
          </a:p>
        </p:txBody>
      </p:sp>
      <p:sp>
        <p:nvSpPr>
          <p:cNvPr id="3" name="Объект 2"/>
          <p:cNvSpPr>
            <a:spLocks noGrp="1"/>
          </p:cNvSpPr>
          <p:nvPr>
            <p:ph idx="1"/>
          </p:nvPr>
        </p:nvSpPr>
        <p:spPr/>
        <p:txBody>
          <a:bodyPr>
            <a:normAutofit fontScale="92500" lnSpcReduction="10000"/>
          </a:bodyPr>
          <a:lstStyle/>
          <a:p>
            <a:pPr marL="0" indent="0" algn="just">
              <a:buNone/>
            </a:pPr>
            <a:r>
              <a:rPr lang="en-US" b="1"/>
              <a:t>1. Controlled access to sole instance. </a:t>
            </a:r>
            <a:r>
              <a:rPr lang="en-US"/>
              <a:t>Because the Singleton class encapsulates its sole instance, it can have strict control over how and when clients access it.</a:t>
            </a:r>
          </a:p>
          <a:p>
            <a:pPr marL="0" indent="0" algn="just">
              <a:buNone/>
            </a:pPr>
            <a:r>
              <a:rPr lang="en-US" b="1"/>
              <a:t>2. Reduced name space. </a:t>
            </a:r>
            <a:r>
              <a:rPr lang="en-US"/>
              <a:t>The Singleton pattern is an improvement over global variables. It avoids polluting the name space with global variables that store sole instances.</a:t>
            </a:r>
          </a:p>
          <a:p>
            <a:pPr marL="0" indent="0" algn="just">
              <a:buNone/>
            </a:pPr>
            <a:r>
              <a:rPr lang="en-US" b="1"/>
              <a:t>3. Permits refinement of operations and representation. </a:t>
            </a:r>
            <a:r>
              <a:rPr lang="en-US"/>
              <a:t>The Singleton class may be </a:t>
            </a:r>
            <a:r>
              <a:rPr lang="en-US" err="1"/>
              <a:t>subclassed</a:t>
            </a:r>
            <a:r>
              <a:rPr lang="en-US"/>
              <a:t>, and it’s easy to configure an application with an instance of this extended class. You can configure the application with an instance of the class you need at run-time.</a:t>
            </a:r>
          </a:p>
          <a:p>
            <a:pPr marL="0" indent="0" algn="just">
              <a:buNone/>
            </a:pPr>
            <a:r>
              <a:rPr lang="en-US" b="1"/>
              <a:t>4. Permits a variable number of instances. </a:t>
            </a:r>
            <a:r>
              <a:rPr lang="en-US"/>
              <a:t>The pattern makes it easy to change your mind and allow more than one instance of the Singleton class. Moreover, you can use the same approach to control the number of instances that the application uses. Only the operation that grants access to the Singleton instance needs to change.</a:t>
            </a:r>
          </a:p>
        </p:txBody>
      </p:sp>
    </p:spTree>
    <p:extLst>
      <p:ext uri="{BB962C8B-B14F-4D97-AF65-F5344CB8AC3E}">
        <p14:creationId xmlns:p14="http://schemas.microsoft.com/office/powerpoint/2010/main" val="640667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First Attempt</a:t>
            </a:r>
          </a:p>
        </p:txBody>
      </p:sp>
      <p:sp>
        <p:nvSpPr>
          <p:cNvPr id="3" name="Объект 2"/>
          <p:cNvSpPr>
            <a:spLocks noGrp="1"/>
          </p:cNvSpPr>
          <p:nvPr>
            <p:ph idx="1"/>
          </p:nvPr>
        </p:nvSpPr>
        <p:spPr>
          <a:xfrm>
            <a:off x="668063" y="1192392"/>
            <a:ext cx="7847287" cy="4214495"/>
          </a:xfrm>
        </p:spPr>
        <p:txBody>
          <a:bodyPr>
            <a:normAutofit fontScale="47500" lnSpcReduction="20000"/>
          </a:bodyPr>
          <a:lstStyle/>
          <a:p>
            <a:pPr marL="0" indent="0" algn="just">
              <a:buNone/>
            </a:pPr>
            <a:r>
              <a:rPr lang="en-US">
                <a:latin typeface="Courier New" panose="02070309020205020404" pitchFamily="49" charset="0"/>
                <a:cs typeface="Courier New" panose="02070309020205020404" pitchFamily="49" charset="0"/>
              </a:rPr>
              <a:t>public sealed class Singleton</a:t>
            </a:r>
          </a:p>
          <a:p>
            <a:pPr marL="0" indent="0" algn="just">
              <a:buNone/>
            </a:pPr>
            <a:r>
              <a:rPr lang="en-US">
                <a:latin typeface="Courier New" panose="02070309020205020404" pitchFamily="49" charset="0"/>
                <a:cs typeface="Courier New" panose="02070309020205020404" pitchFamily="49" charset="0"/>
              </a:rPr>
              <a:t>{</a:t>
            </a:r>
          </a:p>
          <a:p>
            <a:pPr marL="0" indent="0" algn="just">
              <a:buNone/>
            </a:pPr>
            <a:r>
              <a:rPr lang="en-US">
                <a:latin typeface="Courier New" panose="02070309020205020404" pitchFamily="49" charset="0"/>
                <a:cs typeface="Courier New" panose="02070309020205020404" pitchFamily="49" charset="0"/>
              </a:rPr>
              <a:t>    private static Singleton instance=null;</a:t>
            </a:r>
          </a:p>
          <a:p>
            <a:pPr marL="0" indent="0" algn="just">
              <a:buNone/>
            </a:pPr>
            <a:endParaRPr lang="en-US">
              <a:latin typeface="Courier New" panose="02070309020205020404" pitchFamily="49" charset="0"/>
              <a:cs typeface="Courier New" panose="02070309020205020404" pitchFamily="49" charset="0"/>
            </a:endParaRPr>
          </a:p>
          <a:p>
            <a:pPr marL="0" indent="0" algn="just">
              <a:buNone/>
            </a:pPr>
            <a:r>
              <a:rPr lang="en-US">
                <a:latin typeface="Courier New" panose="02070309020205020404" pitchFamily="49" charset="0"/>
                <a:cs typeface="Courier New" panose="02070309020205020404" pitchFamily="49" charset="0"/>
              </a:rPr>
              <a:t>    private Singleton()</a:t>
            </a:r>
          </a:p>
          <a:p>
            <a:pPr marL="0" indent="0" algn="just">
              <a:buNone/>
            </a:pPr>
            <a:r>
              <a:rPr lang="en-US">
                <a:latin typeface="Courier New" panose="02070309020205020404" pitchFamily="49" charset="0"/>
                <a:cs typeface="Courier New" panose="02070309020205020404" pitchFamily="49" charset="0"/>
              </a:rPr>
              <a:t>    {</a:t>
            </a:r>
          </a:p>
          <a:p>
            <a:pPr marL="0" indent="0" algn="just">
              <a:buNone/>
            </a:pPr>
            <a:r>
              <a:rPr lang="en-US">
                <a:latin typeface="Courier New" panose="02070309020205020404" pitchFamily="49" charset="0"/>
                <a:cs typeface="Courier New" panose="02070309020205020404" pitchFamily="49" charset="0"/>
              </a:rPr>
              <a:t>    }</a:t>
            </a:r>
          </a:p>
          <a:p>
            <a:pPr marL="0" indent="0" algn="just">
              <a:buNone/>
            </a:pPr>
            <a:endParaRPr lang="en-US">
              <a:latin typeface="Courier New" panose="02070309020205020404" pitchFamily="49" charset="0"/>
              <a:cs typeface="Courier New" panose="02070309020205020404" pitchFamily="49" charset="0"/>
            </a:endParaRPr>
          </a:p>
          <a:p>
            <a:pPr marL="0" indent="0" algn="just">
              <a:buNone/>
            </a:pPr>
            <a:r>
              <a:rPr lang="en-US">
                <a:latin typeface="Courier New" panose="02070309020205020404" pitchFamily="49" charset="0"/>
                <a:cs typeface="Courier New" panose="02070309020205020404" pitchFamily="49" charset="0"/>
              </a:rPr>
              <a:t>    public static Singleton Instance</a:t>
            </a:r>
          </a:p>
          <a:p>
            <a:pPr marL="0" indent="0" algn="just">
              <a:buNone/>
            </a:pPr>
            <a:r>
              <a:rPr lang="en-US">
                <a:latin typeface="Courier New" panose="02070309020205020404" pitchFamily="49" charset="0"/>
                <a:cs typeface="Courier New" panose="02070309020205020404" pitchFamily="49" charset="0"/>
              </a:rPr>
              <a:t>    {</a:t>
            </a:r>
          </a:p>
          <a:p>
            <a:pPr marL="0" indent="0" algn="just">
              <a:buNone/>
            </a:pPr>
            <a:r>
              <a:rPr lang="en-US">
                <a:latin typeface="Courier New" panose="02070309020205020404" pitchFamily="49" charset="0"/>
                <a:cs typeface="Courier New" panose="02070309020205020404" pitchFamily="49" charset="0"/>
              </a:rPr>
              <a:t>        get</a:t>
            </a:r>
          </a:p>
          <a:p>
            <a:pPr marL="0" indent="0" algn="just">
              <a:buNone/>
            </a:pPr>
            <a:r>
              <a:rPr lang="en-US">
                <a:latin typeface="Courier New" panose="02070309020205020404" pitchFamily="49" charset="0"/>
                <a:cs typeface="Courier New" panose="02070309020205020404" pitchFamily="49" charset="0"/>
              </a:rPr>
              <a:t>        {</a:t>
            </a:r>
          </a:p>
          <a:p>
            <a:pPr marL="0" indent="0" algn="just">
              <a:buNone/>
            </a:pPr>
            <a:r>
              <a:rPr lang="en-US">
                <a:latin typeface="Courier New" panose="02070309020205020404" pitchFamily="49" charset="0"/>
                <a:cs typeface="Courier New" panose="02070309020205020404" pitchFamily="49" charset="0"/>
              </a:rPr>
              <a:t>            if (instance==null)</a:t>
            </a:r>
          </a:p>
          <a:p>
            <a:pPr marL="0" indent="0" algn="just">
              <a:buNone/>
            </a:pPr>
            <a:r>
              <a:rPr lang="en-US">
                <a:latin typeface="Courier New" panose="02070309020205020404" pitchFamily="49" charset="0"/>
                <a:cs typeface="Courier New" panose="02070309020205020404" pitchFamily="49" charset="0"/>
              </a:rPr>
              <a:t>            {</a:t>
            </a:r>
          </a:p>
          <a:p>
            <a:pPr marL="0" indent="0" algn="just">
              <a:buNone/>
            </a:pPr>
            <a:r>
              <a:rPr lang="en-US">
                <a:latin typeface="Courier New" panose="02070309020205020404" pitchFamily="49" charset="0"/>
                <a:cs typeface="Courier New" panose="02070309020205020404" pitchFamily="49" charset="0"/>
              </a:rPr>
              <a:t>                instance = new Singleton();</a:t>
            </a:r>
          </a:p>
          <a:p>
            <a:pPr marL="0" indent="0" algn="just">
              <a:buNone/>
            </a:pPr>
            <a:r>
              <a:rPr lang="en-US">
                <a:latin typeface="Courier New" panose="02070309020205020404" pitchFamily="49" charset="0"/>
                <a:cs typeface="Courier New" panose="02070309020205020404" pitchFamily="49" charset="0"/>
              </a:rPr>
              <a:t>            }</a:t>
            </a:r>
          </a:p>
          <a:p>
            <a:pPr marL="0" indent="0" algn="just">
              <a:buNone/>
            </a:pPr>
            <a:r>
              <a:rPr lang="en-US">
                <a:latin typeface="Courier New" panose="02070309020205020404" pitchFamily="49" charset="0"/>
                <a:cs typeface="Courier New" panose="02070309020205020404" pitchFamily="49" charset="0"/>
              </a:rPr>
              <a:t>            return instance;</a:t>
            </a:r>
          </a:p>
          <a:p>
            <a:pPr marL="0" indent="0" algn="just">
              <a:buNone/>
            </a:pPr>
            <a:r>
              <a:rPr lang="en-US">
                <a:latin typeface="Courier New" panose="02070309020205020404" pitchFamily="49" charset="0"/>
                <a:cs typeface="Courier New" panose="02070309020205020404" pitchFamily="49" charset="0"/>
              </a:rPr>
              <a:t>        }</a:t>
            </a:r>
          </a:p>
          <a:p>
            <a:pPr marL="0" indent="0" algn="just">
              <a:buNone/>
            </a:pPr>
            <a:r>
              <a:rPr lang="en-US">
                <a:latin typeface="Courier New" panose="02070309020205020404" pitchFamily="49" charset="0"/>
                <a:cs typeface="Courier New" panose="02070309020205020404" pitchFamily="49" charset="0"/>
              </a:rPr>
              <a:t>    }</a:t>
            </a:r>
          </a:p>
          <a:p>
            <a:pPr marL="0" indent="0" algn="just">
              <a:buNone/>
            </a:pPr>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66401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First Attempt - Disadvantages</a:t>
            </a:r>
          </a:p>
        </p:txBody>
      </p:sp>
      <p:sp>
        <p:nvSpPr>
          <p:cNvPr id="3" name="Объект 2"/>
          <p:cNvSpPr>
            <a:spLocks noGrp="1"/>
          </p:cNvSpPr>
          <p:nvPr>
            <p:ph idx="1"/>
          </p:nvPr>
        </p:nvSpPr>
        <p:spPr/>
        <p:txBody>
          <a:bodyPr>
            <a:normAutofit/>
          </a:bodyPr>
          <a:lstStyle/>
          <a:p>
            <a:pPr marL="0" indent="0" algn="just">
              <a:buNone/>
            </a:pPr>
            <a:r>
              <a:rPr lang="en-US"/>
              <a:t>Not thread-safe. Two different threads could both have evaluated the test if </a:t>
            </a:r>
            <a:r>
              <a:rPr lang="en-US" b="1"/>
              <a:t>(instance==null) </a:t>
            </a:r>
            <a:r>
              <a:rPr lang="en-US"/>
              <a:t>and found it to be true, then both create instances, which violates the singleton pattern.</a:t>
            </a:r>
          </a:p>
          <a:p>
            <a:pPr algn="just"/>
            <a:endParaRPr lang="en-US"/>
          </a:p>
          <a:p>
            <a:pPr marL="0" indent="0" algn="just">
              <a:buNone/>
            </a:pPr>
            <a:r>
              <a:rPr lang="en-US" b="1" i="1"/>
              <a:t>Rule of thumb. </a:t>
            </a:r>
            <a:r>
              <a:rPr lang="en-US"/>
              <a:t>Static classes and methods need to be considered for multithreading.</a:t>
            </a:r>
          </a:p>
        </p:txBody>
      </p:sp>
    </p:spTree>
    <p:extLst>
      <p:ext uri="{BB962C8B-B14F-4D97-AF65-F5344CB8AC3E}">
        <p14:creationId xmlns:p14="http://schemas.microsoft.com/office/powerpoint/2010/main" val="206399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862956"/>
          </a:xfrm>
        </p:spPr>
        <p:txBody>
          <a:bodyPr/>
          <a:lstStyle/>
          <a:p>
            <a:r>
              <a:rPr lang="en-US"/>
              <a:t>Introduction</a:t>
            </a:r>
          </a:p>
        </p:txBody>
      </p:sp>
      <p:sp>
        <p:nvSpPr>
          <p:cNvPr id="3" name="Subtitle 2"/>
          <p:cNvSpPr>
            <a:spLocks noGrp="1"/>
          </p:cNvSpPr>
          <p:nvPr>
            <p:ph type="subTitle" idx="1"/>
          </p:nvPr>
        </p:nvSpPr>
        <p:spPr>
          <a:xfrm>
            <a:off x="1233617" y="2242795"/>
            <a:ext cx="6858000" cy="3482502"/>
          </a:xfrm>
        </p:spPr>
        <p:txBody>
          <a:bodyPr>
            <a:normAutofit/>
          </a:bodyPr>
          <a:lstStyle/>
          <a:p>
            <a:pPr marL="285750" indent="-285750" algn="l">
              <a:buFont typeface="Arial" panose="020B0604020202020204" pitchFamily="34" charset="0"/>
              <a:buChar char="•"/>
            </a:pPr>
            <a:r>
              <a:rPr lang="en-US"/>
              <a:t>Design </a:t>
            </a:r>
            <a:r>
              <a:rPr lang="en-US" err="1"/>
              <a:t>patterNs</a:t>
            </a:r>
            <a:r>
              <a:rPr lang="en-US"/>
              <a:t>. The idea behind them.</a:t>
            </a:r>
          </a:p>
          <a:p>
            <a:pPr marL="285750" indent="-285750" algn="l">
              <a:buFont typeface="Arial" panose="020B0604020202020204" pitchFamily="34" charset="0"/>
              <a:buChar char="•"/>
            </a:pPr>
            <a:r>
              <a:rPr lang="en-US"/>
              <a:t>Pattern scope.</a:t>
            </a:r>
          </a:p>
          <a:p>
            <a:pPr marL="285750" indent="-285750" algn="l">
              <a:buFont typeface="Arial" panose="020B0604020202020204" pitchFamily="34" charset="0"/>
              <a:buChar char="•"/>
            </a:pPr>
            <a:r>
              <a:rPr lang="en-US"/>
              <a:t>Classification.</a:t>
            </a:r>
          </a:p>
          <a:p>
            <a:pPr marL="285750" indent="-285750" algn="l">
              <a:buFont typeface="Arial" panose="020B0604020202020204" pitchFamily="34" charset="0"/>
              <a:buChar char="•"/>
            </a:pPr>
            <a:r>
              <a:rPr lang="en-US"/>
              <a:t>Factory pattern.</a:t>
            </a:r>
          </a:p>
          <a:p>
            <a:pPr marL="285750" indent="-285750" algn="l">
              <a:buFont typeface="Arial" panose="020B0604020202020204" pitchFamily="34" charset="0"/>
              <a:buChar char="•"/>
            </a:pPr>
            <a:r>
              <a:rPr lang="en-US"/>
              <a:t>Singleton (different implementation of Singleton in C#).</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Second Attempt</a:t>
            </a:r>
          </a:p>
        </p:txBody>
      </p:sp>
      <p:sp>
        <p:nvSpPr>
          <p:cNvPr id="3" name="Объект 2"/>
          <p:cNvSpPr>
            <a:spLocks noGrp="1"/>
          </p:cNvSpPr>
          <p:nvPr>
            <p:ph idx="1"/>
          </p:nvPr>
        </p:nvSpPr>
        <p:spPr/>
        <p:txBody>
          <a:bodyPr numCol="2">
            <a:normAutofit/>
          </a:bodyPr>
          <a:lstStyle/>
          <a:p>
            <a:pPr marL="0" indent="0" algn="just">
              <a:buNone/>
            </a:pPr>
            <a:r>
              <a:rPr lang="en-US" sz="1000">
                <a:latin typeface="Courier New" panose="02070309020205020404" pitchFamily="49" charset="0"/>
                <a:cs typeface="Courier New" panose="02070309020205020404" pitchFamily="49" charset="0"/>
              </a:rPr>
              <a:t>public sealed class Singleton</a:t>
            </a:r>
          </a:p>
          <a:p>
            <a:pPr marL="0" indent="0" algn="just">
              <a:buNone/>
            </a:pPr>
            <a:r>
              <a:rPr lang="en-US" sz="1000">
                <a:latin typeface="Courier New" panose="02070309020205020404" pitchFamily="49" charset="0"/>
                <a:cs typeface="Courier New" panose="02070309020205020404" pitchFamily="49" charset="0"/>
              </a:rPr>
              <a:t>{</a:t>
            </a:r>
          </a:p>
          <a:p>
            <a:pPr marL="0" indent="0" algn="just">
              <a:buNone/>
            </a:pPr>
            <a:r>
              <a:rPr lang="en-US" sz="1000">
                <a:latin typeface="Courier New" panose="02070309020205020404" pitchFamily="49" charset="0"/>
                <a:cs typeface="Courier New" panose="02070309020205020404" pitchFamily="49" charset="0"/>
              </a:rPr>
              <a:t>    private static Singleton instance = null;</a:t>
            </a:r>
          </a:p>
          <a:p>
            <a:pPr marL="0" indent="0" algn="just">
              <a:buNone/>
            </a:pPr>
            <a:r>
              <a:rPr lang="en-US" sz="1000">
                <a:latin typeface="Courier New" panose="02070309020205020404" pitchFamily="49" charset="0"/>
                <a:cs typeface="Courier New" panose="02070309020205020404" pitchFamily="49" charset="0"/>
              </a:rPr>
              <a:t>    private static </a:t>
            </a:r>
            <a:r>
              <a:rPr lang="en-US" sz="1000" err="1">
                <a:latin typeface="Courier New" panose="02070309020205020404" pitchFamily="49" charset="0"/>
                <a:cs typeface="Courier New" panose="02070309020205020404" pitchFamily="49" charset="0"/>
              </a:rPr>
              <a:t>readonly</a:t>
            </a:r>
            <a:r>
              <a:rPr lang="en-US" sz="1000">
                <a:latin typeface="Courier New" panose="02070309020205020404" pitchFamily="49" charset="0"/>
                <a:cs typeface="Courier New" panose="02070309020205020404" pitchFamily="49" charset="0"/>
              </a:rPr>
              <a:t> object padlock = new object();</a:t>
            </a: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r>
              <a:rPr lang="en-US" sz="1000">
                <a:latin typeface="Courier New" panose="02070309020205020404" pitchFamily="49" charset="0"/>
                <a:cs typeface="Courier New" panose="02070309020205020404" pitchFamily="49" charset="0"/>
              </a:rPr>
              <a:t>    private Singleton()</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r>
              <a:rPr lang="en-US" sz="1000">
                <a:latin typeface="Courier New" panose="02070309020205020404" pitchFamily="49" charset="0"/>
                <a:cs typeface="Courier New" panose="02070309020205020404" pitchFamily="49" charset="0"/>
              </a:rPr>
              <a:t>    public static Singleton Instance</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get</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lock (padlock)</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if (instance == null)</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instance = new Singleton();</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return instance;</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1890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Second Attempt - Disadvantages</a:t>
            </a:r>
          </a:p>
        </p:txBody>
      </p:sp>
      <p:sp>
        <p:nvSpPr>
          <p:cNvPr id="3" name="Объект 2"/>
          <p:cNvSpPr>
            <a:spLocks noGrp="1"/>
          </p:cNvSpPr>
          <p:nvPr>
            <p:ph idx="1"/>
          </p:nvPr>
        </p:nvSpPr>
        <p:spPr/>
        <p:txBody>
          <a:bodyPr>
            <a:normAutofit/>
          </a:bodyPr>
          <a:lstStyle/>
          <a:p>
            <a:pPr algn="just"/>
            <a:r>
              <a:rPr lang="en-US"/>
              <a:t>Note that instead of locking on </a:t>
            </a:r>
            <a:r>
              <a:rPr lang="en-US" err="1"/>
              <a:t>typeof</a:t>
            </a:r>
            <a:r>
              <a:rPr lang="en-US"/>
              <a:t>(Singleton) as some versions of this implementation do, this implementation’s lock is on the value of a static variable which is private to the class.</a:t>
            </a:r>
          </a:p>
          <a:p>
            <a:pPr algn="just"/>
            <a:r>
              <a:rPr lang="en-US"/>
              <a:t> Locking has larger granularity than it should. We should lock only the process of creation of the singleton.</a:t>
            </a:r>
          </a:p>
        </p:txBody>
      </p:sp>
    </p:spTree>
    <p:extLst>
      <p:ext uri="{BB962C8B-B14F-4D97-AF65-F5344CB8AC3E}">
        <p14:creationId xmlns:p14="http://schemas.microsoft.com/office/powerpoint/2010/main" val="1691472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Third Attempt</a:t>
            </a:r>
          </a:p>
        </p:txBody>
      </p:sp>
      <p:sp>
        <p:nvSpPr>
          <p:cNvPr id="3" name="Объект 2"/>
          <p:cNvSpPr>
            <a:spLocks noGrp="1"/>
          </p:cNvSpPr>
          <p:nvPr>
            <p:ph idx="1"/>
          </p:nvPr>
        </p:nvSpPr>
        <p:spPr/>
        <p:txBody>
          <a:bodyPr numCol="2">
            <a:normAutofit fontScale="92500" lnSpcReduction="10000"/>
          </a:bodyPr>
          <a:lstStyle/>
          <a:p>
            <a:pPr marL="0" indent="0" algn="just">
              <a:buNone/>
            </a:pPr>
            <a:r>
              <a:rPr lang="en-US" sz="1000">
                <a:latin typeface="Courier New" panose="02070309020205020404" pitchFamily="49" charset="0"/>
                <a:cs typeface="Courier New" panose="02070309020205020404" pitchFamily="49" charset="0"/>
              </a:rPr>
              <a:t>public sealed class Singleton</a:t>
            </a:r>
          </a:p>
          <a:p>
            <a:pPr marL="0" indent="0" algn="just">
              <a:buNone/>
            </a:pPr>
            <a:r>
              <a:rPr lang="en-US" sz="1000">
                <a:latin typeface="Courier New" panose="02070309020205020404" pitchFamily="49" charset="0"/>
                <a:cs typeface="Courier New" panose="02070309020205020404" pitchFamily="49" charset="0"/>
              </a:rPr>
              <a:t>{</a:t>
            </a:r>
          </a:p>
          <a:p>
            <a:pPr marL="0" indent="0" algn="just">
              <a:buNone/>
            </a:pPr>
            <a:r>
              <a:rPr lang="en-US" sz="1000">
                <a:latin typeface="Courier New" panose="02070309020205020404" pitchFamily="49" charset="0"/>
                <a:cs typeface="Courier New" panose="02070309020205020404" pitchFamily="49" charset="0"/>
              </a:rPr>
              <a:t>    private static Singleton instance = null;</a:t>
            </a:r>
          </a:p>
          <a:p>
            <a:pPr marL="0" indent="0" algn="just">
              <a:buNone/>
            </a:pPr>
            <a:r>
              <a:rPr lang="en-US" sz="1000">
                <a:latin typeface="Courier New" panose="02070309020205020404" pitchFamily="49" charset="0"/>
                <a:cs typeface="Courier New" panose="02070309020205020404" pitchFamily="49" charset="0"/>
              </a:rPr>
              <a:t>    private static </a:t>
            </a:r>
            <a:r>
              <a:rPr lang="en-US" sz="1000" err="1">
                <a:latin typeface="Courier New" panose="02070309020205020404" pitchFamily="49" charset="0"/>
                <a:cs typeface="Courier New" panose="02070309020205020404" pitchFamily="49" charset="0"/>
              </a:rPr>
              <a:t>readonly</a:t>
            </a:r>
            <a:r>
              <a:rPr lang="en-US" sz="1000">
                <a:latin typeface="Courier New" panose="02070309020205020404" pitchFamily="49" charset="0"/>
                <a:cs typeface="Courier New" panose="02070309020205020404" pitchFamily="49" charset="0"/>
              </a:rPr>
              <a:t> object padlock =</a:t>
            </a:r>
          </a:p>
          <a:p>
            <a:pPr marL="0" indent="0" algn="just">
              <a:buNone/>
            </a:pPr>
            <a:r>
              <a:rPr lang="en-US" sz="1000">
                <a:latin typeface="Courier New" panose="02070309020205020404" pitchFamily="49" charset="0"/>
                <a:cs typeface="Courier New" panose="02070309020205020404" pitchFamily="49" charset="0"/>
              </a:rPr>
              <a:t> new object();</a:t>
            </a: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r>
              <a:rPr lang="en-US" sz="1000">
                <a:latin typeface="Courier New" panose="02070309020205020404" pitchFamily="49" charset="0"/>
                <a:cs typeface="Courier New" panose="02070309020205020404" pitchFamily="49" charset="0"/>
              </a:rPr>
              <a:t>    private Singleton()</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r>
              <a:rPr lang="en-US" sz="1000">
                <a:latin typeface="Courier New" panose="02070309020205020404" pitchFamily="49" charset="0"/>
                <a:cs typeface="Courier New" panose="02070309020205020404" pitchFamily="49" charset="0"/>
              </a:rPr>
              <a:t>    public static Singleton Instance</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get</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if (instance == null)</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lock (padlock)</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if (instance == null)</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instance = new Singleton();</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return instance;</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0824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Third Attempt - Disadvantages</a:t>
            </a:r>
          </a:p>
        </p:txBody>
      </p:sp>
      <p:sp>
        <p:nvSpPr>
          <p:cNvPr id="3" name="Объект 2"/>
          <p:cNvSpPr>
            <a:spLocks noGrp="1"/>
          </p:cNvSpPr>
          <p:nvPr>
            <p:ph idx="1"/>
          </p:nvPr>
        </p:nvSpPr>
        <p:spPr/>
        <p:txBody>
          <a:bodyPr>
            <a:normAutofit/>
          </a:bodyPr>
          <a:lstStyle/>
          <a:p>
            <a:pPr algn="just"/>
            <a:r>
              <a:rPr lang="en-US"/>
              <a:t>We cannot ensure that the constructor completes before the reference to the new object is assigned to instance. To do it, we should use </a:t>
            </a:r>
            <a:r>
              <a:rPr lang="en-US" i="1"/>
              <a:t>volatile, </a:t>
            </a:r>
            <a:r>
              <a:rPr lang="en-US"/>
              <a:t>and go deep into knowledge of memory barriers.</a:t>
            </a:r>
          </a:p>
          <a:p>
            <a:pPr algn="just"/>
            <a:r>
              <a:rPr lang="en-US"/>
              <a:t>It's easy to get wrong and generally the code looks complicated.</a:t>
            </a:r>
            <a:endParaRPr lang="en-US" i="1"/>
          </a:p>
        </p:txBody>
      </p:sp>
    </p:spTree>
    <p:extLst>
      <p:ext uri="{BB962C8B-B14F-4D97-AF65-F5344CB8AC3E}">
        <p14:creationId xmlns:p14="http://schemas.microsoft.com/office/powerpoint/2010/main" val="916277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Fourth Attempt</a:t>
            </a:r>
          </a:p>
        </p:txBody>
      </p:sp>
      <p:sp>
        <p:nvSpPr>
          <p:cNvPr id="3" name="Объект 2"/>
          <p:cNvSpPr>
            <a:spLocks noGrp="1"/>
          </p:cNvSpPr>
          <p:nvPr>
            <p:ph idx="1"/>
          </p:nvPr>
        </p:nvSpPr>
        <p:spPr/>
        <p:txBody>
          <a:bodyPr numCol="1">
            <a:noAutofit/>
          </a:bodyPr>
          <a:lstStyle/>
          <a:p>
            <a:pPr marL="0" indent="0" algn="just">
              <a:buNone/>
            </a:pPr>
            <a:r>
              <a:rPr lang="en-US" sz="1000">
                <a:latin typeface="Courier New" panose="02070309020205020404" pitchFamily="49" charset="0"/>
                <a:cs typeface="Courier New" panose="02070309020205020404" pitchFamily="49" charset="0"/>
              </a:rPr>
              <a:t>public sealed class Singleton</a:t>
            </a:r>
          </a:p>
          <a:p>
            <a:pPr marL="0" indent="0" algn="just">
              <a:buNone/>
            </a:pPr>
            <a:r>
              <a:rPr lang="en-US" sz="1000">
                <a:latin typeface="Courier New" panose="02070309020205020404" pitchFamily="49" charset="0"/>
                <a:cs typeface="Courier New" panose="02070309020205020404" pitchFamily="49" charset="0"/>
              </a:rPr>
              <a:t>{</a:t>
            </a:r>
          </a:p>
          <a:p>
            <a:pPr marL="0" indent="0" algn="just">
              <a:buNone/>
            </a:pPr>
            <a:r>
              <a:rPr lang="en-US" sz="1000">
                <a:latin typeface="Courier New" panose="02070309020205020404" pitchFamily="49" charset="0"/>
                <a:cs typeface="Courier New" panose="02070309020205020404" pitchFamily="49" charset="0"/>
              </a:rPr>
              <a:t>    private static </a:t>
            </a:r>
            <a:r>
              <a:rPr lang="en-US" sz="1000" err="1">
                <a:latin typeface="Courier New" panose="02070309020205020404" pitchFamily="49" charset="0"/>
                <a:cs typeface="Courier New" panose="02070309020205020404" pitchFamily="49" charset="0"/>
              </a:rPr>
              <a:t>readonly</a:t>
            </a:r>
            <a:r>
              <a:rPr lang="en-US" sz="1000">
                <a:latin typeface="Courier New" panose="02070309020205020404" pitchFamily="49" charset="0"/>
                <a:cs typeface="Courier New" panose="02070309020205020404" pitchFamily="49" charset="0"/>
              </a:rPr>
              <a:t> Singleton instance = new Singleton();</a:t>
            </a:r>
          </a:p>
          <a:p>
            <a:pPr marL="0" indent="0" algn="just">
              <a:buNone/>
            </a:pPr>
            <a:r>
              <a:rPr lang="en-US" sz="1000">
                <a:latin typeface="Courier New" panose="02070309020205020404" pitchFamily="49" charset="0"/>
                <a:cs typeface="Courier New" panose="02070309020205020404" pitchFamily="49" charset="0"/>
              </a:rPr>
              <a:t>    // Explicit static constructor to tell C# compiler to initialize field only on first of class.</a:t>
            </a:r>
          </a:p>
          <a:p>
            <a:pPr marL="0" indent="0" algn="just">
              <a:buNone/>
            </a:pPr>
            <a:r>
              <a:rPr lang="en-US" sz="1000">
                <a:latin typeface="Courier New" panose="02070309020205020404" pitchFamily="49" charset="0"/>
                <a:cs typeface="Courier New" panose="02070309020205020404" pitchFamily="49" charset="0"/>
              </a:rPr>
              <a:t>    static Singleton()</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private Singleton()</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public static Singleton Instance</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get</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return instance;</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a:t>
            </a:r>
            <a:endParaRPr lang="en-US" sz="1000">
              <a:latin typeface="Courier New" panose="02070309020205020404" pitchFamily="49" charset="0"/>
              <a:ea typeface="Tahom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1397516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err="1"/>
              <a:t>FiFTH</a:t>
            </a:r>
            <a:r>
              <a:rPr lang="en-US" altLang="en-US" sz="3600"/>
              <a:t> Attempt</a:t>
            </a:r>
          </a:p>
        </p:txBody>
      </p:sp>
      <p:sp>
        <p:nvSpPr>
          <p:cNvPr id="3" name="Объект 2"/>
          <p:cNvSpPr>
            <a:spLocks noGrp="1"/>
          </p:cNvSpPr>
          <p:nvPr>
            <p:ph idx="1"/>
          </p:nvPr>
        </p:nvSpPr>
        <p:spPr/>
        <p:txBody>
          <a:bodyPr numCol="1">
            <a:normAutofit/>
          </a:bodyPr>
          <a:lstStyle/>
          <a:p>
            <a:pPr marL="0" indent="0" algn="just">
              <a:buNone/>
            </a:pPr>
            <a:r>
              <a:rPr lang="en-US" sz="900"/>
              <a:t>public sealed class Singleton</a:t>
            </a:r>
          </a:p>
          <a:p>
            <a:pPr marL="0" indent="0" algn="just">
              <a:buNone/>
            </a:pPr>
            <a:r>
              <a:rPr lang="en-US" sz="900"/>
              <a:t>{</a:t>
            </a:r>
          </a:p>
          <a:p>
            <a:pPr marL="0" indent="0" algn="just">
              <a:buNone/>
            </a:pPr>
            <a:r>
              <a:rPr lang="en-US" sz="900"/>
              <a:t>    private Singleton()</a:t>
            </a:r>
          </a:p>
          <a:p>
            <a:pPr marL="0" indent="0" algn="just">
              <a:buNone/>
            </a:pPr>
            <a:r>
              <a:rPr lang="en-US" sz="900"/>
              <a:t>    {</a:t>
            </a:r>
          </a:p>
          <a:p>
            <a:pPr marL="0" indent="0" algn="just">
              <a:buNone/>
            </a:pPr>
            <a:r>
              <a:rPr lang="en-US" sz="900"/>
              <a:t>    }</a:t>
            </a:r>
          </a:p>
          <a:p>
            <a:pPr marL="0" indent="0" algn="just">
              <a:buNone/>
            </a:pPr>
            <a:endParaRPr lang="en-US" sz="900"/>
          </a:p>
          <a:p>
            <a:pPr marL="0" indent="0" algn="just">
              <a:buNone/>
            </a:pPr>
            <a:r>
              <a:rPr lang="en-US" sz="900"/>
              <a:t>    public static Singleton Instance { get { return </a:t>
            </a:r>
            <a:r>
              <a:rPr lang="en-US" sz="900" err="1"/>
              <a:t>Nested.instance</a:t>
            </a:r>
            <a:r>
              <a:rPr lang="en-US" sz="900"/>
              <a:t>; } }</a:t>
            </a:r>
          </a:p>
          <a:p>
            <a:pPr marL="0" indent="0" algn="just">
              <a:buNone/>
            </a:pPr>
            <a:r>
              <a:rPr lang="en-US" sz="900"/>
              <a:t>        </a:t>
            </a:r>
          </a:p>
          <a:p>
            <a:pPr marL="0" indent="0" algn="just">
              <a:buNone/>
            </a:pPr>
            <a:r>
              <a:rPr lang="en-US" sz="900"/>
              <a:t>    private class Nested</a:t>
            </a:r>
          </a:p>
          <a:p>
            <a:pPr marL="0" indent="0" algn="just">
              <a:buNone/>
            </a:pPr>
            <a:r>
              <a:rPr lang="en-US" sz="900"/>
              <a:t>    {</a:t>
            </a:r>
          </a:p>
          <a:p>
            <a:pPr marL="0" indent="0" algn="just">
              <a:buNone/>
            </a:pPr>
            <a:r>
              <a:rPr lang="en-US" sz="900"/>
              <a:t>        static Nested()</a:t>
            </a:r>
          </a:p>
          <a:p>
            <a:pPr marL="0" indent="0" algn="just">
              <a:buNone/>
            </a:pPr>
            <a:r>
              <a:rPr lang="en-US" sz="900"/>
              <a:t>        {</a:t>
            </a:r>
          </a:p>
          <a:p>
            <a:pPr marL="0" indent="0" algn="just">
              <a:buNone/>
            </a:pPr>
            <a:r>
              <a:rPr lang="en-US" sz="900"/>
              <a:t>        }</a:t>
            </a:r>
          </a:p>
          <a:p>
            <a:pPr marL="0" indent="0" algn="just">
              <a:buNone/>
            </a:pPr>
            <a:endParaRPr lang="en-US" sz="900"/>
          </a:p>
          <a:p>
            <a:pPr marL="0" indent="0" algn="just">
              <a:buNone/>
            </a:pPr>
            <a:r>
              <a:rPr lang="en-US" sz="900"/>
              <a:t>        internal static </a:t>
            </a:r>
            <a:r>
              <a:rPr lang="en-US" sz="900" err="1"/>
              <a:t>readonly</a:t>
            </a:r>
            <a:r>
              <a:rPr lang="en-US" sz="900"/>
              <a:t> Singleton instance = new Singleton();</a:t>
            </a:r>
          </a:p>
          <a:p>
            <a:pPr marL="0" indent="0" algn="just">
              <a:buNone/>
            </a:pPr>
            <a:r>
              <a:rPr lang="en-US" sz="900"/>
              <a:t>    }</a:t>
            </a:r>
          </a:p>
          <a:p>
            <a:pPr marL="0" indent="0" algn="just">
              <a:buNone/>
            </a:pPr>
            <a:r>
              <a:rPr lang="en-US" sz="900"/>
              <a:t>}</a:t>
            </a:r>
            <a:endParaRPr 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4466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Sixth Attempt</a:t>
            </a:r>
          </a:p>
        </p:txBody>
      </p:sp>
      <p:sp>
        <p:nvSpPr>
          <p:cNvPr id="3" name="Объект 2"/>
          <p:cNvSpPr>
            <a:spLocks noGrp="1"/>
          </p:cNvSpPr>
          <p:nvPr>
            <p:ph idx="1"/>
          </p:nvPr>
        </p:nvSpPr>
        <p:spPr/>
        <p:txBody>
          <a:bodyPr numCol="1">
            <a:normAutofit/>
          </a:bodyPr>
          <a:lstStyle/>
          <a:p>
            <a:pPr marL="0" indent="0" algn="just">
              <a:buNone/>
            </a:pPr>
            <a:r>
              <a:rPr lang="en-US" sz="1000">
                <a:latin typeface="Courier New" panose="02070309020205020404" pitchFamily="49" charset="0"/>
                <a:cs typeface="Courier New" panose="02070309020205020404" pitchFamily="49" charset="0"/>
              </a:rPr>
              <a:t>public sealed class Singleton</a:t>
            </a:r>
          </a:p>
          <a:p>
            <a:pPr marL="0" indent="0" algn="just">
              <a:buNone/>
            </a:pPr>
            <a:r>
              <a:rPr lang="en-US" sz="1000">
                <a:latin typeface="Courier New" panose="02070309020205020404" pitchFamily="49" charset="0"/>
                <a:cs typeface="Courier New" panose="02070309020205020404" pitchFamily="49" charset="0"/>
              </a:rPr>
              <a:t>{</a:t>
            </a:r>
          </a:p>
          <a:p>
            <a:pPr marL="0" indent="0" algn="just">
              <a:buNone/>
            </a:pPr>
            <a:r>
              <a:rPr lang="en-US" sz="1000">
                <a:latin typeface="Courier New" panose="02070309020205020404" pitchFamily="49" charset="0"/>
                <a:cs typeface="Courier New" panose="02070309020205020404" pitchFamily="49" charset="0"/>
              </a:rPr>
              <a:t>    private static </a:t>
            </a:r>
            <a:r>
              <a:rPr lang="en-US" sz="1000" err="1">
                <a:latin typeface="Courier New" panose="02070309020205020404" pitchFamily="49" charset="0"/>
                <a:cs typeface="Courier New" panose="02070309020205020404" pitchFamily="49" charset="0"/>
              </a:rPr>
              <a:t>readonly</a:t>
            </a:r>
            <a:r>
              <a:rPr lang="en-US" sz="1000">
                <a:latin typeface="Courier New" panose="02070309020205020404" pitchFamily="49" charset="0"/>
                <a:cs typeface="Courier New" panose="02070309020205020404" pitchFamily="49" charset="0"/>
              </a:rPr>
              <a:t> Lazy&lt;Singleton&gt; lazy = new Lazy&lt;Singleton&gt;(() =&gt; new Singleton(), true);</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public static Singleton Instance { get { return </a:t>
            </a:r>
            <a:r>
              <a:rPr lang="en-US" sz="1000" err="1">
                <a:latin typeface="Courier New" panose="02070309020205020404" pitchFamily="49" charset="0"/>
                <a:cs typeface="Courier New" panose="02070309020205020404" pitchFamily="49" charset="0"/>
              </a:rPr>
              <a:t>lazy.Value</a:t>
            </a:r>
            <a:r>
              <a:rPr lang="en-US" sz="1000">
                <a:latin typeface="Courier New" panose="02070309020205020404" pitchFamily="49" charset="0"/>
                <a:cs typeface="Courier New" panose="02070309020205020404" pitchFamily="49" charset="0"/>
              </a:rPr>
              <a:t>; } }</a:t>
            </a:r>
          </a:p>
          <a:p>
            <a:pPr marL="0" indent="0" algn="just">
              <a:buNone/>
            </a:pPr>
            <a:endParaRPr lang="en-US" sz="1000">
              <a:latin typeface="Courier New" panose="02070309020205020404" pitchFamily="49" charset="0"/>
              <a:cs typeface="Courier New" panose="02070309020205020404" pitchFamily="49" charset="0"/>
            </a:endParaRPr>
          </a:p>
          <a:p>
            <a:pPr marL="0" indent="0" algn="just">
              <a:buNone/>
            </a:pPr>
            <a:r>
              <a:rPr lang="en-US" sz="1000">
                <a:latin typeface="Courier New" panose="02070309020205020404" pitchFamily="49" charset="0"/>
                <a:cs typeface="Courier New" panose="02070309020205020404" pitchFamily="49" charset="0"/>
              </a:rPr>
              <a:t>    private Singleton()</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    }</a:t>
            </a:r>
          </a:p>
          <a:p>
            <a:pPr marL="0" indent="0" algn="just">
              <a:buNone/>
            </a:pPr>
            <a:r>
              <a:rPr lang="en-US" sz="10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1322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Factory</a:t>
            </a:r>
          </a:p>
        </p:txBody>
      </p:sp>
      <p:sp>
        <p:nvSpPr>
          <p:cNvPr id="3" name="Объект 2"/>
          <p:cNvSpPr>
            <a:spLocks noGrp="1"/>
          </p:cNvSpPr>
          <p:nvPr>
            <p:ph idx="1"/>
          </p:nvPr>
        </p:nvSpPr>
        <p:spPr/>
        <p:txBody>
          <a:bodyPr>
            <a:normAutofit/>
          </a:bodyPr>
          <a:lstStyle/>
          <a:p>
            <a:pPr marL="0" indent="0" algn="just">
              <a:buNone/>
            </a:pPr>
            <a:r>
              <a:rPr lang="en-US"/>
              <a:t>A commonly </a:t>
            </a:r>
            <a:r>
              <a:rPr lang="en-US" err="1"/>
              <a:t>recognised</a:t>
            </a:r>
            <a:r>
              <a:rPr lang="en-US"/>
              <a:t> term in object-orientated programming is Factory. A Factory is an object that has the sole responsibility to create other objects. when something has the responsibility for creating another object, it’s called a Factory.</a:t>
            </a:r>
          </a:p>
        </p:txBody>
      </p:sp>
      <p:pic>
        <p:nvPicPr>
          <p:cNvPr id="11270" name="Picture 6" descr="What are Factories in Domain Driven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13622"/>
            <a:ext cx="4888212" cy="279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89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Factory</a:t>
            </a:r>
          </a:p>
        </p:txBody>
      </p:sp>
      <p:sp>
        <p:nvSpPr>
          <p:cNvPr id="3" name="Объект 2"/>
          <p:cNvSpPr>
            <a:spLocks noGrp="1"/>
          </p:cNvSpPr>
          <p:nvPr>
            <p:ph idx="1"/>
          </p:nvPr>
        </p:nvSpPr>
        <p:spPr/>
        <p:txBody>
          <a:bodyPr>
            <a:normAutofit fontScale="92500"/>
          </a:bodyPr>
          <a:lstStyle/>
          <a:p>
            <a:pPr algn="just"/>
            <a:r>
              <a:rPr lang="en-US" b="1"/>
              <a:t>Intent. </a:t>
            </a:r>
            <a:r>
              <a:rPr lang="en-US"/>
              <a:t>Factories are often used to create Aggregates. As we looked at in last week’s tutorial on Aggregates, Aggregates provide encapsulation and a consistent boundary around a group of objects. </a:t>
            </a:r>
          </a:p>
          <a:p>
            <a:pPr marL="457200" indent="-457200" algn="just">
              <a:buAutoNum type="arabicPeriod"/>
            </a:pPr>
            <a:r>
              <a:rPr lang="en-US" b="1" err="1"/>
              <a:t>Standardises</a:t>
            </a:r>
            <a:r>
              <a:rPr lang="en-US" b="1"/>
              <a:t> the instantiation of an object</a:t>
            </a:r>
          </a:p>
          <a:p>
            <a:pPr marL="457200" indent="-457200" algn="just">
              <a:buFont typeface="Arial" panose="020B0604020202020204" pitchFamily="34" charset="0"/>
              <a:buAutoNum type="arabicPeriod"/>
            </a:pPr>
            <a:r>
              <a:rPr lang="en-US" b="1"/>
              <a:t>Factories provide encapsulation</a:t>
            </a:r>
          </a:p>
          <a:p>
            <a:pPr marL="457200" indent="-457200" algn="just">
              <a:buFont typeface="Arial" panose="020B0604020202020204" pitchFamily="34" charset="0"/>
              <a:buAutoNum type="arabicPeriod"/>
            </a:pPr>
            <a:r>
              <a:rPr lang="en-US" b="1"/>
              <a:t>Objects should not be responsible for their own creation</a:t>
            </a:r>
            <a:endParaRPr lang="ru-RU" b="1"/>
          </a:p>
          <a:p>
            <a:pPr marL="0" indent="0">
              <a:buNone/>
            </a:pPr>
            <a:r>
              <a:rPr lang="en-US"/>
              <a:t>The Factory Design Pattern is probably the most used design pattern in modern programming languages like Java and C#. It comes in different variants and implementations. If you are searching for it, most likely, you'll find references about the </a:t>
            </a:r>
            <a:r>
              <a:rPr lang="en-US" err="1"/>
              <a:t>GoF</a:t>
            </a:r>
            <a:r>
              <a:rPr lang="en-US"/>
              <a:t> patterns: Factory Method and Abstract Factory.</a:t>
            </a:r>
          </a:p>
          <a:p>
            <a:pPr marL="0" indent="0">
              <a:buNone/>
            </a:pPr>
            <a:r>
              <a:rPr lang="en-US"/>
              <a:t>We'll describe a flavor of factory pattern commonly used </a:t>
            </a:r>
            <a:r>
              <a:rPr lang="en-US" err="1"/>
              <a:t>nowdays</a:t>
            </a:r>
            <a:r>
              <a:rPr lang="en-US"/>
              <a:t>. You can also check the original Factory Method pattern which is very similar.</a:t>
            </a:r>
          </a:p>
          <a:p>
            <a:pPr marL="0" indent="0" algn="just">
              <a:buNone/>
            </a:pPr>
            <a:endParaRPr lang="en-US" b="1"/>
          </a:p>
          <a:p>
            <a:pPr marL="457200" indent="-457200" algn="just">
              <a:buAutoNum type="arabicPeriod"/>
            </a:pPr>
            <a:endParaRPr lang="en-US" b="1"/>
          </a:p>
          <a:p>
            <a:pPr algn="just"/>
            <a:endParaRPr lang="en-US" b="1"/>
          </a:p>
        </p:txBody>
      </p:sp>
    </p:spTree>
    <p:extLst>
      <p:ext uri="{BB962C8B-B14F-4D97-AF65-F5344CB8AC3E}">
        <p14:creationId xmlns:p14="http://schemas.microsoft.com/office/powerpoint/2010/main" val="1740457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Factory</a:t>
            </a:r>
          </a:p>
        </p:txBody>
      </p:sp>
      <p:sp>
        <p:nvSpPr>
          <p:cNvPr id="3" name="Объект 2"/>
          <p:cNvSpPr>
            <a:spLocks noGrp="1"/>
          </p:cNvSpPr>
          <p:nvPr>
            <p:ph idx="1"/>
          </p:nvPr>
        </p:nvSpPr>
        <p:spPr/>
        <p:txBody>
          <a:bodyPr>
            <a:normAutofit/>
          </a:bodyPr>
          <a:lstStyle/>
          <a:p>
            <a:pPr marL="0" indent="0" algn="just">
              <a:buNone/>
            </a:pPr>
            <a:r>
              <a:rPr lang="en-US" altLang="zh-CN" b="1"/>
              <a:t>Motivation</a:t>
            </a:r>
            <a:r>
              <a:rPr lang="en-US" b="1"/>
              <a:t>. </a:t>
            </a:r>
            <a:endParaRPr lang="en-US"/>
          </a:p>
          <a:p>
            <a:pPr marL="457200" indent="-457200" algn="just">
              <a:buFont typeface="+mj-lt"/>
              <a:buAutoNum type="arabicPeriod"/>
            </a:pPr>
            <a:r>
              <a:rPr lang="en-US"/>
              <a:t>Separate responsibility for creating the object from it.</a:t>
            </a:r>
          </a:p>
          <a:p>
            <a:pPr marL="457200" indent="-457200" algn="just">
              <a:buFont typeface="+mj-lt"/>
              <a:buAutoNum type="arabicPeriod"/>
            </a:pPr>
            <a:r>
              <a:rPr lang="en-US"/>
              <a:t>Make factory responsible of creating always </a:t>
            </a:r>
            <a:r>
              <a:rPr lang="en-US" b="1"/>
              <a:t>valid object graphs.</a:t>
            </a:r>
          </a:p>
          <a:p>
            <a:pPr marL="457200" indent="-457200" algn="just">
              <a:buFont typeface="+mj-lt"/>
              <a:buAutoNum type="arabicPeriod"/>
            </a:pPr>
            <a:r>
              <a:rPr lang="en-US"/>
              <a:t>Document different scenarios of using instances in method names.</a:t>
            </a:r>
          </a:p>
          <a:p>
            <a:pPr marL="457200" indent="-457200" algn="just">
              <a:buFont typeface="+mj-lt"/>
              <a:buAutoNum type="arabicPeriod"/>
            </a:pPr>
            <a:r>
              <a:rPr lang="en-US"/>
              <a:t>Avoid code duplication.</a:t>
            </a:r>
          </a:p>
        </p:txBody>
      </p:sp>
    </p:spTree>
    <p:extLst>
      <p:ext uri="{BB962C8B-B14F-4D97-AF65-F5344CB8AC3E}">
        <p14:creationId xmlns:p14="http://schemas.microsoft.com/office/powerpoint/2010/main" val="29777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pattern </a:t>
            </a:r>
            <a:endParaRPr lang="en-GB"/>
          </a:p>
        </p:txBody>
      </p:sp>
      <p:sp>
        <p:nvSpPr>
          <p:cNvPr id="3" name="Content Placeholder 2"/>
          <p:cNvSpPr>
            <a:spLocks noGrp="1"/>
          </p:cNvSpPr>
          <p:nvPr>
            <p:ph idx="1"/>
          </p:nvPr>
        </p:nvSpPr>
        <p:spPr/>
        <p:txBody>
          <a:bodyPr numCol="1">
            <a:noAutofit/>
          </a:bodyPr>
          <a:lstStyle/>
          <a:p>
            <a:pPr>
              <a:lnSpc>
                <a:spcPct val="80000"/>
              </a:lnSpc>
            </a:pPr>
            <a:r>
              <a:rPr lang="en-US" altLang="en-US" sz="2400"/>
              <a:t>A </a:t>
            </a:r>
            <a:r>
              <a:rPr lang="en-US" altLang="en-US" sz="2400" i="1"/>
              <a:t>pattern</a:t>
            </a:r>
            <a:r>
              <a:rPr lang="en-US" altLang="en-US" sz="2400"/>
              <a:t> is a recurring solution to a standard problem, in a context.</a:t>
            </a:r>
            <a:endParaRPr lang="ru-RU" altLang="en-US" sz="2400"/>
          </a:p>
          <a:p>
            <a:pPr marL="0" indent="0">
              <a:lnSpc>
                <a:spcPct val="80000"/>
              </a:lnSpc>
              <a:buNone/>
            </a:pPr>
            <a:r>
              <a:rPr lang="en-US" altLang="en-US" sz="2000"/>
              <a:t>Christopher Alexander, a professor of architecture…</a:t>
            </a:r>
          </a:p>
          <a:p>
            <a:pPr lvl="1">
              <a:lnSpc>
                <a:spcPct val="80000"/>
              </a:lnSpc>
            </a:pPr>
            <a:r>
              <a:rPr lang="en-US" altLang="en-US" sz="1900" i="1"/>
              <a:t>Why would what a prof of architecture says be relevant to software?</a:t>
            </a:r>
          </a:p>
          <a:p>
            <a:pPr lvl="1">
              <a:lnSpc>
                <a:spcPct val="80000"/>
              </a:lnSpc>
            </a:pPr>
            <a:r>
              <a:rPr lang="en-US" altLang="en-US" sz="1900"/>
              <a:t>“A pattern describes a problem which occurs over and over again in our environment, and then describes the core of the solution to that problem, in such a way that you can use this solution a million times over, without ever doing it the same way twice.”</a:t>
            </a:r>
          </a:p>
          <a:p>
            <a:pPr>
              <a:lnSpc>
                <a:spcPct val="80000"/>
              </a:lnSpc>
            </a:pPr>
            <a:endParaRPr lang="en-US" sz="2400"/>
          </a:p>
        </p:txBody>
      </p:sp>
    </p:spTree>
    <p:extLst>
      <p:ext uri="{BB962C8B-B14F-4D97-AF65-F5344CB8AC3E}">
        <p14:creationId xmlns:p14="http://schemas.microsoft.com/office/powerpoint/2010/main" val="2152526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Factory</a:t>
            </a:r>
          </a:p>
        </p:txBody>
      </p:sp>
      <p:sp>
        <p:nvSpPr>
          <p:cNvPr id="3" name="Объект 2"/>
          <p:cNvSpPr>
            <a:spLocks noGrp="1"/>
          </p:cNvSpPr>
          <p:nvPr>
            <p:ph idx="1"/>
          </p:nvPr>
        </p:nvSpPr>
        <p:spPr/>
        <p:txBody>
          <a:bodyPr>
            <a:normAutofit/>
          </a:bodyPr>
          <a:lstStyle/>
          <a:p>
            <a:pPr marL="0" indent="0" algn="just">
              <a:buNone/>
            </a:pPr>
            <a:r>
              <a:rPr lang="en-US" b="1"/>
              <a:t>Applicability. </a:t>
            </a:r>
            <a:endParaRPr lang="en-US"/>
          </a:p>
          <a:p>
            <a:pPr marL="457200" indent="-457200" algn="just">
              <a:buAutoNum type="arabicParenR"/>
            </a:pPr>
            <a:r>
              <a:rPr lang="en-US"/>
              <a:t>Multistate object creation. Object will always be created in a single place in a valid state.</a:t>
            </a:r>
          </a:p>
          <a:p>
            <a:pPr marL="457200" indent="-457200" algn="just">
              <a:buAutoNum type="arabicParenR"/>
            </a:pPr>
            <a:r>
              <a:rPr lang="en-US"/>
              <a:t>Aggregate object creation. The created aggregate is always valid.</a:t>
            </a:r>
          </a:p>
          <a:p>
            <a:pPr marL="457200" indent="-457200" algn="just">
              <a:buAutoNum type="arabicParenR"/>
            </a:pPr>
            <a:r>
              <a:rPr lang="en-US"/>
              <a:t>Best place to apply rules on object creation. E.g. – adding object to the database.</a:t>
            </a:r>
          </a:p>
          <a:p>
            <a:pPr marL="457200" indent="-457200" algn="just">
              <a:buAutoNum type="arabicParenR"/>
            </a:pPr>
            <a:endParaRPr lang="en-US"/>
          </a:p>
          <a:p>
            <a:pPr marL="457200" indent="-457200" algn="just">
              <a:buAutoNum type="arabicParenR"/>
            </a:pPr>
            <a:endParaRPr lang="en-US"/>
          </a:p>
        </p:txBody>
      </p:sp>
    </p:spTree>
    <p:extLst>
      <p:ext uri="{BB962C8B-B14F-4D97-AF65-F5344CB8AC3E}">
        <p14:creationId xmlns:p14="http://schemas.microsoft.com/office/powerpoint/2010/main" val="211907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Factory. structure</a:t>
            </a:r>
          </a:p>
        </p:txBody>
      </p:sp>
      <p:pic>
        <p:nvPicPr>
          <p:cNvPr id="17410" name="Picture 2" descr="Factory Implementation - UML Class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6709" y="1534962"/>
            <a:ext cx="36099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087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600"/>
              <a:t>Factory. Participants and collaborations.</a:t>
            </a:r>
          </a:p>
        </p:txBody>
      </p:sp>
      <p:sp>
        <p:nvSpPr>
          <p:cNvPr id="3" name="Объект 2"/>
          <p:cNvSpPr>
            <a:spLocks noGrp="1"/>
          </p:cNvSpPr>
          <p:nvPr>
            <p:ph idx="1"/>
          </p:nvPr>
        </p:nvSpPr>
        <p:spPr/>
        <p:txBody>
          <a:bodyPr>
            <a:normAutofit/>
          </a:bodyPr>
          <a:lstStyle/>
          <a:p>
            <a:r>
              <a:rPr lang="en-US" b="1"/>
              <a:t>Participants</a:t>
            </a:r>
            <a:r>
              <a:rPr lang="en-US"/>
              <a:t>. </a:t>
            </a:r>
          </a:p>
          <a:p>
            <a:pPr marL="0" indent="0">
              <a:buNone/>
            </a:pPr>
            <a:r>
              <a:rPr lang="en-US"/>
              <a:t>– Factory defines all the rules of creation of Products inside it. One could create subtypes of both Products and Factory.</a:t>
            </a:r>
          </a:p>
          <a:p>
            <a:r>
              <a:rPr lang="en-US" b="1"/>
              <a:t>Collaborations</a:t>
            </a:r>
          </a:p>
          <a:p>
            <a:pPr marL="0" indent="0">
              <a:buNone/>
            </a:pPr>
            <a:r>
              <a:rPr lang="en-US"/>
              <a:t> Clients create Products by calling Factory methods.</a:t>
            </a:r>
          </a:p>
          <a:p>
            <a:r>
              <a:rPr lang="en-US" b="1"/>
              <a:t>Related Patterns</a:t>
            </a:r>
          </a:p>
          <a:p>
            <a:pPr marL="0" indent="0">
              <a:buNone/>
            </a:pPr>
            <a:r>
              <a:rPr lang="en-US"/>
              <a:t>Different variations of the pattern: Abstract Factory, Factory Method</a:t>
            </a:r>
          </a:p>
          <a:p>
            <a:endParaRPr lang="en-US"/>
          </a:p>
        </p:txBody>
      </p:sp>
    </p:spTree>
    <p:extLst>
      <p:ext uri="{BB962C8B-B14F-4D97-AF65-F5344CB8AC3E}">
        <p14:creationId xmlns:p14="http://schemas.microsoft.com/office/powerpoint/2010/main" val="3436777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No Factory.</a:t>
            </a:r>
          </a:p>
        </p:txBody>
      </p:sp>
      <p:sp>
        <p:nvSpPr>
          <p:cNvPr id="3" name="Объект 2"/>
          <p:cNvSpPr>
            <a:spLocks noGrp="1"/>
          </p:cNvSpPr>
          <p:nvPr>
            <p:ph idx="1"/>
          </p:nvPr>
        </p:nvSpPr>
        <p:spPr/>
        <p:txBody>
          <a:bodyPr>
            <a:normAutofit/>
          </a:bodyPr>
          <a:lstStyle/>
          <a:p>
            <a:pPr marL="0" indent="0">
              <a:buNone/>
            </a:pPr>
            <a:r>
              <a:rPr lang="en-US" sz="1200">
                <a:latin typeface="Courier New" panose="02070309020205020404" pitchFamily="49" charset="0"/>
                <a:cs typeface="Courier New" panose="02070309020205020404" pitchFamily="49" charset="0"/>
              </a:rPr>
              <a:t> public class Product</a:t>
            </a:r>
          </a:p>
          <a:p>
            <a:pPr marL="0" indent="0">
              <a:buNone/>
            </a:pPr>
            <a:r>
              <a:rPr lang="en-US" sz="1200">
                <a:latin typeface="Courier New" panose="02070309020205020404" pitchFamily="49" charset="0"/>
                <a:cs typeface="Courier New" panose="02070309020205020404" pitchFamily="49" charset="0"/>
              </a:rPr>
              <a:t>    {</a:t>
            </a:r>
          </a:p>
          <a:p>
            <a:pPr marL="0" indent="0">
              <a:buNone/>
            </a:pPr>
            <a:r>
              <a:rPr lang="en-US" sz="1200">
                <a:latin typeface="Courier New" panose="02070309020205020404" pitchFamily="49" charset="0"/>
                <a:cs typeface="Courier New" panose="02070309020205020404" pitchFamily="49" charset="0"/>
              </a:rPr>
              <a:t>        public string Name { get; set; }</a:t>
            </a:r>
          </a:p>
          <a:p>
            <a:pPr marL="0" indent="0">
              <a:buNone/>
            </a:pPr>
            <a:r>
              <a:rPr lang="en-US" sz="1200">
                <a:latin typeface="Courier New" panose="02070309020205020404" pitchFamily="49" charset="0"/>
                <a:cs typeface="Courier New" panose="02070309020205020404" pitchFamily="49" charset="0"/>
              </a:rPr>
              <a:t>        public string Description { get; set; }</a:t>
            </a:r>
          </a:p>
          <a:p>
            <a:pPr marL="0" indent="0">
              <a:buNone/>
            </a:pPr>
            <a:r>
              <a:rPr lang="en-US" sz="1200">
                <a:latin typeface="Courier New" panose="02070309020205020404" pitchFamily="49" charset="0"/>
                <a:cs typeface="Courier New" panose="02070309020205020404" pitchFamily="49" charset="0"/>
              </a:rPr>
              <a:t>        public long Price { get; set; }</a:t>
            </a:r>
          </a:p>
          <a:p>
            <a:pPr marL="0" indent="0">
              <a:buNone/>
            </a:pPr>
            <a:r>
              <a:rPr lang="en-US" sz="1200">
                <a:latin typeface="Courier New" panose="02070309020205020404" pitchFamily="49" charset="0"/>
                <a:cs typeface="Courier New" panose="02070309020205020404" pitchFamily="49" charset="0"/>
              </a:rPr>
              <a:t>        public long Ranking { get; set; }</a:t>
            </a:r>
          </a:p>
          <a:p>
            <a:pPr marL="0" indent="0">
              <a:buNone/>
            </a:pPr>
            <a:r>
              <a:rPr lang="en-US" sz="1200">
                <a:latin typeface="Courier New" panose="02070309020205020404" pitchFamily="49" charset="0"/>
                <a:cs typeface="Courier New" panose="02070309020205020404" pitchFamily="49" charset="0"/>
              </a:rPr>
              <a:t>        public </a:t>
            </a:r>
            <a:r>
              <a:rPr lang="en-US" sz="1200" err="1">
                <a:latin typeface="Courier New" panose="02070309020205020404" pitchFamily="49" charset="0"/>
                <a:cs typeface="Courier New" panose="02070309020205020404" pitchFamily="49" charset="0"/>
              </a:rPr>
              <a:t>IList</a:t>
            </a:r>
            <a:r>
              <a:rPr lang="en-US" sz="1200">
                <a:latin typeface="Courier New" panose="02070309020205020404" pitchFamily="49" charset="0"/>
                <a:cs typeface="Courier New" panose="02070309020205020404" pitchFamily="49" charset="0"/>
              </a:rPr>
              <a:t>&lt;long&gt; </a:t>
            </a:r>
            <a:r>
              <a:rPr lang="en-US" sz="1200" err="1">
                <a:latin typeface="Courier New" panose="02070309020205020404" pitchFamily="49" charset="0"/>
                <a:cs typeface="Courier New" panose="02070309020205020404" pitchFamily="49" charset="0"/>
              </a:rPr>
              <a:t>CategoryIds</a:t>
            </a:r>
            <a:r>
              <a:rPr lang="en-US" sz="1200">
                <a:latin typeface="Courier New" panose="02070309020205020404" pitchFamily="49" charset="0"/>
                <a:cs typeface="Courier New" panose="02070309020205020404" pitchFamily="49" charset="0"/>
              </a:rPr>
              <a:t> { get; set }</a:t>
            </a:r>
          </a:p>
          <a:p>
            <a:pPr marL="0" indent="0">
              <a:buNone/>
            </a:pPr>
            <a:r>
              <a:rPr lang="en-US" sz="1200">
                <a:latin typeface="Courier New" panose="02070309020205020404" pitchFamily="49" charset="0"/>
                <a:cs typeface="Courier New" panose="02070309020205020404" pitchFamily="49" charset="0"/>
              </a:rPr>
              <a:t>    }</a:t>
            </a:r>
          </a:p>
          <a:p>
            <a:pPr marL="0" indent="0">
              <a:buNone/>
            </a:pPr>
            <a:endParaRPr lang="en-US" sz="1200">
              <a:latin typeface="Courier New" panose="02070309020205020404" pitchFamily="49" charset="0"/>
              <a:cs typeface="Courier New" panose="02070309020205020404" pitchFamily="49" charset="0"/>
            </a:endParaRPr>
          </a:p>
          <a:p>
            <a:pPr marL="0" indent="0">
              <a:buNone/>
            </a:pPr>
            <a:r>
              <a:rPr lang="en-US">
                <a:cs typeface="Courier New" panose="02070309020205020404" pitchFamily="49" charset="0"/>
              </a:rPr>
              <a:t>What are the problems?</a:t>
            </a:r>
          </a:p>
        </p:txBody>
      </p:sp>
    </p:spTree>
    <p:extLst>
      <p:ext uri="{BB962C8B-B14F-4D97-AF65-F5344CB8AC3E}">
        <p14:creationId xmlns:p14="http://schemas.microsoft.com/office/powerpoint/2010/main" val="3732101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No Factory. Better </a:t>
            </a:r>
            <a:r>
              <a:rPr lang="en-US" altLang="en-US" sz="3600" err="1"/>
              <a:t>Aproach</a:t>
            </a:r>
            <a:endParaRPr lang="en-US" altLang="en-US" sz="3600"/>
          </a:p>
        </p:txBody>
      </p:sp>
      <p:sp>
        <p:nvSpPr>
          <p:cNvPr id="3" name="Объект 2"/>
          <p:cNvSpPr>
            <a:spLocks noGrp="1"/>
          </p:cNvSpPr>
          <p:nvPr>
            <p:ph idx="1"/>
          </p:nvPr>
        </p:nvSpPr>
        <p:spPr/>
        <p:txBody>
          <a:bodyPr>
            <a:normAutofit fontScale="55000" lnSpcReduction="20000"/>
          </a:bodyPr>
          <a:lstStyle/>
          <a:p>
            <a:pPr marL="0" indent="0">
              <a:buNone/>
            </a:pPr>
            <a:r>
              <a:rPr lang="en-US" sz="1200">
                <a:latin typeface="Courier New" panose="02070309020205020404" pitchFamily="49" charset="0"/>
                <a:cs typeface="Courier New" panose="02070309020205020404" pitchFamily="49" charset="0"/>
              </a:rPr>
              <a:t> public class Product</a:t>
            </a:r>
          </a:p>
          <a:p>
            <a:pPr marL="0" indent="0">
              <a:buNone/>
            </a:pPr>
            <a:r>
              <a:rPr lang="en-US" sz="1200">
                <a:latin typeface="Courier New" panose="02070309020205020404" pitchFamily="49" charset="0"/>
                <a:cs typeface="Courier New" panose="02070309020205020404" pitchFamily="49" charset="0"/>
              </a:rPr>
              <a:t>    {</a:t>
            </a:r>
          </a:p>
          <a:p>
            <a:pPr marL="0" indent="0">
              <a:buNone/>
            </a:pPr>
            <a:r>
              <a:rPr lang="en-US" sz="1200">
                <a:latin typeface="Courier New" panose="02070309020205020404" pitchFamily="49" charset="0"/>
                <a:cs typeface="Courier New" panose="02070309020205020404" pitchFamily="49" charset="0"/>
              </a:rPr>
              <a:t>        public string Name { get; private set; }</a:t>
            </a:r>
          </a:p>
          <a:p>
            <a:pPr marL="0" indent="0">
              <a:buNone/>
            </a:pPr>
            <a:r>
              <a:rPr lang="en-US" sz="1200">
                <a:latin typeface="Courier New" panose="02070309020205020404" pitchFamily="49" charset="0"/>
                <a:cs typeface="Courier New" panose="02070309020205020404" pitchFamily="49" charset="0"/>
              </a:rPr>
              <a:t>        public string Description { get; private set; }</a:t>
            </a:r>
          </a:p>
          <a:p>
            <a:pPr marL="0" indent="0">
              <a:buNone/>
            </a:pPr>
            <a:r>
              <a:rPr lang="en-US" sz="1200">
                <a:latin typeface="Courier New" panose="02070309020205020404" pitchFamily="49" charset="0"/>
                <a:cs typeface="Courier New" panose="02070309020205020404" pitchFamily="49" charset="0"/>
              </a:rPr>
              <a:t>        public long Price { get; private set; }</a:t>
            </a:r>
          </a:p>
          <a:p>
            <a:pPr marL="0" indent="0">
              <a:buNone/>
            </a:pPr>
            <a:r>
              <a:rPr lang="en-US" sz="1200">
                <a:latin typeface="Courier New" panose="02070309020205020404" pitchFamily="49" charset="0"/>
                <a:cs typeface="Courier New" panose="02070309020205020404" pitchFamily="49" charset="0"/>
              </a:rPr>
              <a:t>        public long Ranking { get; private set; }</a:t>
            </a:r>
          </a:p>
          <a:p>
            <a:pPr marL="0" indent="0">
              <a:buNone/>
            </a:pPr>
            <a:r>
              <a:rPr lang="en-US" sz="1200">
                <a:latin typeface="Courier New" panose="02070309020205020404" pitchFamily="49" charset="0"/>
                <a:cs typeface="Courier New" panose="02070309020205020404" pitchFamily="49" charset="0"/>
              </a:rPr>
              <a:t>        public </a:t>
            </a:r>
            <a:r>
              <a:rPr lang="en-US" sz="1200" err="1">
                <a:latin typeface="Courier New" panose="02070309020205020404" pitchFamily="49" charset="0"/>
                <a:cs typeface="Courier New" panose="02070309020205020404" pitchFamily="49" charset="0"/>
              </a:rPr>
              <a:t>IList</a:t>
            </a:r>
            <a:r>
              <a:rPr lang="en-US" sz="1200">
                <a:latin typeface="Courier New" panose="02070309020205020404" pitchFamily="49" charset="0"/>
                <a:cs typeface="Courier New" panose="02070309020205020404" pitchFamily="49" charset="0"/>
              </a:rPr>
              <a:t>&lt;long&gt; </a:t>
            </a:r>
            <a:r>
              <a:rPr lang="en-US" sz="1200" err="1">
                <a:latin typeface="Courier New" panose="02070309020205020404" pitchFamily="49" charset="0"/>
                <a:cs typeface="Courier New" panose="02070309020205020404" pitchFamily="49" charset="0"/>
              </a:rPr>
              <a:t>CategoryIds</a:t>
            </a:r>
            <a:r>
              <a:rPr lang="en-US" sz="1200">
                <a:latin typeface="Courier New" panose="02070309020205020404" pitchFamily="49" charset="0"/>
                <a:cs typeface="Courier New" panose="02070309020205020404" pitchFamily="49" charset="0"/>
              </a:rPr>
              <a:t> { get; private set; }</a:t>
            </a:r>
          </a:p>
          <a:p>
            <a:pPr marL="0" indent="0">
              <a:buNone/>
            </a:pPr>
            <a:r>
              <a:rPr lang="en-US" sz="1200">
                <a:latin typeface="Courier New" panose="02070309020205020404" pitchFamily="49" charset="0"/>
                <a:cs typeface="Courier New" panose="02070309020205020404" pitchFamily="49" charset="0"/>
              </a:rPr>
              <a:t>        public Product(string name, string description, long price, long ranking, </a:t>
            </a:r>
            <a:r>
              <a:rPr lang="en-US" sz="1200" err="1">
                <a:latin typeface="Courier New" panose="02070309020205020404" pitchFamily="49" charset="0"/>
                <a:cs typeface="Courier New" panose="02070309020205020404" pitchFamily="49" charset="0"/>
              </a:rPr>
              <a:t>IList</a:t>
            </a:r>
            <a:r>
              <a:rPr lang="en-US" sz="1200">
                <a:latin typeface="Courier New" panose="02070309020205020404" pitchFamily="49" charset="0"/>
                <a:cs typeface="Courier New" panose="02070309020205020404" pitchFamily="49" charset="0"/>
              </a:rPr>
              <a:t>&lt;long&gt; </a:t>
            </a:r>
            <a:r>
              <a:rPr lang="en-US" sz="1200" err="1">
                <a:latin typeface="Courier New" panose="02070309020205020404" pitchFamily="49" charset="0"/>
                <a:cs typeface="Courier New" panose="02070309020205020404" pitchFamily="49" charset="0"/>
              </a:rPr>
              <a:t>categoryIds</a:t>
            </a:r>
            <a:r>
              <a:rPr lang="en-US" sz="1200">
                <a:latin typeface="Courier New" panose="02070309020205020404" pitchFamily="49" charset="0"/>
                <a:cs typeface="Courier New" panose="02070309020205020404" pitchFamily="49" charset="0"/>
              </a:rPr>
              <a:t>)</a:t>
            </a:r>
          </a:p>
          <a:p>
            <a:pPr marL="0" indent="0">
              <a:buNone/>
            </a:pPr>
            <a:r>
              <a:rPr lang="en-US" sz="1200">
                <a:latin typeface="Courier New" panose="02070309020205020404" pitchFamily="49" charset="0"/>
                <a:cs typeface="Courier New" panose="02070309020205020404" pitchFamily="49" charset="0"/>
              </a:rPr>
              <a:t>        {</a:t>
            </a:r>
          </a:p>
          <a:p>
            <a:pPr marL="0" indent="0">
              <a:buNone/>
            </a:pPr>
            <a:r>
              <a:rPr lang="en-US" sz="1200">
                <a:latin typeface="Courier New" panose="02070309020205020404" pitchFamily="49" charset="0"/>
                <a:cs typeface="Courier New" panose="02070309020205020404" pitchFamily="49" charset="0"/>
              </a:rPr>
              <a:t>            if (</a:t>
            </a:r>
            <a:r>
              <a:rPr lang="en-US" sz="1200" err="1">
                <a:latin typeface="Courier New" panose="02070309020205020404" pitchFamily="49" charset="0"/>
                <a:cs typeface="Courier New" panose="02070309020205020404" pitchFamily="49" charset="0"/>
              </a:rPr>
              <a:t>string.IsNullOrWhiteSpace</a:t>
            </a:r>
            <a:r>
              <a:rPr lang="en-US" sz="1200">
                <a:latin typeface="Courier New" panose="02070309020205020404" pitchFamily="49" charset="0"/>
                <a:cs typeface="Courier New" panose="02070309020205020404" pitchFamily="49" charset="0"/>
              </a:rPr>
              <a:t>(name))</a:t>
            </a:r>
          </a:p>
          <a:p>
            <a:pPr marL="0" indent="0">
              <a:buNone/>
            </a:pPr>
            <a:r>
              <a:rPr lang="en-US" sz="1200">
                <a:latin typeface="Courier New" panose="02070309020205020404" pitchFamily="49" charset="0"/>
                <a:cs typeface="Courier New" panose="02070309020205020404" pitchFamily="49" charset="0"/>
              </a:rPr>
              <a:t>                throw new </a:t>
            </a:r>
            <a:r>
              <a:rPr lang="en-US" sz="1200" err="1">
                <a:latin typeface="Courier New" panose="02070309020205020404" pitchFamily="49" charset="0"/>
                <a:cs typeface="Courier New" panose="02070309020205020404" pitchFamily="49" charset="0"/>
              </a:rPr>
              <a:t>ArgumentException</a:t>
            </a:r>
            <a:r>
              <a:rPr lang="en-US" sz="1200">
                <a:latin typeface="Courier New" panose="02070309020205020404" pitchFamily="49" charset="0"/>
                <a:cs typeface="Courier New" panose="02070309020205020404" pitchFamily="49" charset="0"/>
              </a:rPr>
              <a:t>("name is required.");</a:t>
            </a:r>
          </a:p>
          <a:p>
            <a:pPr marL="0" indent="0">
              <a:buNone/>
            </a:pPr>
            <a:r>
              <a:rPr lang="en-US" sz="1200">
                <a:latin typeface="Courier New" panose="02070309020205020404" pitchFamily="49" charset="0"/>
                <a:cs typeface="Courier New" panose="02070309020205020404" pitchFamily="49" charset="0"/>
              </a:rPr>
              <a:t>            if (price &lt;= 0)</a:t>
            </a:r>
          </a:p>
          <a:p>
            <a:pPr marL="0" indent="0">
              <a:buNone/>
            </a:pPr>
            <a:r>
              <a:rPr lang="en-US" sz="1200">
                <a:latin typeface="Courier New" panose="02070309020205020404" pitchFamily="49" charset="0"/>
                <a:cs typeface="Courier New" panose="02070309020205020404" pitchFamily="49" charset="0"/>
              </a:rPr>
              <a:t>                throw new </a:t>
            </a:r>
            <a:r>
              <a:rPr lang="en-US" sz="1200" err="1">
                <a:latin typeface="Courier New" panose="02070309020205020404" pitchFamily="49" charset="0"/>
                <a:cs typeface="Courier New" panose="02070309020205020404" pitchFamily="49" charset="0"/>
              </a:rPr>
              <a:t>ArgumentException</a:t>
            </a:r>
            <a:r>
              <a:rPr lang="en-US" sz="1200">
                <a:latin typeface="Courier New" panose="02070309020205020404" pitchFamily="49" charset="0"/>
                <a:cs typeface="Courier New" panose="02070309020205020404" pitchFamily="49" charset="0"/>
              </a:rPr>
              <a:t>("price must be positive.");</a:t>
            </a:r>
          </a:p>
          <a:p>
            <a:pPr marL="0" indent="0">
              <a:buNone/>
            </a:pPr>
            <a:r>
              <a:rPr lang="en-US" sz="1200">
                <a:latin typeface="Courier New" panose="02070309020205020404" pitchFamily="49" charset="0"/>
                <a:cs typeface="Courier New" panose="02070309020205020404" pitchFamily="49" charset="0"/>
              </a:rPr>
              <a:t>            if (!</a:t>
            </a:r>
            <a:r>
              <a:rPr lang="en-US" sz="1200" err="1">
                <a:latin typeface="Courier New" panose="02070309020205020404" pitchFamily="49" charset="0"/>
                <a:cs typeface="Courier New" panose="02070309020205020404" pitchFamily="49" charset="0"/>
              </a:rPr>
              <a:t>categoryIds.Any</a:t>
            </a:r>
            <a:r>
              <a:rPr lang="en-US" sz="1200">
                <a:latin typeface="Courier New" panose="02070309020205020404" pitchFamily="49" charset="0"/>
                <a:cs typeface="Courier New" panose="02070309020205020404" pitchFamily="49" charset="0"/>
              </a:rPr>
              <a:t>())</a:t>
            </a:r>
          </a:p>
          <a:p>
            <a:pPr marL="0" indent="0">
              <a:buNone/>
            </a:pPr>
            <a:r>
              <a:rPr lang="en-US" sz="1200">
                <a:latin typeface="Courier New" panose="02070309020205020404" pitchFamily="49" charset="0"/>
                <a:cs typeface="Courier New" panose="02070309020205020404" pitchFamily="49" charset="0"/>
              </a:rPr>
              <a:t>                throw new </a:t>
            </a:r>
            <a:r>
              <a:rPr lang="en-US" sz="1200" err="1">
                <a:latin typeface="Courier New" panose="02070309020205020404" pitchFamily="49" charset="0"/>
                <a:cs typeface="Courier New" panose="02070309020205020404" pitchFamily="49" charset="0"/>
              </a:rPr>
              <a:t>ArgumentException</a:t>
            </a:r>
            <a:r>
              <a:rPr lang="en-US" sz="1200">
                <a:latin typeface="Courier New" panose="02070309020205020404" pitchFamily="49" charset="0"/>
                <a:cs typeface="Courier New" panose="02070309020205020404" pitchFamily="49" charset="0"/>
              </a:rPr>
              <a:t>("Assign product to at least one category.");</a:t>
            </a:r>
          </a:p>
          <a:p>
            <a:pPr marL="0" indent="0">
              <a:buNone/>
            </a:pPr>
            <a:endParaRPr lang="en-US" sz="1200">
              <a:latin typeface="Courier New" panose="02070309020205020404" pitchFamily="49" charset="0"/>
              <a:cs typeface="Courier New" panose="02070309020205020404" pitchFamily="49" charset="0"/>
            </a:endParaRPr>
          </a:p>
          <a:p>
            <a:pPr marL="0" indent="0">
              <a:buNone/>
            </a:pPr>
            <a:r>
              <a:rPr lang="en-US" sz="1200">
                <a:latin typeface="Courier New" panose="02070309020205020404" pitchFamily="49" charset="0"/>
                <a:cs typeface="Courier New" panose="02070309020205020404" pitchFamily="49" charset="0"/>
              </a:rPr>
              <a:t>            Name = name;</a:t>
            </a:r>
          </a:p>
          <a:p>
            <a:pPr marL="0" indent="0">
              <a:buNone/>
            </a:pPr>
            <a:r>
              <a:rPr lang="en-US" sz="1200">
                <a:latin typeface="Courier New" panose="02070309020205020404" pitchFamily="49" charset="0"/>
                <a:cs typeface="Courier New" panose="02070309020205020404" pitchFamily="49" charset="0"/>
              </a:rPr>
              <a:t>            Description = description;</a:t>
            </a:r>
          </a:p>
          <a:p>
            <a:pPr marL="0" indent="0">
              <a:buNone/>
            </a:pPr>
            <a:r>
              <a:rPr lang="en-US" sz="1200">
                <a:latin typeface="Courier New" panose="02070309020205020404" pitchFamily="49" charset="0"/>
                <a:cs typeface="Courier New" panose="02070309020205020404" pitchFamily="49" charset="0"/>
              </a:rPr>
              <a:t>            Price = price;</a:t>
            </a:r>
          </a:p>
          <a:p>
            <a:pPr marL="0" indent="0">
              <a:buNone/>
            </a:pPr>
            <a:r>
              <a:rPr lang="en-US" sz="1200">
                <a:latin typeface="Courier New" panose="02070309020205020404" pitchFamily="49" charset="0"/>
                <a:cs typeface="Courier New" panose="02070309020205020404" pitchFamily="49" charset="0"/>
              </a:rPr>
              <a:t>            Ranking = ranking;</a:t>
            </a:r>
          </a:p>
          <a:p>
            <a:pPr marL="0" indent="0">
              <a:buNone/>
            </a:pPr>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CategoryIds</a:t>
            </a:r>
            <a:r>
              <a:rPr lang="en-US" sz="1200">
                <a:latin typeface="Courier New" panose="02070309020205020404" pitchFamily="49" charset="0"/>
                <a:cs typeface="Courier New" panose="02070309020205020404" pitchFamily="49" charset="0"/>
              </a:rPr>
              <a:t> = </a:t>
            </a:r>
            <a:r>
              <a:rPr lang="en-US" sz="1200" err="1">
                <a:latin typeface="Courier New" panose="02070309020205020404" pitchFamily="49" charset="0"/>
                <a:cs typeface="Courier New" panose="02070309020205020404" pitchFamily="49" charset="0"/>
              </a:rPr>
              <a:t>categoryIds</a:t>
            </a:r>
            <a:r>
              <a:rPr lang="en-US" sz="1200">
                <a:latin typeface="Courier New" panose="02070309020205020404" pitchFamily="49" charset="0"/>
                <a:cs typeface="Courier New" panose="02070309020205020404" pitchFamily="49" charset="0"/>
              </a:rPr>
              <a:t>;</a:t>
            </a:r>
          </a:p>
          <a:p>
            <a:pPr marL="0" indent="0">
              <a:buNone/>
            </a:pPr>
            <a:r>
              <a:rPr lang="en-US" sz="1200">
                <a:latin typeface="Courier New" panose="02070309020205020404" pitchFamily="49" charset="0"/>
                <a:cs typeface="Courier New" panose="02070309020205020404" pitchFamily="49" charset="0"/>
              </a:rPr>
              <a:t>        }</a:t>
            </a:r>
          </a:p>
          <a:p>
            <a:pPr marL="0" indent="0">
              <a:buNone/>
            </a:pPr>
            <a:r>
              <a:rPr lang="en-US" sz="1200">
                <a:latin typeface="Courier New" panose="02070309020205020404" pitchFamily="49" charset="0"/>
                <a:cs typeface="Courier New" panose="02070309020205020404" pitchFamily="49" charset="0"/>
              </a:rPr>
              <a: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0006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Simple Factory.</a:t>
            </a:r>
          </a:p>
        </p:txBody>
      </p:sp>
      <p:sp>
        <p:nvSpPr>
          <p:cNvPr id="3" name="Объект 2"/>
          <p:cNvSpPr>
            <a:spLocks noGrp="1"/>
          </p:cNvSpPr>
          <p:nvPr>
            <p:ph idx="1"/>
          </p:nvPr>
        </p:nvSpPr>
        <p:spPr/>
        <p:txBody>
          <a:bodyPr numCol="1">
            <a:normAutofit fontScale="77500" lnSpcReduction="20000"/>
          </a:bodyPr>
          <a:lstStyle/>
          <a:p>
            <a:pPr marL="0" indent="0">
              <a:buNone/>
            </a:pPr>
            <a:r>
              <a:rPr lang="en-US" sz="1000">
                <a:latin typeface="Courier New" panose="02070309020205020404" pitchFamily="49" charset="0"/>
                <a:cs typeface="Courier New" panose="02070309020205020404" pitchFamily="49" charset="0"/>
              </a:rPr>
              <a:t> public interface </a:t>
            </a:r>
            <a:r>
              <a:rPr lang="en-US" sz="1000" err="1">
                <a:latin typeface="Courier New" panose="02070309020205020404" pitchFamily="49" charset="0"/>
                <a:cs typeface="Courier New" panose="02070309020205020404" pitchFamily="49" charset="0"/>
              </a:rPr>
              <a:t>IProductOptions</a:t>
            </a:r>
            <a:endParaRPr lang="en-US" sz="1000">
              <a:latin typeface="Courier New" panose="02070309020205020404" pitchFamily="49" charset="0"/>
              <a:cs typeface="Courier New" panose="02070309020205020404" pitchFamily="49" charset="0"/>
            </a:endParaRPr>
          </a:p>
          <a:p>
            <a:pPr marL="0" indent="0">
              <a:buNone/>
            </a:pPr>
            <a:r>
              <a:rPr lang="en-US" sz="1000">
                <a:latin typeface="Courier New" panose="02070309020205020404" pitchFamily="49" charset="0"/>
                <a:cs typeface="Courier New" panose="02070309020205020404" pitchFamily="49" charset="0"/>
              </a:rPr>
              <a:t>    {</a:t>
            </a:r>
          </a:p>
          <a:p>
            <a:pPr marL="0" indent="0">
              <a:buNone/>
            </a:pPr>
            <a:r>
              <a:rPr lang="en-US" sz="1000">
                <a:latin typeface="Courier New" panose="02070309020205020404" pitchFamily="49" charset="0"/>
                <a:cs typeface="Courier New" panose="02070309020205020404" pitchFamily="49" charset="0"/>
              </a:rPr>
              <a:t>        </a:t>
            </a:r>
            <a:r>
              <a:rPr lang="en-US" sz="1000" err="1">
                <a:latin typeface="Courier New" panose="02070309020205020404" pitchFamily="49" charset="0"/>
                <a:cs typeface="Courier New" panose="02070309020205020404" pitchFamily="49" charset="0"/>
              </a:rPr>
              <a:t>IProductOptions</a:t>
            </a:r>
            <a:r>
              <a:rPr lang="en-US" sz="1000">
                <a:latin typeface="Courier New" panose="02070309020205020404" pitchFamily="49" charset="0"/>
                <a:cs typeface="Courier New" panose="02070309020205020404" pitchFamily="49" charset="0"/>
              </a:rPr>
              <a:t> </a:t>
            </a:r>
            <a:r>
              <a:rPr lang="en-US" sz="1000" err="1">
                <a:latin typeface="Courier New" panose="02070309020205020404" pitchFamily="49" charset="0"/>
                <a:cs typeface="Courier New" panose="02070309020205020404" pitchFamily="49" charset="0"/>
              </a:rPr>
              <a:t>WithDescrption</a:t>
            </a:r>
            <a:r>
              <a:rPr lang="en-US" sz="1000">
                <a:latin typeface="Courier New" panose="02070309020205020404" pitchFamily="49" charset="0"/>
                <a:cs typeface="Courier New" panose="02070309020205020404" pitchFamily="49" charset="0"/>
              </a:rPr>
              <a:t>(</a:t>
            </a:r>
            <a:r>
              <a:rPr lang="en-US" sz="1000" err="1">
                <a:latin typeface="Courier New" panose="02070309020205020404" pitchFamily="49" charset="0"/>
                <a:cs typeface="Courier New" panose="02070309020205020404" pitchFamily="49" charset="0"/>
              </a:rPr>
              <a:t>Func</a:t>
            </a:r>
            <a:r>
              <a:rPr lang="en-US" sz="1000">
                <a:latin typeface="Courier New" panose="02070309020205020404" pitchFamily="49" charset="0"/>
                <a:cs typeface="Courier New" panose="02070309020205020404" pitchFamily="49" charset="0"/>
              </a:rPr>
              <a:t>&lt;string&gt; </a:t>
            </a:r>
            <a:r>
              <a:rPr lang="en-US" sz="1000" err="1">
                <a:latin typeface="Courier New" panose="02070309020205020404" pitchFamily="49" charset="0"/>
                <a:cs typeface="Courier New" panose="02070309020205020404" pitchFamily="49" charset="0"/>
              </a:rPr>
              <a:t>desciptionDelegate</a:t>
            </a:r>
            <a:r>
              <a:rPr lang="en-US" sz="1000">
                <a:latin typeface="Courier New" panose="02070309020205020404" pitchFamily="49" charset="0"/>
                <a:cs typeface="Courier New" panose="02070309020205020404" pitchFamily="49" charset="0"/>
              </a:rPr>
              <a:t>);</a:t>
            </a:r>
          </a:p>
          <a:p>
            <a:pPr marL="0" indent="0">
              <a:buNone/>
            </a:pPr>
            <a:r>
              <a:rPr lang="en-US" sz="1000">
                <a:latin typeface="Courier New" panose="02070309020205020404" pitchFamily="49" charset="0"/>
                <a:cs typeface="Courier New" panose="02070309020205020404" pitchFamily="49" charset="0"/>
              </a:rPr>
              <a:t>        string </a:t>
            </a:r>
            <a:r>
              <a:rPr lang="en-US" sz="1000" err="1">
                <a:latin typeface="Courier New" panose="02070309020205020404" pitchFamily="49" charset="0"/>
                <a:cs typeface="Courier New" panose="02070309020205020404" pitchFamily="49" charset="0"/>
              </a:rPr>
              <a:t>GetDescription</a:t>
            </a:r>
            <a:r>
              <a:rPr lang="en-US" sz="1000">
                <a:latin typeface="Courier New" panose="02070309020205020404" pitchFamily="49" charset="0"/>
                <a:cs typeface="Courier New" panose="02070309020205020404" pitchFamily="49" charset="0"/>
              </a:rPr>
              <a:t>();</a:t>
            </a:r>
          </a:p>
          <a:p>
            <a:pPr marL="0" indent="0">
              <a:buNone/>
            </a:pPr>
            <a:r>
              <a:rPr lang="en-US" sz="1000">
                <a:latin typeface="Courier New" panose="02070309020205020404" pitchFamily="49" charset="0"/>
                <a:cs typeface="Courier New" panose="02070309020205020404" pitchFamily="49" charset="0"/>
              </a:rPr>
              <a:t>    }</a:t>
            </a:r>
          </a:p>
          <a:p>
            <a:pPr marL="0" indent="0">
              <a:buNone/>
            </a:pPr>
            <a:endParaRPr lang="en-US" sz="1000">
              <a:latin typeface="Courier New" panose="02070309020205020404" pitchFamily="49" charset="0"/>
              <a:cs typeface="Courier New" panose="02070309020205020404" pitchFamily="49" charset="0"/>
            </a:endParaRPr>
          </a:p>
          <a:p>
            <a:pPr marL="0" indent="0">
              <a:buNone/>
            </a:pPr>
            <a:r>
              <a:rPr lang="en-US" sz="1000">
                <a:latin typeface="Courier New" panose="02070309020205020404" pitchFamily="49" charset="0"/>
                <a:cs typeface="Courier New" panose="02070309020205020404" pitchFamily="49" charset="0"/>
              </a:rPr>
              <a:t> public class </a:t>
            </a:r>
            <a:r>
              <a:rPr lang="en-US" sz="1000" err="1">
                <a:latin typeface="Courier New" panose="02070309020205020404" pitchFamily="49" charset="0"/>
                <a:cs typeface="Courier New" panose="02070309020205020404" pitchFamily="49" charset="0"/>
              </a:rPr>
              <a:t>ProductFactory</a:t>
            </a:r>
            <a:endParaRPr lang="en-US" sz="1000">
              <a:latin typeface="Courier New" panose="02070309020205020404" pitchFamily="49" charset="0"/>
              <a:cs typeface="Courier New" panose="02070309020205020404" pitchFamily="49" charset="0"/>
            </a:endParaRPr>
          </a:p>
          <a:p>
            <a:pPr marL="0" indent="0">
              <a:buNone/>
            </a:pPr>
            <a:r>
              <a:rPr lang="en-US" sz="1000">
                <a:latin typeface="Courier New" panose="02070309020205020404" pitchFamily="49" charset="0"/>
                <a:cs typeface="Courier New" panose="02070309020205020404" pitchFamily="49" charset="0"/>
              </a:rPr>
              <a:t>    {</a:t>
            </a:r>
          </a:p>
          <a:p>
            <a:pPr marL="0" indent="0">
              <a:buNone/>
            </a:pPr>
            <a:r>
              <a:rPr lang="en-US" sz="1000">
                <a:latin typeface="Courier New" panose="02070309020205020404" pitchFamily="49" charset="0"/>
                <a:cs typeface="Courier New" panose="02070309020205020404" pitchFamily="49" charset="0"/>
              </a:rPr>
              <a:t>        public static Product </a:t>
            </a:r>
            <a:r>
              <a:rPr lang="en-US" sz="1000" err="1">
                <a:latin typeface="Courier New" panose="02070309020205020404" pitchFamily="49" charset="0"/>
                <a:cs typeface="Courier New" panose="02070309020205020404" pitchFamily="49" charset="0"/>
              </a:rPr>
              <a:t>CreateNewProduct</a:t>
            </a:r>
            <a:r>
              <a:rPr lang="en-US" sz="1000">
                <a:latin typeface="Courier New" panose="02070309020205020404" pitchFamily="49" charset="0"/>
                <a:cs typeface="Courier New" panose="02070309020205020404" pitchFamily="49" charset="0"/>
              </a:rPr>
              <a:t>(string name, long price, </a:t>
            </a:r>
            <a:r>
              <a:rPr lang="en-US" sz="1000" err="1">
                <a:latin typeface="Courier New" panose="02070309020205020404" pitchFamily="49" charset="0"/>
                <a:cs typeface="Courier New" panose="02070309020205020404" pitchFamily="49" charset="0"/>
              </a:rPr>
              <a:t>IList</a:t>
            </a:r>
            <a:r>
              <a:rPr lang="en-US" sz="1000">
                <a:latin typeface="Courier New" panose="02070309020205020404" pitchFamily="49" charset="0"/>
                <a:cs typeface="Courier New" panose="02070309020205020404" pitchFamily="49" charset="0"/>
              </a:rPr>
              <a:t>&lt;long&gt; </a:t>
            </a:r>
            <a:r>
              <a:rPr lang="en-US" sz="1000" err="1">
                <a:latin typeface="Courier New" panose="02070309020205020404" pitchFamily="49" charset="0"/>
                <a:cs typeface="Courier New" panose="02070309020205020404" pitchFamily="49" charset="0"/>
              </a:rPr>
              <a:t>categoryIds</a:t>
            </a:r>
            <a:r>
              <a:rPr lang="en-US" sz="1000">
                <a:latin typeface="Courier New" panose="02070309020205020404" pitchFamily="49" charset="0"/>
                <a:cs typeface="Courier New" panose="02070309020205020404" pitchFamily="49" charset="0"/>
              </a:rPr>
              <a:t>,</a:t>
            </a:r>
          </a:p>
          <a:p>
            <a:pPr marL="0" indent="0">
              <a:buNone/>
            </a:pPr>
            <a:r>
              <a:rPr lang="en-US" sz="1000">
                <a:latin typeface="Courier New" panose="02070309020205020404" pitchFamily="49" charset="0"/>
                <a:cs typeface="Courier New" panose="02070309020205020404" pitchFamily="49" charset="0"/>
              </a:rPr>
              <a:t>                                               Action&lt;</a:t>
            </a:r>
            <a:r>
              <a:rPr lang="en-US" sz="1000" err="1">
                <a:latin typeface="Courier New" panose="02070309020205020404" pitchFamily="49" charset="0"/>
                <a:cs typeface="Courier New" panose="02070309020205020404" pitchFamily="49" charset="0"/>
              </a:rPr>
              <a:t>IProductOptions</a:t>
            </a:r>
            <a:r>
              <a:rPr lang="en-US" sz="1000">
                <a:latin typeface="Courier New" panose="02070309020205020404" pitchFamily="49" charset="0"/>
                <a:cs typeface="Courier New" panose="02070309020205020404" pitchFamily="49" charset="0"/>
              </a:rPr>
              <a:t>&gt; </a:t>
            </a:r>
            <a:r>
              <a:rPr lang="en-US" sz="1000" err="1">
                <a:latin typeface="Courier New" panose="02070309020205020404" pitchFamily="49" charset="0"/>
                <a:cs typeface="Courier New" panose="02070309020205020404" pitchFamily="49" charset="0"/>
              </a:rPr>
              <a:t>optionalParams</a:t>
            </a:r>
            <a:r>
              <a:rPr lang="en-US" sz="1000">
                <a:latin typeface="Courier New" panose="02070309020205020404" pitchFamily="49" charset="0"/>
                <a:cs typeface="Courier New" panose="02070309020205020404" pitchFamily="49" charset="0"/>
              </a:rPr>
              <a:t>)</a:t>
            </a:r>
          </a:p>
          <a:p>
            <a:pPr marL="0" indent="0">
              <a:buNone/>
            </a:pPr>
            <a:r>
              <a:rPr lang="en-US" sz="1000">
                <a:latin typeface="Courier New" panose="02070309020205020404" pitchFamily="49" charset="0"/>
                <a:cs typeface="Courier New" panose="02070309020205020404" pitchFamily="49" charset="0"/>
              </a:rPr>
              <a:t>        {</a:t>
            </a:r>
          </a:p>
          <a:p>
            <a:pPr marL="0" indent="0">
              <a:buNone/>
            </a:pPr>
            <a:r>
              <a:rPr lang="en-US" sz="1000">
                <a:latin typeface="Courier New" panose="02070309020205020404" pitchFamily="49" charset="0"/>
                <a:cs typeface="Courier New" panose="02070309020205020404" pitchFamily="49" charset="0"/>
              </a:rPr>
              <a:t>            </a:t>
            </a:r>
            <a:r>
              <a:rPr lang="en-US" sz="1000" err="1">
                <a:latin typeface="Courier New" panose="02070309020205020404" pitchFamily="49" charset="0"/>
                <a:cs typeface="Courier New" panose="02070309020205020404" pitchFamily="49" charset="0"/>
              </a:rPr>
              <a:t>var</a:t>
            </a:r>
            <a:r>
              <a:rPr lang="en-US" sz="1000">
                <a:latin typeface="Courier New" panose="02070309020205020404" pitchFamily="49" charset="0"/>
                <a:cs typeface="Courier New" panose="02070309020205020404" pitchFamily="49" charset="0"/>
              </a:rPr>
              <a:t> options = new </a:t>
            </a:r>
            <a:r>
              <a:rPr lang="en-US" sz="1000" err="1">
                <a:latin typeface="Courier New" panose="02070309020205020404" pitchFamily="49" charset="0"/>
                <a:cs typeface="Courier New" panose="02070309020205020404" pitchFamily="49" charset="0"/>
              </a:rPr>
              <a:t>ProductOptions</a:t>
            </a:r>
            <a:r>
              <a:rPr lang="en-US" sz="1000">
                <a:latin typeface="Courier New" panose="02070309020205020404" pitchFamily="49" charset="0"/>
                <a:cs typeface="Courier New" panose="02070309020205020404" pitchFamily="49" charset="0"/>
              </a:rPr>
              <a:t>();</a:t>
            </a:r>
          </a:p>
          <a:p>
            <a:pPr marL="0" indent="0">
              <a:buNone/>
            </a:pPr>
            <a:r>
              <a:rPr lang="en-US" sz="1000">
                <a:latin typeface="Courier New" panose="02070309020205020404" pitchFamily="49" charset="0"/>
                <a:cs typeface="Courier New" panose="02070309020205020404" pitchFamily="49" charset="0"/>
              </a:rPr>
              <a:t>            if (</a:t>
            </a:r>
            <a:r>
              <a:rPr lang="en-US" sz="1000" err="1">
                <a:latin typeface="Courier New" panose="02070309020205020404" pitchFamily="49" charset="0"/>
                <a:cs typeface="Courier New" panose="02070309020205020404" pitchFamily="49" charset="0"/>
              </a:rPr>
              <a:t>optionalParams</a:t>
            </a:r>
            <a:r>
              <a:rPr lang="en-US" sz="1000">
                <a:latin typeface="Courier New" panose="02070309020205020404" pitchFamily="49" charset="0"/>
                <a:cs typeface="Courier New" panose="02070309020205020404" pitchFamily="49" charset="0"/>
              </a:rPr>
              <a:t> != null)</a:t>
            </a:r>
          </a:p>
          <a:p>
            <a:pPr marL="0" indent="0">
              <a:buNone/>
            </a:pPr>
            <a:r>
              <a:rPr lang="en-US" sz="1000">
                <a:latin typeface="Courier New" panose="02070309020205020404" pitchFamily="49" charset="0"/>
                <a:cs typeface="Courier New" panose="02070309020205020404" pitchFamily="49" charset="0"/>
              </a:rPr>
              <a:t>                </a:t>
            </a:r>
            <a:r>
              <a:rPr lang="en-US" sz="1000" err="1">
                <a:latin typeface="Courier New" panose="02070309020205020404" pitchFamily="49" charset="0"/>
                <a:cs typeface="Courier New" panose="02070309020205020404" pitchFamily="49" charset="0"/>
              </a:rPr>
              <a:t>optionalParams</a:t>
            </a:r>
            <a:r>
              <a:rPr lang="en-US" sz="1000">
                <a:latin typeface="Courier New" panose="02070309020205020404" pitchFamily="49" charset="0"/>
                <a:cs typeface="Courier New" panose="02070309020205020404" pitchFamily="49" charset="0"/>
              </a:rPr>
              <a:t>(options);</a:t>
            </a:r>
          </a:p>
          <a:p>
            <a:pPr marL="0" indent="0">
              <a:buNone/>
            </a:pPr>
            <a:r>
              <a:rPr lang="en-US" sz="1000">
                <a:latin typeface="Courier New" panose="02070309020205020404" pitchFamily="49" charset="0"/>
                <a:cs typeface="Courier New" panose="02070309020205020404" pitchFamily="49" charset="0"/>
              </a:rPr>
              <a:t>            string description = </a:t>
            </a:r>
            <a:r>
              <a:rPr lang="en-US" sz="1000" err="1">
                <a:latin typeface="Courier New" panose="02070309020205020404" pitchFamily="49" charset="0"/>
                <a:cs typeface="Courier New" panose="02070309020205020404" pitchFamily="49" charset="0"/>
              </a:rPr>
              <a:t>options.GetDescription</a:t>
            </a:r>
            <a:r>
              <a:rPr lang="en-US" sz="1000">
                <a:latin typeface="Courier New" panose="02070309020205020404" pitchFamily="49" charset="0"/>
                <a:cs typeface="Courier New" panose="02070309020205020404" pitchFamily="49" charset="0"/>
              </a:rPr>
              <a:t>();</a:t>
            </a:r>
          </a:p>
          <a:p>
            <a:pPr marL="0" indent="0">
              <a:buNone/>
            </a:pPr>
            <a:r>
              <a:rPr lang="en-US" sz="1000">
                <a:latin typeface="Courier New" panose="02070309020205020404" pitchFamily="49" charset="0"/>
                <a:cs typeface="Courier New" panose="02070309020205020404" pitchFamily="49" charset="0"/>
              </a:rPr>
              <a:t>            if (</a:t>
            </a:r>
            <a:r>
              <a:rPr lang="en-US" sz="1000" err="1">
                <a:latin typeface="Courier New" panose="02070309020205020404" pitchFamily="49" charset="0"/>
                <a:cs typeface="Courier New" panose="02070309020205020404" pitchFamily="49" charset="0"/>
              </a:rPr>
              <a:t>string.IsNullOrWhiteSpace</a:t>
            </a:r>
            <a:r>
              <a:rPr lang="en-US" sz="1000">
                <a:latin typeface="Courier New" panose="02070309020205020404" pitchFamily="49" charset="0"/>
                <a:cs typeface="Courier New" panose="02070309020205020404" pitchFamily="49" charset="0"/>
              </a:rPr>
              <a:t>(description))</a:t>
            </a:r>
          </a:p>
          <a:p>
            <a:pPr marL="0" indent="0">
              <a:buNone/>
            </a:pPr>
            <a:r>
              <a:rPr lang="en-US" sz="1000">
                <a:latin typeface="Courier New" panose="02070309020205020404" pitchFamily="49" charset="0"/>
                <a:cs typeface="Courier New" panose="02070309020205020404" pitchFamily="49" charset="0"/>
              </a:rPr>
              <a:t>                description = "No Description available";</a:t>
            </a:r>
          </a:p>
          <a:p>
            <a:pPr marL="0" indent="0">
              <a:buNone/>
            </a:pPr>
            <a:endParaRPr lang="en-US" sz="1000">
              <a:latin typeface="Courier New" panose="02070309020205020404" pitchFamily="49" charset="0"/>
              <a:cs typeface="Courier New" panose="02070309020205020404" pitchFamily="49" charset="0"/>
            </a:endParaRPr>
          </a:p>
          <a:p>
            <a:pPr marL="0" indent="0">
              <a:buNone/>
            </a:pPr>
            <a:r>
              <a:rPr lang="en-US" sz="1000">
                <a:latin typeface="Courier New" panose="02070309020205020404" pitchFamily="49" charset="0"/>
                <a:cs typeface="Courier New" panose="02070309020205020404" pitchFamily="49" charset="0"/>
              </a:rPr>
              <a:t>            </a:t>
            </a:r>
            <a:r>
              <a:rPr lang="en-US" sz="1000" err="1">
                <a:latin typeface="Courier New" panose="02070309020205020404" pitchFamily="49" charset="0"/>
                <a:cs typeface="Courier New" panose="02070309020205020404" pitchFamily="49" charset="0"/>
              </a:rPr>
              <a:t>var</a:t>
            </a:r>
            <a:r>
              <a:rPr lang="en-US" sz="1000">
                <a:latin typeface="Courier New" panose="02070309020205020404" pitchFamily="49" charset="0"/>
                <a:cs typeface="Courier New" panose="02070309020205020404" pitchFamily="49" charset="0"/>
              </a:rPr>
              <a:t> product = new Product(name, description, price, 0, </a:t>
            </a:r>
            <a:r>
              <a:rPr lang="en-US" sz="1000" err="1">
                <a:latin typeface="Courier New" panose="02070309020205020404" pitchFamily="49" charset="0"/>
                <a:cs typeface="Courier New" panose="02070309020205020404" pitchFamily="49" charset="0"/>
              </a:rPr>
              <a:t>categoryIds</a:t>
            </a:r>
            <a:r>
              <a:rPr lang="en-US" sz="1000">
                <a:latin typeface="Courier New" panose="02070309020205020404" pitchFamily="49" charset="0"/>
                <a:cs typeface="Courier New" panose="02070309020205020404" pitchFamily="49" charset="0"/>
              </a:rPr>
              <a:t>);</a:t>
            </a:r>
          </a:p>
          <a:p>
            <a:pPr marL="0" indent="0">
              <a:buNone/>
            </a:pPr>
            <a:r>
              <a:rPr lang="en-US" sz="1000">
                <a:latin typeface="Courier New" panose="02070309020205020404" pitchFamily="49" charset="0"/>
                <a:cs typeface="Courier New" panose="02070309020205020404" pitchFamily="49" charset="0"/>
              </a:rPr>
              <a:t>            </a:t>
            </a:r>
            <a:r>
              <a:rPr lang="en-US" sz="1000" err="1">
                <a:latin typeface="Courier New" panose="02070309020205020404" pitchFamily="49" charset="0"/>
                <a:cs typeface="Courier New" panose="02070309020205020404" pitchFamily="49" charset="0"/>
              </a:rPr>
              <a:t>OnProductCreation</a:t>
            </a:r>
            <a:r>
              <a:rPr lang="en-US" sz="1000">
                <a:latin typeface="Courier New" panose="02070309020205020404" pitchFamily="49" charset="0"/>
                <a:cs typeface="Courier New" panose="02070309020205020404" pitchFamily="49" charset="0"/>
              </a:rPr>
              <a:t>(product);</a:t>
            </a:r>
          </a:p>
          <a:p>
            <a:pPr marL="0" indent="0">
              <a:buNone/>
            </a:pPr>
            <a:r>
              <a:rPr lang="en-US" sz="1000">
                <a:latin typeface="Courier New" panose="02070309020205020404" pitchFamily="49" charset="0"/>
                <a:cs typeface="Courier New" panose="02070309020205020404" pitchFamily="49" charset="0"/>
              </a:rPr>
              <a:t>            return product;</a:t>
            </a:r>
          </a:p>
          <a:p>
            <a:pPr marL="0" indent="0">
              <a:buNone/>
            </a:pPr>
            <a:r>
              <a:rPr lang="en-US" sz="1000">
                <a:latin typeface="Courier New" panose="02070309020205020404" pitchFamily="49" charset="0"/>
                <a:cs typeface="Courier New" panose="02070309020205020404" pitchFamily="49" charset="0"/>
              </a:rPr>
              <a:t>        }</a:t>
            </a:r>
          </a:p>
          <a:p>
            <a:pPr marL="0" indent="0">
              <a:buNone/>
            </a:pPr>
            <a:endParaRPr 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1520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Simple Factory.</a:t>
            </a:r>
          </a:p>
        </p:txBody>
      </p:sp>
      <p:sp>
        <p:nvSpPr>
          <p:cNvPr id="3" name="Объект 2"/>
          <p:cNvSpPr>
            <a:spLocks noGrp="1"/>
          </p:cNvSpPr>
          <p:nvPr>
            <p:ph idx="1"/>
          </p:nvPr>
        </p:nvSpPr>
        <p:spPr/>
        <p:txBody>
          <a:bodyPr numCol="1">
            <a:noAutofit/>
          </a:bodyPr>
          <a:lstStyle/>
          <a:p>
            <a:pPr marL="0" indent="0">
              <a:buNone/>
            </a:pPr>
            <a:r>
              <a:rPr lang="en-US" sz="800">
                <a:latin typeface="Courier New" panose="02070309020205020404" pitchFamily="49" charset="0"/>
                <a:cs typeface="Courier New" panose="02070309020205020404" pitchFamily="49" charset="0"/>
              </a:rPr>
              <a:t> public static Product </a:t>
            </a:r>
            <a:r>
              <a:rPr lang="en-US" sz="800" err="1">
                <a:latin typeface="Courier New" panose="02070309020205020404" pitchFamily="49" charset="0"/>
                <a:cs typeface="Courier New" panose="02070309020205020404" pitchFamily="49" charset="0"/>
              </a:rPr>
              <a:t>CreateExportedProduct</a:t>
            </a:r>
            <a:r>
              <a:rPr lang="en-US" sz="800">
                <a:latin typeface="Courier New" panose="02070309020205020404" pitchFamily="49" charset="0"/>
                <a:cs typeface="Courier New" panose="02070309020205020404" pitchFamily="49" charset="0"/>
              </a:rPr>
              <a:t>(string name, long price, long ranking, </a:t>
            </a:r>
            <a:r>
              <a:rPr lang="en-US" sz="800" err="1">
                <a:latin typeface="Courier New" panose="02070309020205020404" pitchFamily="49" charset="0"/>
                <a:cs typeface="Courier New" panose="02070309020205020404" pitchFamily="49" charset="0"/>
              </a:rPr>
              <a:t>IList</a:t>
            </a:r>
            <a:r>
              <a:rPr lang="en-US" sz="800">
                <a:latin typeface="Courier New" panose="02070309020205020404" pitchFamily="49" charset="0"/>
                <a:cs typeface="Courier New" panose="02070309020205020404" pitchFamily="49" charset="0"/>
              </a:rPr>
              <a:t>&lt;long&gt; </a:t>
            </a:r>
            <a:r>
              <a:rPr lang="en-US" sz="800" err="1">
                <a:latin typeface="Courier New" panose="02070309020205020404" pitchFamily="49" charset="0"/>
                <a:cs typeface="Courier New" panose="02070309020205020404" pitchFamily="49" charset="0"/>
              </a:rPr>
              <a:t>categoryIds</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Action&lt;</a:t>
            </a:r>
            <a:r>
              <a:rPr lang="en-US" sz="800" err="1">
                <a:latin typeface="Courier New" panose="02070309020205020404" pitchFamily="49" charset="0"/>
                <a:cs typeface="Courier New" panose="02070309020205020404" pitchFamily="49" charset="0"/>
              </a:rPr>
              <a:t>IProductOptions</a:t>
            </a:r>
            <a:r>
              <a:rPr lang="en-US" sz="800">
                <a:latin typeface="Courier New" panose="02070309020205020404" pitchFamily="49" charset="0"/>
                <a:cs typeface="Courier New" panose="02070309020205020404" pitchFamily="49" charset="0"/>
              </a:rPr>
              <a:t>&gt; </a:t>
            </a:r>
            <a:r>
              <a:rPr lang="en-US" sz="800" err="1">
                <a:latin typeface="Courier New" panose="02070309020205020404" pitchFamily="49" charset="0"/>
                <a:cs typeface="Courier New" panose="02070309020205020404" pitchFamily="49" charset="0"/>
              </a:rPr>
              <a:t>optionalParams</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a:t>
            </a:r>
            <a:r>
              <a:rPr lang="en-US" sz="800" err="1">
                <a:latin typeface="Courier New" panose="02070309020205020404" pitchFamily="49" charset="0"/>
                <a:cs typeface="Courier New" panose="02070309020205020404" pitchFamily="49" charset="0"/>
              </a:rPr>
              <a:t>var</a:t>
            </a:r>
            <a:r>
              <a:rPr lang="en-US" sz="800">
                <a:latin typeface="Courier New" panose="02070309020205020404" pitchFamily="49" charset="0"/>
                <a:cs typeface="Courier New" panose="02070309020205020404" pitchFamily="49" charset="0"/>
              </a:rPr>
              <a:t> options = new </a:t>
            </a:r>
            <a:r>
              <a:rPr lang="en-US" sz="800" err="1">
                <a:latin typeface="Courier New" panose="02070309020205020404" pitchFamily="49" charset="0"/>
                <a:cs typeface="Courier New" panose="02070309020205020404" pitchFamily="49" charset="0"/>
              </a:rPr>
              <a:t>ProductOptions</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if (</a:t>
            </a:r>
            <a:r>
              <a:rPr lang="en-US" sz="800" err="1">
                <a:latin typeface="Courier New" panose="02070309020205020404" pitchFamily="49" charset="0"/>
                <a:cs typeface="Courier New" panose="02070309020205020404" pitchFamily="49" charset="0"/>
              </a:rPr>
              <a:t>optionalParams</a:t>
            </a:r>
            <a:r>
              <a:rPr lang="en-US" sz="800">
                <a:latin typeface="Courier New" panose="02070309020205020404" pitchFamily="49" charset="0"/>
                <a:cs typeface="Courier New" panose="02070309020205020404" pitchFamily="49" charset="0"/>
              </a:rPr>
              <a:t> != null)</a:t>
            </a:r>
          </a:p>
          <a:p>
            <a:pPr marL="0" indent="0">
              <a:buNone/>
            </a:pPr>
            <a:r>
              <a:rPr lang="en-US" sz="800">
                <a:latin typeface="Courier New" panose="02070309020205020404" pitchFamily="49" charset="0"/>
                <a:cs typeface="Courier New" panose="02070309020205020404" pitchFamily="49" charset="0"/>
              </a:rPr>
              <a:t>                </a:t>
            </a:r>
            <a:r>
              <a:rPr lang="en-US" sz="800" err="1">
                <a:latin typeface="Courier New" panose="02070309020205020404" pitchFamily="49" charset="0"/>
                <a:cs typeface="Courier New" panose="02070309020205020404" pitchFamily="49" charset="0"/>
              </a:rPr>
              <a:t>optionalParams</a:t>
            </a:r>
            <a:r>
              <a:rPr lang="en-US" sz="800">
                <a:latin typeface="Courier New" panose="02070309020205020404" pitchFamily="49" charset="0"/>
                <a:cs typeface="Courier New" panose="02070309020205020404" pitchFamily="49" charset="0"/>
              </a:rPr>
              <a:t>(options);</a:t>
            </a:r>
          </a:p>
          <a:p>
            <a:pPr marL="0" indent="0">
              <a:buNone/>
            </a:pPr>
            <a:r>
              <a:rPr lang="en-US" sz="800">
                <a:latin typeface="Courier New" panose="02070309020205020404" pitchFamily="49" charset="0"/>
                <a:cs typeface="Courier New" panose="02070309020205020404" pitchFamily="49" charset="0"/>
              </a:rPr>
              <a:t>            string description = </a:t>
            </a:r>
            <a:r>
              <a:rPr lang="en-US" sz="800" err="1">
                <a:latin typeface="Courier New" panose="02070309020205020404" pitchFamily="49" charset="0"/>
                <a:cs typeface="Courier New" panose="02070309020205020404" pitchFamily="49" charset="0"/>
              </a:rPr>
              <a:t>options.GetDescription</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if (</a:t>
            </a:r>
            <a:r>
              <a:rPr lang="en-US" sz="800" err="1">
                <a:latin typeface="Courier New" panose="02070309020205020404" pitchFamily="49" charset="0"/>
                <a:cs typeface="Courier New" panose="02070309020205020404" pitchFamily="49" charset="0"/>
              </a:rPr>
              <a:t>string.IsNullOrWhiteSpace</a:t>
            </a:r>
            <a:r>
              <a:rPr lang="en-US" sz="800">
                <a:latin typeface="Courier New" panose="02070309020205020404" pitchFamily="49" charset="0"/>
                <a:cs typeface="Courier New" panose="02070309020205020404" pitchFamily="49" charset="0"/>
              </a:rPr>
              <a:t>(description))</a:t>
            </a:r>
          </a:p>
          <a:p>
            <a:pPr marL="0" indent="0">
              <a:buNone/>
            </a:pPr>
            <a:r>
              <a:rPr lang="en-US" sz="800">
                <a:latin typeface="Courier New" panose="02070309020205020404" pitchFamily="49" charset="0"/>
                <a:cs typeface="Courier New" panose="02070309020205020404" pitchFamily="49" charset="0"/>
              </a:rPr>
              <a:t>                description = "No Description available";</a:t>
            </a:r>
          </a:p>
          <a:p>
            <a:pPr marL="0" indent="0">
              <a:buNone/>
            </a:pPr>
            <a:endParaRPr lang="en-US" sz="800">
              <a:latin typeface="Courier New" panose="02070309020205020404" pitchFamily="49" charset="0"/>
              <a:cs typeface="Courier New" panose="02070309020205020404" pitchFamily="49" charset="0"/>
            </a:endParaRPr>
          </a:p>
          <a:p>
            <a:pPr marL="0" indent="0">
              <a:buNone/>
            </a:pPr>
            <a:r>
              <a:rPr lang="en-US" sz="800">
                <a:latin typeface="Courier New" panose="02070309020205020404" pitchFamily="49" charset="0"/>
                <a:cs typeface="Courier New" panose="02070309020205020404" pitchFamily="49" charset="0"/>
              </a:rPr>
              <a:t>            </a:t>
            </a:r>
            <a:r>
              <a:rPr lang="en-US" sz="800" err="1">
                <a:latin typeface="Courier New" panose="02070309020205020404" pitchFamily="49" charset="0"/>
                <a:cs typeface="Courier New" panose="02070309020205020404" pitchFamily="49" charset="0"/>
              </a:rPr>
              <a:t>var</a:t>
            </a:r>
            <a:r>
              <a:rPr lang="en-US" sz="800">
                <a:latin typeface="Courier New" panose="02070309020205020404" pitchFamily="49" charset="0"/>
                <a:cs typeface="Courier New" panose="02070309020205020404" pitchFamily="49" charset="0"/>
              </a:rPr>
              <a:t> product = new Product(name, description, price, ranking, </a:t>
            </a:r>
            <a:r>
              <a:rPr lang="en-US" sz="800" err="1">
                <a:latin typeface="Courier New" panose="02070309020205020404" pitchFamily="49" charset="0"/>
                <a:cs typeface="Courier New" panose="02070309020205020404" pitchFamily="49" charset="0"/>
              </a:rPr>
              <a:t>categoryIds</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a:t>
            </a:r>
            <a:r>
              <a:rPr lang="en-US" sz="800" err="1">
                <a:latin typeface="Courier New" panose="02070309020205020404" pitchFamily="49" charset="0"/>
                <a:cs typeface="Courier New" panose="02070309020205020404" pitchFamily="49" charset="0"/>
              </a:rPr>
              <a:t>OnProductCreation</a:t>
            </a:r>
            <a:r>
              <a:rPr lang="en-US" sz="800">
                <a:latin typeface="Courier New" panose="02070309020205020404" pitchFamily="49" charset="0"/>
                <a:cs typeface="Courier New" panose="02070309020205020404" pitchFamily="49" charset="0"/>
              </a:rPr>
              <a:t>(product);</a:t>
            </a:r>
          </a:p>
          <a:p>
            <a:pPr marL="0" indent="0">
              <a:buNone/>
            </a:pPr>
            <a:r>
              <a:rPr lang="en-US" sz="800">
                <a:latin typeface="Courier New" panose="02070309020205020404" pitchFamily="49" charset="0"/>
                <a:cs typeface="Courier New" panose="02070309020205020404" pitchFamily="49" charset="0"/>
              </a:rPr>
              <a:t>            return product;</a:t>
            </a:r>
          </a:p>
          <a:p>
            <a:pPr marL="0" indent="0">
              <a:buNone/>
            </a:pPr>
            <a:r>
              <a:rPr lang="en-US" sz="800">
                <a:latin typeface="Courier New" panose="02070309020205020404" pitchFamily="49" charset="0"/>
                <a:cs typeface="Courier New" panose="02070309020205020404" pitchFamily="49" charset="0"/>
              </a:rPr>
              <a:t>        }</a:t>
            </a:r>
          </a:p>
          <a:p>
            <a:pPr marL="0" indent="0">
              <a:buNone/>
            </a:pPr>
            <a:endParaRPr lang="en-US" sz="800">
              <a:latin typeface="Courier New" panose="02070309020205020404" pitchFamily="49" charset="0"/>
              <a:cs typeface="Courier New" panose="02070309020205020404" pitchFamily="49" charset="0"/>
            </a:endParaRPr>
          </a:p>
          <a:p>
            <a:pPr marL="0" indent="0">
              <a:buNone/>
            </a:pPr>
            <a:r>
              <a:rPr lang="en-US" sz="800">
                <a:latin typeface="Courier New" panose="02070309020205020404" pitchFamily="49" charset="0"/>
                <a:cs typeface="Courier New" panose="02070309020205020404" pitchFamily="49" charset="0"/>
              </a:rPr>
              <a:t>        public static void </a:t>
            </a:r>
            <a:r>
              <a:rPr lang="en-US" sz="800" err="1">
                <a:latin typeface="Courier New" panose="02070309020205020404" pitchFamily="49" charset="0"/>
                <a:cs typeface="Courier New" panose="02070309020205020404" pitchFamily="49" charset="0"/>
              </a:rPr>
              <a:t>OnProductCreation</a:t>
            </a:r>
            <a:r>
              <a:rPr lang="en-US" sz="800">
                <a:latin typeface="Courier New" panose="02070309020205020404" pitchFamily="49" charset="0"/>
                <a:cs typeface="Courier New" panose="02070309020205020404" pitchFamily="49" charset="0"/>
              </a:rPr>
              <a:t>(Product product)</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//send newsletter</a:t>
            </a:r>
          </a:p>
          <a:p>
            <a:pPr marL="0" indent="0">
              <a:buNone/>
            </a:pPr>
            <a:r>
              <a:rPr lang="en-US" sz="8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8078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Simple Factory.</a:t>
            </a:r>
          </a:p>
        </p:txBody>
      </p:sp>
      <p:sp>
        <p:nvSpPr>
          <p:cNvPr id="3" name="Объект 2"/>
          <p:cNvSpPr>
            <a:spLocks noGrp="1"/>
          </p:cNvSpPr>
          <p:nvPr>
            <p:ph idx="1"/>
          </p:nvPr>
        </p:nvSpPr>
        <p:spPr/>
        <p:txBody>
          <a:bodyPr numCol="2">
            <a:noAutofit/>
          </a:bodyPr>
          <a:lstStyle/>
          <a:p>
            <a:pPr marL="0" indent="0">
              <a:buNone/>
            </a:pPr>
            <a:endParaRPr lang="en-US" sz="800">
              <a:latin typeface="Courier New" panose="02070309020205020404" pitchFamily="49" charset="0"/>
              <a:cs typeface="Courier New" panose="02070309020205020404" pitchFamily="49" charset="0"/>
            </a:endParaRPr>
          </a:p>
          <a:p>
            <a:pPr marL="0" indent="0">
              <a:buNone/>
            </a:pPr>
            <a:r>
              <a:rPr lang="en-US" sz="800">
                <a:latin typeface="Courier New" panose="02070309020205020404" pitchFamily="49" charset="0"/>
                <a:cs typeface="Courier New" panose="02070309020205020404" pitchFamily="49" charset="0"/>
              </a:rPr>
              <a:t>        public class </a:t>
            </a:r>
            <a:r>
              <a:rPr lang="en-US" sz="800" err="1">
                <a:latin typeface="Courier New" panose="02070309020205020404" pitchFamily="49" charset="0"/>
                <a:cs typeface="Courier New" panose="02070309020205020404" pitchFamily="49" charset="0"/>
              </a:rPr>
              <a:t>ProductOptions</a:t>
            </a:r>
            <a:r>
              <a:rPr lang="en-US" sz="800">
                <a:latin typeface="Courier New" panose="02070309020205020404" pitchFamily="49" charset="0"/>
                <a:cs typeface="Courier New" panose="02070309020205020404" pitchFamily="49" charset="0"/>
              </a:rPr>
              <a:t> : </a:t>
            </a:r>
            <a:r>
              <a:rPr lang="en-US" sz="800" err="1">
                <a:latin typeface="Courier New" panose="02070309020205020404" pitchFamily="49" charset="0"/>
                <a:cs typeface="Courier New" panose="02070309020205020404" pitchFamily="49" charset="0"/>
              </a:rPr>
              <a:t>IProductOptions</a:t>
            </a:r>
            <a:endParaRPr lang="en-US" sz="800">
              <a:latin typeface="Courier New" panose="02070309020205020404" pitchFamily="49" charset="0"/>
              <a:cs typeface="Courier New" panose="02070309020205020404" pitchFamily="49" charset="0"/>
            </a:endParaRP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private string _description;</a:t>
            </a:r>
          </a:p>
          <a:p>
            <a:pPr marL="0" indent="0">
              <a:buNone/>
            </a:pPr>
            <a:endParaRPr lang="en-US" sz="800">
              <a:latin typeface="Courier New" panose="02070309020205020404" pitchFamily="49" charset="0"/>
              <a:cs typeface="Courier New" panose="02070309020205020404" pitchFamily="49" charset="0"/>
            </a:endParaRPr>
          </a:p>
          <a:p>
            <a:pPr marL="0" indent="0">
              <a:buNone/>
            </a:pPr>
            <a:r>
              <a:rPr lang="en-US" sz="800">
                <a:latin typeface="Courier New" panose="02070309020205020404" pitchFamily="49" charset="0"/>
                <a:cs typeface="Courier New" panose="02070309020205020404" pitchFamily="49" charset="0"/>
              </a:rPr>
              <a:t>            public </a:t>
            </a:r>
            <a:r>
              <a:rPr lang="en-US" sz="800" err="1">
                <a:latin typeface="Courier New" panose="02070309020205020404" pitchFamily="49" charset="0"/>
                <a:cs typeface="Courier New" panose="02070309020205020404" pitchFamily="49" charset="0"/>
              </a:rPr>
              <a:t>IProductOptions</a:t>
            </a:r>
            <a:r>
              <a:rPr lang="en-US" sz="800">
                <a:latin typeface="Courier New" panose="02070309020205020404" pitchFamily="49" charset="0"/>
                <a:cs typeface="Courier New" panose="02070309020205020404" pitchFamily="49" charset="0"/>
              </a:rPr>
              <a:t> </a:t>
            </a:r>
            <a:r>
              <a:rPr lang="en-US" sz="800" err="1">
                <a:latin typeface="Courier New" panose="02070309020205020404" pitchFamily="49" charset="0"/>
                <a:cs typeface="Courier New" panose="02070309020205020404" pitchFamily="49" charset="0"/>
              </a:rPr>
              <a:t>WithDescrption</a:t>
            </a:r>
            <a:r>
              <a:rPr lang="en-US" sz="800">
                <a:latin typeface="Courier New" panose="02070309020205020404" pitchFamily="49" charset="0"/>
                <a:cs typeface="Courier New" panose="02070309020205020404" pitchFamily="49" charset="0"/>
              </a:rPr>
              <a:t>(</a:t>
            </a:r>
            <a:r>
              <a:rPr lang="en-US" sz="800" err="1">
                <a:latin typeface="Courier New" panose="02070309020205020404" pitchFamily="49" charset="0"/>
                <a:cs typeface="Courier New" panose="02070309020205020404" pitchFamily="49" charset="0"/>
              </a:rPr>
              <a:t>Func</a:t>
            </a:r>
            <a:r>
              <a:rPr lang="en-US" sz="800">
                <a:latin typeface="Courier New" panose="02070309020205020404" pitchFamily="49" charset="0"/>
                <a:cs typeface="Courier New" panose="02070309020205020404" pitchFamily="49" charset="0"/>
              </a:rPr>
              <a:t>&lt;string&gt; </a:t>
            </a:r>
            <a:r>
              <a:rPr lang="en-US" sz="800" err="1">
                <a:latin typeface="Courier New" panose="02070309020205020404" pitchFamily="49" charset="0"/>
                <a:cs typeface="Courier New" panose="02070309020205020404" pitchFamily="49" charset="0"/>
              </a:rPr>
              <a:t>desciptionDelegate</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_description = </a:t>
            </a:r>
            <a:r>
              <a:rPr lang="en-US" sz="800" err="1">
                <a:latin typeface="Courier New" panose="02070309020205020404" pitchFamily="49" charset="0"/>
                <a:cs typeface="Courier New" panose="02070309020205020404" pitchFamily="49" charset="0"/>
              </a:rPr>
              <a:t>desciptionDelegate</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return this;</a:t>
            </a:r>
          </a:p>
          <a:p>
            <a:pPr marL="0" indent="0">
              <a:buNone/>
            </a:pPr>
            <a:r>
              <a:rPr lang="en-US" sz="800">
                <a:latin typeface="Courier New" panose="02070309020205020404" pitchFamily="49" charset="0"/>
                <a:cs typeface="Courier New" panose="02070309020205020404" pitchFamily="49" charset="0"/>
              </a:rPr>
              <a:t>            }</a:t>
            </a:r>
          </a:p>
          <a:p>
            <a:pPr marL="0" indent="0">
              <a:buNone/>
            </a:pPr>
            <a:endParaRPr lang="en-US" sz="800">
              <a:latin typeface="Courier New" panose="02070309020205020404" pitchFamily="49" charset="0"/>
              <a:cs typeface="Courier New" panose="02070309020205020404" pitchFamily="49" charset="0"/>
            </a:endParaRPr>
          </a:p>
          <a:p>
            <a:pPr marL="0" indent="0">
              <a:buNone/>
            </a:pPr>
            <a:r>
              <a:rPr lang="en-US" sz="800">
                <a:latin typeface="Courier New" panose="02070309020205020404" pitchFamily="49" charset="0"/>
                <a:cs typeface="Courier New" panose="02070309020205020404" pitchFamily="49" charset="0"/>
              </a:rPr>
              <a:t>            public string </a:t>
            </a:r>
            <a:r>
              <a:rPr lang="en-US" sz="800" err="1">
                <a:latin typeface="Courier New" panose="02070309020205020404" pitchFamily="49" charset="0"/>
                <a:cs typeface="Courier New" panose="02070309020205020404" pitchFamily="49" charset="0"/>
              </a:rPr>
              <a:t>GetDescription</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return _description;</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a:t>
            </a:r>
          </a:p>
          <a:p>
            <a:pPr marL="0" indent="0">
              <a:buNone/>
            </a:pPr>
            <a:endParaRPr lang="en-US" sz="800">
              <a:latin typeface="Courier New" panose="02070309020205020404" pitchFamily="49" charset="0"/>
              <a:cs typeface="Courier New" panose="02070309020205020404" pitchFamily="49" charset="0"/>
            </a:endParaRPr>
          </a:p>
          <a:p>
            <a:pPr marL="0" indent="0">
              <a:buNone/>
            </a:pPr>
            <a:r>
              <a:rPr lang="en-US" sz="800">
                <a:latin typeface="Courier New" panose="02070309020205020404" pitchFamily="49" charset="0"/>
                <a:cs typeface="Courier New" panose="02070309020205020404" pitchFamily="49" charset="0"/>
              </a:rPr>
              <a:t>    public class Client</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public </a:t>
            </a:r>
            <a:r>
              <a:rPr lang="en-US" sz="800" err="1">
                <a:latin typeface="Courier New" panose="02070309020205020404" pitchFamily="49" charset="0"/>
                <a:cs typeface="Courier New" panose="02070309020205020404" pitchFamily="49" charset="0"/>
              </a:rPr>
              <a:t>IList</a:t>
            </a:r>
            <a:r>
              <a:rPr lang="en-US" sz="800">
                <a:latin typeface="Courier New" panose="02070309020205020404" pitchFamily="49" charset="0"/>
                <a:cs typeface="Courier New" panose="02070309020205020404" pitchFamily="49" charset="0"/>
              </a:rPr>
              <a:t>&lt;Product&gt; </a:t>
            </a:r>
            <a:r>
              <a:rPr lang="en-US" sz="800" err="1">
                <a:latin typeface="Courier New" panose="02070309020205020404" pitchFamily="49" charset="0"/>
                <a:cs typeface="Courier New" panose="02070309020205020404" pitchFamily="49" charset="0"/>
              </a:rPr>
              <a:t>GetNewProducts</a:t>
            </a:r>
            <a:r>
              <a:rPr lang="en-US" sz="800">
                <a:latin typeface="Courier New" panose="02070309020205020404" pitchFamily="49" charset="0"/>
                <a:cs typeface="Courier New" panose="02070309020205020404" pitchFamily="49" charset="0"/>
              </a:rPr>
              <a:t>(</a:t>
            </a:r>
            <a:r>
              <a:rPr lang="en-US" sz="800" err="1">
                <a:latin typeface="Courier New" panose="02070309020205020404" pitchFamily="49" charset="0"/>
                <a:cs typeface="Courier New" panose="02070309020205020404" pitchFamily="49" charset="0"/>
              </a:rPr>
              <a:t>int</a:t>
            </a:r>
            <a:r>
              <a:rPr lang="en-US" sz="800">
                <a:latin typeface="Courier New" panose="02070309020205020404" pitchFamily="49" charset="0"/>
                <a:cs typeface="Courier New" panose="02070309020205020404" pitchFamily="49" charset="0"/>
              </a:rPr>
              <a:t> number)</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for (long </a:t>
            </a:r>
            <a:r>
              <a:rPr lang="en-US" sz="800" err="1">
                <a:latin typeface="Courier New" panose="02070309020205020404" pitchFamily="49" charset="0"/>
                <a:cs typeface="Courier New" panose="02070309020205020404" pitchFamily="49" charset="0"/>
              </a:rPr>
              <a:t>i</a:t>
            </a:r>
            <a:r>
              <a:rPr lang="en-US" sz="800">
                <a:latin typeface="Courier New" panose="02070309020205020404" pitchFamily="49" charset="0"/>
                <a:cs typeface="Courier New" panose="02070309020205020404" pitchFamily="49" charset="0"/>
              </a:rPr>
              <a:t> = 0; </a:t>
            </a:r>
            <a:r>
              <a:rPr lang="en-US" sz="800" err="1">
                <a:latin typeface="Courier New" panose="02070309020205020404" pitchFamily="49" charset="0"/>
                <a:cs typeface="Courier New" panose="02070309020205020404" pitchFamily="49" charset="0"/>
              </a:rPr>
              <a:t>i</a:t>
            </a:r>
            <a:r>
              <a:rPr lang="en-US" sz="800">
                <a:latin typeface="Courier New" panose="02070309020205020404" pitchFamily="49" charset="0"/>
                <a:cs typeface="Courier New" panose="02070309020205020404" pitchFamily="49" charset="0"/>
              </a:rPr>
              <a:t> &lt; number; </a:t>
            </a:r>
            <a:r>
              <a:rPr lang="en-US" sz="800" err="1">
                <a:latin typeface="Courier New" panose="02070309020205020404" pitchFamily="49" charset="0"/>
                <a:cs typeface="Courier New" panose="02070309020205020404" pitchFamily="49" charset="0"/>
              </a:rPr>
              <a:t>i</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a:t>
            </a:r>
            <a:r>
              <a:rPr lang="en-US" sz="800" err="1">
                <a:latin typeface="Courier New" panose="02070309020205020404" pitchFamily="49" charset="0"/>
                <a:cs typeface="Courier New" panose="02070309020205020404" pitchFamily="49" charset="0"/>
              </a:rPr>
              <a:t>var</a:t>
            </a:r>
            <a:r>
              <a:rPr lang="en-US" sz="800">
                <a:latin typeface="Courier New" panose="02070309020205020404" pitchFamily="49" charset="0"/>
                <a:cs typeface="Courier New" panose="02070309020205020404" pitchFamily="49" charset="0"/>
              </a:rPr>
              <a:t> product = </a:t>
            </a:r>
            <a:r>
              <a:rPr lang="en-US" sz="800" err="1">
                <a:latin typeface="Courier New" panose="02070309020205020404" pitchFamily="49" charset="0"/>
                <a:cs typeface="Courier New" panose="02070309020205020404" pitchFamily="49" charset="0"/>
              </a:rPr>
              <a:t>ProductFactory.CreateNewProduct</a:t>
            </a:r>
            <a:r>
              <a:rPr lang="en-US" sz="800">
                <a:latin typeface="Courier New" panose="02070309020205020404" pitchFamily="49" charset="0"/>
                <a:cs typeface="Courier New" panose="02070309020205020404" pitchFamily="49" charset="0"/>
              </a:rPr>
              <a:t>(</a:t>
            </a:r>
            <a:r>
              <a:rPr lang="en-US" sz="800" err="1">
                <a:latin typeface="Courier New" panose="02070309020205020404" pitchFamily="49" charset="0"/>
                <a:cs typeface="Courier New" panose="02070309020205020404" pitchFamily="49" charset="0"/>
              </a:rPr>
              <a:t>string.Format</a:t>
            </a:r>
            <a:r>
              <a:rPr lang="en-US" sz="800">
                <a:latin typeface="Courier New" panose="02070309020205020404" pitchFamily="49" charset="0"/>
                <a:cs typeface="Courier New" panose="02070309020205020404" pitchFamily="49" charset="0"/>
              </a:rPr>
              <a:t>("Product {0}", </a:t>
            </a:r>
            <a:r>
              <a:rPr lang="en-US" sz="800" err="1">
                <a:latin typeface="Courier New" panose="02070309020205020404" pitchFamily="49" charset="0"/>
                <a:cs typeface="Courier New" panose="02070309020205020404" pitchFamily="49" charset="0"/>
              </a:rPr>
              <a:t>i</a:t>
            </a:r>
            <a:r>
              <a:rPr lang="en-US" sz="800">
                <a:latin typeface="Courier New" panose="02070309020205020404" pitchFamily="49" charset="0"/>
                <a:cs typeface="Courier New" panose="02070309020205020404" pitchFamily="49" charset="0"/>
              </a:rPr>
              <a:t>), </a:t>
            </a:r>
            <a:r>
              <a:rPr lang="en-US" sz="800" err="1">
                <a:latin typeface="Courier New" panose="02070309020205020404" pitchFamily="49" charset="0"/>
                <a:cs typeface="Courier New" panose="02070309020205020404" pitchFamily="49" charset="0"/>
              </a:rPr>
              <a:t>i</a:t>
            </a:r>
            <a:r>
              <a:rPr lang="en-US" sz="800">
                <a:latin typeface="Courier New" panose="02070309020205020404" pitchFamily="49" charset="0"/>
                <a:cs typeface="Courier New" panose="02070309020205020404" pitchFamily="49" charset="0"/>
              </a:rPr>
              <a:t>, </a:t>
            </a:r>
            <a:r>
              <a:rPr lang="en-US" sz="800" err="1">
                <a:latin typeface="Courier New" panose="02070309020205020404" pitchFamily="49" charset="0"/>
                <a:cs typeface="Courier New" panose="02070309020205020404" pitchFamily="49" charset="0"/>
              </a:rPr>
              <a:t>i</a:t>
            </a:r>
            <a:r>
              <a:rPr lang="en-US" sz="800">
                <a:latin typeface="Courier New" panose="02070309020205020404" pitchFamily="49" charset="0"/>
                <a:cs typeface="Courier New" panose="02070309020205020404" pitchFamily="49" charset="0"/>
              </a:rPr>
              <a:t>,</a:t>
            </a:r>
          </a:p>
          <a:p>
            <a:pPr marL="0" indent="0">
              <a:buNone/>
            </a:pPr>
            <a:r>
              <a:rPr lang="en-US" sz="800">
                <a:latin typeface="Courier New" panose="02070309020205020404" pitchFamily="49" charset="0"/>
                <a:cs typeface="Courier New" panose="02070309020205020404" pitchFamily="49" charset="0"/>
              </a:rPr>
              <a:t>                                                              opt =&gt; </a:t>
            </a:r>
            <a:r>
              <a:rPr lang="en-US" sz="800" err="1">
                <a:latin typeface="Courier New" panose="02070309020205020404" pitchFamily="49" charset="0"/>
                <a:cs typeface="Courier New" panose="02070309020205020404" pitchFamily="49" charset="0"/>
              </a:rPr>
              <a:t>opt.WithDescrption</a:t>
            </a:r>
            <a:r>
              <a:rPr lang="en-US" sz="800">
                <a:latin typeface="Courier New" panose="02070309020205020404" pitchFamily="49" charset="0"/>
                <a:cs typeface="Courier New" panose="02070309020205020404" pitchFamily="49" charset="0"/>
              </a:rPr>
              <a:t>(() =&gt; "Description"));</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a:t>
            </a:r>
          </a:p>
          <a:p>
            <a:pPr marL="0" indent="0">
              <a:buNone/>
            </a:pPr>
            <a:r>
              <a:rPr lang="en-US" sz="8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06334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a:t>Assignment</a:t>
            </a:r>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a:t>Implement Singleton in your project.</a:t>
            </a:r>
          </a:p>
          <a:p>
            <a:pPr marL="285750" indent="-285750" algn="l">
              <a:buFont typeface="Arial" panose="020B0604020202020204" pitchFamily="34" charset="0"/>
              <a:buChar char="•"/>
            </a:pPr>
            <a:r>
              <a:rPr lang="en-GB"/>
              <a:t>Implement factory in your project.</a:t>
            </a:r>
          </a:p>
          <a:p>
            <a:pPr marL="285750" indent="-285750" algn="l">
              <a:buFont typeface="Arial" panose="020B0604020202020204" pitchFamily="34" charset="0"/>
              <a:buChar char="•"/>
            </a:pPr>
            <a:endParaRPr lang="en-GB"/>
          </a:p>
          <a:p>
            <a:pPr marL="285750" indent="-285750" algn="l">
              <a:buFont typeface="Arial" panose="020B0604020202020204" pitchFamily="34" charset="0"/>
              <a:buChar char="•"/>
            </a:pPr>
            <a:endParaRPr lang="en-GB"/>
          </a:p>
          <a:p>
            <a:pPr marL="285750" indent="-285750" algn="l">
              <a:buFont typeface="Arial" panose="020B0604020202020204" pitchFamily="34" charset="0"/>
              <a:buChar char="•"/>
            </a:pPr>
            <a:endParaRPr lang="en-GB"/>
          </a:p>
        </p:txBody>
      </p:sp>
    </p:spTree>
    <p:extLst>
      <p:ext uri="{BB962C8B-B14F-4D97-AF65-F5344CB8AC3E}">
        <p14:creationId xmlns:p14="http://schemas.microsoft.com/office/powerpoint/2010/main" val="395764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What is Pattern?</a:t>
            </a:r>
            <a:endParaRPr lang="en-GB"/>
          </a:p>
        </p:txBody>
      </p:sp>
      <p:sp>
        <p:nvSpPr>
          <p:cNvPr id="3" name="Content Placeholder 2"/>
          <p:cNvSpPr>
            <a:spLocks noGrp="1"/>
          </p:cNvSpPr>
          <p:nvPr>
            <p:ph idx="1"/>
          </p:nvPr>
        </p:nvSpPr>
        <p:spPr/>
        <p:txBody>
          <a:bodyPr numCol="1">
            <a:noAutofit/>
          </a:bodyPr>
          <a:lstStyle/>
          <a:p>
            <a:pPr marL="0" indent="0">
              <a:lnSpc>
                <a:spcPct val="80000"/>
              </a:lnSpc>
              <a:buNone/>
            </a:pPr>
            <a:r>
              <a:rPr lang="en-US" altLang="en-US" sz="2000"/>
              <a:t>Jim </a:t>
            </a:r>
            <a:r>
              <a:rPr lang="en-US" altLang="en-US" sz="2000" err="1"/>
              <a:t>Coplein</a:t>
            </a:r>
            <a:r>
              <a:rPr lang="en-US" altLang="en-US" sz="2000"/>
              <a:t>, a software engineer: </a:t>
            </a:r>
            <a:br>
              <a:rPr lang="en-US" altLang="en-US" sz="2000"/>
            </a:br>
            <a:r>
              <a:rPr lang="en-US" altLang="en-US" sz="2000"/>
              <a:t>“I like to relate this definition to dress patterns…”</a:t>
            </a:r>
          </a:p>
          <a:p>
            <a:pPr lvl="1">
              <a:lnSpc>
                <a:spcPct val="80000"/>
              </a:lnSpc>
            </a:pPr>
            <a:r>
              <a:rPr lang="en-US" altLang="en-US" sz="1900" i="1"/>
              <a:t>What are dress patterns? </a:t>
            </a:r>
          </a:p>
          <a:p>
            <a:pPr lvl="1" algn="just">
              <a:lnSpc>
                <a:spcPct val="80000"/>
              </a:lnSpc>
            </a:pPr>
            <a:r>
              <a:rPr lang="en-US" altLang="en-US" sz="1900"/>
              <a:t>“... I could tell you how to make a dress by specifying the route of </a:t>
            </a:r>
            <a:br>
              <a:rPr lang="en-US" altLang="en-US" sz="1900"/>
            </a:br>
            <a:r>
              <a:rPr lang="en-US" altLang="en-US" sz="1900"/>
              <a:t>a scissors through a piece of cloth in terms of angles and lengths of cut. Or, I could give you a pattern. Reading the specification, you would have no idea what was being built or if you had built the right thing when you were finished. The pattern foreshadows the product: it is the rule for making the thing, but it is also, in many respects, </a:t>
            </a:r>
            <a:br>
              <a:rPr lang="en-US" altLang="en-US" sz="1900"/>
            </a:br>
            <a:r>
              <a:rPr lang="en-US" altLang="en-US" sz="1900"/>
              <a:t>the thing itself.”</a:t>
            </a:r>
          </a:p>
        </p:txBody>
      </p:sp>
    </p:spTree>
    <p:extLst>
      <p:ext uri="{BB962C8B-B14F-4D97-AF65-F5344CB8AC3E}">
        <p14:creationId xmlns:p14="http://schemas.microsoft.com/office/powerpoint/2010/main" val="60320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Patterns in engineering</a:t>
            </a:r>
            <a:endParaRPr lang="en-GB"/>
          </a:p>
        </p:txBody>
      </p:sp>
      <p:sp>
        <p:nvSpPr>
          <p:cNvPr id="3" name="Content Placeholder 2"/>
          <p:cNvSpPr>
            <a:spLocks noGrp="1"/>
          </p:cNvSpPr>
          <p:nvPr>
            <p:ph idx="1"/>
          </p:nvPr>
        </p:nvSpPr>
        <p:spPr/>
        <p:txBody>
          <a:bodyPr numCol="1">
            <a:noAutofit/>
          </a:bodyPr>
          <a:lstStyle/>
          <a:p>
            <a:r>
              <a:rPr lang="en-US" altLang="en-US" sz="2600" i="1"/>
              <a:t>How do other engineers find and use patterns?</a:t>
            </a:r>
          </a:p>
          <a:p>
            <a:pPr lvl="1"/>
            <a:r>
              <a:rPr lang="en-US" altLang="en-US" sz="2200"/>
              <a:t>Mature engineering disciplines have handbooks </a:t>
            </a:r>
            <a:br>
              <a:rPr lang="en-US" altLang="en-US" sz="2200"/>
            </a:br>
            <a:r>
              <a:rPr lang="en-US" altLang="en-US" sz="2200"/>
              <a:t>describing successful solutions to known problems</a:t>
            </a:r>
          </a:p>
          <a:p>
            <a:pPr lvl="1"/>
            <a:r>
              <a:rPr lang="en-US" altLang="en-US" sz="2200"/>
              <a:t>Automobile designers don't design cars from scratch </a:t>
            </a:r>
            <a:br>
              <a:rPr lang="en-US" altLang="en-US" sz="2200"/>
            </a:br>
            <a:r>
              <a:rPr lang="en-US" altLang="en-US" sz="2200"/>
              <a:t>using the laws of physics</a:t>
            </a:r>
          </a:p>
          <a:p>
            <a:pPr lvl="1"/>
            <a:r>
              <a:rPr lang="en-US" altLang="en-US" sz="2200"/>
              <a:t>Instead, they reuse standard designs with successful </a:t>
            </a:r>
            <a:br>
              <a:rPr lang="en-US" altLang="en-US" sz="2200"/>
            </a:br>
            <a:r>
              <a:rPr lang="en-US" altLang="en-US" sz="2200"/>
              <a:t>track records, learning from experience</a:t>
            </a:r>
          </a:p>
          <a:p>
            <a:pPr lvl="1"/>
            <a:r>
              <a:rPr lang="en-US" altLang="en-US" sz="2200">
                <a:latin typeface="Times New Roman" panose="02020603050405020304" pitchFamily="18" charset="0"/>
              </a:rPr>
              <a:t>“Be sure that you make everything according to the pattern </a:t>
            </a:r>
            <a:br>
              <a:rPr lang="en-US" altLang="en-US" sz="2200">
                <a:latin typeface="Times New Roman" panose="02020603050405020304" pitchFamily="18" charset="0"/>
              </a:rPr>
            </a:br>
            <a:r>
              <a:rPr lang="en-US" altLang="en-US" sz="2200">
                <a:latin typeface="Times New Roman" panose="02020603050405020304" pitchFamily="18" charset="0"/>
              </a:rPr>
              <a:t>I have shown you here on the mountain.” </a:t>
            </a:r>
            <a:r>
              <a:rPr lang="en-US" altLang="en-US" sz="2200" i="1">
                <a:latin typeface="Times New Roman" panose="02020603050405020304" pitchFamily="18" charset="0"/>
              </a:rPr>
              <a:t>Exodus 25:40</a:t>
            </a:r>
            <a:r>
              <a:rPr lang="en-US" altLang="en-US" sz="2200">
                <a:latin typeface="Times New Roman" panose="02020603050405020304" pitchFamily="18" charset="0"/>
              </a:rPr>
              <a:t>.</a:t>
            </a:r>
          </a:p>
          <a:p>
            <a:r>
              <a:rPr lang="en-US" altLang="en-US" sz="2600"/>
              <a:t>Developing software from scratch is also expensive </a:t>
            </a:r>
          </a:p>
          <a:p>
            <a:pPr lvl="1"/>
            <a:r>
              <a:rPr lang="en-US" altLang="en-US" sz="2200"/>
              <a:t>Patterns support reuse of software architecture and design</a:t>
            </a:r>
          </a:p>
        </p:txBody>
      </p:sp>
    </p:spTree>
    <p:extLst>
      <p:ext uri="{BB962C8B-B14F-4D97-AF65-F5344CB8AC3E}">
        <p14:creationId xmlns:p14="http://schemas.microsoft.com/office/powerpoint/2010/main" val="288565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Motivation</a:t>
            </a:r>
            <a:endParaRPr lang="en-GB"/>
          </a:p>
        </p:txBody>
      </p:sp>
      <p:sp>
        <p:nvSpPr>
          <p:cNvPr id="3" name="Content Placeholder 2"/>
          <p:cNvSpPr>
            <a:spLocks noGrp="1"/>
          </p:cNvSpPr>
          <p:nvPr>
            <p:ph idx="1"/>
          </p:nvPr>
        </p:nvSpPr>
        <p:spPr/>
        <p:txBody>
          <a:bodyPr numCol="1">
            <a:noAutofit/>
          </a:bodyPr>
          <a:lstStyle/>
          <a:p>
            <a:pPr>
              <a:buNone/>
            </a:pPr>
            <a:r>
              <a:rPr lang="en-US" altLang="en-US" sz="2800"/>
              <a:t>OOD methods emphasize design notations</a:t>
            </a:r>
          </a:p>
          <a:p>
            <a:pPr lvl="1">
              <a:buNone/>
            </a:pPr>
            <a:r>
              <a:rPr lang="en-US" altLang="en-US" sz="2400"/>
              <a:t>Fine for specification, documentation</a:t>
            </a:r>
            <a:endParaRPr lang="en-US" altLang="en-US" sz="2800"/>
          </a:p>
          <a:p>
            <a:pPr>
              <a:buNone/>
            </a:pPr>
            <a:r>
              <a:rPr lang="en-US" altLang="en-US" sz="2800"/>
              <a:t>But OOD is more than just drawing diagrams</a:t>
            </a:r>
          </a:p>
          <a:p>
            <a:pPr lvl="1">
              <a:buNone/>
            </a:pPr>
            <a:r>
              <a:rPr lang="en-US" altLang="en-US" sz="2400"/>
              <a:t>Good draftsmen </a:t>
            </a:r>
            <a:r>
              <a:rPr lang="en-US" altLang="en-US" sz="3200" b="1">
                <a:sym typeface="Math C" pitchFamily="2" charset="2"/>
              </a:rPr>
              <a:t></a:t>
            </a:r>
            <a:r>
              <a:rPr lang="en-US" altLang="en-US" sz="2400"/>
              <a:t> good designers</a:t>
            </a:r>
            <a:endParaRPr lang="en-US" altLang="en-US" sz="2800"/>
          </a:p>
          <a:p>
            <a:pPr>
              <a:buNone/>
            </a:pPr>
            <a:r>
              <a:rPr lang="en-US" altLang="en-US" sz="2800"/>
              <a:t>Good OO designers rely on lots of experience</a:t>
            </a:r>
          </a:p>
          <a:p>
            <a:pPr lvl="1">
              <a:buNone/>
            </a:pPr>
            <a:r>
              <a:rPr lang="en-US" altLang="en-US" sz="2400"/>
              <a:t>At least as important as syntax</a:t>
            </a:r>
          </a:p>
          <a:p>
            <a:pPr>
              <a:buNone/>
            </a:pPr>
            <a:r>
              <a:rPr lang="en-US" altLang="en-US" sz="2800"/>
              <a:t>Most powerful reuse is </a:t>
            </a:r>
            <a:r>
              <a:rPr lang="en-US" altLang="en-US" sz="2800" i="1"/>
              <a:t>design</a:t>
            </a:r>
            <a:r>
              <a:rPr lang="en-US" altLang="en-US" sz="2800"/>
              <a:t> reuse</a:t>
            </a:r>
          </a:p>
          <a:p>
            <a:pPr lvl="1">
              <a:buNone/>
            </a:pPr>
            <a:r>
              <a:rPr lang="en-US" altLang="en-US" sz="2400"/>
              <a:t>Match problem to design experience</a:t>
            </a:r>
          </a:p>
          <a:p>
            <a:pPr lvl="1">
              <a:buNone/>
            </a:pPr>
            <a:endParaRPr lang="en-US" altLang="en-US" sz="2400"/>
          </a:p>
        </p:txBody>
      </p:sp>
    </p:spTree>
    <p:extLst>
      <p:ext uri="{BB962C8B-B14F-4D97-AF65-F5344CB8AC3E}">
        <p14:creationId xmlns:p14="http://schemas.microsoft.com/office/powerpoint/2010/main" val="341981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Recurring Design Structures</a:t>
            </a:r>
            <a:endParaRPr lang="en-GB"/>
          </a:p>
        </p:txBody>
      </p:sp>
      <p:sp>
        <p:nvSpPr>
          <p:cNvPr id="3" name="Content Placeholder 2"/>
          <p:cNvSpPr>
            <a:spLocks noGrp="1"/>
          </p:cNvSpPr>
          <p:nvPr>
            <p:ph idx="1"/>
          </p:nvPr>
        </p:nvSpPr>
        <p:spPr/>
        <p:txBody>
          <a:bodyPr numCol="1">
            <a:noAutofit/>
          </a:bodyPr>
          <a:lstStyle/>
          <a:p>
            <a:pPr>
              <a:buFont typeface="Wingdings" panose="05000000000000000000" pitchFamily="2" charset="2"/>
              <a:buNone/>
            </a:pPr>
            <a:r>
              <a:rPr lang="en-US" altLang="en-US" sz="2800"/>
              <a:t>OO systems exhibit recurring structures that promote</a:t>
            </a:r>
          </a:p>
          <a:p>
            <a:pPr lvl="1"/>
            <a:r>
              <a:rPr lang="en-US" altLang="en-US" sz="2400"/>
              <a:t>abstraction</a:t>
            </a:r>
          </a:p>
          <a:p>
            <a:pPr lvl="1"/>
            <a:r>
              <a:rPr lang="en-US" altLang="en-US" sz="2400"/>
              <a:t>flexibility</a:t>
            </a:r>
          </a:p>
          <a:p>
            <a:pPr lvl="1"/>
            <a:r>
              <a:rPr lang="en-US" altLang="en-US" sz="2400"/>
              <a:t>Modularity</a:t>
            </a:r>
          </a:p>
          <a:p>
            <a:pPr marL="0" indent="0">
              <a:buNone/>
            </a:pPr>
            <a:r>
              <a:rPr lang="en-US" altLang="en-US" sz="2700"/>
              <a:t>Therein lies valuable design knowledge</a:t>
            </a:r>
          </a:p>
          <a:p>
            <a:pPr marL="0" indent="0">
              <a:buNone/>
            </a:pPr>
            <a:endParaRPr lang="en-US" altLang="en-US" sz="2700" b="1">
              <a:latin typeface="Tahoma" panose="020B0604030504040204" pitchFamily="34" charset="0"/>
            </a:endParaRPr>
          </a:p>
          <a:p>
            <a:pPr marL="0" indent="0">
              <a:buNone/>
            </a:pPr>
            <a:r>
              <a:rPr lang="en-US" altLang="en-US" sz="2400" b="1">
                <a:latin typeface="Tahoma" panose="020B0604030504040204" pitchFamily="34" charset="0"/>
              </a:rPr>
              <a:t>Problem:</a:t>
            </a:r>
            <a:r>
              <a:rPr lang="en-US" altLang="en-US" sz="2400">
                <a:latin typeface="Tahoma" panose="020B0604030504040204" pitchFamily="34" charset="0"/>
              </a:rPr>
              <a:t> </a:t>
            </a:r>
            <a:br>
              <a:rPr lang="en-US" altLang="en-US" sz="2400">
                <a:latin typeface="Tahoma" panose="020B0604030504040204" pitchFamily="34" charset="0"/>
              </a:rPr>
            </a:br>
            <a:r>
              <a:rPr lang="en-US" altLang="en-US" sz="2400">
                <a:latin typeface="Tahoma" panose="020B0604030504040204" pitchFamily="34" charset="0"/>
              </a:rPr>
              <a:t>capturing, communicating, &amp; applying this knowledge</a:t>
            </a:r>
          </a:p>
          <a:p>
            <a:pPr lvl="1"/>
            <a:endParaRPr lang="en-US" altLang="en-US" sz="2400"/>
          </a:p>
        </p:txBody>
      </p:sp>
    </p:spTree>
    <p:extLst>
      <p:ext uri="{BB962C8B-B14F-4D97-AF65-F5344CB8AC3E}">
        <p14:creationId xmlns:p14="http://schemas.microsoft.com/office/powerpoint/2010/main" val="334102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Four Basic Parts</a:t>
            </a:r>
            <a:endParaRPr lang="en-GB"/>
          </a:p>
        </p:txBody>
      </p:sp>
      <p:sp>
        <p:nvSpPr>
          <p:cNvPr id="3" name="Content Placeholder 2"/>
          <p:cNvSpPr>
            <a:spLocks noGrp="1"/>
          </p:cNvSpPr>
          <p:nvPr>
            <p:ph idx="1"/>
          </p:nvPr>
        </p:nvSpPr>
        <p:spPr/>
        <p:txBody>
          <a:bodyPr numCol="1">
            <a:noAutofit/>
          </a:bodyPr>
          <a:lstStyle/>
          <a:p>
            <a:pPr marL="571500" indent="-457200">
              <a:buFont typeface="+mj-lt"/>
              <a:buAutoNum type="arabicPeriod"/>
            </a:pPr>
            <a:r>
              <a:rPr lang="en-US" altLang="en-US" b="1"/>
              <a:t>Pattern name</a:t>
            </a:r>
            <a:r>
              <a:rPr lang="en-US" altLang="en-US"/>
              <a:t>: increases vocabulary of designers</a:t>
            </a:r>
          </a:p>
          <a:p>
            <a:pPr marL="571500" indent="-457200">
              <a:buFont typeface="+mj-lt"/>
              <a:buAutoNum type="arabicPeriod"/>
            </a:pPr>
            <a:r>
              <a:rPr lang="en-US" altLang="en-US" b="1"/>
              <a:t>Problem</a:t>
            </a:r>
            <a:r>
              <a:rPr lang="en-US" altLang="en-US"/>
              <a:t>: intent, context, when to apply </a:t>
            </a:r>
          </a:p>
          <a:p>
            <a:pPr marL="571500" indent="-457200">
              <a:buFont typeface="+mj-lt"/>
              <a:buAutoNum type="arabicPeriod"/>
            </a:pPr>
            <a:r>
              <a:rPr lang="en-US" altLang="en-US" b="1"/>
              <a:t>Solution</a:t>
            </a:r>
            <a:r>
              <a:rPr lang="en-US" altLang="en-US"/>
              <a:t>: UML-like structure, abstract code</a:t>
            </a:r>
          </a:p>
          <a:p>
            <a:pPr marL="571500" indent="-457200">
              <a:buFont typeface="+mj-lt"/>
              <a:buAutoNum type="arabicPeriod"/>
            </a:pPr>
            <a:r>
              <a:rPr lang="en-US" altLang="en-US" b="1"/>
              <a:t>Consequences</a:t>
            </a:r>
            <a:r>
              <a:rPr lang="en-US" altLang="en-US"/>
              <a:t>: results and tradeoffs</a:t>
            </a:r>
          </a:p>
          <a:p>
            <a:pPr marL="347663" indent="-347663">
              <a:buFont typeface="Wingdings" panose="05000000000000000000" pitchFamily="2" charset="2"/>
              <a:buAutoNum type="arabicPeriod"/>
            </a:pPr>
            <a:endParaRPr lang="en-US" altLang="en-US" sz="2400"/>
          </a:p>
          <a:p>
            <a:pPr marL="347663" indent="-347663">
              <a:buFont typeface="Wingdings" panose="05000000000000000000" pitchFamily="2" charset="2"/>
              <a:buAutoNum type="arabicPeriod"/>
            </a:pPr>
            <a:endParaRPr lang="ru-RU" altLang="en-US" sz="2400"/>
          </a:p>
          <a:p>
            <a:pPr>
              <a:spcBef>
                <a:spcPct val="20000"/>
              </a:spcBef>
              <a:buFontTx/>
              <a:buNone/>
            </a:pPr>
            <a:r>
              <a:rPr lang="en-US" altLang="en-US" sz="2400">
                <a:latin typeface="Tahoma" panose="020B0604030504040204" pitchFamily="34" charset="0"/>
              </a:rPr>
              <a:t>Language &amp; implementation-independent</a:t>
            </a:r>
          </a:p>
          <a:p>
            <a:pPr>
              <a:spcBef>
                <a:spcPct val="20000"/>
              </a:spcBef>
              <a:buFontTx/>
              <a:buNone/>
            </a:pPr>
            <a:r>
              <a:rPr lang="en-US" altLang="en-US" sz="2400">
                <a:latin typeface="Tahoma" panose="020B0604030504040204" pitchFamily="34" charset="0"/>
              </a:rPr>
              <a:t>A “micro-architecture”</a:t>
            </a:r>
          </a:p>
        </p:txBody>
      </p:sp>
    </p:spTree>
    <p:extLst>
      <p:ext uri="{BB962C8B-B14F-4D97-AF65-F5344CB8AC3E}">
        <p14:creationId xmlns:p14="http://schemas.microsoft.com/office/powerpoint/2010/main" val="51346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a:t>Goals</a:t>
            </a:r>
            <a:endParaRPr lang="en-GB"/>
          </a:p>
        </p:txBody>
      </p:sp>
      <p:sp>
        <p:nvSpPr>
          <p:cNvPr id="3" name="Content Placeholder 2"/>
          <p:cNvSpPr>
            <a:spLocks noGrp="1"/>
          </p:cNvSpPr>
          <p:nvPr>
            <p:ph idx="1"/>
          </p:nvPr>
        </p:nvSpPr>
        <p:spPr/>
        <p:txBody>
          <a:bodyPr numCol="1">
            <a:noAutofit/>
          </a:bodyPr>
          <a:lstStyle/>
          <a:p>
            <a:pPr marL="0" indent="0">
              <a:buSzTx/>
              <a:buFont typeface="Wingdings" panose="05000000000000000000" pitchFamily="2" charset="2"/>
              <a:buNone/>
            </a:pPr>
            <a:r>
              <a:rPr lang="en-US" altLang="en-US" sz="2400"/>
              <a:t>Codify good design</a:t>
            </a:r>
          </a:p>
          <a:p>
            <a:pPr marL="347663" lvl="1" indent="-233363"/>
            <a:r>
              <a:rPr lang="en-US" altLang="en-US" sz="2000"/>
              <a:t>distill &amp; generalize experience</a:t>
            </a:r>
          </a:p>
          <a:p>
            <a:pPr marL="347663" lvl="1" indent="-233363"/>
            <a:r>
              <a:rPr lang="en-US" altLang="en-US" sz="2000"/>
              <a:t>aid to novices &amp; experts alike</a:t>
            </a:r>
          </a:p>
          <a:p>
            <a:pPr marL="0" indent="0">
              <a:buSzTx/>
              <a:buFont typeface="Wingdings" panose="05000000000000000000" pitchFamily="2" charset="2"/>
              <a:buNone/>
            </a:pPr>
            <a:r>
              <a:rPr lang="en-US" altLang="en-US" sz="2400"/>
              <a:t>Give design structures explicit names</a:t>
            </a:r>
          </a:p>
          <a:p>
            <a:pPr marL="347663" lvl="1" indent="-233363"/>
            <a:r>
              <a:rPr lang="en-US" altLang="en-US" sz="2000"/>
              <a:t>common vocabulary</a:t>
            </a:r>
          </a:p>
          <a:p>
            <a:pPr marL="347663" lvl="1" indent="-233363"/>
            <a:r>
              <a:rPr lang="en-US" altLang="en-US" sz="2000"/>
              <a:t>reduced complexity</a:t>
            </a:r>
          </a:p>
          <a:p>
            <a:pPr marL="347663" lvl="1" indent="-233363"/>
            <a:r>
              <a:rPr lang="en-US" altLang="en-US" sz="2000"/>
              <a:t>greater expressiveness</a:t>
            </a:r>
            <a:endParaRPr lang="en-US" altLang="en-US" sz="2400"/>
          </a:p>
          <a:p>
            <a:pPr marL="0" indent="0">
              <a:buSzTx/>
              <a:buFont typeface="Wingdings" panose="05000000000000000000" pitchFamily="2" charset="2"/>
              <a:buNone/>
            </a:pPr>
            <a:r>
              <a:rPr lang="en-US" altLang="en-US" sz="2400"/>
              <a:t>Capture &amp; preserve design information</a:t>
            </a:r>
          </a:p>
          <a:p>
            <a:pPr marL="347663" lvl="1" indent="-233363"/>
            <a:r>
              <a:rPr lang="en-US" altLang="en-US" sz="2000"/>
              <a:t>articulate design decisions succinctly</a:t>
            </a:r>
          </a:p>
          <a:p>
            <a:pPr marL="347663" lvl="1" indent="-233363"/>
            <a:r>
              <a:rPr lang="en-US" altLang="en-US" sz="2000"/>
              <a:t>improve documentation</a:t>
            </a:r>
          </a:p>
        </p:txBody>
      </p:sp>
    </p:spTree>
    <p:extLst>
      <p:ext uri="{BB962C8B-B14F-4D97-AF65-F5344CB8AC3E}">
        <p14:creationId xmlns:p14="http://schemas.microsoft.com/office/powerpoint/2010/main" val="4159176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Props1.xml><?xml version="1.0" encoding="utf-8"?>
<ds:datastoreItem xmlns:ds="http://schemas.openxmlformats.org/officeDocument/2006/customXml" ds:itemID="{E78187D2-6008-410B-B8EA-1F09856884DB}">
  <ds:schemaRefs>
    <ds:schemaRef ds:uri="http://schemas.microsoft.com/sharepoint/v3/contenttype/forms"/>
  </ds:schemaRefs>
</ds:datastoreItem>
</file>

<file path=customXml/itemProps2.xml><?xml version="1.0" encoding="utf-8"?>
<ds:datastoreItem xmlns:ds="http://schemas.openxmlformats.org/officeDocument/2006/customXml" ds:itemID="{3CA91C42-48D6-4D76-A836-B4A7E4D08B4E}"/>
</file>

<file path=customXml/itemProps3.xml><?xml version="1.0" encoding="utf-8"?>
<ds:datastoreItem xmlns:ds="http://schemas.openxmlformats.org/officeDocument/2006/customXml" ds:itemID="{CAFAD38A-6E24-4DF0-B2ED-E9012F665BC8}">
  <ds:schemaRefs>
    <ds:schemaRef ds:uri="532134fb-f5a0-4ded-9879-b62317c7c28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SummerWorkshop-New</Template>
  <Application>Microsoft Office PowerPoint</Application>
  <PresentationFormat>On-screen Show (4:3)</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Design Patterns - Introduction</vt:lpstr>
      <vt:lpstr>Introduction</vt:lpstr>
      <vt:lpstr>pattern </vt:lpstr>
      <vt:lpstr>What is Pattern?</vt:lpstr>
      <vt:lpstr>Patterns in engineering</vt:lpstr>
      <vt:lpstr>Motivation</vt:lpstr>
      <vt:lpstr>Recurring Design Structures</vt:lpstr>
      <vt:lpstr>Four Basic Parts</vt:lpstr>
      <vt:lpstr>Goals</vt:lpstr>
      <vt:lpstr>Design Patterns Classification</vt:lpstr>
      <vt:lpstr>Creational Patterns</vt:lpstr>
      <vt:lpstr>Singleton</vt:lpstr>
      <vt:lpstr>Singleton</vt:lpstr>
      <vt:lpstr>Singleton vs Static class</vt:lpstr>
      <vt:lpstr>Singleton. structure</vt:lpstr>
      <vt:lpstr>Singleton. Participants and collaborations.</vt:lpstr>
      <vt:lpstr>Singleton. Consequences.</vt:lpstr>
      <vt:lpstr>First Attempt</vt:lpstr>
      <vt:lpstr>First Attempt - Disadvantages</vt:lpstr>
      <vt:lpstr>Second Attempt</vt:lpstr>
      <vt:lpstr>Second Attempt - Disadvantages</vt:lpstr>
      <vt:lpstr>Third Attempt</vt:lpstr>
      <vt:lpstr>Third Attempt - Disadvantages</vt:lpstr>
      <vt:lpstr>Fourth Attempt</vt:lpstr>
      <vt:lpstr>FiFTH Attempt</vt:lpstr>
      <vt:lpstr>Sixth Attempt</vt:lpstr>
      <vt:lpstr>Factory</vt:lpstr>
      <vt:lpstr>Factory</vt:lpstr>
      <vt:lpstr>Factory</vt:lpstr>
      <vt:lpstr>Factory</vt:lpstr>
      <vt:lpstr>Factory. structure</vt:lpstr>
      <vt:lpstr>Factory. Participants and collaborations.</vt:lpstr>
      <vt:lpstr>No Factory.</vt:lpstr>
      <vt:lpstr>No Factory. Better Aproach</vt:lpstr>
      <vt:lpstr>Simple Factory.</vt:lpstr>
      <vt:lpstr>Simple Factory.</vt:lpstr>
      <vt:lpstr>Simple Factory.</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revision>3</cp:revision>
  <dcterms:created xsi:type="dcterms:W3CDTF">2014-05-22T08:31:16Z</dcterms:created>
  <dcterms:modified xsi:type="dcterms:W3CDTF">2022-08-09T18:39:18Z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