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17" r:id="rId7"/>
    <p:sldId id="318" r:id="rId8"/>
    <p:sldId id="315" r:id="rId9"/>
    <p:sldId id="279" r:id="rId10"/>
    <p:sldId id="312" r:id="rId11"/>
    <p:sldId id="313" r:id="rId12"/>
    <p:sldId id="320" r:id="rId13"/>
    <p:sldId id="314" r:id="rId14"/>
    <p:sldId id="319" r:id="rId15"/>
    <p:sldId id="329" r:id="rId16"/>
    <p:sldId id="316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8" r:id="rId25"/>
    <p:sldId id="337" r:id="rId26"/>
    <p:sldId id="260" r:id="rId27"/>
    <p:sldId id="311" r:id="rId28"/>
    <p:sldId id="33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A14D7-ABB1-4B28-95BC-568F6068C51C}" v="8" dt="2021-07-08T06:31:52.748"/>
    <p1510:client id="{E8B0884A-CDCC-8CC4-B9A8-4F4C9A5C59AF}" v="8" dt="2022-02-16T17:01:13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aa645769(v=vs.71).aspx" TargetMode="External"/><Relationship Id="rId3" Type="http://schemas.openxmlformats.org/officeDocument/2006/relationships/hyperlink" Target="https://msdn.microsoft.com/en-us/library/ms173160(v=vs.80).aspx" TargetMode="External"/><Relationship Id="rId7" Type="http://schemas.openxmlformats.org/officeDocument/2006/relationships/hyperlink" Target="https://msdn.microsoft.com/en-us/library/88c54tsw.aspx" TargetMode="External"/><Relationship Id="rId2" Type="http://schemas.openxmlformats.org/officeDocument/2006/relationships/hyperlink" Target="https://msdn.microsoft.com/en-us/library/0yd65esw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a3694ts5.aspx" TargetMode="External"/><Relationship Id="rId5" Type="http://schemas.openxmlformats.org/officeDocument/2006/relationships/hyperlink" Target="https://msdn.microsoft.com/en-us/library/f177hahy.aspx" TargetMode="External"/><Relationship Id="rId4" Type="http://schemas.openxmlformats.org/officeDocument/2006/relationships/hyperlink" Target="https://msdn.microsoft.com/en-us/library/aa290869(v=vs.71)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Exception handling and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Sergiu Grajdean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8599" y="4450728"/>
            <a:ext cx="304185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GB" dirty="0"/>
              <a:t>Continuous 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finalLy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</a:t>
            </a:r>
            <a:r>
              <a:rPr lang="en-US" sz="1800" b="1" i="1" dirty="0"/>
              <a:t>finally</a:t>
            </a:r>
            <a:r>
              <a:rPr lang="en-US" sz="1800" dirty="0"/>
              <a:t> block always executes – whether or not an exception is thrown and whether or not the try block runs to completion</a:t>
            </a:r>
          </a:p>
          <a:p>
            <a:pPr algn="just"/>
            <a:r>
              <a:rPr lang="en-US" sz="1800" b="1" i="1" dirty="0"/>
              <a:t>finally</a:t>
            </a:r>
            <a:r>
              <a:rPr lang="en-US" sz="1800" dirty="0"/>
              <a:t> blocks are typically used for cleanup code</a:t>
            </a:r>
          </a:p>
          <a:p>
            <a:pPr algn="just"/>
            <a:r>
              <a:rPr lang="en-US" sz="1800" dirty="0"/>
              <a:t>A </a:t>
            </a:r>
            <a:r>
              <a:rPr lang="en-US" sz="1800" b="1" i="1" dirty="0"/>
              <a:t>finally</a:t>
            </a:r>
            <a:r>
              <a:rPr lang="en-US" sz="1800" dirty="0"/>
              <a:t> block executes either:</a:t>
            </a:r>
          </a:p>
          <a:p>
            <a:pPr lvl="1" algn="just"/>
            <a:r>
              <a:rPr lang="en-US" sz="1500" dirty="0"/>
              <a:t>After a catch block finishes</a:t>
            </a:r>
          </a:p>
          <a:p>
            <a:pPr lvl="1" algn="just"/>
            <a:r>
              <a:rPr lang="en-US" sz="1500" dirty="0"/>
              <a:t>After control leaves the try block because of a jump statement (e.g., return or </a:t>
            </a:r>
            <a:r>
              <a:rPr lang="en-US" sz="1500" dirty="0" err="1"/>
              <a:t>goto</a:t>
            </a:r>
            <a:r>
              <a:rPr lang="en-US" sz="1500" dirty="0"/>
              <a:t>)</a:t>
            </a:r>
          </a:p>
          <a:p>
            <a:pPr lvl="1" algn="just"/>
            <a:r>
              <a:rPr lang="en-US" sz="1500" dirty="0"/>
              <a:t>After the try block ends</a:t>
            </a:r>
          </a:p>
          <a:p>
            <a:pPr algn="just"/>
            <a:r>
              <a:rPr lang="en-US" sz="1800" dirty="0"/>
              <a:t>The only things that can defeat a finally block are an infinite loop, or the process ending abruptly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40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finalLy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479854" y="1625966"/>
            <a:ext cx="81842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"myfile.txt"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(file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file.Dispose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6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 of </a:t>
            </a:r>
            <a:r>
              <a:rPr lang="en-US" dirty="0" err="1"/>
              <a:t>System.Exception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most important properties of </a:t>
            </a:r>
            <a:r>
              <a:rPr lang="en-US" sz="1800" dirty="0" err="1"/>
              <a:t>System.Exception</a:t>
            </a:r>
            <a:r>
              <a:rPr lang="en-US" sz="1800" dirty="0"/>
              <a:t> are the following:</a:t>
            </a:r>
          </a:p>
          <a:p>
            <a:pPr lvl="1" algn="just"/>
            <a:r>
              <a:rPr lang="en-US" sz="1500" dirty="0" err="1"/>
              <a:t>StackTrace</a:t>
            </a:r>
            <a:r>
              <a:rPr lang="en-US" sz="1500" dirty="0"/>
              <a:t> – A string representing all the methods that are called from the origin of the exception to the catch block.</a:t>
            </a:r>
          </a:p>
          <a:p>
            <a:pPr lvl="1" algn="just"/>
            <a:r>
              <a:rPr lang="en-US" sz="1500" dirty="0"/>
              <a:t>Message – A string with a description of the error.</a:t>
            </a:r>
          </a:p>
          <a:p>
            <a:pPr lvl="1" algn="just"/>
            <a:r>
              <a:rPr lang="en-US" sz="1500" dirty="0" err="1"/>
              <a:t>InnerException</a:t>
            </a:r>
            <a:r>
              <a:rPr lang="en-US" sz="1500" dirty="0"/>
              <a:t> – The inner exception (if any) that caused the outer exception. This, itself, may have another </a:t>
            </a:r>
            <a:r>
              <a:rPr lang="en-US" sz="1500" dirty="0" err="1"/>
              <a:t>InnerException</a:t>
            </a:r>
            <a:r>
              <a:rPr lang="en-US" sz="1500" dirty="0"/>
              <a:t>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6657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VS Error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 codes are more verbose</a:t>
            </a:r>
          </a:p>
          <a:p>
            <a:pPr algn="just"/>
            <a:r>
              <a:rPr lang="en-US" sz="1800" dirty="0"/>
              <a:t>Return codes are more brittle</a:t>
            </a:r>
          </a:p>
          <a:p>
            <a:pPr algn="just"/>
            <a:r>
              <a:rPr lang="en-US" sz="1800" dirty="0"/>
              <a:t>Return Codes must sometimes be translated</a:t>
            </a:r>
          </a:p>
          <a:p>
            <a:pPr algn="just"/>
            <a:r>
              <a:rPr lang="en-US" sz="1800" dirty="0"/>
              <a:t>Return Codes are not an universal solution</a:t>
            </a:r>
          </a:p>
          <a:p>
            <a:pPr algn="just"/>
            <a:r>
              <a:rPr lang="en-US" sz="1800" dirty="0"/>
              <a:t>Return Codes means you can't chain expressions</a:t>
            </a:r>
          </a:p>
          <a:p>
            <a:pPr algn="just"/>
            <a:r>
              <a:rPr lang="en-US" sz="1800" dirty="0"/>
              <a:t>Exception are typed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440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Debugging is a methodical process of finding and reducing the number of bugs, or defects, in a computer program or a piece of electronic hardware</a:t>
            </a:r>
          </a:p>
          <a:p>
            <a:pPr algn="just"/>
            <a:r>
              <a:rPr lang="en-US" sz="1800" dirty="0" err="1"/>
              <a:t>Debugger.Break</a:t>
            </a:r>
            <a:r>
              <a:rPr lang="en-US" sz="1800" dirty="0"/>
              <a:t> – Signals a breakpoint to an attached debugger.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2306338"/>
            <a:ext cx="4522574" cy="31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Watch window allows evaluate variables and expressions and keep the results</a:t>
            </a:r>
          </a:p>
          <a:p>
            <a:pPr algn="just"/>
            <a:r>
              <a:rPr lang="en-US" sz="1800" dirty="0"/>
              <a:t>Watch window allows edit the value of a variable or register</a:t>
            </a:r>
          </a:p>
          <a:p>
            <a:pPr algn="just"/>
            <a:r>
              <a:rPr lang="en-US" sz="1800" dirty="0"/>
              <a:t>To open Watch Window : from the </a:t>
            </a:r>
            <a:r>
              <a:rPr lang="en-US" sz="1800" b="1" dirty="0"/>
              <a:t>Debug</a:t>
            </a:r>
            <a:r>
              <a:rPr lang="en-US" sz="1800" dirty="0"/>
              <a:t> menu, choose </a:t>
            </a:r>
            <a:r>
              <a:rPr lang="en-US" sz="1800" b="1" dirty="0"/>
              <a:t>Windows</a:t>
            </a:r>
            <a:r>
              <a:rPr lang="en-US" sz="1800" dirty="0"/>
              <a:t>, then </a:t>
            </a:r>
            <a:r>
              <a:rPr lang="en-US" sz="1800" b="1" dirty="0"/>
              <a:t>Watch</a:t>
            </a:r>
            <a:r>
              <a:rPr lang="en-US" sz="1800" dirty="0"/>
              <a:t>, and click on </a:t>
            </a:r>
            <a:r>
              <a:rPr lang="en-US" sz="1800" b="1" dirty="0"/>
              <a:t>Watch1</a:t>
            </a:r>
            <a:r>
              <a:rPr lang="en-US" sz="1800" dirty="0"/>
              <a:t>, </a:t>
            </a:r>
            <a:r>
              <a:rPr lang="en-US" sz="1800" b="1" dirty="0"/>
              <a:t>Watch2</a:t>
            </a:r>
            <a:r>
              <a:rPr lang="en-US" sz="1800" dirty="0"/>
              <a:t>, </a:t>
            </a:r>
            <a:r>
              <a:rPr lang="en-US" sz="1800" b="1" dirty="0"/>
              <a:t>Watch3</a:t>
            </a:r>
            <a:r>
              <a:rPr lang="en-US" sz="1800" dirty="0"/>
              <a:t>, or </a:t>
            </a:r>
            <a:r>
              <a:rPr lang="en-US" sz="1800" b="1" dirty="0"/>
              <a:t>Watch4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01" y="2525154"/>
            <a:ext cx="3693016" cy="3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2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Immediate window is used to debug and evaluate expressions, execute statements, print variable values, and so forth. </a:t>
            </a:r>
          </a:p>
          <a:p>
            <a:pPr algn="just"/>
            <a:r>
              <a:rPr lang="en-US" sz="1800" dirty="0"/>
              <a:t>The Immediate window allows to enter expressions to be evaluated or executed by the development language during debugging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82" y="2777181"/>
            <a:ext cx="4857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Call Stack window allows viewing the function or procedure calls that are currently on the stack.</a:t>
            </a:r>
          </a:p>
          <a:p>
            <a:pPr algn="just"/>
            <a:r>
              <a:rPr lang="en-US" sz="1500" dirty="0"/>
              <a:t>The Call Stack window displays the name of each function and the programming language that it is written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24" y="2363380"/>
            <a:ext cx="6241706" cy="32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Preprocessor directives are special instructions to the compiler that begin with the # symbol</a:t>
            </a:r>
          </a:p>
          <a:p>
            <a:pPr algn="just"/>
            <a:r>
              <a:rPr lang="en-US" sz="1800" dirty="0"/>
              <a:t>The #if directive instructs the compiler to ignore a section of code unless a specified symbol has been defined</a:t>
            </a:r>
          </a:p>
          <a:p>
            <a:pPr algn="just"/>
            <a:r>
              <a:rPr lang="en-US" sz="1800" dirty="0"/>
              <a:t>A symbol can be defined with either the #define directive or a compilation switch</a:t>
            </a:r>
          </a:p>
          <a:p>
            <a:pPr algn="just"/>
            <a:r>
              <a:rPr lang="en-US" sz="1800" dirty="0"/>
              <a:t>By default each Visual Studio project has two Configurations :</a:t>
            </a:r>
          </a:p>
          <a:p>
            <a:pPr lvl="1" algn="just"/>
            <a:r>
              <a:rPr lang="en-US" sz="1500" dirty="0"/>
              <a:t>DEBUG</a:t>
            </a:r>
          </a:p>
          <a:p>
            <a:pPr lvl="1" algn="just"/>
            <a:r>
              <a:rPr lang="en-US" sz="1500" dirty="0"/>
              <a:t>RELEASE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03996"/>
            <a:ext cx="4845528" cy="15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0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Compilation switch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635352"/>
            <a:ext cx="8653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MYCONDITION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DebugExample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DeffineExample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MYCONDITION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Exception concept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Throwing Exceptions in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try Statements and Exceptions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catch Clause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finalLy</a:t>
            </a:r>
            <a:r>
              <a:rPr lang="en-US" dirty="0"/>
              <a:t> block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Key Properties of </a:t>
            </a:r>
            <a:r>
              <a:rPr lang="en-US" dirty="0" err="1"/>
              <a:t>System.Exception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Exceptions VS Error codes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Debugging 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Watch window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Immediate Window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Call Stack Window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Conditional Compilation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System.Diagnostics</a:t>
            </a:r>
            <a:r>
              <a:rPr lang="en-US" dirty="0"/>
              <a:t> Namespace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-Implicitly Typed </a:t>
            </a:r>
            <a:r>
              <a:rPr lang="en-US"/>
              <a:t>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Conditional attribute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66060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"MYCONDITION"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System.Diagnostics</a:t>
            </a:r>
            <a:r>
              <a:rPr lang="en-US" dirty="0"/>
              <a:t>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 </a:t>
            </a:r>
            <a:r>
              <a:rPr lang="en-US" sz="1800" dirty="0" err="1"/>
              <a:t>System.Diagnostics</a:t>
            </a:r>
            <a:r>
              <a:rPr lang="en-US" sz="1800" dirty="0"/>
              <a:t> namespace provides classes that allow you to interact with system processes, event logs, and performance counters.</a:t>
            </a:r>
          </a:p>
          <a:p>
            <a:pPr lvl="1" algn="just"/>
            <a:r>
              <a:rPr lang="en-US" sz="1500" dirty="0"/>
              <a:t>The </a:t>
            </a:r>
            <a:r>
              <a:rPr lang="en-US" sz="1500" dirty="0" err="1"/>
              <a:t>EventLog</a:t>
            </a:r>
            <a:r>
              <a:rPr lang="en-US" sz="1500" dirty="0"/>
              <a:t> component provides functionality to write to event logs, read event log entries, and create and delete event logs and event sources on the network.</a:t>
            </a:r>
          </a:p>
          <a:p>
            <a:pPr lvl="1" algn="just"/>
            <a:r>
              <a:rPr lang="en-US" sz="1500" dirty="0"/>
              <a:t>The Process class provides functionality to monitor system processes across the network, and to start and stop local system processes.</a:t>
            </a:r>
          </a:p>
          <a:p>
            <a:pPr lvl="1" algn="just"/>
            <a:r>
              <a:rPr lang="en-US" sz="1500" dirty="0"/>
              <a:t>The </a:t>
            </a:r>
            <a:r>
              <a:rPr lang="en-US" sz="1500" dirty="0" err="1"/>
              <a:t>PerformanceCounter</a:t>
            </a:r>
            <a:r>
              <a:rPr lang="en-US" sz="1500" dirty="0"/>
              <a:t> class enables you to monitor system performance, while the </a:t>
            </a:r>
            <a:r>
              <a:rPr lang="en-US" sz="1500" dirty="0" err="1"/>
              <a:t>PerformanceCounterCategory</a:t>
            </a:r>
            <a:r>
              <a:rPr lang="en-US" sz="1500" dirty="0"/>
              <a:t> class provides a way to create new custom counters and categories.</a:t>
            </a:r>
          </a:p>
          <a:p>
            <a:pPr algn="just"/>
            <a:r>
              <a:rPr lang="en-US" sz="1800" dirty="0"/>
              <a:t>The </a:t>
            </a:r>
            <a:r>
              <a:rPr lang="en-US" sz="1800" dirty="0" err="1"/>
              <a:t>System.Diagnostics</a:t>
            </a:r>
            <a:r>
              <a:rPr lang="en-US" sz="1800" dirty="0"/>
              <a:t> namespace also provides classes that allow you to debug your application and to trace the execution of your code – </a:t>
            </a:r>
            <a:r>
              <a:rPr lang="en-US" sz="1800" b="1" dirty="0"/>
              <a:t>Trace</a:t>
            </a:r>
            <a:r>
              <a:rPr lang="en-US" sz="1800" dirty="0"/>
              <a:t> and </a:t>
            </a:r>
            <a:r>
              <a:rPr lang="en-US" sz="1800" b="1" dirty="0"/>
              <a:t>Debug</a:t>
            </a:r>
            <a:r>
              <a:rPr lang="en-US" sz="1800" dirty="0"/>
              <a:t> classes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862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-Implicitly Typed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Beginning in Visual C# 3.0, variables that are declared at method scope can have an implicit type </a:t>
            </a:r>
            <a:r>
              <a:rPr lang="en-US" sz="1800" b="1" dirty="0"/>
              <a:t>var</a:t>
            </a:r>
            <a:r>
              <a:rPr lang="en-US" sz="1800" dirty="0"/>
              <a:t>. An implicitly typed local variable is strongly typed just as if you had declared the type yourself, but the compiler determines the type.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22470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4;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is of type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user is of type 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5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Franklin Gothic Book"/>
              </a:rPr>
              <a:t>Create methods which checks input arguments and throws exceptions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custom exceptions and throw them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Write Try-catch-Finally block with multiple catch statements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Franklin Gothic Book"/>
              </a:rPr>
              <a:t>Rethrow exception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Franklin Gothic Book"/>
              </a:rPr>
              <a:t>Add conditional compilation symbols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debug class to write debug information to output window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Franklin Gothic Book"/>
              </a:rPr>
              <a:t>Declare implicit typed variable using keyword </a:t>
            </a:r>
            <a:r>
              <a:rPr lang="en-GB" b="1" i="1" dirty="0">
                <a:latin typeface="Franklin Gothic Book"/>
              </a:rPr>
              <a:t>var</a:t>
            </a:r>
            <a:endParaRPr lang="en-GB" b="1" i="1" dirty="0"/>
          </a:p>
          <a:p>
            <a:pPr marL="285750" indent="-285750" algn="l"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B (2012). C# 5.0 in a Nutshell. </a:t>
            </a:r>
          </a:p>
          <a:p>
            <a:pPr algn="just"/>
            <a:r>
              <a:rPr lang="en-US" sz="1500" dirty="0">
                <a:hlinkClick r:id="rId2"/>
              </a:rPr>
              <a:t>try-catch (C# Reference)</a:t>
            </a:r>
            <a:endParaRPr lang="en-US" sz="1500" dirty="0"/>
          </a:p>
          <a:p>
            <a:pPr algn="just"/>
            <a:r>
              <a:rPr lang="en-US" sz="1500" dirty="0">
                <a:hlinkClick r:id="rId3"/>
              </a:rPr>
              <a:t>Exceptions and Exception Handling</a:t>
            </a:r>
            <a:endParaRPr lang="en-US" sz="1500" dirty="0"/>
          </a:p>
          <a:p>
            <a:pPr algn="just"/>
            <a:r>
              <a:rPr lang="en-US" sz="1500" dirty="0">
                <a:hlinkClick r:id="rId4"/>
              </a:rPr>
              <a:t>Watch Window</a:t>
            </a:r>
            <a:endParaRPr lang="en-US" sz="1500" dirty="0"/>
          </a:p>
          <a:p>
            <a:pPr algn="just"/>
            <a:r>
              <a:rPr lang="en-US" sz="1500" dirty="0">
                <a:hlinkClick r:id="rId5"/>
              </a:rPr>
              <a:t>Immediate Window</a:t>
            </a:r>
            <a:endParaRPr lang="en-US" sz="1500" dirty="0"/>
          </a:p>
          <a:p>
            <a:pPr algn="just"/>
            <a:r>
              <a:rPr lang="en-US" sz="1500" dirty="0">
                <a:hlinkClick r:id="rId6"/>
              </a:rPr>
              <a:t>How to: Use the Call Stack Window </a:t>
            </a:r>
            <a:endParaRPr lang="en-US" sz="1500" dirty="0"/>
          </a:p>
          <a:p>
            <a:pPr algn="just"/>
            <a:r>
              <a:rPr lang="en-US" sz="1500" dirty="0">
                <a:hlinkClick r:id="rId7"/>
              </a:rPr>
              <a:t>sealed (C# Reference) </a:t>
            </a:r>
            <a:endParaRPr lang="en-US" sz="1500" dirty="0"/>
          </a:p>
          <a:p>
            <a:pPr algn="just"/>
            <a:r>
              <a:rPr lang="en-US" sz="1500" dirty="0">
                <a:hlinkClick r:id="rId8"/>
              </a:rPr>
              <a:t>10.5.5 Sealed methods </a:t>
            </a:r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12723"/>
              </p:ext>
            </p:extLst>
          </p:nvPr>
        </p:nvGraphicFramePr>
        <p:xfrm>
          <a:off x="767539" y="1223154"/>
          <a:ext cx="7520249" cy="211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86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1986078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1372864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3093521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50628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50628">
                <a:tc>
                  <a:txBody>
                    <a:bodyPr/>
                    <a:lstStyle/>
                    <a:p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1059088">
                <a:tc>
                  <a:txBody>
                    <a:bodyPr/>
                    <a:lstStyle/>
                    <a:p>
                      <a:r>
                        <a:rPr lang="en-US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19.02.2016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Sealed methods slide moved to</a:t>
                      </a:r>
                      <a:r>
                        <a:rPr lang="en-US" baseline="0" dirty="0"/>
                        <a:t> another presentation. Minor changes.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50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7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Exceptions are the standard mechanism for reporting errors</a:t>
            </a:r>
          </a:p>
          <a:p>
            <a:pPr algn="just"/>
            <a:r>
              <a:rPr lang="en-US" sz="1800" dirty="0"/>
              <a:t>Exceptions are replacement for error codes</a:t>
            </a:r>
          </a:p>
          <a:p>
            <a:pPr algn="just"/>
            <a:r>
              <a:rPr lang="en-US" sz="1800" dirty="0"/>
              <a:t>Throwing an exception interrupts execution of current statement and pass the control to exception handler</a:t>
            </a:r>
          </a:p>
          <a:p>
            <a:pPr algn="just"/>
            <a:r>
              <a:rPr lang="en-US" sz="1800" dirty="0"/>
              <a:t>Exception contains information about the error and the state of program when the error occurred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672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All exception in C# inherits from </a:t>
            </a:r>
            <a:r>
              <a:rPr lang="en-US" sz="1800" b="1" i="1" dirty="0"/>
              <a:t>Exception</a:t>
            </a:r>
            <a:r>
              <a:rPr lang="en-US" sz="1800" dirty="0"/>
              <a:t> class </a:t>
            </a:r>
          </a:p>
          <a:p>
            <a:pPr algn="just"/>
            <a:r>
              <a:rPr lang="en-US" sz="1800" dirty="0"/>
              <a:t>To throw an exception </a:t>
            </a:r>
            <a:r>
              <a:rPr lang="en-US" sz="1800" b="1" i="1" dirty="0"/>
              <a:t>throw</a:t>
            </a:r>
            <a:r>
              <a:rPr lang="en-US" sz="1800" dirty="0"/>
              <a:t> keyword is used</a:t>
            </a:r>
          </a:p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b="1" i="1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2357735"/>
            <a:ext cx="668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 – throw </a:t>
            </a:r>
            <a:r>
              <a:rPr lang="en-US" sz="1800" dirty="0" err="1"/>
              <a:t>ArithmeticException</a:t>
            </a:r>
            <a:r>
              <a:rPr lang="en-US" sz="1800" dirty="0"/>
              <a:t> to avoid divide by zero operation.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Example – Check for </a:t>
            </a:r>
            <a:r>
              <a:rPr lang="en-US" sz="1800" b="1" i="1" dirty="0"/>
              <a:t>null</a:t>
            </a:r>
            <a:r>
              <a:rPr lang="en-US" sz="1800" dirty="0"/>
              <a:t> input parameters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416011" y="1628680"/>
            <a:ext cx="983186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dividend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(divisor ==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ArithmeticException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"Attempted to divide by zero."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dividend / divisor;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4128342"/>
            <a:ext cx="879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(user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More code...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2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Statements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try statement specifies a code block subject to error-handling or cleanup code</a:t>
            </a:r>
          </a:p>
          <a:p>
            <a:pPr algn="just"/>
            <a:r>
              <a:rPr lang="en-US" sz="1800" dirty="0"/>
              <a:t>The try block must be followed by a catch block, a finally block, or both </a:t>
            </a:r>
          </a:p>
          <a:p>
            <a:pPr algn="just"/>
            <a:r>
              <a:rPr lang="en-US" sz="1800" dirty="0"/>
              <a:t>The catch block executes when an error occurs in the try block</a:t>
            </a:r>
          </a:p>
          <a:p>
            <a:pPr algn="just"/>
            <a:r>
              <a:rPr lang="en-US" sz="1800" dirty="0"/>
              <a:t>The finally block executes after execution leaves the try block (or if present, the catch block), to perform cleanup code, whether or not an error occurred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Statements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134265"/>
            <a:ext cx="8515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exception may get thrown within execution of this block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handle exception of type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handle exception of type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cleanup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</a:t>
            </a:r>
            <a:r>
              <a:rPr lang="en-US" sz="1800" b="1" i="1" dirty="0"/>
              <a:t>catch</a:t>
            </a:r>
            <a:r>
              <a:rPr lang="en-US" sz="1800" dirty="0"/>
              <a:t> clause specifies what type of exception to catch. This must either be </a:t>
            </a:r>
            <a:r>
              <a:rPr lang="en-US" sz="1800" dirty="0" err="1"/>
              <a:t>System.Exception</a:t>
            </a:r>
            <a:r>
              <a:rPr lang="en-US" sz="1800" dirty="0"/>
              <a:t> or a subclass of </a:t>
            </a:r>
            <a:r>
              <a:rPr lang="en-US" sz="1800" dirty="0" err="1"/>
              <a:t>System.Exception</a:t>
            </a:r>
            <a:endParaRPr lang="en-US" sz="1800" dirty="0"/>
          </a:p>
          <a:p>
            <a:pPr algn="just"/>
            <a:r>
              <a:rPr lang="en-US" sz="1800" dirty="0"/>
              <a:t>It is possible to have more than one </a:t>
            </a:r>
            <a:r>
              <a:rPr lang="en-US" sz="1800" b="1" i="1" dirty="0"/>
              <a:t>catch</a:t>
            </a:r>
            <a:r>
              <a:rPr lang="en-US" sz="1800" dirty="0"/>
              <a:t> clause</a:t>
            </a:r>
          </a:p>
          <a:p>
            <a:pPr algn="just"/>
            <a:r>
              <a:rPr lang="en-US" sz="1800" dirty="0"/>
              <a:t>The order of </a:t>
            </a:r>
            <a:r>
              <a:rPr lang="en-US" sz="1800" b="1" i="1" dirty="0"/>
              <a:t>catch</a:t>
            </a:r>
            <a:r>
              <a:rPr lang="en-US" sz="1800" dirty="0"/>
              <a:t> clauses meters – catch the more specific exceptions before the less specific ones</a:t>
            </a:r>
          </a:p>
          <a:p>
            <a:pPr algn="just"/>
            <a:r>
              <a:rPr lang="en-US" sz="1800" b="1" i="1" dirty="0"/>
              <a:t>catch </a:t>
            </a:r>
            <a:r>
              <a:rPr lang="en-US" sz="1800" dirty="0"/>
              <a:t>clause can be used without arguments to catch any type of exception, this usage is not recommended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3461087"/>
            <a:ext cx="74181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"Demo exception"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7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84953" y="1547327"/>
            <a:ext cx="92485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Foo();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ArithmeticException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Log(exception);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 error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occured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See the inner exception for more details"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exception);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Log(exception);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3ABE09-242E-4CF5-9A25-8C284AFC3E04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microsoft.com/sharepoint/v3"/>
    <ds:schemaRef ds:uri="http://purl.org/dc/elements/1.1/"/>
    <ds:schemaRef ds:uri="http://www.w3.org/XML/1998/namespace"/>
    <ds:schemaRef ds:uri="33e4a1ea-af2b-4409-80d7-554cb809ebfd"/>
    <ds:schemaRef ds:uri="http://schemas.microsoft.com/office/infopath/2007/PartnerControls"/>
    <ds:schemaRef ds:uri="http://schemas.openxmlformats.org/package/2006/metadata/core-properties"/>
    <ds:schemaRef ds:uri="532134fb-f5a0-4ded-9879-b62317c7c28f"/>
  </ds:schemaRefs>
</ds:datastoreItem>
</file>

<file path=customXml/itemProps2.xml><?xml version="1.0" encoding="utf-8"?>
<ds:datastoreItem xmlns:ds="http://schemas.openxmlformats.org/officeDocument/2006/customXml" ds:itemID="{586E8591-8372-4F5C-B915-20217D4C9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635ED-FB49-49CD-9262-B515A6BF9604}"/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2857</TotalTime>
  <Words>1378</Words>
  <Application>Microsoft Office PowerPoint</Application>
  <PresentationFormat>On-screen Show (4:3)</PresentationFormat>
  <Paragraphs>243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Franklin Gothic Book</vt:lpstr>
      <vt:lpstr>Franklin Gothic Medium</vt:lpstr>
      <vt:lpstr>Office Theme</vt:lpstr>
      <vt:lpstr>Exception handling and debugging</vt:lpstr>
      <vt:lpstr>OBjectives</vt:lpstr>
      <vt:lpstr>Exception concept</vt:lpstr>
      <vt:lpstr>Throwing Exceptions in C#</vt:lpstr>
      <vt:lpstr>Throwing Exceptions in C#</vt:lpstr>
      <vt:lpstr>try Statements and Exceptions</vt:lpstr>
      <vt:lpstr>try Statements and Exceptions</vt:lpstr>
      <vt:lpstr>The catch Clause</vt:lpstr>
      <vt:lpstr>The catch Clause</vt:lpstr>
      <vt:lpstr>The finalLy block</vt:lpstr>
      <vt:lpstr>The finalLy block</vt:lpstr>
      <vt:lpstr>Key Properties of System.Exception</vt:lpstr>
      <vt:lpstr>Exceptions VS Error codes</vt:lpstr>
      <vt:lpstr>Debugging </vt:lpstr>
      <vt:lpstr>Watch window</vt:lpstr>
      <vt:lpstr>Immediate Window</vt:lpstr>
      <vt:lpstr>Call Stack Window</vt:lpstr>
      <vt:lpstr>Conditional Compilation</vt:lpstr>
      <vt:lpstr>Conditional Compilation</vt:lpstr>
      <vt:lpstr>Conditional Compilation</vt:lpstr>
      <vt:lpstr>System.Diagnostics Namespace</vt:lpstr>
      <vt:lpstr>Var-Implicitly Typed Local Variables</vt:lpstr>
      <vt:lpstr>Assignment</vt:lpstr>
      <vt:lpstr>References </vt:lpstr>
      <vt:lpstr>Revisions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Petru Cervac</cp:lastModifiedBy>
  <cp:revision>438</cp:revision>
  <dcterms:created xsi:type="dcterms:W3CDTF">2014-05-22T08:31:16Z</dcterms:created>
  <dcterms:modified xsi:type="dcterms:W3CDTF">2022-07-28T11:13:59Z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</Properties>
</file>