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9" r:id="rId7"/>
    <p:sldId id="321" r:id="rId8"/>
    <p:sldId id="305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8" r:id="rId21"/>
    <p:sldId id="329" r:id="rId22"/>
    <p:sldId id="319" r:id="rId23"/>
    <p:sldId id="320" r:id="rId24"/>
    <p:sldId id="323" r:id="rId25"/>
    <p:sldId id="324" r:id="rId26"/>
    <p:sldId id="325" r:id="rId27"/>
    <p:sldId id="326" r:id="rId28"/>
    <p:sldId id="330" r:id="rId29"/>
    <p:sldId id="331" r:id="rId30"/>
    <p:sldId id="332" r:id="rId31"/>
    <p:sldId id="333" r:id="rId32"/>
    <p:sldId id="327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composition_(computer_science)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Tests.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Ion </a:t>
            </a:r>
            <a:r>
              <a:rPr lang="en-US" dirty="0" err="1"/>
              <a:t>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9783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Refactoring.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b="1" dirty="0"/>
              <a:t>Code refactoring</a:t>
            </a:r>
            <a:r>
              <a:rPr lang="en-US" sz="2400" dirty="0"/>
              <a:t> is the process of restructuring existing computer code – changing the </a:t>
            </a:r>
            <a:r>
              <a:rPr lang="en-US" sz="2400" i="1" dirty="0">
                <a:hlinkClick r:id="rId2" tooltip="Decomposition (computer science)"/>
              </a:rPr>
              <a:t>factoring</a:t>
            </a:r>
            <a:r>
              <a:rPr lang="en-US" sz="2400" dirty="0"/>
              <a:t> – without changing its external behavior. </a:t>
            </a:r>
          </a:p>
          <a:p>
            <a:r>
              <a:rPr lang="en-US" sz="2400" dirty="0"/>
              <a:t>Three steps: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find bad code aka “code smell”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Refactoring itself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Running unit-tests</a:t>
            </a:r>
          </a:p>
        </p:txBody>
      </p:sp>
    </p:spTree>
    <p:extLst>
      <p:ext uri="{BB962C8B-B14F-4D97-AF65-F5344CB8AC3E}">
        <p14:creationId xmlns:p14="http://schemas.microsoft.com/office/powerpoint/2010/main" val="405747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Refactoring And tests.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Walking on water and developing software from a specification are easy if both are frozen</a:t>
            </a:r>
            <a:r>
              <a:rPr lang="en-US" sz="2400" dirty="0"/>
              <a:t>”. Edward V. </a:t>
            </a:r>
            <a:r>
              <a:rPr lang="en-US" sz="2400" dirty="0" err="1"/>
              <a:t>Berard</a:t>
            </a:r>
            <a:endParaRPr lang="en-US" sz="2400" dirty="0"/>
          </a:p>
          <a:p>
            <a:r>
              <a:rPr lang="en-US" sz="2400" dirty="0"/>
              <a:t>Quality tests should freeze the specs of the system as below zero temperature freezes the water.</a:t>
            </a:r>
          </a:p>
          <a:p>
            <a:r>
              <a:rPr lang="en-US" sz="2400" dirty="0"/>
              <a:t>Tests are a safety net, not a guarantee, still you need to test manually.</a:t>
            </a:r>
          </a:p>
        </p:txBody>
      </p:sp>
    </p:spTree>
    <p:extLst>
      <p:ext uri="{BB962C8B-B14F-4D97-AF65-F5344CB8AC3E}">
        <p14:creationId xmlns:p14="http://schemas.microsoft.com/office/powerpoint/2010/main" val="37282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[</a:t>
            </a:r>
            <a:r>
              <a:rPr lang="en-US" sz="2400" dirty="0" err="1"/>
              <a:t>SetUp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err="1"/>
              <a:t>SetUp</a:t>
            </a:r>
            <a:r>
              <a:rPr lang="en-US" sz="2400" dirty="0"/>
              <a:t> is generally used for initialization purposes. Any code that must be initialized or set prior to executing a test is put in functions marked with this attribute. As a consequence, it avoids the problem of code repetition in each test.</a:t>
            </a:r>
          </a:p>
          <a:p>
            <a:pPr marL="0" indent="0">
              <a:buNone/>
            </a:pPr>
            <a:r>
              <a:rPr lang="en-US" sz="2400" dirty="0"/>
              <a:t>2. [</a:t>
            </a:r>
            <a:r>
              <a:rPr lang="en-US" sz="2400" dirty="0" err="1"/>
              <a:t>TearDown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This is an attribute that acts the opposite of [</a:t>
            </a:r>
            <a:r>
              <a:rPr lang="en-US" sz="2400" dirty="0" err="1"/>
              <a:t>SetUp</a:t>
            </a:r>
            <a:r>
              <a:rPr lang="en-US" sz="2400" dirty="0"/>
              <a:t>]. It means the code written with this attribute is executed last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62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/>
              <a:t>3. [</a:t>
            </a:r>
            <a:r>
              <a:rPr lang="en-US" sz="2400" dirty="0" err="1"/>
              <a:t>TestCase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b="1" dirty="0" err="1"/>
              <a:t>TestCaseAttribute</a:t>
            </a:r>
            <a:r>
              <a:rPr lang="en-US" sz="2400" dirty="0"/>
              <a:t> serves the dual purpose of marking a method with parameters as a test method and providing inline data to be used when invoking that method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7" y="2988404"/>
            <a:ext cx="4981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2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/>
              <a:t>4. [</a:t>
            </a:r>
            <a:r>
              <a:rPr lang="en-US" sz="2400" dirty="0" err="1"/>
              <a:t>TestCaseSource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b="1" dirty="0" err="1"/>
              <a:t>TestCaseSourceAttribute</a:t>
            </a:r>
            <a:r>
              <a:rPr lang="en-US" sz="2400" dirty="0"/>
              <a:t> is used on a parameterized test method to identify the property, method or field that will provide the required arguments. 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2" y="2965879"/>
            <a:ext cx="493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7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Unit-tests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b="1" dirty="0"/>
              <a:t>Fixture per class pattern</a:t>
            </a:r>
          </a:p>
          <a:p>
            <a:r>
              <a:rPr lang="en-US" sz="2400" dirty="0"/>
              <a:t>Fixture should be named according to type being tested, and suffixed with "Fixture" e.g. “</a:t>
            </a:r>
            <a:r>
              <a:rPr lang="en-US" sz="2400" dirty="0" err="1"/>
              <a:t>MathFixture</a:t>
            </a:r>
            <a:r>
              <a:rPr lang="en-US" sz="2400" dirty="0"/>
              <a:t>".</a:t>
            </a:r>
          </a:p>
          <a:p>
            <a:r>
              <a:rPr lang="en-US" sz="2400" dirty="0"/>
              <a:t>Test should contain the method you are testing, e.g. “</a:t>
            </a:r>
            <a:r>
              <a:rPr lang="en-US" sz="2400" dirty="0" err="1"/>
              <a:t>DivideThrowsWhenDivizorIsZero</a:t>
            </a:r>
            <a:r>
              <a:rPr lang="en-US" sz="2400" dirty="0"/>
              <a:t>" or “</a:t>
            </a:r>
            <a:r>
              <a:rPr lang="en-US" sz="2400" dirty="0" err="1"/>
              <a:t>DivideShouldReturnExpectedResult</a:t>
            </a:r>
            <a:r>
              <a:rPr lang="en-US" sz="2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4922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Unit-tests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b="1" dirty="0"/>
              <a:t>Fixture per method pattern</a:t>
            </a:r>
          </a:p>
          <a:p>
            <a:r>
              <a:rPr lang="en-US" sz="2400" dirty="0"/>
              <a:t>Base fixture class should be named according to type being tested, and suffixed with "Fixture" e.g. “</a:t>
            </a:r>
            <a:r>
              <a:rPr lang="en-US" sz="2400" dirty="0" err="1"/>
              <a:t>MathFixture</a:t>
            </a:r>
            <a:r>
              <a:rPr lang="en-US" sz="2400" dirty="0"/>
              <a:t>".</a:t>
            </a:r>
          </a:p>
          <a:p>
            <a:r>
              <a:rPr lang="en-US" sz="2400" dirty="0"/>
              <a:t>Method fixture class should be named according to method being tested, and suffixed with "Fixture" e.g. “</a:t>
            </a:r>
            <a:r>
              <a:rPr lang="en-US" sz="2400" dirty="0" err="1"/>
              <a:t>DivideFixture</a:t>
            </a:r>
            <a:r>
              <a:rPr lang="en-US" sz="2400" dirty="0"/>
              <a:t>".</a:t>
            </a:r>
          </a:p>
          <a:p>
            <a:r>
              <a:rPr lang="en-US" sz="2400" dirty="0"/>
              <a:t>Test should not contain method being tested since that is implied via its fixture. E.g. name test as "</a:t>
            </a:r>
            <a:r>
              <a:rPr lang="en-US" sz="2400" dirty="0" err="1"/>
              <a:t>ItThrowsWhenDivizorIsZero</a:t>
            </a:r>
            <a:r>
              <a:rPr lang="en-US" sz="2400" dirty="0"/>
              <a:t>" or “</a:t>
            </a:r>
            <a:r>
              <a:rPr lang="en-US" sz="2400" dirty="0" err="1"/>
              <a:t>ItReturnsExpectedResult</a:t>
            </a:r>
            <a:r>
              <a:rPr lang="en-US" sz="2400" dirty="0"/>
              <a:t>".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025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Unit-tests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b="1" dirty="0"/>
              <a:t>Fixture per class with nested class</a:t>
            </a:r>
          </a:p>
          <a:p>
            <a:r>
              <a:rPr lang="en-US" cap="all" dirty="0"/>
              <a:t> Create 1 TEST CLASS FOR EACH CLASS YOU WANT TO TEST.</a:t>
            </a:r>
          </a:p>
          <a:p>
            <a:r>
              <a:rPr lang="en-US" cap="all" dirty="0"/>
              <a:t>CREATE NESTED CLASSES FOR EACH MEMBER OF THE CLASS UNDER TEST.</a:t>
            </a:r>
          </a:p>
          <a:p>
            <a:r>
              <a:rPr lang="en-US" cap="all" dirty="0"/>
              <a:t>NAME NESTED CLASSES AND TEST METHODS SO THEY CONVEY WHAT ATTRIBUTE A MEMBER SHOULD HAVE.</a:t>
            </a:r>
          </a:p>
          <a:p>
            <a:pPr marL="0" indent="0">
              <a:buNone/>
            </a:pPr>
            <a:endParaRPr lang="en-US" cap="all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44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Unit-tests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7845"/>
            <a:ext cx="7886700" cy="4145521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b="1" dirty="0"/>
              <a:t>Fixture per class with nested class example</a:t>
            </a:r>
          </a:p>
          <a:p>
            <a:pPr marL="0" indent="0">
              <a:buNone/>
            </a:pPr>
            <a:endParaRPr lang="en-US" cap="all" dirty="0"/>
          </a:p>
          <a:p>
            <a:endParaRPr lang="en-US" sz="2400" b="1" dirty="0"/>
          </a:p>
        </p:txBody>
      </p:sp>
      <p:pic>
        <p:nvPicPr>
          <p:cNvPr id="1026" name="Picture 2" descr="http://zenhackers.net/blog/wp-content/uploads/2014/01/unit-test-ne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52" y="1661666"/>
            <a:ext cx="4555377" cy="400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9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 err="1"/>
              <a:t>Moq</a:t>
            </a:r>
            <a:r>
              <a:rPr lang="en-US" sz="2400" dirty="0"/>
              <a:t> is the most popular and friendly mocking framework for .NET</a:t>
            </a: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ProductBusiness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ProductBusiness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(Product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productDataAccess.CreateProduct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result;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7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8629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617" y="2242795"/>
            <a:ext cx="6858000" cy="34825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Writing tests using </a:t>
            </a:r>
            <a:r>
              <a:rPr lang="en-US" dirty="0" err="1"/>
              <a:t>NUnit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Test, </a:t>
            </a:r>
            <a:r>
              <a:rPr lang="en-US" dirty="0" err="1"/>
              <a:t>TestFixture</a:t>
            </a:r>
            <a:r>
              <a:rPr lang="en-US" dirty="0"/>
              <a:t>, </a:t>
            </a:r>
            <a:r>
              <a:rPr lang="en-US" dirty="0" err="1"/>
              <a:t>TestCase</a:t>
            </a:r>
            <a:r>
              <a:rPr lang="en-US" dirty="0"/>
              <a:t>, etc.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Organizing unit-tests.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Moq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TDD.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Introduction. Benefits. Test driven approach.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[Test]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ItShouldCallCreateProduct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//arrange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Mock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IProductDataAccess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mockDataAccess.Setup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 = &gt;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It.IsAny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&lt;Product&gt; )).Returns(true);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productBusiness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ProductBusiness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mockDataAccess.Object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//act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productBusiness.CreateProduct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Product());</a:t>
            </a:r>
          </a:p>
          <a:p>
            <a:pPr marL="342900" lvl="1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//assert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mockDataAccess.Verify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 = &gt;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m.CreateProduct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It.IsAny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&lt;Product&gt;  ),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Times.Once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342900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2593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/>
              <a:t>In principle, it is just about writing the test before the program. </a:t>
            </a:r>
          </a:p>
          <a:p>
            <a:r>
              <a:rPr lang="en-US" sz="2400" dirty="0"/>
              <a:t>But in consequence, it leads the developer to first think about “how to use” the component (why do we need the component, what’s it for?)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 and only then about “how to implement”.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 So, it’s a testing technique as well as a design technique </a:t>
            </a:r>
          </a:p>
          <a:p>
            <a:r>
              <a:rPr lang="en-US" sz="2400" dirty="0"/>
              <a:t>It results into components that are easy to test. It results into components that are easy to enhance and adapt. </a:t>
            </a:r>
          </a:p>
          <a:p>
            <a:r>
              <a:rPr lang="en-US" sz="2400" dirty="0"/>
              <a:t>In the end, there is no code without a test.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4687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/>
              <a:t>The developer can tell at any time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whether everything still works as it should, or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what exactly does no longer work as it once did.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70947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TdD</a:t>
            </a:r>
            <a:r>
              <a:rPr lang="en-US" dirty="0"/>
              <a:t>.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/>
              <a:t>If you intend to test after you‘ve developed the system, you won‘t have the time for testing. Write the tests before the code!</a:t>
            </a:r>
          </a:p>
          <a:p>
            <a:r>
              <a:rPr lang="en-US" sz="2400" dirty="0"/>
              <a:t> If things get complicated, you might fear that „the system“ doesn‘t work. Execute the tests and get positive feedback (everything still works) or get pointed to the bit that does not / no longer work.</a:t>
            </a:r>
          </a:p>
          <a:p>
            <a:r>
              <a:rPr lang="en-US" sz="2400" dirty="0"/>
              <a:t> If you‘re overwhelmed by the complexity, you get frustrated.</a:t>
            </a:r>
            <a:r>
              <a:rPr lang="en-US" sz="2000" dirty="0"/>
              <a:t> </a:t>
            </a:r>
            <a:r>
              <a:rPr lang="en-US" sz="2400" dirty="0"/>
              <a:t>Start with the simplest thing and proceed in tiny steps!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472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– Green –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. Write a little test that doesn‘t work (and perhaps doesn‘t even compile at first).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Green.</a:t>
            </a:r>
            <a:r>
              <a:rPr lang="en-US" sz="2400" dirty="0"/>
              <a:t> Make the test work quickly (committing whatever sins necessary) </a:t>
            </a:r>
          </a:p>
          <a:p>
            <a:r>
              <a:rPr lang="en-US" sz="2400" dirty="0"/>
              <a:t>Refactor. Eliminate all of the duplication created in merely getting the test to work, improve the design.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7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41" y="1084931"/>
            <a:ext cx="5894924" cy="57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57300"/>
            <a:ext cx="8258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092"/>
            <a:ext cx="9144000" cy="49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043"/>
            <a:ext cx="9144000" cy="32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people like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9603"/>
            <a:ext cx="7886700" cy="4145521"/>
          </a:xfrm>
        </p:spPr>
        <p:txBody>
          <a:bodyPr numCol="1">
            <a:noAutofit/>
          </a:bodyPr>
          <a:lstStyle/>
          <a:p>
            <a:r>
              <a:rPr lang="en-US" sz="2400" dirty="0"/>
              <a:t>The test is the executable specification.</a:t>
            </a:r>
          </a:p>
          <a:p>
            <a:pPr lvl="1"/>
            <a:r>
              <a:rPr lang="en-US" dirty="0"/>
              <a:t>You start thinking about the goal first, then about the possible implementations. </a:t>
            </a:r>
          </a:p>
          <a:p>
            <a:pPr lvl="1"/>
            <a:r>
              <a:rPr lang="en-US" dirty="0"/>
              <a:t>You understand the program‘s behavior by looking at the tests. </a:t>
            </a:r>
          </a:p>
          <a:p>
            <a:r>
              <a:rPr lang="en-US" sz="2400" dirty="0"/>
              <a:t>You develop just enough. </a:t>
            </a:r>
          </a:p>
          <a:p>
            <a:pPr lvl="1"/>
            <a:r>
              <a:rPr lang="en-US" dirty="0"/>
              <a:t>You get to the goal as quick as possible.</a:t>
            </a:r>
          </a:p>
          <a:p>
            <a:pPr lvl="1"/>
            <a:r>
              <a:rPr lang="en-US" dirty="0"/>
              <a:t>You don‘t develop unnecessary code. </a:t>
            </a:r>
          </a:p>
          <a:p>
            <a:pPr lvl="1"/>
            <a:r>
              <a:rPr lang="en-US" dirty="0"/>
              <a:t>There is no code without a test. </a:t>
            </a:r>
          </a:p>
          <a:p>
            <a:pPr lvl="1"/>
            <a:r>
              <a:rPr lang="en-US" dirty="0"/>
              <a:t>There is no test without a user requirement. </a:t>
            </a:r>
          </a:p>
          <a:p>
            <a:r>
              <a:rPr lang="en-US" sz="2700" dirty="0"/>
              <a:t>Once you get one test working, you know it is working now and forever.</a:t>
            </a:r>
          </a:p>
          <a:p>
            <a:pPr lvl="2"/>
            <a:r>
              <a:rPr lang="en-US" sz="2100" dirty="0"/>
              <a:t>You use the tests as regression tests. </a:t>
            </a:r>
          </a:p>
          <a:p>
            <a:pPr lvl="2"/>
            <a:r>
              <a:rPr lang="en-US" sz="2100" dirty="0"/>
              <a:t>The tests give us the courage to refactor.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427143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 err="1"/>
              <a:t>NUnit</a:t>
            </a:r>
            <a:r>
              <a:rPr lang="en-US" sz="2400" dirty="0"/>
              <a:t> is a unit-testing framework for all </a:t>
            </a:r>
            <a:r>
              <a:rPr lang="en-US" sz="2400" dirty="0" err="1"/>
              <a:t>.Net</a:t>
            </a:r>
            <a:r>
              <a:rPr lang="en-US" sz="2400" dirty="0"/>
              <a:t> languages.</a:t>
            </a:r>
          </a:p>
          <a:p>
            <a:r>
              <a:rPr lang="en-US" sz="2400" dirty="0"/>
              <a:t>Initially ported from </a:t>
            </a:r>
            <a:r>
              <a:rPr lang="en-US" sz="2400" dirty="0" err="1"/>
              <a:t>JUnit</a:t>
            </a:r>
            <a:r>
              <a:rPr lang="en-US" sz="2400" dirty="0"/>
              <a:t>.</a:t>
            </a:r>
          </a:p>
          <a:p>
            <a:r>
              <a:rPr lang="en-US" sz="2400" dirty="0"/>
              <a:t>It is written entirely in C# and has been completely redesigned to take advantage of many .NET language features, for example custom attributes and other reflection related capabilities.</a:t>
            </a:r>
          </a:p>
          <a:p>
            <a:r>
              <a:rPr lang="en-US" sz="2400" dirty="0"/>
              <a:t>Unit testing is used to test a small piece of workable code (operational) called unit. </a:t>
            </a:r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6954795" cy="28070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Unit-test a Developed class of your choice. Use </a:t>
            </a:r>
            <a:r>
              <a:rPr lang="ro-MD" dirty="0"/>
              <a:t>AT LEAST TWO</a:t>
            </a:r>
            <a:r>
              <a:rPr lang="en-GB" dirty="0"/>
              <a:t> organizational Structures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attributes </a:t>
            </a:r>
            <a:r>
              <a:rPr lang="en-GB" dirty="0" err="1"/>
              <a:t>TestFixture</a:t>
            </a:r>
            <a:r>
              <a:rPr lang="en-GB" dirty="0"/>
              <a:t>, Test, </a:t>
            </a:r>
            <a:r>
              <a:rPr lang="en-GB" dirty="0" err="1"/>
              <a:t>TestCase</a:t>
            </a:r>
            <a:r>
              <a:rPr lang="en-GB" dirty="0"/>
              <a:t>, Setup.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A test Using Mock.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Try Writing A Fixture Using TDD.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64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AAA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400" b="1" dirty="0"/>
              <a:t>Arrange: </a:t>
            </a:r>
            <a:r>
              <a:rPr lang="en-US" sz="2400" dirty="0"/>
              <a:t>setup everything needed for the running the tested code. This includes any initialization of dependencies, mocks and data needed for the test to run.</a:t>
            </a:r>
          </a:p>
          <a:p>
            <a:pPr algn="just"/>
            <a:r>
              <a:rPr lang="en-US" sz="2400" b="1" dirty="0"/>
              <a:t>Act: </a:t>
            </a:r>
            <a:r>
              <a:rPr lang="en-US" sz="2400" dirty="0"/>
              <a:t>Invoke the code under test.</a:t>
            </a:r>
          </a:p>
          <a:p>
            <a:pPr algn="just"/>
            <a:r>
              <a:rPr lang="en-US" sz="2400" b="1" dirty="0"/>
              <a:t>Assert:</a:t>
            </a:r>
            <a:r>
              <a:rPr lang="en-US" sz="2400" dirty="0"/>
              <a:t> Specify the pass criteria for the test, which fails it if not met.</a:t>
            </a:r>
          </a:p>
        </p:txBody>
      </p:sp>
    </p:spTree>
    <p:extLst>
      <p:ext uri="{BB962C8B-B14F-4D97-AF65-F5344CB8AC3E}">
        <p14:creationId xmlns:p14="http://schemas.microsoft.com/office/powerpoint/2010/main" val="126787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94" y="1379194"/>
            <a:ext cx="2762250" cy="2114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84" y="1379194"/>
            <a:ext cx="3057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Ways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 err="1"/>
              <a:t>NUnit</a:t>
            </a:r>
            <a:r>
              <a:rPr lang="en-US" sz="2400" dirty="0"/>
              <a:t> Test Runner.</a:t>
            </a:r>
          </a:p>
          <a:p>
            <a:r>
              <a:rPr lang="en-US" sz="2400" dirty="0" err="1"/>
              <a:t>ReSharper</a:t>
            </a:r>
            <a:r>
              <a:rPr lang="en-US" sz="2400" dirty="0"/>
              <a:t> Test Runner in IDE.</a:t>
            </a:r>
          </a:p>
          <a:p>
            <a:r>
              <a:rPr lang="en-US" sz="2400" dirty="0"/>
              <a:t>Visual Studio Runner.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8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Coverage. Covering Each Case.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(m%2 ==0) return m*2;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m*3;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ShouldReturnExpectedNumberForEvenParam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actual = m(n);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Assert.AreEqual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(n*2, actual);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2583"/>
            <a:ext cx="4063828" cy="14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Coverage. Covering Each Case.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[Test]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ShouldReturnExpectedNumberForOddParam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3;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actual = m(n);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Assert.AreEqual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(n*3, actual);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53249"/>
            <a:ext cx="4848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Quality.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/>
              <a:t>Tests will be more qualitative:</a:t>
            </a:r>
          </a:p>
          <a:p>
            <a:pPr lvl="1"/>
            <a:r>
              <a:rPr lang="en-US" dirty="0"/>
              <a:t> if it will catch more corner cases.</a:t>
            </a:r>
          </a:p>
          <a:p>
            <a:pPr lvl="1"/>
            <a:r>
              <a:rPr lang="en-US" dirty="0"/>
              <a:t> if it will focus on user requirements.</a:t>
            </a:r>
          </a:p>
          <a:p>
            <a:pPr lvl="1"/>
            <a:r>
              <a:rPr lang="en-US" dirty="0"/>
              <a:t> if it might be used to deduce the specs and serve as a doc.</a:t>
            </a:r>
          </a:p>
          <a:p>
            <a:pPr lvl="1"/>
            <a:r>
              <a:rPr lang="en-US" dirty="0"/>
              <a:t> if it influences the design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400e34-d395-42f5-8494-f20c6592eb2c">
      <Terms xmlns="http://schemas.microsoft.com/office/infopath/2007/PartnerControls"/>
    </lcf76f155ced4ddcb4097134ff3c332f>
    <TaxCatchAll xmlns="532134fb-f5a0-4ded-9879-b62317c7c2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B32AC37F00247874D4427955735E9" ma:contentTypeVersion="11" ma:contentTypeDescription="Create a new document." ma:contentTypeScope="" ma:versionID="af0b23bc888412d7df4b506d671534db">
  <xsd:schema xmlns:xsd="http://www.w3.org/2001/XMLSchema" xmlns:xs="http://www.w3.org/2001/XMLSchema" xmlns:p="http://schemas.microsoft.com/office/2006/metadata/properties" xmlns:ns2="20400e34-d395-42f5-8494-f20c6592eb2c" xmlns:ns3="532134fb-f5a0-4ded-9879-b62317c7c28f" targetNamespace="http://schemas.microsoft.com/office/2006/metadata/properties" ma:root="true" ma:fieldsID="954d504ce1b6d3b712fb5210bc47abf2" ns2:_="" ns3:_="">
    <xsd:import namespace="20400e34-d395-42f5-8494-f20c6592eb2c"/>
    <xsd:import namespace="532134fb-f5a0-4ded-9879-b62317c7c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00e34-d395-42f5-8494-f20c6592e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81eefaf-e118-49aa-818c-bc75380c65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7f33e51-8bca-4508-85d8-bf7a3adc7f05}" ma:internalName="TaxCatchAll" ma:showField="CatchAllData" ma:web="532134fb-f5a0-4ded-9879-b62317c7c2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944805-86A2-4D23-BE63-DC5625D202A8}">
  <ds:schemaRefs>
    <ds:schemaRef ds:uri="http://schemas.microsoft.com/office/2006/documentManagement/types"/>
    <ds:schemaRef ds:uri="http://www.w3.org/XML/1998/namespace"/>
    <ds:schemaRef ds:uri="532134fb-f5a0-4ded-9879-b62317c7c28f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3e4a1ea-af2b-4409-80d7-554cb809ebfd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86346A-39DC-4125-98C0-5AA89D5845E6}"/>
</file>

<file path=customXml/itemProps3.xml><?xml version="1.0" encoding="utf-8"?>
<ds:datastoreItem xmlns:ds="http://schemas.openxmlformats.org/officeDocument/2006/customXml" ds:itemID="{BE6E737E-1733-4738-9F01-C3C439B95A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2374</TotalTime>
  <Words>956</Words>
  <Application>Microsoft Office PowerPoint</Application>
  <PresentationFormat>On-screen Show (4:3)</PresentationFormat>
  <Paragraphs>162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Writing Tests. TDD</vt:lpstr>
      <vt:lpstr>Introduction</vt:lpstr>
      <vt:lpstr>NUnit</vt:lpstr>
      <vt:lpstr>AAA Pattern</vt:lpstr>
      <vt:lpstr>Example</vt:lpstr>
      <vt:lpstr>Ways to run</vt:lpstr>
      <vt:lpstr>Test Coverage. Covering Each Case.</vt:lpstr>
      <vt:lpstr>Test Coverage. Covering Each Case.</vt:lpstr>
      <vt:lpstr>Test Quality.</vt:lpstr>
      <vt:lpstr>Refactoring.</vt:lpstr>
      <vt:lpstr>Refactoring And tests.</vt:lpstr>
      <vt:lpstr>Important Attributes</vt:lpstr>
      <vt:lpstr>Important Attributes</vt:lpstr>
      <vt:lpstr>Important Attributes</vt:lpstr>
      <vt:lpstr>Organizing Unit-tests</vt:lpstr>
      <vt:lpstr>Organizing Unit-tests</vt:lpstr>
      <vt:lpstr>Organizing Unit-tests</vt:lpstr>
      <vt:lpstr>Organizing Unit-tests</vt:lpstr>
      <vt:lpstr>Moq</vt:lpstr>
      <vt:lpstr>Moq</vt:lpstr>
      <vt:lpstr>TdD</vt:lpstr>
      <vt:lpstr>TdD</vt:lpstr>
      <vt:lpstr>TdD. Motivation</vt:lpstr>
      <vt:lpstr>Red – Green – Refactor</vt:lpstr>
      <vt:lpstr>Test Examples</vt:lpstr>
      <vt:lpstr>Test Examples</vt:lpstr>
      <vt:lpstr>Test Examples</vt:lpstr>
      <vt:lpstr>Test Examples</vt:lpstr>
      <vt:lpstr>Why people like it?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Dorina</cp:lastModifiedBy>
  <cp:revision>430</cp:revision>
  <dcterms:created xsi:type="dcterms:W3CDTF">2014-05-22T08:31:16Z</dcterms:created>
  <dcterms:modified xsi:type="dcterms:W3CDTF">2022-03-10T12:40:21Z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0x010100BADB32AC37F00247874D4427955735E9</vt:lpwstr>
  </property>
</Properties>
</file>