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260" r:id="rId24"/>
    <p:sldId id="31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16" d="100"/>
          <a:sy n="116" d="100"/>
        </p:scale>
        <p:origin x="12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sdn.microsoft.com/en-us/library/ms228593.asp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smtClean="0"/>
              <a:t>Events in C#.</a:t>
            </a:r>
            <a:endParaRPr lang="en-US" dirty="0"/>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smtClean="0"/>
              <a:t>Constantin  andronic</a:t>
            </a:r>
            <a:endParaRPr lang="en-US" dirty="0"/>
          </a:p>
        </p:txBody>
      </p:sp>
      <p:sp>
        <p:nvSpPr>
          <p:cNvPr id="4" name="Rectangle 3"/>
          <p:cNvSpPr/>
          <p:nvPr/>
        </p:nvSpPr>
        <p:spPr>
          <a:xfrm>
            <a:off x="2578599" y="4450728"/>
            <a:ext cx="3041858" cy="369332"/>
          </a:xfrm>
          <a:prstGeom prst="rect">
            <a:avLst/>
          </a:prstGeom>
        </p:spPr>
        <p:txBody>
          <a:bodyPr wrap="none">
            <a:spAutoFit/>
          </a:bodyPr>
          <a:lstStyle/>
          <a:p>
            <a:pPr algn="ctr"/>
            <a:r>
              <a:rPr lang="en-GB" dirty="0" smtClean="0"/>
              <a:t>Continuous </a:t>
            </a:r>
            <a:r>
              <a:rPr lang="en-GB" dirty="0"/>
              <a:t>staff improvement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in </a:t>
            </a:r>
            <a:r>
              <a:rPr lang="en-US" dirty="0" err="1"/>
              <a:t>c#</a:t>
            </a:r>
            <a:endParaRPr lang="en-US" dirty="0"/>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Define the delegate type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Define class-publisher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method will generate event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OnSomeEvent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SomeEvent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SomeEvent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b="1" dirty="0">
                <a:solidFill>
                  <a:srgbClr val="000000"/>
                </a:solidFill>
                <a:highlight>
                  <a:srgbClr val="FFFFFF"/>
                </a:highlight>
                <a:latin typeface="Consolas" panose="020B0609020204030204" pitchFamily="49" charset="0"/>
                <a:ea typeface="Calibri" panose="020F0502020204030204" pitchFamily="34" charset="0"/>
              </a:rPr>
              <a:t>    }</a:t>
            </a:r>
            <a:endParaRPr lang="en-US" b="1" dirty="0"/>
          </a:p>
        </p:txBody>
      </p:sp>
    </p:spTree>
    <p:extLst>
      <p:ext uri="{BB962C8B-B14F-4D97-AF65-F5344CB8AC3E}">
        <p14:creationId xmlns:p14="http://schemas.microsoft.com/office/powerpoint/2010/main" val="185802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in </a:t>
            </a:r>
            <a:r>
              <a:rPr lang="en-US" dirty="0" err="1"/>
              <a:t>c#</a:t>
            </a:r>
            <a:endParaRPr lang="en-US" dirty="0"/>
          </a:p>
        </p:txBody>
      </p:sp>
      <p:sp>
        <p:nvSpPr>
          <p:cNvPr id="3" name="Content Placeholder 2"/>
          <p:cNvSpPr>
            <a:spLocks noGrp="1"/>
          </p:cNvSpPr>
          <p:nvPr>
            <p:ph idx="1"/>
          </p:nvPr>
        </p:nvSpPr>
        <p:spPr/>
        <p:txBody>
          <a:bodyPr>
            <a:normAutofit fontScale="92500"/>
          </a:bodyPr>
          <a:lstStyle/>
          <a:p>
            <a:pPr marL="0" marR="0" indent="0">
              <a:lnSpc>
                <a:spcPct val="107000"/>
              </a:lnSpc>
              <a:spcBef>
                <a:spcPts val="0"/>
              </a:spcBef>
              <a:spcAft>
                <a:spcPts val="0"/>
              </a:spcAft>
              <a:buNone/>
            </a:pPr>
            <a:endPar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Add references to the event's subscription list (subscribe)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(handler);</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xOb.Xhandler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yOb.Yhandler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9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Remove one reference from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the.subscription</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list (unsubscribe)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xOb.Xhandler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b="1" dirty="0"/>
          </a:p>
        </p:txBody>
      </p:sp>
    </p:spTree>
    <p:extLst>
      <p:ext uri="{BB962C8B-B14F-4D97-AF65-F5344CB8AC3E}">
        <p14:creationId xmlns:p14="http://schemas.microsoft.com/office/powerpoint/2010/main" val="101709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in </a:t>
            </a:r>
            <a:r>
              <a:rPr lang="en-US" dirty="0" err="1"/>
              <a:t>c#</a:t>
            </a:r>
            <a:endParaRPr lang="en-US" dirty="0"/>
          </a:p>
        </p:txBody>
      </p:sp>
      <p:pic>
        <p:nvPicPr>
          <p:cNvPr id="4" name="Content Placeholder 3"/>
          <p:cNvPicPr>
            <a:picLocks noGrp="1"/>
          </p:cNvPicPr>
          <p:nvPr>
            <p:ph idx="1"/>
          </p:nvPr>
        </p:nvPicPr>
        <p:blipFill>
          <a:blip r:embed="rId2"/>
          <a:stretch>
            <a:fillRect/>
          </a:stretch>
        </p:blipFill>
        <p:spPr>
          <a:xfrm>
            <a:off x="955589" y="1062583"/>
            <a:ext cx="6318422" cy="4563860"/>
          </a:xfrm>
          <a:prstGeom prst="rect">
            <a:avLst/>
          </a:prstGeom>
        </p:spPr>
      </p:pic>
    </p:spTree>
    <p:extLst>
      <p:ext uri="{BB962C8B-B14F-4D97-AF65-F5344CB8AC3E}">
        <p14:creationId xmlns:p14="http://schemas.microsoft.com/office/powerpoint/2010/main" val="147256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Event </a:t>
            </a:r>
            <a:r>
              <a:rPr lang="en-US" dirty="0"/>
              <a:t>model in </a:t>
            </a:r>
            <a:r>
              <a:rPr lang="en-US" dirty="0" err="1" smtClean="0"/>
              <a:t>.net</a:t>
            </a:r>
            <a:endParaRPr lang="en-US" dirty="0"/>
          </a:p>
        </p:txBody>
      </p:sp>
      <p:sp>
        <p:nvSpPr>
          <p:cNvPr id="3" name="Content Placeholder 2"/>
          <p:cNvSpPr>
            <a:spLocks noGrp="1"/>
          </p:cNvSpPr>
          <p:nvPr>
            <p:ph idx="1"/>
          </p:nvPr>
        </p:nvSpPr>
        <p:spPr/>
        <p:txBody>
          <a:bodyPr>
            <a:normAutofit/>
          </a:bodyPr>
          <a:lstStyle/>
          <a:p>
            <a:pPr algn="just"/>
            <a:r>
              <a:rPr lang="en-US" sz="2800" dirty="0"/>
              <a:t>Step #1: Define a type that will hold any additional </a:t>
            </a:r>
            <a:r>
              <a:rPr lang="en-US" sz="2800" dirty="0" smtClean="0"/>
              <a:t>information  that </a:t>
            </a:r>
            <a:r>
              <a:rPr lang="en-US" sz="2800" dirty="0"/>
              <a:t>should be sent to receivers of the event notification</a:t>
            </a:r>
          </a:p>
          <a:p>
            <a:pPr algn="just"/>
            <a:r>
              <a:rPr lang="en-US" sz="2800" dirty="0"/>
              <a:t>Step #2: Define the event member</a:t>
            </a:r>
          </a:p>
          <a:p>
            <a:pPr algn="just"/>
            <a:r>
              <a:rPr lang="en-US" sz="2800" dirty="0"/>
              <a:t>Step #3: Define a method responsible for raising the event </a:t>
            </a:r>
            <a:r>
              <a:rPr lang="en-US" sz="2800" dirty="0" smtClean="0"/>
              <a:t>to  notify </a:t>
            </a:r>
            <a:r>
              <a:rPr lang="en-US" sz="2800" dirty="0"/>
              <a:t>registered objects that the event has occurred</a:t>
            </a:r>
          </a:p>
          <a:p>
            <a:pPr algn="just"/>
            <a:r>
              <a:rPr lang="en-US" sz="2800" dirty="0"/>
              <a:t>Step #4: Define a method that translates the input into </a:t>
            </a:r>
            <a:r>
              <a:rPr lang="en-US" sz="2800" dirty="0" smtClean="0"/>
              <a:t>the  desired </a:t>
            </a:r>
            <a:r>
              <a:rPr lang="en-US" sz="2800" dirty="0"/>
              <a:t>event</a:t>
            </a:r>
          </a:p>
        </p:txBody>
      </p:sp>
    </p:spTree>
    <p:extLst>
      <p:ext uri="{BB962C8B-B14F-4D97-AF65-F5344CB8AC3E}">
        <p14:creationId xmlns:p14="http://schemas.microsoft.com/office/powerpoint/2010/main" val="75650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 Type that exposes an event</a:t>
            </a:r>
          </a:p>
        </p:txBody>
      </p:sp>
      <p:sp>
        <p:nvSpPr>
          <p:cNvPr id="3" name="Content Placeholder 2"/>
          <p:cNvSpPr>
            <a:spLocks noGrp="1"/>
          </p:cNvSpPr>
          <p:nvPr>
            <p:ph idx="1"/>
          </p:nvPr>
        </p:nvSpPr>
        <p:spPr/>
        <p:txBody>
          <a:bodyPr>
            <a:normAutofit fontScale="85000" lnSpcReduction="20000"/>
          </a:bodyPr>
          <a:lstStyle/>
          <a:p>
            <a:pPr marL="0" marR="0" indent="0">
              <a:lnSpc>
                <a:spcPct val="107000"/>
              </a:lnSpc>
              <a:spcBef>
                <a:spcPts val="0"/>
              </a:spcBef>
              <a:spcAft>
                <a:spcPts val="0"/>
              </a:spcAft>
              <a:buNone/>
            </a:pPr>
            <a:r>
              <a:rPr lang="ru-RU"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EventArgs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 Type defining information passed to receivers of the event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 </a:t>
            </a:r>
            <a:r>
              <a:rPr lang="ru-RU"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subject, </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body)</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from;</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.to = to;</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.subject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subject;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.body</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body;</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readonly</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to, subject, body;</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ru-RU"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9227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 Type that exposes an event</a:t>
            </a:r>
          </a:p>
        </p:txBody>
      </p:sp>
      <p:sp>
        <p:nvSpPr>
          <p:cNvPr id="3" name="Content Placeholder 2"/>
          <p:cNvSpPr>
            <a:spLocks noGrp="1"/>
          </p:cNvSpPr>
          <p:nvPr>
            <p:ph idx="1"/>
          </p:nvPr>
        </p:nvSpPr>
        <p:spPr/>
        <p:txBody>
          <a:bodyPr>
            <a:noAutofit/>
          </a:bodyPr>
          <a:lstStyle/>
          <a:p>
            <a:pPr marL="0" marR="0" indent="0">
              <a:lnSpc>
                <a:spcPct val="107000"/>
              </a:lnSpc>
              <a:spcBef>
                <a:spcPts val="0"/>
              </a:spcBef>
              <a:spcAft>
                <a:spcPts val="0"/>
              </a:spcAft>
              <a:buNone/>
            </a:pP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2. The event itself</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EventHandler</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3. Protected, virtual method responsible for notifying registered objects of the event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protected</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virtual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OnNewMail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Has any objects registered interest with our event?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Yes, notify all the objects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000000"/>
                </a:solidFill>
                <a:highlight>
                  <a:srgbClr val="FFFFFF"/>
                </a:highlight>
                <a:latin typeface="Consolas" panose="020B0609020204030204" pitchFamily="49" charset="0"/>
                <a:ea typeface="Calibri" panose="020F0502020204030204" pitchFamily="34"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rPr>
              <a:t>}</a:t>
            </a:r>
            <a:endParaRPr lang="en-US" sz="1600" b="1" dirty="0"/>
          </a:p>
        </p:txBody>
      </p:sp>
    </p:spTree>
    <p:extLst>
      <p:ext uri="{BB962C8B-B14F-4D97-AF65-F5344CB8AC3E}">
        <p14:creationId xmlns:p14="http://schemas.microsoft.com/office/powerpoint/2010/main" val="322874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 Type that exposes an event</a:t>
            </a:r>
          </a:p>
        </p:txBody>
      </p:sp>
      <p:sp>
        <p:nvSpPr>
          <p:cNvPr id="3" name="Content Placeholder 2"/>
          <p:cNvSpPr>
            <a:spLocks noGrp="1"/>
          </p:cNvSpPr>
          <p:nvPr>
            <p:ph idx="1"/>
          </p:nvPr>
        </p:nvSpPr>
        <p:spPr/>
        <p:txBody>
          <a:bodyPr>
            <a:normAutofit fontScale="70000" lnSpcReduction="20000"/>
          </a:bodyPr>
          <a:lstStyle/>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4. Method that translates the input into the desired event</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method is called when a new e-mail message arrives</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SimulateArrivingMsg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subject,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body)</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//Construct an object to hold the information to pass to the receivers of our notification</a:t>
            </a: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 to, subject, body);</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Call our virtual method notifying our object that the event occurred. If no type overrides</a:t>
            </a:r>
          </a:p>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method, our object will notify all the objects that registered interest in the event</a:t>
            </a: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OnNewMail</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End of </a:t>
            </a:r>
            <a:r>
              <a:rPr lang="en-US" sz="2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MailManager</a:t>
            </a:r>
            <a:r>
              <a:rPr lang="en-US" sz="2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class</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4946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Designing </a:t>
            </a:r>
            <a:r>
              <a:rPr lang="en-US" sz="3200" dirty="0" smtClean="0"/>
              <a:t>Types </a:t>
            </a:r>
            <a:r>
              <a:rPr lang="en-US" sz="3200" dirty="0"/>
              <a:t>That </a:t>
            </a:r>
            <a:r>
              <a:rPr lang="en-US" sz="3200" dirty="0" smtClean="0"/>
              <a:t>Listens for an </a:t>
            </a:r>
            <a:r>
              <a:rPr lang="en-US" sz="3200" dirty="0"/>
              <a:t>Event</a:t>
            </a:r>
          </a:p>
        </p:txBody>
      </p:sp>
      <p:sp>
        <p:nvSpPr>
          <p:cNvPr id="3" name="Content Placeholder 2"/>
          <p:cNvSpPr>
            <a:spLocks noGrp="1"/>
          </p:cNvSpPr>
          <p:nvPr>
            <p:ph idx="1"/>
          </p:nvPr>
        </p:nvSpPr>
        <p:spPr>
          <a:xfrm>
            <a:off x="436604" y="1062584"/>
            <a:ext cx="8509687" cy="4344304"/>
          </a:xfrm>
        </p:spPr>
        <p:txBody>
          <a:bodyPr>
            <a:normAutofit fontScale="25000" lnSpcReduction="20000"/>
          </a:bodyPr>
          <a:lstStyle/>
          <a:p>
            <a:pPr marL="0" marR="0" indent="0">
              <a:lnSpc>
                <a:spcPct val="107000"/>
              </a:lnSpc>
              <a:spcBef>
                <a:spcPts val="0"/>
              </a:spcBef>
              <a:spcAft>
                <a:spcPts val="0"/>
              </a:spcAft>
              <a:buNone/>
            </a:pP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Pass the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object to the constructor</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Fax(</a:t>
            </a:r>
            <a:r>
              <a:rPr lang="en-US" sz="5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mm)</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Register our callback with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MailManager's</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event</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mm.NewMail</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FaxMsg</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 is the method that the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will call when a new e-mail message arrives</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FaxMsg</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object</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a:t>
            </a:r>
            <a:r>
              <a:rPr lang="en-US" sz="5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identifies the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in case we want to communicate back to it.</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 identifies the additional event information that the </a:t>
            </a:r>
            <a:r>
              <a:rPr lang="en-US" sz="56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sender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wants to give us.</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Normally, the code here would fax the e-mail message.</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test implementation displays the info on the console</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Console</a:t>
            </a:r>
            <a:r>
              <a:rPr lang="en-US" sz="5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.WriteLine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5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"Faxing mail message:"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Console</a:t>
            </a:r>
            <a:r>
              <a:rPr lang="en-US" sz="5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.WriteLine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5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{0}\n   To: {1}\n   Subject: {2}\n   Body: {3}\n"</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e.from</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e.to,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e.subject</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e.body</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452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a:t>Designing Types That Listens for an Event</a:t>
            </a:r>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public</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Unregister(</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mm)</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Unregister </a:t>
            </a:r>
            <a:r>
              <a:rPr lang="en-US" sz="18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ourself</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with </a:t>
            </a:r>
            <a:r>
              <a:rPr lang="en-US" sz="18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MailManager's</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FaxMsg</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Code that demonstrates how to unregister for an event is shown in Fax’s Unregister method. This method is practically identical to the code shown in the Fax constructor. The only difference is that this code uses -= instead of +=. When the C# compiler sees code using the -= operator to unregister a delegate with an event, the compiler emits a call to the event’s remove method.</a:t>
            </a:r>
          </a:p>
          <a:p>
            <a:pPr marL="0" indent="0">
              <a:buNone/>
            </a:pPr>
            <a:endParaRPr lang="en-US" dirty="0"/>
          </a:p>
        </p:txBody>
      </p:sp>
    </p:spTree>
    <p:extLst>
      <p:ext uri="{BB962C8B-B14F-4D97-AF65-F5344CB8AC3E}">
        <p14:creationId xmlns:p14="http://schemas.microsoft.com/office/powerpoint/2010/main" val="41682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 subscriber coupling</a:t>
            </a:r>
            <a:endParaRPr lang="en-US" dirty="0"/>
          </a:p>
        </p:txBody>
      </p:sp>
      <p:sp>
        <p:nvSpPr>
          <p:cNvPr id="3" name="Content Placeholder 2"/>
          <p:cNvSpPr>
            <a:spLocks noGrp="1"/>
          </p:cNvSpPr>
          <p:nvPr>
            <p:ph idx="1"/>
          </p:nvPr>
        </p:nvSpPr>
        <p:spPr/>
        <p:txBody>
          <a:bodyPr/>
          <a:lstStyle/>
          <a:p>
            <a:pPr marL="0" indent="0" algn="just">
              <a:buNone/>
            </a:pPr>
            <a:r>
              <a:rPr lang="en-US" dirty="0"/>
              <a:t>With events, the publisher and listener are directly connected. This can be a problem with garbage collection. For example, if a listener is not directly referenced any more, there’s still a reference from the publisher. The garbage collector cannot clean up memory from the listener, as the publisher still holds a reference and fires events to the listener</a:t>
            </a:r>
            <a:r>
              <a:rPr lang="en-US" dirty="0" smtClean="0"/>
              <a:t>.</a:t>
            </a:r>
          </a:p>
          <a:p>
            <a:pPr marL="0" indent="0" algn="just">
              <a:buNone/>
            </a:pPr>
            <a:endParaRPr lang="en-US" dirty="0"/>
          </a:p>
          <a:p>
            <a:pPr marL="0" indent="0" algn="just">
              <a:buNone/>
            </a:pPr>
            <a:endParaRPr lang="en-US" dirty="0" smtClean="0"/>
          </a:p>
          <a:p>
            <a:pPr marL="0" indent="0" algn="just">
              <a:buNone/>
            </a:pPr>
            <a:endParaRPr lang="en-US" dirty="0"/>
          </a:p>
        </p:txBody>
      </p:sp>
      <p:pic>
        <p:nvPicPr>
          <p:cNvPr id="4" name="Picture 3" descr="https://habrastorage.org/getpro/habr/post_images/d1e/777/1f0/d1e7771f0c1b6883f028f63feaa887c0.png"/>
          <p:cNvPicPr/>
          <p:nvPr/>
        </p:nvPicPr>
        <p:blipFill>
          <a:blip r:embed="rId2">
            <a:extLst>
              <a:ext uri="{28A0092B-C50C-407E-A947-70E740481C1C}">
                <a14:useLocalDpi xmlns:a14="http://schemas.microsoft.com/office/drawing/2010/main" val="0"/>
              </a:ext>
            </a:extLst>
          </a:blip>
          <a:srcRect/>
          <a:stretch>
            <a:fillRect/>
          </a:stretch>
        </p:blipFill>
        <p:spPr bwMode="auto">
          <a:xfrm>
            <a:off x="1318054" y="3476368"/>
            <a:ext cx="6672649" cy="1309816"/>
          </a:xfrm>
          <a:prstGeom prst="rect">
            <a:avLst/>
          </a:prstGeom>
          <a:noFill/>
          <a:ln>
            <a:noFill/>
          </a:ln>
        </p:spPr>
      </p:pic>
    </p:spTree>
    <p:extLst>
      <p:ext uri="{BB962C8B-B14F-4D97-AF65-F5344CB8AC3E}">
        <p14:creationId xmlns:p14="http://schemas.microsoft.com/office/powerpoint/2010/main" val="226788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smtClean="0"/>
              <a:t>OBjectives</a:t>
            </a:r>
            <a:endParaRPr lang="en-US" dirty="0"/>
          </a:p>
        </p:txBody>
      </p:sp>
      <p:sp>
        <p:nvSpPr>
          <p:cNvPr id="3" name="Subtitle 2"/>
          <p:cNvSpPr>
            <a:spLocks noGrp="1"/>
          </p:cNvSpPr>
          <p:nvPr>
            <p:ph type="subTitle" idx="1"/>
          </p:nvPr>
        </p:nvSpPr>
        <p:spPr>
          <a:xfrm>
            <a:off x="1274805" y="1682621"/>
            <a:ext cx="7424352" cy="3795541"/>
          </a:xfrm>
        </p:spPr>
        <p:txBody>
          <a:bodyPr>
            <a:normAutofit lnSpcReduction="10000"/>
          </a:bodyPr>
          <a:lstStyle/>
          <a:p>
            <a:pPr marL="285750" indent="-285750" algn="l">
              <a:buFont typeface="Arial" panose="020B0604020202020204" pitchFamily="34" charset="0"/>
              <a:buChar char="•"/>
            </a:pPr>
            <a:r>
              <a:rPr lang="en-US" dirty="0" smtClean="0"/>
              <a:t>Insight into delegates </a:t>
            </a:r>
          </a:p>
          <a:p>
            <a:pPr marL="685800" lvl="1" indent="-342900" algn="l">
              <a:buFont typeface="Arial" panose="020B0604020202020204" pitchFamily="34" charset="0"/>
              <a:buChar char="•"/>
            </a:pPr>
            <a:r>
              <a:rPr lang="en-US" dirty="0" smtClean="0"/>
              <a:t>Usage</a:t>
            </a:r>
          </a:p>
          <a:p>
            <a:pPr marL="685800" lvl="1" indent="-342900" algn="l">
              <a:buFont typeface="Arial" panose="020B0604020202020204" pitchFamily="34" charset="0"/>
              <a:buChar char="•"/>
            </a:pPr>
            <a:r>
              <a:rPr lang="en-US" dirty="0" smtClean="0"/>
              <a:t>Inheritance</a:t>
            </a:r>
          </a:p>
          <a:p>
            <a:pPr marL="685800" lvl="1" indent="-342900" algn="l">
              <a:buFont typeface="Arial" panose="020B0604020202020204" pitchFamily="34" charset="0"/>
              <a:buChar char="•"/>
            </a:pPr>
            <a:r>
              <a:rPr lang="en-US" dirty="0" smtClean="0"/>
              <a:t>Multicasting feature</a:t>
            </a:r>
          </a:p>
          <a:p>
            <a:pPr marL="685800" lvl="1" indent="-342900" algn="l">
              <a:buFont typeface="Arial" panose="020B0604020202020204" pitchFamily="34" charset="0"/>
              <a:buChar char="•"/>
            </a:pPr>
            <a:r>
              <a:rPr lang="en-US" dirty="0" smtClean="0"/>
              <a:t>Meaning of “+” and “-” for delegates</a:t>
            </a:r>
            <a:endParaRPr lang="en-US" dirty="0"/>
          </a:p>
          <a:p>
            <a:pPr marL="285750" indent="-285750" algn="l">
              <a:buFont typeface="Arial" panose="020B0604020202020204" pitchFamily="34" charset="0"/>
              <a:buChar char="•"/>
            </a:pPr>
            <a:r>
              <a:rPr lang="en-US" dirty="0" smtClean="0"/>
              <a:t>Event model in </a:t>
            </a:r>
            <a:r>
              <a:rPr lang="en-US" dirty="0" err="1" smtClean="0"/>
              <a:t>c#</a:t>
            </a:r>
            <a:endParaRPr lang="en-US" dirty="0" smtClean="0"/>
          </a:p>
          <a:p>
            <a:pPr marL="628650" lvl="1" indent="-285750" algn="l">
              <a:buFont typeface="Arial" panose="020B0604020202020204" pitchFamily="34" charset="0"/>
              <a:buChar char="•"/>
            </a:pPr>
            <a:r>
              <a:rPr lang="en-US" dirty="0" smtClean="0"/>
              <a:t>Defining custom simple event</a:t>
            </a:r>
            <a:endParaRPr lang="en-US" dirty="0"/>
          </a:p>
          <a:p>
            <a:pPr marL="628650" lvl="1" indent="-285750" algn="l">
              <a:buFont typeface="Arial" panose="020B0604020202020204" pitchFamily="34" charset="0"/>
              <a:buChar char="•"/>
            </a:pPr>
            <a:r>
              <a:rPr lang="en-US" dirty="0" smtClean="0"/>
              <a:t>Publisher implementation</a:t>
            </a:r>
          </a:p>
          <a:p>
            <a:pPr marL="628650" lvl="1" indent="-285750" algn="l">
              <a:buFont typeface="Arial" panose="020B0604020202020204" pitchFamily="34" charset="0"/>
              <a:buChar char="•"/>
            </a:pPr>
            <a:r>
              <a:rPr lang="en-US" dirty="0" smtClean="0"/>
              <a:t>Subscriber implementation</a:t>
            </a:r>
          </a:p>
          <a:p>
            <a:pPr marL="628650" lvl="1" indent="-285750" algn="l">
              <a:buFont typeface="Arial" panose="020B0604020202020204" pitchFamily="34" charset="0"/>
              <a:buChar char="•"/>
            </a:pPr>
            <a:r>
              <a:rPr lang="en-US" dirty="0" smtClean="0"/>
              <a:t>How event keyword provides encapsulation</a:t>
            </a:r>
          </a:p>
          <a:p>
            <a:pPr marL="285750" indent="-285750" algn="l">
              <a:buFont typeface="Arial" panose="020B0604020202020204" pitchFamily="34" charset="0"/>
              <a:buChar char="•"/>
            </a:pPr>
            <a:r>
              <a:rPr lang="en-US" dirty="0" smtClean="0"/>
              <a:t>Standard event model in </a:t>
            </a:r>
            <a:r>
              <a:rPr lang="en-US" dirty="0" err="1" smtClean="0"/>
              <a:t>.net</a:t>
            </a:r>
            <a:r>
              <a:rPr lang="en-US" dirty="0" smtClean="0"/>
              <a:t> </a:t>
            </a:r>
          </a:p>
          <a:p>
            <a:pPr marL="628650" lvl="1" indent="-285750" algn="l">
              <a:buFont typeface="Arial" panose="020B0604020202020204" pitchFamily="34" charset="0"/>
              <a:buChar char="•"/>
            </a:pPr>
            <a:r>
              <a:rPr lang="en-US" dirty="0" smtClean="0"/>
              <a:t>Designing a Type that exposes an event</a:t>
            </a:r>
          </a:p>
          <a:p>
            <a:pPr marL="628650" lvl="1" indent="-285750" algn="l">
              <a:buFont typeface="Arial" panose="020B0604020202020204" pitchFamily="34" charset="0"/>
              <a:buChar char="•"/>
            </a:pPr>
            <a:r>
              <a:rPr lang="en-US" dirty="0" smtClean="0"/>
              <a:t>Designing a Type that listens for an event</a:t>
            </a:r>
          </a:p>
          <a:p>
            <a:pPr marL="628650" lvl="1" indent="-285750" algn="l">
              <a:buFont typeface="Arial" panose="020B0604020202020204" pitchFamily="34" charset="0"/>
              <a:buChar char="•"/>
            </a:pPr>
            <a:r>
              <a:rPr lang="en-US" dirty="0" smtClean="0"/>
              <a:t>Publisher – subscriber coupling</a:t>
            </a:r>
          </a:p>
          <a:p>
            <a:pPr marL="628650" lvl="1" indent="-285750" algn="l">
              <a:buFont typeface="Arial" panose="020B0604020202020204" pitchFamily="34" charset="0"/>
              <a:buChar char="•"/>
            </a:pPr>
            <a:r>
              <a:rPr lang="en-US" dirty="0" smtClean="0"/>
              <a:t>Weak events</a:t>
            </a: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events</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This strong connection can be resolved by using the weak event pattern and using the </a:t>
            </a:r>
            <a:r>
              <a:rPr lang="en-US" sz="2400" dirty="0" err="1"/>
              <a:t>WeakEventManager</a:t>
            </a:r>
            <a:r>
              <a:rPr lang="en-US" sz="2400" dirty="0"/>
              <a:t> as an intermediary between the publisher and listeners.</a:t>
            </a:r>
          </a:p>
          <a:p>
            <a:pPr marL="0" indent="0">
              <a:buNone/>
            </a:pPr>
            <a:endParaRPr lang="en-US" sz="2400" dirty="0"/>
          </a:p>
        </p:txBody>
      </p:sp>
      <p:pic>
        <p:nvPicPr>
          <p:cNvPr id="4" name="Picture 3" descr="https://hsto.org/getpro/habr/post_images/70f/070/d75/70f070d75ef2880c68c1c3b021c8db08.png"/>
          <p:cNvPicPr/>
          <p:nvPr/>
        </p:nvPicPr>
        <p:blipFill>
          <a:blip r:embed="rId2">
            <a:extLst>
              <a:ext uri="{28A0092B-C50C-407E-A947-70E740481C1C}">
                <a14:useLocalDpi xmlns:a14="http://schemas.microsoft.com/office/drawing/2010/main" val="0"/>
              </a:ext>
            </a:extLst>
          </a:blip>
          <a:srcRect/>
          <a:stretch>
            <a:fillRect/>
          </a:stretch>
        </p:blipFill>
        <p:spPr bwMode="auto">
          <a:xfrm>
            <a:off x="757881" y="3061969"/>
            <a:ext cx="7652951" cy="1658311"/>
          </a:xfrm>
          <a:prstGeom prst="rect">
            <a:avLst/>
          </a:prstGeom>
          <a:noFill/>
          <a:ln>
            <a:noFill/>
          </a:ln>
        </p:spPr>
      </p:pic>
    </p:spTree>
    <p:extLst>
      <p:ext uri="{BB962C8B-B14F-4D97-AF65-F5344CB8AC3E}">
        <p14:creationId xmlns:p14="http://schemas.microsoft.com/office/powerpoint/2010/main" val="133095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events</a:t>
            </a:r>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public class </a:t>
            </a:r>
            <a:r>
              <a:rPr lang="en-US" sz="22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WeakEventManager</a:t>
            </a:r>
            <a:r>
              <a:rPr lang="en-US" sz="22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&lt;</a:t>
            </a:r>
            <a:r>
              <a:rPr lang="en-US" sz="22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TEventSource</a:t>
            </a:r>
            <a:r>
              <a:rPr lang="en-US" sz="22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2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TEventArgs</a:t>
            </a:r>
            <a:r>
              <a:rPr lang="en-US" sz="22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&gt;</a:t>
            </a: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endPar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u="sng" dirty="0" err="1" smtClean="0">
                <a:solidFill>
                  <a:srgbClr val="0066CC"/>
                </a:solidFill>
                <a:latin typeface="Segoe UI" panose="020B0502040204020203" pitchFamily="34" charset="0"/>
                <a:ea typeface="Calibri" panose="020F0502020204030204" pitchFamily="34" charset="0"/>
                <a:cs typeface="Times New Roman" panose="02020603050405020304" pitchFamily="18" charset="0"/>
              </a:rPr>
              <a:t>System.Windows.WeakEventManager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where </a:t>
            </a:r>
            <a:r>
              <a:rPr lang="en-US" sz="24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TEventArgs</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System.EventArgs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Member of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System.Windows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Provides a type-safe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System.Windows.WeakEventManager</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that enables you to specify the event handler to use for the "weak event listener" pattern. This class defines a type parameter for the source of the event and a type parameter for the event data that is used.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Type </a:t>
            </a: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TEventSource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type that raises the event.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TEventArgs</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type that holds the event data.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2334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events</a:t>
            </a:r>
          </a:p>
        </p:txBody>
      </p:sp>
      <p:sp>
        <p:nvSpPr>
          <p:cNvPr id="3" name="Content Placeholder 2"/>
          <p:cNvSpPr>
            <a:spLocks noGrp="1"/>
          </p:cNvSpPr>
          <p:nvPr>
            <p:ph idx="1"/>
          </p:nvPr>
        </p:nvSpPr>
        <p:spPr/>
        <p:txBody>
          <a:bodyPr>
            <a:normAutofit fontScale="70000" lnSpcReduction="20000"/>
          </a:bodyPr>
          <a:lstStyle/>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Construct a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object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mm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Construct a Fax object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Construct a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CellPhone</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object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CellPhone</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phone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CellPhone</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//Register weak events by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p>
          <a:p>
            <a:pPr marL="0" marR="0" indent="0">
              <a:lnSpc>
                <a:spcPct val="107000"/>
              </a:lnSpc>
              <a:spcBef>
                <a:spcPts val="0"/>
              </a:spcBef>
              <a:spcAft>
                <a:spcPts val="0"/>
              </a:spcAft>
              <a:buNone/>
            </a:pP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AddHandler</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fax.FaxMsg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p>
          <a:p>
            <a:pPr marL="0" marR="0" indent="0">
              <a:lnSpc>
                <a:spcPct val="107000"/>
              </a:lnSpc>
              <a:spcBef>
                <a:spcPts val="0"/>
              </a:spcBef>
              <a:spcAft>
                <a:spcPts val="0"/>
              </a:spcAft>
              <a:buNone/>
            </a:pP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AddHandler</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phone.PhoneMsg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Unregister weak event for the Fax object by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rPr>
              <a:t>WeakEventManager</a:t>
            </a:r>
            <a:r>
              <a:rPr lang="en-US" sz="2600" b="1" dirty="0">
                <a:solidFill>
                  <a:srgbClr val="000000"/>
                </a:solidFill>
                <a:highlight>
                  <a:srgbClr val="FFFFFF"/>
                </a:highlight>
                <a:latin typeface="Consolas" panose="020B0609020204030204" pitchFamily="49" charset="0"/>
                <a:ea typeface="Calibri" panose="020F0502020204030204" pitchFamily="34" charset="0"/>
              </a:rPr>
              <a:t>&lt;</a:t>
            </a:r>
            <a:r>
              <a:rPr lang="en-US" sz="2600" b="1" dirty="0" err="1">
                <a:solidFill>
                  <a:srgbClr val="2B91AF"/>
                </a:solidFill>
                <a:highlight>
                  <a:srgbClr val="FFFFFF"/>
                </a:highlight>
                <a:latin typeface="Consolas" panose="020B0609020204030204" pitchFamily="49" charset="0"/>
                <a:ea typeface="Calibri" panose="020F0502020204030204" pitchFamily="34"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rPr>
              <a:t>NewMailEventArgs</a:t>
            </a:r>
            <a:r>
              <a:rPr lang="en-US" sz="2600" b="1" dirty="0" smtClean="0">
                <a:solidFill>
                  <a:srgbClr val="000000"/>
                </a:solidFill>
                <a:highlight>
                  <a:srgbClr val="FFFFFF"/>
                </a:highlight>
                <a:latin typeface="Consolas" panose="020B0609020204030204" pitchFamily="49" charset="0"/>
                <a:ea typeface="Calibri" panose="020F0502020204030204" pitchFamily="34" charset="0"/>
              </a:rPr>
              <a:t>&gt;.</a:t>
            </a:r>
          </a:p>
          <a:p>
            <a:pPr marL="0" indent="0">
              <a:buNone/>
            </a:pPr>
            <a:r>
              <a:rPr lang="en-US" sz="2600" b="1" dirty="0" smtClean="0">
                <a:solidFill>
                  <a:srgbClr val="000000"/>
                </a:solidFill>
                <a:highlight>
                  <a:srgbClr val="FFFFFF"/>
                </a:highlight>
                <a:latin typeface="Consolas" panose="020B0609020204030204" pitchFamily="49" charset="0"/>
                <a:ea typeface="Calibri" panose="020F0502020204030204" pitchFamily="34" charset="0"/>
              </a:rPr>
              <a:t>                </a:t>
            </a:r>
            <a:r>
              <a:rPr lang="en-US" sz="2600" b="1" dirty="0" err="1" smtClean="0">
                <a:solidFill>
                  <a:srgbClr val="000000"/>
                </a:solidFill>
                <a:highlight>
                  <a:srgbClr val="FFFFFF"/>
                </a:highlight>
                <a:latin typeface="Consolas" panose="020B0609020204030204" pitchFamily="49" charset="0"/>
                <a:ea typeface="Calibri" panose="020F0502020204030204" pitchFamily="34" charset="0"/>
              </a:rPr>
              <a:t>RemoveHandler</a:t>
            </a:r>
            <a:r>
              <a:rPr lang="en-US" sz="2600" b="1" dirty="0" smtClean="0">
                <a:solidFill>
                  <a:srgbClr val="000000"/>
                </a:solidFill>
                <a:highlight>
                  <a:srgbClr val="FFFFFF"/>
                </a:highlight>
                <a:latin typeface="Consolas" panose="020B0609020204030204" pitchFamily="49" charset="0"/>
                <a:ea typeface="Calibri" panose="020F0502020204030204" pitchFamily="34" charset="0"/>
              </a:rPr>
              <a:t>(mm</a:t>
            </a:r>
            <a:r>
              <a:rPr lang="en-US" sz="2600" b="1" dirty="0">
                <a:solidFill>
                  <a:srgbClr val="000000"/>
                </a:solidFill>
                <a:highlight>
                  <a:srgbClr val="FFFFFF"/>
                </a:highlight>
                <a:latin typeface="Consolas" panose="020B0609020204030204" pitchFamily="49" charset="0"/>
                <a:ea typeface="Calibri" panose="020F0502020204030204" pitchFamily="34" charset="0"/>
              </a:rPr>
              <a:t>, </a:t>
            </a:r>
            <a:r>
              <a:rPr lang="en-US" sz="2600" b="1" dirty="0">
                <a:solidFill>
                  <a:srgbClr val="A31515"/>
                </a:solidFill>
                <a:highlight>
                  <a:srgbClr val="FFFFFF"/>
                </a:highlight>
                <a:latin typeface="Consolas" panose="020B0609020204030204" pitchFamily="49" charset="0"/>
                <a:ea typeface="Calibri" panose="020F0502020204030204" pitchFamily="34" charset="0"/>
              </a:rPr>
              <a:t>"</a:t>
            </a:r>
            <a:r>
              <a:rPr lang="en-US" sz="2600" b="1" dirty="0" err="1">
                <a:solidFill>
                  <a:srgbClr val="A31515"/>
                </a:solidFill>
                <a:highlight>
                  <a:srgbClr val="FFFFFF"/>
                </a:highlight>
                <a:latin typeface="Consolas" panose="020B0609020204030204" pitchFamily="49" charset="0"/>
                <a:ea typeface="Calibri" panose="020F0502020204030204" pitchFamily="34" charset="0"/>
              </a:rPr>
              <a:t>NewMail</a:t>
            </a:r>
            <a:r>
              <a:rPr lang="en-US" sz="2600" b="1" dirty="0">
                <a:solidFill>
                  <a:srgbClr val="A31515"/>
                </a:solidFill>
                <a:highlight>
                  <a:srgbClr val="FFFFFF"/>
                </a:highlight>
                <a:latin typeface="Consolas" panose="020B0609020204030204" pitchFamily="49" charset="0"/>
                <a:ea typeface="Calibri" panose="020F0502020204030204" pitchFamily="34" charset="0"/>
              </a:rPr>
              <a:t>"</a:t>
            </a:r>
            <a:r>
              <a:rPr lang="en-US" sz="2600" b="1" dirty="0">
                <a:solidFill>
                  <a:srgbClr val="000000"/>
                </a:solidFill>
                <a:highlight>
                  <a:srgbClr val="FFFFFF"/>
                </a:highlight>
                <a:latin typeface="Consolas" panose="020B0609020204030204" pitchFamily="49" charset="0"/>
                <a:ea typeface="Calibri" panose="020F0502020204030204" pitchFamily="34"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rPr>
              <a:t>fax.FaxMsg</a:t>
            </a:r>
            <a:r>
              <a:rPr lang="en-US" sz="2600" b="1" dirty="0">
                <a:solidFill>
                  <a:srgbClr val="000000"/>
                </a:solidFill>
                <a:highlight>
                  <a:srgbClr val="FFFFFF"/>
                </a:highlight>
                <a:latin typeface="Consolas" panose="020B0609020204030204" pitchFamily="49" charset="0"/>
                <a:ea typeface="Calibri" panose="020F0502020204030204" pitchFamily="34" charset="0"/>
              </a:rPr>
              <a:t>);</a:t>
            </a:r>
            <a:endParaRPr lang="en-US" sz="2300" b="1" dirty="0"/>
          </a:p>
        </p:txBody>
      </p:sp>
    </p:spTree>
    <p:extLst>
      <p:ext uri="{BB962C8B-B14F-4D97-AF65-F5344CB8AC3E}">
        <p14:creationId xmlns:p14="http://schemas.microsoft.com/office/powerpoint/2010/main" val="271593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7811531" cy="3317746"/>
          </a:xfrm>
        </p:spPr>
        <p:txBody>
          <a:bodyPr>
            <a:normAutofit/>
          </a:bodyPr>
          <a:lstStyle/>
          <a:p>
            <a:pPr marL="285750" indent="-285750" algn="l">
              <a:buFont typeface="Arial" panose="020B0604020202020204" pitchFamily="34" charset="0"/>
              <a:buChar char="•"/>
            </a:pPr>
            <a:r>
              <a:rPr lang="en-GB" dirty="0" smtClean="0"/>
              <a:t>Create new project with events, or add this feature to your existing project.</a:t>
            </a:r>
          </a:p>
          <a:p>
            <a:pPr algn="l"/>
            <a:endParaRPr lang="en-GB" dirty="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numCol="1">
            <a:noAutofit/>
          </a:bodyPr>
          <a:lstStyle/>
          <a:p>
            <a:pPr algn="just"/>
            <a:r>
              <a:rPr lang="en-US" sz="1500" dirty="0" err="1"/>
              <a:t>Albahari</a:t>
            </a:r>
            <a:r>
              <a:rPr lang="en-US" sz="1500" dirty="0"/>
              <a:t> J, </a:t>
            </a:r>
            <a:r>
              <a:rPr lang="en-US" sz="1500" dirty="0" err="1"/>
              <a:t>Albahari</a:t>
            </a:r>
            <a:r>
              <a:rPr lang="en-US" sz="1500" dirty="0"/>
              <a:t> </a:t>
            </a:r>
            <a:r>
              <a:rPr lang="en-US" sz="1500" dirty="0" smtClean="0"/>
              <a:t>B (2012). C</a:t>
            </a:r>
            <a:r>
              <a:rPr lang="en-US" sz="1500" dirty="0"/>
              <a:t># 5.0 in a </a:t>
            </a:r>
            <a:r>
              <a:rPr lang="en-US" sz="1500" dirty="0" smtClean="0"/>
              <a:t>Nutshell. </a:t>
            </a:r>
          </a:p>
          <a:p>
            <a:pPr algn="just"/>
            <a:r>
              <a:rPr lang="en-US" sz="1500" dirty="0" smtClean="0">
                <a:hlinkClick r:id="rId2"/>
              </a:rPr>
              <a:t>MSDN</a:t>
            </a:r>
            <a:endParaRPr lang="en-US" sz="1500" dirty="0" smtClean="0"/>
          </a:p>
          <a:p>
            <a:pPr marL="0" indent="0" algn="just">
              <a:buNone/>
            </a:pPr>
            <a:endParaRPr lang="en-US" sz="1500" dirty="0" smtClean="0"/>
          </a:p>
          <a:p>
            <a:pPr lvl="1" algn="just"/>
            <a:endParaRPr lang="en-US" sz="1500" dirty="0" smtClean="0"/>
          </a:p>
          <a:p>
            <a:pPr marL="0" indent="0" algn="just">
              <a:buNone/>
            </a:pPr>
            <a:endParaRPr lang="en-US" sz="1800" dirty="0" smtClean="0"/>
          </a:p>
          <a:p>
            <a:pPr marL="0" indent="0" algn="just">
              <a:buNone/>
            </a:pPr>
            <a:endParaRPr lang="en-US" sz="1800" dirty="0" smtClean="0"/>
          </a:p>
          <a:p>
            <a:pPr marL="0" indent="0" algn="just">
              <a:buNone/>
            </a:pPr>
            <a:endParaRPr lang="en-US" sz="1500" dirty="0" smtClean="0"/>
          </a:p>
        </p:txBody>
      </p:sp>
    </p:spTree>
    <p:extLst>
      <p:ext uri="{BB962C8B-B14F-4D97-AF65-F5344CB8AC3E}">
        <p14:creationId xmlns:p14="http://schemas.microsoft.com/office/powerpoint/2010/main" val="3965165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into delegates</a:t>
            </a:r>
            <a:endParaRPr lang="en-US" dirty="0"/>
          </a:p>
        </p:txBody>
      </p:sp>
      <p:sp>
        <p:nvSpPr>
          <p:cNvPr id="3" name="Content Placeholder 2"/>
          <p:cNvSpPr>
            <a:spLocks noGrp="1"/>
          </p:cNvSpPr>
          <p:nvPr>
            <p:ph idx="1"/>
          </p:nvPr>
        </p:nvSpPr>
        <p:spPr/>
        <p:txBody>
          <a:bodyPr/>
          <a:lstStyle/>
          <a:p>
            <a:pPr marL="0" indent="0" algn="just">
              <a:buNone/>
            </a:pPr>
            <a:endParaRPr lang="en-US" sz="2400" dirty="0" smtClean="0"/>
          </a:p>
          <a:p>
            <a:pPr marL="0" indent="0" algn="just">
              <a:buNone/>
            </a:pPr>
            <a:r>
              <a:rPr lang="en-US" sz="2400" dirty="0" smtClean="0"/>
              <a:t>On </a:t>
            </a:r>
            <a:r>
              <a:rPr lang="en-US" sz="2400" dirty="0"/>
              <a:t>the surface, delegates seem easy to use: you define them by using C#’s delegate keyword, you construct instances of them by using the familiar new operator, and you invoke the callback by using the familiar method-call syntax (except instead of a method name, you use the variable that refers to the delegate object).</a:t>
            </a:r>
          </a:p>
          <a:p>
            <a:pPr marL="0" marR="0" indent="0">
              <a:lnSpc>
                <a:spcPct val="107000"/>
              </a:lnSpc>
              <a:spcBef>
                <a:spcPts val="0"/>
              </a:spcBef>
              <a:spcAft>
                <a:spcPts val="800"/>
              </a:spcAft>
              <a:buNone/>
            </a:pPr>
            <a:endParaRPr lang="en-US" sz="24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delegate</a:t>
            </a:r>
            <a:r>
              <a:rPr lang="en-US" sz="2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895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lstStyle/>
          <a:p>
            <a:pPr marL="0" indent="0" algn="just">
              <a:buNone/>
            </a:pPr>
            <a:r>
              <a:rPr lang="en-US" dirty="0"/>
              <a:t>The class defined by the compiler has four methods: a constructor, Invoke, </a:t>
            </a:r>
            <a:r>
              <a:rPr lang="en-US" dirty="0" err="1"/>
              <a:t>BeginInvoke</a:t>
            </a:r>
            <a:r>
              <a:rPr lang="en-US" dirty="0"/>
              <a:t>, and </a:t>
            </a:r>
            <a:r>
              <a:rPr lang="en-US" dirty="0" err="1"/>
              <a:t>EndInvoke</a:t>
            </a:r>
            <a:r>
              <a:rPr lang="en-US" dirty="0"/>
              <a:t>. In this chapter, I’ll concentrate on the constructor and Invoke methods. The </a:t>
            </a:r>
            <a:r>
              <a:rPr lang="en-US" dirty="0" err="1"/>
              <a:t>BeginInvoke</a:t>
            </a:r>
            <a:r>
              <a:rPr lang="en-US" dirty="0"/>
              <a:t> and </a:t>
            </a:r>
            <a:r>
              <a:rPr lang="en-US" dirty="0" err="1"/>
              <a:t>EndInvoke</a:t>
            </a:r>
            <a:r>
              <a:rPr lang="en-US" dirty="0"/>
              <a:t> methods are related to the .NET Framework's Asynchronous Programming Model which is now considered obsolete and has been replaced by tasks.</a:t>
            </a:r>
          </a:p>
          <a:p>
            <a:pPr marL="0" indent="0">
              <a:buNone/>
            </a:pPr>
            <a:endParaRPr lang="en-US" dirty="0"/>
          </a:p>
        </p:txBody>
      </p:sp>
      <p:pic>
        <p:nvPicPr>
          <p:cNvPr id="4" name="Picture 3"/>
          <p:cNvPicPr/>
          <p:nvPr/>
        </p:nvPicPr>
        <p:blipFill>
          <a:blip r:embed="rId2"/>
          <a:stretch>
            <a:fillRect/>
          </a:stretch>
        </p:blipFill>
        <p:spPr>
          <a:xfrm>
            <a:off x="1614616" y="3112744"/>
            <a:ext cx="6359611" cy="2492926"/>
          </a:xfrm>
          <a:prstGeom prst="rect">
            <a:avLst/>
          </a:prstGeom>
        </p:spPr>
      </p:pic>
    </p:spTree>
    <p:extLst>
      <p:ext uri="{BB962C8B-B14F-4D97-AF65-F5344CB8AC3E}">
        <p14:creationId xmlns:p14="http://schemas.microsoft.com/office/powerpoint/2010/main" val="189010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a:bodyPr>
          <a:lstStyle/>
          <a:p>
            <a:pPr marL="0" indent="0" algn="just">
              <a:buNone/>
            </a:pPr>
            <a:r>
              <a:rPr lang="en-US" dirty="0"/>
              <a:t>By themselves, delegates are incredibly useful. But add in their support for chaining, and delegates become even more useful. Chaining is a set or collection of delegate objects, and it provides the ability to invoke, or call, all of the methods represented by the delegates in the set.</a:t>
            </a:r>
          </a:p>
          <a:p>
            <a:pPr marL="0" marR="0" indent="0">
              <a:lnSpc>
                <a:spcPct val="107000"/>
              </a:lnSpc>
              <a:spcBef>
                <a:spcPts val="0"/>
              </a:spcBef>
              <a:spcAft>
                <a:spcPts val="0"/>
              </a:spcAft>
              <a:buNone/>
            </a:pP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public sealed override </a:t>
            </a:r>
            <a:r>
              <a:rPr lang="en-US" sz="20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000" b="1" u="sng" dirty="0">
                <a:solidFill>
                  <a:srgbClr val="0066CC"/>
                </a:solidFill>
                <a:latin typeface="Segoe UI" panose="020B0502040204020203" pitchFamily="34" charset="0"/>
                <a:ea typeface="Calibri" panose="020F0502020204030204" pitchFamily="34" charset="0"/>
                <a:cs typeface="Times New Roman" panose="02020603050405020304" pitchFamily="18" charset="0"/>
              </a:rPr>
              <a:t>[]</a:t>
            </a: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000" b="1" dirty="0" err="1"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GetInvocationList</a:t>
            </a:r>
            <a:r>
              <a:rPr lang="en-US" sz="20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1600" dirty="0" smtClean="0">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Member </a:t>
            </a: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of </a:t>
            </a:r>
            <a:r>
              <a:rPr lang="en-US" sz="20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a:t>
            </a:r>
            <a:r>
              <a:rPr lang="en-US" sz="20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0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MulticastDelegate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 the invocation list of this multicast delegate, in invocation order.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An array of delegates whose invocation lists collectively match the invocation list of this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2563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lnSpcReduction="10000"/>
          </a:bodyPr>
          <a:lstStyle/>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protected sealed override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CombineImpl</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follow</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Member </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of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MulticastDelegate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Combines this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with the specified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to form a new 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follow</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delegate to combine with this 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 delegate that is the new root of the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System.MulticastDelegate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invocation list.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1377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protected sealed override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RemoveImpl</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value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Member </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of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MulticastDelegate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Removes an element from the invocation list of this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System.MulticastDelegate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that is equal to the specified 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value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delegate to search for in the invocation list.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If value is found in the invocation list for this instance, then a new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without value in its invocation list; otherwise, this instance with its original invocation list.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3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 b, c, d;</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Create the delegate object a that references  the method Hello:</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 =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(Hello);</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Create the delegate object b that references  the method Goodbye: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 =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(Goodbye);</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The two delegates, a and b, are composed to form c, which calls both methods in order: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 = a + b;</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Remove a from the composed delegate, leaving d, which calls only the method Goodbye: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 = c - a;</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1251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model in </a:t>
            </a:r>
            <a:r>
              <a:rPr lang="en-US" dirty="0" err="1" smtClean="0"/>
              <a:t>c#</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just">
              <a:buNone/>
            </a:pPr>
            <a:r>
              <a:rPr lang="en-US" sz="2800" dirty="0" smtClean="0"/>
              <a:t>The </a:t>
            </a:r>
            <a:r>
              <a:rPr lang="en-US" sz="2800" dirty="0"/>
              <a:t>common language runtime’s (CLR’s) event model is based on delegates. A delegate is a type-safe way to invoke a callback method. Callback methods are the means by which objects receive the notifications they subscribed to.</a:t>
            </a:r>
          </a:p>
          <a:p>
            <a:pPr marL="0" indent="0">
              <a:buNone/>
            </a:pPr>
            <a:endParaRPr lang="en-US" dirty="0"/>
          </a:p>
        </p:txBody>
      </p:sp>
    </p:spTree>
    <p:extLst>
      <p:ext uri="{BB962C8B-B14F-4D97-AF65-F5344CB8AC3E}">
        <p14:creationId xmlns:p14="http://schemas.microsoft.com/office/powerpoint/2010/main" val="102883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2F292784-E3C9-4D5A-B757-65A58D62FC8D}"/>
</file>

<file path=customXml/itemProps2.xml><?xml version="1.0" encoding="utf-8"?>
<ds:datastoreItem xmlns:ds="http://schemas.openxmlformats.org/officeDocument/2006/customXml" ds:itemID="{DAFB2C97-C34C-490C-A063-4D5C58C2A077}"/>
</file>

<file path=customXml/itemProps3.xml><?xml version="1.0" encoding="utf-8"?>
<ds:datastoreItem xmlns:ds="http://schemas.openxmlformats.org/officeDocument/2006/customXml" ds:itemID="{ECAF32E9-A052-48A2-A3D6-EF13436B3C19}"/>
</file>

<file path=docProps/app.xml><?xml version="1.0" encoding="utf-8"?>
<Properties xmlns="http://schemas.openxmlformats.org/officeDocument/2006/extended-properties" xmlns:vt="http://schemas.openxmlformats.org/officeDocument/2006/docPropsVTypes">
  <Template>SummerWorkshop-New</Template>
  <TotalTime>2973</TotalTime>
  <Words>1436</Words>
  <Application>Microsoft Office PowerPoint</Application>
  <PresentationFormat>On-screen Show (4:3)</PresentationFormat>
  <Paragraphs>201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Consolas</vt:lpstr>
      <vt:lpstr>Franklin Gothic Book</vt:lpstr>
      <vt:lpstr>Franklin Gothic Medium</vt:lpstr>
      <vt:lpstr>Segoe UI</vt:lpstr>
      <vt:lpstr>Times New Roman</vt:lpstr>
      <vt:lpstr>Office Theme</vt:lpstr>
      <vt:lpstr>Events in C#.</vt:lpstr>
      <vt:lpstr>OBjectives</vt:lpstr>
      <vt:lpstr>Insight into delegates</vt:lpstr>
      <vt:lpstr>Insight into delegates</vt:lpstr>
      <vt:lpstr>Insight into delegates</vt:lpstr>
      <vt:lpstr>Insight into delegates</vt:lpstr>
      <vt:lpstr>Insight into delegates</vt:lpstr>
      <vt:lpstr>Insight into delegates</vt:lpstr>
      <vt:lpstr>Event model in c#</vt:lpstr>
      <vt:lpstr>Event model in c#</vt:lpstr>
      <vt:lpstr>Event model in c#</vt:lpstr>
      <vt:lpstr>Event model in c#</vt:lpstr>
      <vt:lpstr>Standard Event model in .net</vt:lpstr>
      <vt:lpstr>Designing a Type that exposes an event</vt:lpstr>
      <vt:lpstr>Designing a Type that exposes an event</vt:lpstr>
      <vt:lpstr>Designing a Type that exposes an event</vt:lpstr>
      <vt:lpstr>Designing Types That Listens for an Event</vt:lpstr>
      <vt:lpstr>Designing Types That Listens for an Event</vt:lpstr>
      <vt:lpstr>Publisher – subscriber coupling</vt:lpstr>
      <vt:lpstr>Weak events</vt:lpstr>
      <vt:lpstr>Weak events</vt:lpstr>
      <vt:lpstr>Weak events</vt:lpstr>
      <vt:lpstr>Assignment</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Constantin Andronic</dc:creator>
  <cp:lastModifiedBy>Constantin Andronic</cp:lastModifiedBy>
  <cp:revision>409</cp:revision>
  <dcterms:created xsi:type="dcterms:W3CDTF">2014-05-22T08:31:16Z</dcterms:created>
  <dcterms:modified xsi:type="dcterms:W3CDTF">2016-02-26T10:35:29Z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