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317" r:id="rId7"/>
    <p:sldId id="318" r:id="rId8"/>
    <p:sldId id="319" r:id="rId9"/>
    <p:sldId id="326" r:id="rId10"/>
    <p:sldId id="327" r:id="rId11"/>
    <p:sldId id="328" r:id="rId12"/>
    <p:sldId id="329" r:id="rId13"/>
    <p:sldId id="330" r:id="rId14"/>
    <p:sldId id="338" r:id="rId15"/>
    <p:sldId id="339" r:id="rId16"/>
    <p:sldId id="320" r:id="rId17"/>
    <p:sldId id="321" r:id="rId18"/>
    <p:sldId id="331" r:id="rId19"/>
    <p:sldId id="332" r:id="rId20"/>
    <p:sldId id="333" r:id="rId21"/>
    <p:sldId id="334" r:id="rId22"/>
    <p:sldId id="335" r:id="rId23"/>
    <p:sldId id="336" r:id="rId24"/>
    <p:sldId id="324" r:id="rId25"/>
    <p:sldId id="341" r:id="rId26"/>
    <p:sldId id="342" r:id="rId27"/>
    <p:sldId id="343" r:id="rId28"/>
    <p:sldId id="337" r:id="rId29"/>
    <p:sldId id="260" r:id="rId30"/>
    <p:sldId id="311" r:id="rId31"/>
    <p:sldId id="34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CC580-9522-D10A-64FC-3B0129877A1F}" v="6" dt="2021-03-31T13:14:49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Oproiu" userId="S::stefan.oproiu@amdaris.com::76665c86-e179-4390-a198-47f48828d0e6" providerId="AD" clId="Web-{92DCC580-9522-D10A-64FC-3B0129877A1F}"/>
    <pc:docChg chg="modSld">
      <pc:chgData name="Stefan Oproiu" userId="S::stefan.oproiu@amdaris.com::76665c86-e179-4390-a198-47f48828d0e6" providerId="AD" clId="Web-{92DCC580-9522-D10A-64FC-3B0129877A1F}" dt="2021-03-31T13:14:49.887" v="3"/>
      <pc:docMkLst>
        <pc:docMk/>
      </pc:docMkLst>
      <pc:sldChg chg="modSp">
        <pc:chgData name="Stefan Oproiu" userId="S::stefan.oproiu@amdaris.com::76665c86-e179-4390-a198-47f48828d0e6" providerId="AD" clId="Web-{92DCC580-9522-D10A-64FC-3B0129877A1F}" dt="2021-03-31T13:11:03.187" v="1"/>
        <pc:sldMkLst>
          <pc:docMk/>
          <pc:sldMk cId="646220471" sldId="333"/>
        </pc:sldMkLst>
        <pc:graphicFrameChg chg="modGraphic">
          <ac:chgData name="Stefan Oproiu" userId="S::stefan.oproiu@amdaris.com::76665c86-e179-4390-a198-47f48828d0e6" providerId="AD" clId="Web-{92DCC580-9522-D10A-64FC-3B0129877A1F}" dt="2021-03-31T13:11:03.187" v="1"/>
          <ac:graphicFrameMkLst>
            <pc:docMk/>
            <pc:sldMk cId="646220471" sldId="333"/>
            <ac:graphicFrameMk id="4" creationId="{00000000-0000-0000-0000-000000000000}"/>
          </ac:graphicFrameMkLst>
        </pc:graphicFrameChg>
      </pc:sldChg>
      <pc:sldChg chg="modSp">
        <pc:chgData name="Stefan Oproiu" userId="S::stefan.oproiu@amdaris.com::76665c86-e179-4390-a198-47f48828d0e6" providerId="AD" clId="Web-{92DCC580-9522-D10A-64FC-3B0129877A1F}" dt="2021-03-31T13:14:49.887" v="3"/>
        <pc:sldMkLst>
          <pc:docMk/>
          <pc:sldMk cId="1231345622" sldId="334"/>
        </pc:sldMkLst>
        <pc:graphicFrameChg chg="mod modGraphic">
          <ac:chgData name="Stefan Oproiu" userId="S::stefan.oproiu@amdaris.com::76665c86-e179-4390-a198-47f48828d0e6" providerId="AD" clId="Web-{92DCC580-9522-D10A-64FC-3B0129877A1F}" dt="2021-03-31T13:14:49.887" v="3"/>
          <ac:graphicFrameMkLst>
            <pc:docMk/>
            <pc:sldMk cId="1231345622" sldId="334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06/08/02/686456.aspx" TargetMode="External"/><Relationship Id="rId2" Type="http://schemas.openxmlformats.org/officeDocument/2006/relationships/hyperlink" Target="http://blogs.msdn.com/b/abhinaba/archive/2005/08/08/448939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dethinked.com/c-closures-explaine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LINQ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Sergiu Grajdean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8599" y="4450728"/>
            <a:ext cx="3041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Continuous 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join clause is useful for associating elements from different source sequences that have no direct relationship in the object model</a:t>
            </a:r>
          </a:p>
          <a:p>
            <a:pPr algn="just"/>
            <a:r>
              <a:rPr lang="en-US" sz="1800" dirty="0"/>
              <a:t>The pattern type is 							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TFirst</a:t>
            </a:r>
            <a:r>
              <a:rPr lang="en-US" sz="1800" dirty="0"/>
              <a:t>&gt;,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TSecond</a:t>
            </a:r>
            <a:r>
              <a:rPr lang="en-US" sz="1800" dirty="0"/>
              <a:t>&gt; →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TResult</a:t>
            </a:r>
            <a:r>
              <a:rPr lang="en-US" sz="1800" dirty="0"/>
              <a:t>&gt;</a:t>
            </a:r>
          </a:p>
          <a:p>
            <a:pPr algn="just"/>
            <a:r>
              <a:rPr lang="en-US" sz="1800" dirty="0"/>
              <a:t>Main Joining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12949"/>
              </p:ext>
            </p:extLst>
          </p:nvPr>
        </p:nvGraphicFramePr>
        <p:xfrm>
          <a:off x="914402" y="2841487"/>
          <a:ext cx="7166918" cy="225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07">
                <a:tc>
                  <a:txBody>
                    <a:bodyPr/>
                    <a:lstStyle/>
                    <a:p>
                      <a:r>
                        <a:rPr lang="en-US" b="1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lookup strategy to match elements from two collections, emitting a flat result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r>
                        <a:rPr lang="en-US" b="1" dirty="0" err="1"/>
                        <a:t>GroupJoin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above, but emits a hierarchical result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r>
                        <a:rPr lang="en-US" b="1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Enumerates two sequences in step (like a zipper), applying a function over each element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Join example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698269" y="1582341"/>
            <a:ext cx="61597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90946" y="1287432"/>
            <a:ext cx="112055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magnus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Hedlund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Magnus"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terry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"Adams, Terry"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charlotte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"Weiss, Charlotte"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barley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"Barley"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Owner = terry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"Boots"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Owner = terry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whiskers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"Whiskers"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Owner = charlotte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daisy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"Daisy"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Owner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magnus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people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magnus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terry, charlotte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pets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 barley, boots, whiskers, daisy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(pets,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person =&gt; person,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pet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pet.Owner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(person, pet) =&gt;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Pet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Ordering operators return the same elements in a different order 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 → </a:t>
            </a:r>
            <a:r>
              <a:rPr lang="en-US" sz="1800" dirty="0" err="1"/>
              <a:t>IOrderedEnumerable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</a:t>
            </a:r>
          </a:p>
          <a:p>
            <a:pPr algn="just"/>
            <a:r>
              <a:rPr lang="en-US" sz="1800" dirty="0"/>
              <a:t>Main Ordering methods are: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10060"/>
              </p:ext>
            </p:extLst>
          </p:nvPr>
        </p:nvGraphicFramePr>
        <p:xfrm>
          <a:off x="741407" y="2561400"/>
          <a:ext cx="7166918" cy="155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r>
                        <a:rPr lang="en-US" b="1" dirty="0" err="1"/>
                        <a:t>OrderBy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ThenBy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a sequence in ascending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79">
                <a:tc>
                  <a:txBody>
                    <a:bodyPr/>
                    <a:lstStyle/>
                    <a:p>
                      <a:r>
                        <a:rPr lang="en-US" b="1" dirty="0" err="1"/>
                        <a:t>OrderByDescending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ThenByDescending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a sequence in descending order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54">
                <a:tc>
                  <a:txBody>
                    <a:bodyPr/>
                    <a:lstStyle/>
                    <a:p>
                      <a:r>
                        <a:rPr lang="en-US" b="1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sequence in reverse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53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61366"/>
            <a:ext cx="8299219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Organizes a flat input sequence into sequences of groups</a:t>
            </a:r>
          </a:p>
          <a:p>
            <a:r>
              <a:rPr lang="en-US" sz="1800" dirty="0"/>
              <a:t>The pattern type is 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 → 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IGrouping</a:t>
            </a:r>
            <a:r>
              <a:rPr lang="en-US" sz="1800" dirty="0"/>
              <a:t>&lt;</a:t>
            </a:r>
            <a:r>
              <a:rPr lang="en-US" sz="1800" dirty="0" err="1"/>
              <a:t>TSource,TElement</a:t>
            </a:r>
            <a:r>
              <a:rPr lang="en-US" sz="1800" dirty="0"/>
              <a:t>&gt;&gt;</a:t>
            </a:r>
          </a:p>
          <a:p>
            <a:pPr algn="just"/>
            <a:r>
              <a:rPr lang="en-US" sz="1800" dirty="0"/>
              <a:t>Main Grouping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37029"/>
              </p:ext>
            </p:extLst>
          </p:nvPr>
        </p:nvGraphicFramePr>
        <p:xfrm>
          <a:off x="708156" y="2984750"/>
          <a:ext cx="7166918" cy="83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r>
                        <a:rPr lang="en-US" b="1" dirty="0" err="1"/>
                        <a:t>GroupBy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 a sequence into subsequences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3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Represents main operations from set theory</a:t>
            </a:r>
          </a:p>
          <a:p>
            <a:pPr algn="just"/>
            <a:r>
              <a:rPr lang="en-US" sz="1800" dirty="0"/>
              <a:t>The pattern type is 						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&gt;,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&gt;→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</a:t>
            </a:r>
          </a:p>
          <a:p>
            <a:pPr algn="just"/>
            <a:r>
              <a:rPr lang="en-US" sz="1800" dirty="0"/>
              <a:t>Main Set operators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41522"/>
              </p:ext>
            </p:extLst>
          </p:nvPr>
        </p:nvGraphicFramePr>
        <p:xfrm>
          <a:off x="628650" y="2951498"/>
          <a:ext cx="7166918" cy="238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Concat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concatenation of elements in each of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concatenation of elements in each of the two sequences, excluding duplicates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Intersect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elements present in both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elements present in the first, but not the second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05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Converts primary sequence in another type of sequence</a:t>
            </a:r>
          </a:p>
          <a:p>
            <a:pPr algn="just"/>
            <a:r>
              <a:rPr lang="en-US" sz="1800" dirty="0"/>
              <a:t>Main Conversion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64317"/>
              </p:ext>
            </p:extLst>
          </p:nvPr>
        </p:nvGraphicFramePr>
        <p:xfrm>
          <a:off x="691980" y="2009464"/>
          <a:ext cx="7166918" cy="330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OfType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&lt;T&gt;, discarding wrongly typed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89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&lt;T&gt;, throwing an exception if there are any wrongly typed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ToArray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 to T[]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ToList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 to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ToDictionary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 to Dictionary&lt;</a:t>
                      </a:r>
                      <a:r>
                        <a:rPr lang="en-US" dirty="0" err="1"/>
                        <a:t>TKey,TValue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ToLookup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 to </a:t>
                      </a:r>
                      <a:r>
                        <a:rPr lang="en-US" dirty="0" err="1"/>
                        <a:t>ILookup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TKey,TElement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AsEnumerable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Downcasts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AsQueryable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Casts or converts to </a:t>
                      </a:r>
                      <a:r>
                        <a:rPr lang="en-US" dirty="0" err="1"/>
                        <a:t>IQueryable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79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Returns one element from set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&gt;→ </a:t>
            </a:r>
            <a:r>
              <a:rPr lang="en-US" sz="1800" dirty="0" err="1"/>
              <a:t>TSource</a:t>
            </a:r>
            <a:endParaRPr lang="en-US" sz="1800" dirty="0"/>
          </a:p>
          <a:p>
            <a:pPr algn="just"/>
            <a:r>
              <a:rPr lang="en-US" sz="1800" dirty="0"/>
              <a:t>Main Element operators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4447"/>
              </p:ext>
            </p:extLst>
          </p:nvPr>
        </p:nvGraphicFramePr>
        <p:xfrm>
          <a:off x="757883" y="2330740"/>
          <a:ext cx="7166918" cy="309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First, </a:t>
                      </a:r>
                      <a:r>
                        <a:rPr lang="en-US" b="1" dirty="0" err="1"/>
                        <a:t>FirstOrDefault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first element in the sequence, optionally satisfying a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Last, </a:t>
                      </a:r>
                      <a:r>
                        <a:rPr lang="en-US" b="1" dirty="0" err="1"/>
                        <a:t>LastOrDefault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last element in the sequence, optionally satisfying a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Single, </a:t>
                      </a:r>
                      <a:r>
                        <a:rPr lang="en-US" b="1" dirty="0" err="1"/>
                        <a:t>SingleOrDefault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Equivalent to First/First </a:t>
                      </a:r>
                      <a:r>
                        <a:rPr lang="en-US" dirty="0" err="1"/>
                        <a:t>OrDefault</a:t>
                      </a:r>
                      <a:r>
                        <a:rPr lang="en-US" dirty="0"/>
                        <a:t>, but throws an exception if there is more than one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ElementAt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ElementAtOrDefault</a:t>
                      </a:r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element at the</a:t>
                      </a:r>
                    </a:p>
                    <a:p>
                      <a:r>
                        <a:rPr lang="en-US" dirty="0"/>
                        <a:t>specified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DefaultIfEmpty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single-element sequence whose value is default(</a:t>
                      </a:r>
                      <a:r>
                        <a:rPr lang="en-US" dirty="0" err="1"/>
                        <a:t>TSource</a:t>
                      </a:r>
                      <a:r>
                        <a:rPr lang="en-US" dirty="0"/>
                        <a:t>) if the sequence has no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22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Enumerate a sequence and returns a scalar value 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&gt;→ scalar</a:t>
            </a:r>
          </a:p>
          <a:p>
            <a:pPr algn="just"/>
            <a:r>
              <a:rPr lang="en-US" sz="1800" dirty="0"/>
              <a:t>Main Aggregation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01690"/>
              </p:ext>
            </p:extLst>
          </p:nvPr>
        </p:nvGraphicFramePr>
        <p:xfrm>
          <a:off x="757883" y="2330740"/>
          <a:ext cx="7166918" cy="258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Count, </a:t>
                      </a:r>
                      <a:r>
                        <a:rPr lang="en-US" b="1" err="1"/>
                        <a:t>LongCount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the input sequence, optionally satisfying a </a:t>
                      </a:r>
                      <a:r>
                        <a:rPr lang="en-US"/>
                        <a:t>predicate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smallest or largest element in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Sum,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a numeric sum or average over elements in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 a custom aggregation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4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Returns a bool value if sequence satisfies a condition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&gt;→ bool</a:t>
            </a:r>
          </a:p>
          <a:p>
            <a:pPr algn="just"/>
            <a:r>
              <a:rPr lang="en-US" sz="1800" dirty="0"/>
              <a:t>Main Quantifier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95904"/>
              </p:ext>
            </p:extLst>
          </p:nvPr>
        </p:nvGraphicFramePr>
        <p:xfrm>
          <a:off x="757883" y="2330740"/>
          <a:ext cx="7166918" cy="258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input sequence contains the given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any elements satisfy the given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all elements satisfy the given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SequenceEqual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second sequence has identical elements to the input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75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Standard Query Operators 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Filtering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Projection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Joining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Ordering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Grouping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Conversion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Element Operators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Aggregation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Quantifiers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Generation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Returns a bool value if sequence satisfies a condition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void→IEnumerable</a:t>
            </a:r>
            <a:r>
              <a:rPr lang="en-US" sz="1800" dirty="0"/>
              <a:t>&lt;</a:t>
            </a:r>
            <a:r>
              <a:rPr lang="en-US" sz="1800" dirty="0" err="1"/>
              <a:t>TResult</a:t>
            </a:r>
            <a:r>
              <a:rPr lang="en-US" sz="1800" dirty="0"/>
              <a:t>&gt;</a:t>
            </a:r>
          </a:p>
          <a:p>
            <a:pPr algn="just"/>
            <a:r>
              <a:rPr lang="en-US" sz="1800" dirty="0"/>
              <a:t>Main Generation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84927"/>
              </p:ext>
            </p:extLst>
          </p:nvPr>
        </p:nvGraphicFramePr>
        <p:xfrm>
          <a:off x="757883" y="2330740"/>
          <a:ext cx="7166918" cy="206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empty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sequence of repeating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sequence of integers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26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Closure is a function along with its lexical environment (available variables and their values) when the function is created.</a:t>
            </a:r>
          </a:p>
          <a:p>
            <a:pPr algn="just"/>
            <a:r>
              <a:rPr lang="en-US" sz="1800" dirty="0"/>
              <a:t>From the definition of Closure it can be inferred that Closure remembers the values of the variables during its creation. However in C# the outer local variable is shared with the anonymous method by creating it on the heap.</a:t>
            </a:r>
          </a:p>
          <a:p>
            <a:pPr algn="just"/>
            <a:r>
              <a:rPr lang="en-US" sz="1800" dirty="0"/>
              <a:t>When a local variable is captured into a closure a helper class is created and the variable is transformed into a property.</a:t>
            </a:r>
          </a:p>
          <a:p>
            <a:pPr algn="just"/>
            <a:r>
              <a:rPr lang="en-US" sz="1800" dirty="0"/>
              <a:t>A captured variables lives for at least as long as any delegate instance referring to it.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93777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 of closure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50415"/>
            <a:ext cx="8373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20" y="1550415"/>
            <a:ext cx="6603160" cy="4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81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Snapshot of multiple captured variable scopes in memory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50415"/>
            <a:ext cx="8373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69" y="1693438"/>
            <a:ext cx="5382375" cy="38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0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 of closure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50415"/>
            <a:ext cx="8373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1351631"/>
            <a:ext cx="4084893" cy="152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61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1062583"/>
            <a:ext cx="83984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AnonymousClass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__AnonymousMethod1(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anonymousClass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AnonymousClass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anonymousClass.myVar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__anonymousClass.__AnonymousMethod1;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6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31774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one or more sequences and use at least one operator of each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closures in operations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B (2012). C# 5.0 in a Nutshell. </a:t>
            </a:r>
          </a:p>
          <a:p>
            <a:pPr algn="just"/>
            <a:r>
              <a:rPr lang="en-US" sz="1500" dirty="0">
                <a:hlinkClick r:id="rId2"/>
              </a:rPr>
              <a:t>Anonymous methods and closures in C#</a:t>
            </a:r>
            <a:endParaRPr lang="en-US" sz="1500" dirty="0"/>
          </a:p>
          <a:p>
            <a:pPr algn="just"/>
            <a:r>
              <a:rPr lang="en-US" sz="1500" dirty="0">
                <a:hlinkClick r:id="rId3"/>
              </a:rPr>
              <a:t>The implementation of anonymous methods in C# and its consequences (part 1)</a:t>
            </a:r>
            <a:endParaRPr lang="en-US" sz="1500" dirty="0"/>
          </a:p>
          <a:p>
            <a:pPr algn="just"/>
            <a:r>
              <a:rPr lang="en-US" sz="1500" dirty="0">
                <a:hlinkClick r:id="rId4"/>
              </a:rPr>
              <a:t>C# Closures Explained</a:t>
            </a:r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14746"/>
              </p:ext>
            </p:extLst>
          </p:nvPr>
        </p:nvGraphicFramePr>
        <p:xfrm>
          <a:off x="1524000" y="1397000"/>
          <a:ext cx="6096000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6709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2421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88519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700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23.02.2016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Joining example added, minor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5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5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Query Operators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standard query operators are the methods that form the Language-Integrated Query (LINQ) pattern</a:t>
            </a:r>
          </a:p>
          <a:p>
            <a:pPr algn="just"/>
            <a:r>
              <a:rPr lang="en-US" sz="1800" dirty="0"/>
              <a:t>The standard query operators fall into three categories:</a:t>
            </a:r>
          </a:p>
          <a:p>
            <a:pPr lvl="1" algn="just"/>
            <a:r>
              <a:rPr lang="en-US" sz="1500" dirty="0"/>
              <a:t>Sequence in, sequence out (sequence-to-sequence)  </a:t>
            </a:r>
          </a:p>
          <a:p>
            <a:pPr lvl="2" algn="just"/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TIn</a:t>
            </a:r>
            <a:r>
              <a:rPr lang="en-US" sz="1200" dirty="0"/>
              <a:t>&gt; → </a:t>
            </a:r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TOut</a:t>
            </a:r>
            <a:r>
              <a:rPr lang="en-US" sz="1200" dirty="0"/>
              <a:t>&gt;</a:t>
            </a:r>
          </a:p>
          <a:p>
            <a:pPr lvl="1" algn="just"/>
            <a:r>
              <a:rPr lang="en-US" sz="1500" dirty="0"/>
              <a:t>Sequence in, single element or scalar value out</a:t>
            </a:r>
          </a:p>
          <a:p>
            <a:pPr lvl="2" algn="just"/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TSource</a:t>
            </a:r>
            <a:r>
              <a:rPr lang="en-US" sz="1200" dirty="0"/>
              <a:t>&gt; → scalar</a:t>
            </a:r>
          </a:p>
          <a:p>
            <a:pPr lvl="1" algn="just"/>
            <a:r>
              <a:rPr lang="en-US" sz="1500" dirty="0"/>
              <a:t>Nothing in, sequence out (generation methods)</a:t>
            </a:r>
          </a:p>
          <a:p>
            <a:pPr lvl="2" algn="just"/>
            <a:r>
              <a:rPr lang="en-US" sz="1200" dirty="0"/>
              <a:t>void → </a:t>
            </a:r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TResult</a:t>
            </a:r>
            <a:r>
              <a:rPr lang="en-US" sz="1200" dirty="0"/>
              <a:t>&gt;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9672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Filtering refers to the operation of restricting the result set to contain only those elements that satisfy a specified condition. It is also known as selection.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pattern type is </a:t>
            </a:r>
            <a:r>
              <a:rPr lang="en-US" sz="1800" b="1" dirty="0" err="1"/>
              <a:t>IEnumerable</a:t>
            </a:r>
            <a:r>
              <a:rPr lang="en-US" sz="1800" b="1" dirty="0"/>
              <a:t>&lt;</a:t>
            </a:r>
            <a:r>
              <a:rPr lang="en-US" sz="1800" b="1" dirty="0" err="1"/>
              <a:t>TSource</a:t>
            </a:r>
            <a:r>
              <a:rPr lang="en-US" sz="1800" b="1" dirty="0"/>
              <a:t>&gt; → </a:t>
            </a:r>
            <a:r>
              <a:rPr lang="en-US" sz="1800" b="1" dirty="0" err="1"/>
              <a:t>IEnumerable</a:t>
            </a:r>
            <a:r>
              <a:rPr lang="en-US" sz="1800" b="1" dirty="0"/>
              <a:t>&lt;</a:t>
            </a:r>
            <a:r>
              <a:rPr lang="en-US" sz="1800" b="1" dirty="0" err="1"/>
              <a:t>TSource</a:t>
            </a:r>
            <a:r>
              <a:rPr lang="en-US" sz="1800" b="1" dirty="0"/>
              <a:t>&gt;</a:t>
            </a:r>
          </a:p>
          <a:p>
            <a:pPr algn="just"/>
            <a:r>
              <a:rPr lang="en-US" sz="1800" dirty="0"/>
              <a:t>Number of elements returned after filtering operation is equals or less than number of input collection.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9" y="1958922"/>
            <a:ext cx="2950948" cy="12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Main filtering methods are: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67745"/>
              </p:ext>
            </p:extLst>
          </p:nvPr>
        </p:nvGraphicFramePr>
        <p:xfrm>
          <a:off x="1037968" y="1677087"/>
          <a:ext cx="6384324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subset of elements that satisfy a given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first count elements and discards the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Ignores the first count elements and returns the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TakeWhile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Emits elements from the input sequence until the predicate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SkipWhile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Ignores elements from the input sequence until the predicate is false, and then emits the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sequence that excludes duplicates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77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1633311"/>
            <a:ext cx="8143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col = new int[] {1, 2, 3, 4, 5, 6, 7, 8, 1,2};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odds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% 2 != 0);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//odds={1,3,5,7,1}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col.Take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//first2={1,2}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last3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col.Skip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//last3={6,7,8,1,2}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lst5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col.TakeWhile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&lt; 5);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//lst5={1,2,3,4}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gtt5 = col.SkipWhile(x =&gt; x &lt; 5);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//gtt5={5,6,7,8,1,2}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distinct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col.Distinct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//distinct={1,2,3,4,5,6,7,8}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2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Projection refers to the operation of transforming an object into a new form that often consists only of those properties that will be subsequently used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b="1" dirty="0" err="1"/>
              <a:t>IEnumerable</a:t>
            </a:r>
            <a:r>
              <a:rPr lang="en-US" sz="1800" b="1" dirty="0"/>
              <a:t>&lt;</a:t>
            </a:r>
            <a:r>
              <a:rPr lang="en-US" sz="1800" b="1" dirty="0" err="1"/>
              <a:t>TSource</a:t>
            </a:r>
            <a:r>
              <a:rPr lang="en-US" sz="1800" b="1" dirty="0"/>
              <a:t>&gt; → </a:t>
            </a:r>
            <a:r>
              <a:rPr lang="en-US" sz="1800" b="1" dirty="0" err="1"/>
              <a:t>IEnumerable</a:t>
            </a:r>
            <a:r>
              <a:rPr lang="en-US" sz="1800" b="1" dirty="0"/>
              <a:t>&lt;</a:t>
            </a:r>
            <a:r>
              <a:rPr lang="en-US" sz="1800" b="1" dirty="0" err="1"/>
              <a:t>TResult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</a:p>
          <a:p>
            <a:pPr algn="just"/>
            <a:r>
              <a:rPr lang="en-US" sz="1800" dirty="0"/>
              <a:t>Number of elements of resulting collection is the same as input collection</a:t>
            </a:r>
          </a:p>
          <a:p>
            <a:pPr algn="just"/>
            <a:r>
              <a:rPr lang="en-US" sz="1800" dirty="0"/>
              <a:t>Main Projection methods are: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96942"/>
              </p:ext>
            </p:extLst>
          </p:nvPr>
        </p:nvGraphicFramePr>
        <p:xfrm>
          <a:off x="628650" y="2986901"/>
          <a:ext cx="7570572" cy="1585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6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66">
                <a:tc>
                  <a:txBody>
                    <a:bodyPr/>
                    <a:lstStyle/>
                    <a:p>
                      <a:r>
                        <a:rPr lang="en-US" b="1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Transforms each input element with the given lambda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66">
                <a:tc>
                  <a:txBody>
                    <a:bodyPr/>
                    <a:lstStyle/>
                    <a:p>
                      <a:r>
                        <a:rPr lang="en-US" b="1" dirty="0" err="1"/>
                        <a:t>SelectMany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Transforms each input element, and then flattens and concatenates the resultant subsequences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51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Select example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50" y="1635352"/>
            <a:ext cx="86538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ProjectionExample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Ohnon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"Sarah"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"Connor"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"Robbie"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"Williams"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users.Select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5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SelectMany</a:t>
            </a:r>
            <a:r>
              <a:rPr lang="en-US" sz="1800" dirty="0"/>
              <a:t> example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50" y="1621986"/>
            <a:ext cx="856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9" y="1621986"/>
            <a:ext cx="6920917" cy="36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B32AC37F00247874D4427955735E9" ma:contentTypeVersion="11" ma:contentTypeDescription="Create a new document." ma:contentTypeScope="" ma:versionID="af0b23bc888412d7df4b506d671534db">
  <xsd:schema xmlns:xsd="http://www.w3.org/2001/XMLSchema" xmlns:xs="http://www.w3.org/2001/XMLSchema" xmlns:p="http://schemas.microsoft.com/office/2006/metadata/properties" xmlns:ns2="20400e34-d395-42f5-8494-f20c6592eb2c" xmlns:ns3="532134fb-f5a0-4ded-9879-b62317c7c28f" targetNamespace="http://schemas.microsoft.com/office/2006/metadata/properties" ma:root="true" ma:fieldsID="954d504ce1b6d3b712fb5210bc47abf2" ns2:_="" ns3:_="">
    <xsd:import namespace="20400e34-d395-42f5-8494-f20c6592eb2c"/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00e34-d395-42f5-8494-f20c6592e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1eefaf-e118-49aa-818c-bc75380c65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7f33e51-8bca-4508-85d8-bf7a3adc7f05}" ma:internalName="TaxCatchAll" ma:showField="CatchAllData" ma:web="532134fb-f5a0-4ded-9879-b62317c7c2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400e34-d395-42f5-8494-f20c6592eb2c">
      <Terms xmlns="http://schemas.microsoft.com/office/infopath/2007/PartnerControls"/>
    </lcf76f155ced4ddcb4097134ff3c332f>
    <TaxCatchAll xmlns="532134fb-f5a0-4ded-9879-b62317c7c28f" xsi:nil="true"/>
  </documentManagement>
</p:properties>
</file>

<file path=customXml/itemProps1.xml><?xml version="1.0" encoding="utf-8"?>
<ds:datastoreItem xmlns:ds="http://schemas.openxmlformats.org/officeDocument/2006/customXml" ds:itemID="{86C4BB26-928A-469E-BAAF-0FB1443E5802}"/>
</file>

<file path=customXml/itemProps2.xml><?xml version="1.0" encoding="utf-8"?>
<ds:datastoreItem xmlns:ds="http://schemas.openxmlformats.org/officeDocument/2006/customXml" ds:itemID="{95B4087A-D557-43C7-9A83-126B8EE06C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245324-8F3F-47FE-BA44-7A178E5E1D56}">
  <ds:schemaRefs>
    <ds:schemaRef ds:uri="http://www.w3.org/XML/1998/namespace"/>
    <ds:schemaRef ds:uri="http://purl.org/dc/dcmitype/"/>
    <ds:schemaRef ds:uri="532134fb-f5a0-4ded-9879-b62317c7c28f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3807</TotalTime>
  <Words>1740</Words>
  <Application>Microsoft Office PowerPoint</Application>
  <PresentationFormat>On-screen Show (4:3)</PresentationFormat>
  <Paragraphs>361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LINQ Operators</vt:lpstr>
      <vt:lpstr>OBjectives</vt:lpstr>
      <vt:lpstr>Standard Query Operators Overview</vt:lpstr>
      <vt:lpstr>Filtering</vt:lpstr>
      <vt:lpstr>Filtering</vt:lpstr>
      <vt:lpstr>Filtering</vt:lpstr>
      <vt:lpstr>Projection</vt:lpstr>
      <vt:lpstr>Projection</vt:lpstr>
      <vt:lpstr>Projection</vt:lpstr>
      <vt:lpstr>Joining</vt:lpstr>
      <vt:lpstr>Joining</vt:lpstr>
      <vt:lpstr>Joining</vt:lpstr>
      <vt:lpstr>Ordering</vt:lpstr>
      <vt:lpstr>Grouping</vt:lpstr>
      <vt:lpstr>Set Operators</vt:lpstr>
      <vt:lpstr>Conversion Methods</vt:lpstr>
      <vt:lpstr>Element Operators</vt:lpstr>
      <vt:lpstr>Aggregation Methods</vt:lpstr>
      <vt:lpstr>Quantifiers</vt:lpstr>
      <vt:lpstr>Generation Methods</vt:lpstr>
      <vt:lpstr>Closures</vt:lpstr>
      <vt:lpstr>Closures </vt:lpstr>
      <vt:lpstr>Closures </vt:lpstr>
      <vt:lpstr>Closures </vt:lpstr>
      <vt:lpstr>Closures</vt:lpstr>
      <vt:lpstr>Assignment</vt:lpstr>
      <vt:lpstr>References </vt:lpstr>
      <vt:lpstr>Revisions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Oleg Lucas</cp:lastModifiedBy>
  <cp:revision>536</cp:revision>
  <dcterms:created xsi:type="dcterms:W3CDTF">2014-05-22T08:31:16Z</dcterms:created>
  <dcterms:modified xsi:type="dcterms:W3CDTF">2021-03-31T13:14:50Z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0x010100BADB32AC37F00247874D4427955735E9</vt:lpwstr>
  </property>
</Properties>
</file>