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312" r:id="rId7"/>
    <p:sldId id="313" r:id="rId8"/>
    <p:sldId id="314" r:id="rId9"/>
    <p:sldId id="315" r:id="rId10"/>
    <p:sldId id="316" r:id="rId11"/>
    <p:sldId id="318" r:id="rId12"/>
    <p:sldId id="339" r:id="rId13"/>
    <p:sldId id="340" r:id="rId14"/>
    <p:sldId id="343" r:id="rId15"/>
    <p:sldId id="320" r:id="rId16"/>
    <p:sldId id="349" r:id="rId17"/>
    <p:sldId id="333" r:id="rId18"/>
    <p:sldId id="344" r:id="rId19"/>
    <p:sldId id="346" r:id="rId20"/>
    <p:sldId id="348" r:id="rId21"/>
    <p:sldId id="341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50" r:id="rId34"/>
    <p:sldId id="351" r:id="rId35"/>
    <p:sldId id="352" r:id="rId36"/>
    <p:sldId id="332" r:id="rId37"/>
    <p:sldId id="353" r:id="rId38"/>
    <p:sldId id="260" r:id="rId39"/>
    <p:sldId id="31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6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228593.asp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C#. File system and streams.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Constantin  andronic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8599" y="4450728"/>
            <a:ext cx="3041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Continuous staff improvement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C5B36B6-0B83-CF3B-488E-6C789B61B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2262"/>
            <a:ext cx="9144000" cy="176392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874CA8-F4F8-39B4-13CA-61A5C92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1367"/>
            <a:ext cx="7886700" cy="209437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Streams</a:t>
            </a:r>
            <a:r>
              <a:rPr lang="en-US" dirty="0"/>
              <a:t> are used to transfer data between a source and a consumer. </a:t>
            </a:r>
          </a:p>
          <a:p>
            <a:r>
              <a:rPr lang="en-US" b="1" dirty="0"/>
              <a:t>Stream</a:t>
            </a:r>
            <a:r>
              <a:rPr lang="en-US" dirty="0"/>
              <a:t> deals with data serially – either one byte at a time or in blocks of manageable size. Hence, a stream can use a small, fixed amount of memory regardless of the size of the source.</a:t>
            </a:r>
          </a:p>
          <a:p>
            <a:r>
              <a:rPr lang="en-US" dirty="0"/>
              <a:t>If the data is being transferred from some outside source into your program, it is called </a:t>
            </a:r>
            <a:r>
              <a:rPr lang="en-US" i="1" dirty="0"/>
              <a:t>reading </a:t>
            </a:r>
            <a:r>
              <a:rPr lang="en-US" dirty="0"/>
              <a:t>from the stream.</a:t>
            </a:r>
          </a:p>
          <a:p>
            <a:r>
              <a:rPr lang="en-US" dirty="0"/>
              <a:t>If the data is being transferred from your program to some outside source, it is called </a:t>
            </a:r>
            <a:r>
              <a:rPr lang="en-US" i="1" dirty="0"/>
              <a:t>writing </a:t>
            </a:r>
            <a:r>
              <a:rPr lang="en-US" dirty="0"/>
              <a:t>to the stream</a:t>
            </a:r>
          </a:p>
          <a:p>
            <a:r>
              <a:rPr lang="en-US" b="1" dirty="0"/>
              <a:t>Streams</a:t>
            </a:r>
            <a:r>
              <a:rPr lang="en-US" dirty="0"/>
              <a:t> can transport data both ways.</a:t>
            </a:r>
          </a:p>
        </p:txBody>
      </p:sp>
    </p:spTree>
    <p:extLst>
      <p:ext uri="{BB962C8B-B14F-4D97-AF65-F5344CB8AC3E}">
        <p14:creationId xmlns:p14="http://schemas.microsoft.com/office/powerpoint/2010/main" val="402592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Streams provide the following advantages:</a:t>
            </a:r>
          </a:p>
          <a:p>
            <a:pPr lvl="1" algn="just"/>
            <a:r>
              <a:rPr lang="en-US" dirty="0"/>
              <a:t>A common abstraction for a variety of data sources. You can use the same interface to read/write to/from a file, network, pipe, etc.</a:t>
            </a:r>
          </a:p>
          <a:p>
            <a:pPr lvl="1" algn="just"/>
            <a:r>
              <a:rPr lang="en-US" dirty="0"/>
              <a:t>By processing data sequentially, using streams can improve application performance</a:t>
            </a:r>
          </a:p>
          <a:p>
            <a:pPr lvl="1" algn="just"/>
            <a:r>
              <a:rPr lang="en-US" dirty="0"/>
              <a:t>Streams reduces the amount of memory necessary to store data.</a:t>
            </a:r>
          </a:p>
          <a:p>
            <a:pPr algn="just"/>
            <a:r>
              <a:rPr lang="en-US" dirty="0"/>
              <a:t>There are 3 stages when interacting with a stream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dirty="0"/>
              <a:t>Creating/Opening the stream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dirty="0"/>
              <a:t>Read/write data to/from the stream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dirty="0"/>
              <a:t>Closing the stream</a:t>
            </a:r>
          </a:p>
          <a:p>
            <a:pPr algn="just"/>
            <a:r>
              <a:rPr lang="en-US" dirty="0"/>
              <a:t>The abstract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Stream</a:t>
            </a:r>
            <a:r>
              <a:rPr lang="en-US" dirty="0"/>
              <a:t> class is the base for all streams. It defines methods and properties for three fundamental operations, </a:t>
            </a:r>
            <a:r>
              <a:rPr lang="en-US" b="1" dirty="0"/>
              <a:t>readings</a:t>
            </a:r>
            <a:r>
              <a:rPr lang="en-US" dirty="0"/>
              <a:t>, </a:t>
            </a:r>
            <a:r>
              <a:rPr lang="en-US" b="1" dirty="0"/>
              <a:t>writing </a:t>
            </a:r>
            <a:r>
              <a:rPr lang="en-US" dirty="0"/>
              <a:t>and </a:t>
            </a:r>
            <a:r>
              <a:rPr lang="en-US" b="1" dirty="0"/>
              <a:t>seeking </a:t>
            </a:r>
            <a:r>
              <a:rPr lang="en-US" dirty="0"/>
              <a:t>as well as for administrative tasks such as </a:t>
            </a:r>
            <a:r>
              <a:rPr lang="en-US" b="1" dirty="0"/>
              <a:t>closing</a:t>
            </a:r>
            <a:r>
              <a:rPr lang="en-US" dirty="0"/>
              <a:t>, </a:t>
            </a:r>
            <a:r>
              <a:rPr lang="en-US" b="1" dirty="0"/>
              <a:t>flushing </a:t>
            </a:r>
            <a:r>
              <a:rPr lang="en-US" dirty="0"/>
              <a:t>and </a:t>
            </a:r>
            <a:r>
              <a:rPr lang="en-US" b="1" dirty="0"/>
              <a:t>configuring timeouts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Abstract Stream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1400431"/>
          <a:ext cx="8111696" cy="4250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Member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Meaning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CanRead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CanWrite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CanSeek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Determines whether the current stream supports reading, seeking, and/or writing.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7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Close()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Closes the current stream and releases any resources (such as sockets and file handles) associated with the current stream. Internally, this method is aliased to the Dispose() method; therefore, closing a stream is functionally equivalent to disposing a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Flush()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Updates the underlying data source or repository with the current state of the buffer and then clears the buffer. If a stream does not implement a buffer, this method does nothing.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Length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length of the stream in bytes.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Position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Determines the position in the current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ReadByte()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ReadAsync()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Reads a sequence of bytes (or a single byte) from the current stream and advances the current position in the stream by the number of bytes read.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Seek()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Sets the position in the current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SetLength()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Sets the length of the current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WriteByte()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WriteAsync()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Writes a sequence of bytes (or a single byte) to the current stream and advances the current position in this stream by the number of bytes written.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44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202"/>
            <a:ext cx="7886700" cy="414552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.NET stream architecture centers on three concepts </a:t>
            </a:r>
            <a:r>
              <a:rPr lang="en-US" b="1" dirty="0"/>
              <a:t>backing stores</a:t>
            </a:r>
            <a:r>
              <a:rPr lang="en-US" dirty="0"/>
              <a:t>, </a:t>
            </a:r>
            <a:r>
              <a:rPr lang="en-US" b="1" dirty="0"/>
              <a:t>decorators </a:t>
            </a:r>
            <a:r>
              <a:rPr lang="en-US" dirty="0"/>
              <a:t>and </a:t>
            </a:r>
            <a:r>
              <a:rPr lang="en-US" b="1" dirty="0"/>
              <a:t>adapters</a:t>
            </a:r>
          </a:p>
          <a:p>
            <a:pPr algn="just"/>
            <a:r>
              <a:rPr lang="en-US" b="1" dirty="0"/>
              <a:t>Backing store stream</a:t>
            </a:r>
            <a:r>
              <a:rPr lang="ro-MD" b="1" dirty="0"/>
              <a:t>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is the endpoint that makes input and output useful such as a file or network connection. A </a:t>
            </a:r>
            <a:r>
              <a:rPr lang="en-US" b="1" dirty="0"/>
              <a:t>backing store stream</a:t>
            </a:r>
            <a:r>
              <a:rPr lang="en-US" dirty="0"/>
              <a:t> is hardwired to a particular type of backing store such as </a:t>
            </a:r>
            <a:r>
              <a:rPr lang="en-US" b="1" dirty="0" err="1"/>
              <a:t>FileStream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NetworkStream</a:t>
            </a:r>
            <a:r>
              <a:rPr lang="en-US" dirty="0"/>
              <a:t>. Deals exclusively with </a:t>
            </a:r>
            <a:r>
              <a:rPr lang="en-US" b="1" dirty="0"/>
              <a:t>bytes</a:t>
            </a:r>
            <a:r>
              <a:rPr lang="en-US" dirty="0"/>
              <a:t>.</a:t>
            </a:r>
            <a:endParaRPr lang="en-US" b="1" dirty="0"/>
          </a:p>
          <a:p>
            <a:pPr algn="just"/>
            <a:r>
              <a:rPr lang="en-US" b="1" dirty="0"/>
              <a:t>Decorators</a:t>
            </a:r>
            <a:r>
              <a:rPr lang="en-US" dirty="0"/>
              <a:t> </a:t>
            </a:r>
            <a:r>
              <a:rPr lang="en-US" b="1" dirty="0"/>
              <a:t>stream</a:t>
            </a:r>
            <a:r>
              <a:rPr lang="ro-MD" b="1" dirty="0"/>
              <a:t> </a:t>
            </a:r>
            <a:r>
              <a:rPr lang="en-US" dirty="0"/>
              <a:t>– These feed off another stream transforming the data in some way, such as </a:t>
            </a:r>
            <a:r>
              <a:rPr lang="en-US" b="1" dirty="0" err="1"/>
              <a:t>GZipStream</a:t>
            </a:r>
            <a:r>
              <a:rPr lang="en-US" dirty="0"/>
              <a:t> or </a:t>
            </a:r>
            <a:r>
              <a:rPr lang="en-US" b="1" dirty="0" err="1"/>
              <a:t>CryptoStream</a:t>
            </a:r>
            <a:r>
              <a:rPr lang="en-US" dirty="0"/>
              <a:t>. Deals exclusively with </a:t>
            </a:r>
            <a:r>
              <a:rPr lang="en-US" b="1" dirty="0"/>
              <a:t>bytes</a:t>
            </a:r>
            <a:r>
              <a:rPr lang="en-US" dirty="0"/>
              <a:t>.</a:t>
            </a:r>
            <a:r>
              <a:rPr lang="en-US" b="1" dirty="0"/>
              <a:t> </a:t>
            </a:r>
          </a:p>
          <a:p>
            <a:pPr algn="just"/>
            <a:r>
              <a:rPr lang="en-US" b="1" dirty="0"/>
              <a:t>Adapters</a:t>
            </a:r>
            <a:r>
              <a:rPr lang="ro-MD" b="1" dirty="0"/>
              <a:t> </a:t>
            </a:r>
            <a:r>
              <a:rPr lang="en-US" dirty="0"/>
              <a:t>–</a:t>
            </a:r>
            <a:r>
              <a:rPr lang="ro-MD" b="1" dirty="0"/>
              <a:t> </a:t>
            </a:r>
            <a:r>
              <a:rPr lang="en-US" dirty="0"/>
              <a:t>Make possible to write/read </a:t>
            </a:r>
            <a:r>
              <a:rPr lang="en-US" b="1" dirty="0"/>
              <a:t>data types</a:t>
            </a:r>
            <a:r>
              <a:rPr lang="en-US" dirty="0"/>
              <a:t>(ex. Strings, integers or XML elements) to/from the stream. </a:t>
            </a:r>
          </a:p>
          <a:p>
            <a:pPr algn="just"/>
            <a:r>
              <a:rPr lang="en-US" b="1" dirty="0"/>
              <a:t>Closing </a:t>
            </a:r>
            <a:r>
              <a:rPr lang="en-US" dirty="0"/>
              <a:t>the decorator/adapter stream </a:t>
            </a:r>
            <a:r>
              <a:rPr lang="en-US" b="1" dirty="0"/>
              <a:t>closes </a:t>
            </a:r>
            <a:r>
              <a:rPr lang="en-US" dirty="0"/>
              <a:t>the underlying backing store stream.</a:t>
            </a:r>
          </a:p>
        </p:txBody>
      </p:sp>
    </p:spTree>
    <p:extLst>
      <p:ext uri="{BB962C8B-B14F-4D97-AF65-F5344CB8AC3E}">
        <p14:creationId xmlns:p14="http://schemas.microsoft.com/office/powerpoint/2010/main" val="85375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5F529-4A6B-7C80-AE3A-CAE07BBDA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419" y="1262063"/>
            <a:ext cx="6437161" cy="4144962"/>
          </a:xfrm>
        </p:spPr>
      </p:pic>
    </p:spTree>
    <p:extLst>
      <p:ext uri="{BB962C8B-B14F-4D97-AF65-F5344CB8AC3E}">
        <p14:creationId xmlns:p14="http://schemas.microsoft.com/office/powerpoint/2010/main" val="334770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Backing store streams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A7D342-6958-4987-32D7-38CF39D29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26741"/>
            <a:ext cx="7886700" cy="3215606"/>
          </a:xfrm>
        </p:spPr>
      </p:pic>
    </p:spTree>
    <p:extLst>
      <p:ext uri="{BB962C8B-B14F-4D97-AF65-F5344CB8AC3E}">
        <p14:creationId xmlns:p14="http://schemas.microsoft.com/office/powerpoint/2010/main" val="15814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Decorator Streams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118D8B-4EA4-9D4A-BA19-38F3AA7C4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19721"/>
            <a:ext cx="7886700" cy="3029646"/>
          </a:xfrm>
        </p:spPr>
      </p:pic>
    </p:spTree>
    <p:extLst>
      <p:ext uri="{BB962C8B-B14F-4D97-AF65-F5344CB8AC3E}">
        <p14:creationId xmlns:p14="http://schemas.microsoft.com/office/powerpoint/2010/main" val="38415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350E6-9926-7B5D-85A4-A2BC3BF18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85" y="1262063"/>
            <a:ext cx="7523429" cy="4144962"/>
          </a:xfrm>
        </p:spPr>
      </p:pic>
    </p:spTree>
    <p:extLst>
      <p:ext uri="{BB962C8B-B14F-4D97-AF65-F5344CB8AC3E}">
        <p14:creationId xmlns:p14="http://schemas.microsoft.com/office/powerpoint/2010/main" val="338238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 of Streams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9282A1F-9EDD-86D5-EAD3-546178A81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5" y="993790"/>
            <a:ext cx="8606890" cy="46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FileStream</a:t>
            </a:r>
            <a:r>
              <a:rPr lang="en-US" sz="2400" dirty="0"/>
              <a:t> class provides an implementation for the abstract Stream members in a manner appropriate for file-based streaming. It is a fairly primitive stream; it can read or write only a single byte or an array of bytes</a:t>
            </a:r>
          </a:p>
          <a:p>
            <a:pPr marL="0" indent="0" algn="just">
              <a:buNone/>
            </a:pPr>
            <a:r>
              <a:rPr lang="en-US" sz="2400" dirty="0"/>
              <a:t>http://www.csharp-examples.net/filestream-read-file/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StreamWriter</a:t>
            </a:r>
            <a:r>
              <a:rPr lang="en-US" sz="2400" dirty="0"/>
              <a:t> and </a:t>
            </a:r>
            <a:r>
              <a:rPr lang="en-US" sz="2400" dirty="0" err="1"/>
              <a:t>StreamReader</a:t>
            </a:r>
            <a:r>
              <a:rPr lang="en-US" sz="2400" dirty="0"/>
              <a:t> classes are useful whenever you need to read or write character-based data (e.g., strings). Both of these types work by default with Unicode characters; however, you can change this by supplying a properly configured </a:t>
            </a:r>
            <a:r>
              <a:rPr lang="en-US" sz="2400" dirty="0" err="1"/>
              <a:t>System.Text.Encoding</a:t>
            </a:r>
            <a:r>
              <a:rPr lang="en-US" sz="2400" dirty="0"/>
              <a:t> object reference.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Exploring the system.io namespace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General view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Getting information about drives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Getting information about file system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/>
              </a:rPr>
              <a:t>Reading and writing data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Streams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Reading and writing text data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Reading and writing binary information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Simplified reading-writing with the File class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/>
              </a:rPr>
              <a:t>Monitoring file system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Event model in monitoring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FileSystemWatcher</a:t>
            </a:r>
            <a:r>
              <a:rPr lang="en-US" dirty="0">
                <a:solidFill>
                  <a:schemeClr val="bg1"/>
                </a:solidFill>
              </a:rPr>
              <a:t> class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83" y="1261366"/>
            <a:ext cx="8952858" cy="469300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        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"Enter file name"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 the file and display its contents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reader 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 {  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          reader 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StreamReader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         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reader.ReadLine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line !=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line =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reader.ReadLine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             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(line);   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      }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IOException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{   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e.Message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            if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(reader !=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             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reader.Close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    </a:t>
            </a:r>
            <a:endParaRPr lang="en-US" sz="2300" b="1" dirty="0"/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      }</a:t>
            </a:r>
            <a:endParaRPr lang="en-US" sz="2300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1976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StreamReader</a:t>
            </a:r>
            <a:r>
              <a:rPr lang="en-US" sz="2400" dirty="0"/>
              <a:t> derives from an abstract type named </a:t>
            </a:r>
            <a:r>
              <a:rPr lang="en-US" sz="2400" dirty="0" err="1"/>
              <a:t>TextReader</a:t>
            </a:r>
            <a:r>
              <a:rPr lang="en-US" sz="2400" dirty="0"/>
              <a:t>, as does the related </a:t>
            </a:r>
            <a:r>
              <a:rPr lang="en-US" sz="2400" dirty="0" err="1"/>
              <a:t>StringReader</a:t>
            </a:r>
            <a:r>
              <a:rPr lang="en-US" sz="2400" dirty="0"/>
              <a:t> type. The </a:t>
            </a:r>
            <a:r>
              <a:rPr lang="en-US" sz="2400" dirty="0" err="1"/>
              <a:t>TextReader</a:t>
            </a:r>
            <a:r>
              <a:rPr lang="en-US" sz="2400" dirty="0"/>
              <a:t> base class provides a limited set of functionality to each of these descendants; specifically, it provides the ability to read and peek into a character stream.</a:t>
            </a:r>
          </a:p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dirty="0" err="1"/>
              <a:t>StreamWriter</a:t>
            </a:r>
            <a:r>
              <a:rPr lang="en-US" sz="2400" dirty="0"/>
              <a:t> type (as well as </a:t>
            </a:r>
            <a:r>
              <a:rPr lang="en-US" sz="2400" dirty="0" err="1"/>
              <a:t>StringWriter</a:t>
            </a:r>
            <a:r>
              <a:rPr lang="en-US" sz="2400" dirty="0"/>
              <a:t>) derives from an abstract base class named </a:t>
            </a:r>
            <a:r>
              <a:rPr lang="en-US" sz="2400" dirty="0" err="1"/>
              <a:t>TextWriter</a:t>
            </a:r>
            <a:r>
              <a:rPr lang="en-US" sz="2400" dirty="0"/>
              <a:t>. This class defines members that allow derived types to write textual data to a given character stream.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5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Core Members of </a:t>
            </a:r>
            <a:r>
              <a:rPr lang="en-US" b="1" i="1" dirty="0" err="1"/>
              <a:t>TextWriter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6502"/>
              </p:ext>
            </p:extLst>
          </p:nvPr>
        </p:nvGraphicFramePr>
        <p:xfrm>
          <a:off x="716692" y="1542646"/>
          <a:ext cx="7990703" cy="3806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method closes the writer and frees any associated resources. In the process, the buffer is automatically flushed (again, this member is functionally equivalent to calling the Dispose() method).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Flush()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method clears all buffers for the current writer and causes any buffered data to be written to the underlying device; however, it does not close the writer.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NewLine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property indicates the newline constant for the derived writer class. The default line terminator for the Windows OS is a carriage return, followed by a line feed (\r\n).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WriteAsync()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overloaded method writes data to the text stream without a newline constant.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WriteLine()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WriteLineAsync()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overloaded method writes data to the text stream with a newline constant.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43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/>
              <a:t>The last two members of the </a:t>
            </a:r>
            <a:r>
              <a:rPr lang="en-US" sz="2400" dirty="0" err="1"/>
              <a:t>TextWriter</a:t>
            </a:r>
            <a:r>
              <a:rPr lang="en-US" sz="2400" dirty="0"/>
              <a:t> class probably look familiar to you. If you recall, the </a:t>
            </a:r>
            <a:r>
              <a:rPr lang="en-US" sz="2400" dirty="0" err="1"/>
              <a:t>System.Console</a:t>
            </a:r>
            <a:r>
              <a:rPr lang="en-US" sz="2400" dirty="0"/>
              <a:t> type has Write() and </a:t>
            </a:r>
            <a:r>
              <a:rPr lang="en-US" sz="2400" dirty="0" err="1"/>
              <a:t>WriteLine</a:t>
            </a:r>
            <a:r>
              <a:rPr lang="en-US" sz="2400" dirty="0"/>
              <a:t>() members that push textual data to the standard output device. In fact, the </a:t>
            </a:r>
            <a:r>
              <a:rPr lang="en-US" sz="2400" dirty="0" err="1"/>
              <a:t>Console.In</a:t>
            </a:r>
            <a:r>
              <a:rPr lang="en-US" sz="2400" dirty="0"/>
              <a:t> property wraps a </a:t>
            </a:r>
            <a:r>
              <a:rPr lang="en-US" sz="2400" dirty="0" err="1"/>
              <a:t>TextReader</a:t>
            </a:r>
            <a:r>
              <a:rPr lang="en-US" sz="2400" dirty="0"/>
              <a:t>, and the </a:t>
            </a:r>
            <a:r>
              <a:rPr lang="en-US" sz="2400" dirty="0" err="1"/>
              <a:t>Console.Out</a:t>
            </a:r>
            <a:r>
              <a:rPr lang="en-US" sz="2400" dirty="0"/>
              <a:t> property wraps a </a:t>
            </a:r>
            <a:r>
              <a:rPr lang="en-US" sz="2400" dirty="0" err="1"/>
              <a:t>TextWriter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 derived </a:t>
            </a:r>
            <a:r>
              <a:rPr lang="en-US" sz="2400" dirty="0" err="1"/>
              <a:t>StreamWriter</a:t>
            </a:r>
            <a:r>
              <a:rPr lang="en-US" sz="2400" dirty="0"/>
              <a:t> class provides an appropriate implementation for the Write(), Close(), and Flush() methods, and it defines the additional </a:t>
            </a:r>
            <a:r>
              <a:rPr lang="en-US" sz="2400" dirty="0" err="1"/>
              <a:t>AutoFlush</a:t>
            </a:r>
            <a:r>
              <a:rPr lang="en-US" sz="2400" dirty="0"/>
              <a:t> property. When set to true, this property forces </a:t>
            </a:r>
            <a:r>
              <a:rPr lang="en-US" sz="2400" dirty="0" err="1"/>
              <a:t>StreamWriter</a:t>
            </a:r>
            <a:r>
              <a:rPr lang="en-US" sz="2400" dirty="0"/>
              <a:t> to flush all data every time you perform a write operation. Be aware that you can gain better performance by setting </a:t>
            </a:r>
            <a:r>
              <a:rPr lang="en-US" sz="2400" dirty="0" err="1"/>
              <a:t>AutoFlush</a:t>
            </a:r>
            <a:r>
              <a:rPr lang="en-US" sz="2400" dirty="0"/>
              <a:t> to false, provided you always call Close() when you finish writing with a </a:t>
            </a:r>
            <a:r>
              <a:rPr lang="en-US" sz="2400" dirty="0" err="1"/>
              <a:t>StreamWriter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8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TextReader</a:t>
            </a:r>
            <a:r>
              <a:rPr lang="en-US" b="1" i="1" dirty="0"/>
              <a:t> Core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10632"/>
              </p:ext>
            </p:extLst>
          </p:nvPr>
        </p:nvGraphicFramePr>
        <p:xfrm>
          <a:off x="716692" y="1400433"/>
          <a:ext cx="7798658" cy="4053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Meaning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Peek()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Returns the next available character (expressed as an integer) without actually changing the position of the reader. A value of -1 indicates you are at the end of the stream.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Reads data from an input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ReadBlock()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ReadBlockAsync()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Reads a specified maximum number of characters from the current stream and writes the data to a buffer, beginning at a specified index.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ReadLine()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ReadLineAsync()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Reads a line of characters from the current stream and returns the data as a string (a null string indicates EOF).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ReadToEnd()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ReadToEndAsync()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Reads all characters from the current position to the end of the stream and returns them as a single string.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1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Methods of the File Type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99898"/>
              </p:ext>
            </p:extLst>
          </p:nvPr>
        </p:nvGraphicFramePr>
        <p:xfrm>
          <a:off x="708454" y="1392199"/>
          <a:ext cx="7867135" cy="4242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ReadAllBytes()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the specified file, returns the binary data as an array of bytes,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ReadAllLines()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returns the character data as an array of strings,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ReadAllText()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returns the character data as a </a:t>
                      </a:r>
                      <a:r>
                        <a:rPr lang="en-US" sz="2000" dirty="0" err="1">
                          <a:effectLst/>
                        </a:rPr>
                        <a:t>System.String</a:t>
                      </a:r>
                      <a:r>
                        <a:rPr lang="en-US" sz="2000" dirty="0">
                          <a:effectLst/>
                        </a:rPr>
                        <a:t>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WriteAllBytes()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the specified file, writes out the byte array,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WriteAllLines()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writes out an array of strings,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WriteAllText()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writes the character data from a specified string,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2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myTasks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"Repair water tap"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"Buy bread and milk"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"Study last C# features"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"Complete lecture materials"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"Phone to mum"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.WriteAllLines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@"D:\Mix\tasks.txt"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myTasks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.ReadAllLines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@"D:\Mix\tasks.txt"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 do: {0}"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task);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400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BinaryReader</a:t>
            </a:r>
            <a:r>
              <a:rPr lang="en-US" sz="1800" dirty="0"/>
              <a:t> and </a:t>
            </a:r>
            <a:r>
              <a:rPr lang="en-US" sz="1800" dirty="0" err="1"/>
              <a:t>BinaryWriter</a:t>
            </a:r>
            <a:r>
              <a:rPr lang="en-US" sz="1800" dirty="0"/>
              <a:t> derive directly from </a:t>
            </a:r>
            <a:r>
              <a:rPr lang="en-US" sz="1800" dirty="0" err="1"/>
              <a:t>System.Object</a:t>
            </a:r>
            <a:r>
              <a:rPr lang="en-US" sz="1800" dirty="0"/>
              <a:t>. These types allow you to read and write discrete data types to an underlying stream in a compact binary format. The </a:t>
            </a:r>
            <a:r>
              <a:rPr lang="en-US" sz="1800" dirty="0" err="1"/>
              <a:t>BinaryWriter</a:t>
            </a:r>
            <a:r>
              <a:rPr lang="en-US" sz="1800" dirty="0"/>
              <a:t> class defines a highly overloaded Write() method to place a data type in the underlying stream. In addition to the Write() member, </a:t>
            </a:r>
            <a:r>
              <a:rPr lang="en-US" sz="1800" dirty="0" err="1"/>
              <a:t>BinaryWriter</a:t>
            </a:r>
            <a:r>
              <a:rPr lang="en-US" sz="1800" dirty="0"/>
              <a:t> provides additional members that allow you to get or set the Stream-derived type; it also offers support for random access to the data.</a:t>
            </a:r>
          </a:p>
          <a:p>
            <a:pPr marL="0" indent="0">
              <a:buNone/>
            </a:pPr>
            <a:r>
              <a:rPr lang="en-US" sz="1800" b="1" i="1" dirty="0" err="1"/>
              <a:t>BinaryWriter</a:t>
            </a:r>
            <a:r>
              <a:rPr lang="en-US" sz="1800" b="1" i="1" dirty="0"/>
              <a:t> Core Members</a:t>
            </a:r>
            <a:endParaRPr lang="en-US" sz="1800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05125"/>
              </p:ext>
            </p:extLst>
          </p:nvPr>
        </p:nvGraphicFramePr>
        <p:xfrm>
          <a:off x="628650" y="3385753"/>
          <a:ext cx="7886700" cy="2219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BaseStream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This read-only property provides access to the underlying stream used with the BinaryWriter object.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Close()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closes the binary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Flush()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flushes the binary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Seek()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sets the position in the current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writes a value to the current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057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BinaryReader</a:t>
            </a:r>
            <a:r>
              <a:rPr lang="en-US" b="1" i="1" dirty="0"/>
              <a:t> Core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75536"/>
              </p:ext>
            </p:extLst>
          </p:nvPr>
        </p:nvGraphicFramePr>
        <p:xfrm>
          <a:off x="741404" y="1507524"/>
          <a:ext cx="7900087" cy="3899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BaseStream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read-only property provides access to the underlying stream used with the </a:t>
                      </a:r>
                      <a:r>
                        <a:rPr lang="en-US" sz="2000" dirty="0" err="1">
                          <a:effectLst/>
                        </a:rPr>
                        <a:t>BinaryReader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method closes the binary reader.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PeekChar()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method returns the next available character without advancing the position in the stream.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method reads a given set of bytes or characters and stores them in the incoming array.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3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ReadXXXX()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</a:t>
                      </a:r>
                      <a:r>
                        <a:rPr lang="en-US" sz="2000" dirty="0" err="1">
                          <a:effectLst/>
                        </a:rPr>
                        <a:t>BinaryReader</a:t>
                      </a:r>
                      <a:r>
                        <a:rPr lang="en-US" sz="2000" dirty="0">
                          <a:effectLst/>
                        </a:rPr>
                        <a:t> class defines numerous read methods that grab the next type from the stream (e.g., </a:t>
                      </a:r>
                      <a:r>
                        <a:rPr lang="en-US" sz="2000" dirty="0" err="1">
                          <a:effectLst/>
                        </a:rPr>
                        <a:t>ReadBoolean</a:t>
                      </a:r>
                      <a:r>
                        <a:rPr lang="en-US" sz="2000" dirty="0">
                          <a:effectLst/>
                        </a:rPr>
                        <a:t>(), </a:t>
                      </a:r>
                      <a:r>
                        <a:rPr lang="en-US" sz="2000" dirty="0" err="1">
                          <a:effectLst/>
                        </a:rPr>
                        <a:t>ReadByte</a:t>
                      </a:r>
                      <a:r>
                        <a:rPr lang="en-US" sz="2000" dirty="0">
                          <a:effectLst/>
                        </a:rPr>
                        <a:t>(), and ReadInt32()).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61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"BinFile.dat"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f.OpenWrite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{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1234.67;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34567;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"A, B, C"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f.OpenRead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{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br.ReadDouble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(br.ReadInt32());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br.ReadString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8814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system.io namespace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89" y="1090923"/>
            <a:ext cx="8493211" cy="43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7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System.IO.FILe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82CC2CA-5455-13F6-DF79-D18AF4955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5" b="46734"/>
          <a:stretch/>
        </p:blipFill>
        <p:spPr>
          <a:xfrm>
            <a:off x="628650" y="2784021"/>
            <a:ext cx="7807322" cy="1085850"/>
          </a:xfrm>
        </p:spPr>
      </p:pic>
    </p:spTree>
    <p:extLst>
      <p:ext uri="{BB962C8B-B14F-4D97-AF65-F5344CB8AC3E}">
        <p14:creationId xmlns:p14="http://schemas.microsoft.com/office/powerpoint/2010/main" val="179278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System.IO.FILe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B1C65-BF18-30C1-296E-0A0522E7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static methods for the </a:t>
            </a:r>
            <a:r>
              <a:rPr lang="en-US" b="1" dirty="0"/>
              <a:t>creation</a:t>
            </a:r>
            <a:r>
              <a:rPr lang="en-US" dirty="0"/>
              <a:t>, </a:t>
            </a:r>
            <a:r>
              <a:rPr lang="en-US" b="1" dirty="0"/>
              <a:t>copying</a:t>
            </a:r>
            <a:r>
              <a:rPr lang="en-US" dirty="0"/>
              <a:t>, </a:t>
            </a:r>
            <a:r>
              <a:rPr lang="en-US" b="1" dirty="0"/>
              <a:t>deletion</a:t>
            </a:r>
            <a:r>
              <a:rPr lang="en-US" dirty="0"/>
              <a:t>, </a:t>
            </a:r>
            <a:r>
              <a:rPr lang="en-US" b="1" dirty="0"/>
              <a:t>moving</a:t>
            </a:r>
            <a:r>
              <a:rPr lang="en-US" dirty="0"/>
              <a:t> and </a:t>
            </a:r>
            <a:r>
              <a:rPr lang="en-US" b="1" dirty="0"/>
              <a:t>opening</a:t>
            </a:r>
            <a:r>
              <a:rPr lang="en-US" dirty="0"/>
              <a:t> of a single file and aids the creation of </a:t>
            </a:r>
            <a:r>
              <a:rPr lang="en-US" b="1" dirty="0" err="1"/>
              <a:t>FileStream</a:t>
            </a:r>
            <a:r>
              <a:rPr lang="en-US" b="1" dirty="0"/>
              <a:t> </a:t>
            </a:r>
            <a:r>
              <a:rPr lang="en-US" dirty="0"/>
              <a:t>objects</a:t>
            </a:r>
          </a:p>
          <a:p>
            <a:r>
              <a:rPr lang="en-US" dirty="0"/>
              <a:t>Using one of the static methods provided by the </a:t>
            </a:r>
            <a:r>
              <a:rPr lang="en-US" b="1" dirty="0"/>
              <a:t>File </a:t>
            </a:r>
            <a:r>
              <a:rPr lang="en-US" dirty="0"/>
              <a:t>class, one can avoid using the stream directly.</a:t>
            </a:r>
          </a:p>
          <a:p>
            <a:r>
              <a:rPr lang="en-US" dirty="0"/>
              <a:t>All static methods of the </a:t>
            </a:r>
            <a:r>
              <a:rPr lang="en-US" b="1" dirty="0"/>
              <a:t>File</a:t>
            </a:r>
            <a:r>
              <a:rPr lang="en-US" dirty="0"/>
              <a:t> class accept the filename as a parameter.</a:t>
            </a:r>
          </a:p>
          <a:p>
            <a:r>
              <a:rPr lang="en-US" dirty="0"/>
              <a:t>The underlying stream is closed automatically after the method finishes execution.</a:t>
            </a:r>
          </a:p>
        </p:txBody>
      </p:sp>
    </p:spTree>
    <p:extLst>
      <p:ext uri="{BB962C8B-B14F-4D97-AF65-F5344CB8AC3E}">
        <p14:creationId xmlns:p14="http://schemas.microsoft.com/office/powerpoint/2010/main" val="3526150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File static methods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679DAE-1CDE-C73C-17F5-7DCE24F1A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8915"/>
              </p:ext>
            </p:extLst>
          </p:nvPr>
        </p:nvGraphicFramePr>
        <p:xfrm>
          <a:off x="716912" y="1515688"/>
          <a:ext cx="7900087" cy="4117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ReadAllText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WriteAllText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Read/write all the text from/to the file specified as parameter and closes the file when finished.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ReadAllLines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WriteAllLines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Read/write all the lines from/to the file specified as parameter and closes the file when finished.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ReadAllBytes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WriteAllBytes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Read/Write all the bytes from/to the file specified as parameter and closes the file when finished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AppendAllText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the specified text to the end of the file specified as parameter and closes the file when finished.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3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AppendAllLines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the specified lines to the end of the file specified as parameter and closes the file when finished.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20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FileSystemWatcher</a:t>
            </a:r>
            <a:r>
              <a:rPr lang="en-US" dirty="0"/>
              <a:t> class can be quite helpful when you want to monitor (or “watch”) files on your system programmatically. Specifically, you can instruct the </a:t>
            </a:r>
            <a:r>
              <a:rPr lang="en-US" b="1" dirty="0" err="1"/>
              <a:t>FileSystemWatcher</a:t>
            </a:r>
            <a:r>
              <a:rPr lang="en-US" dirty="0"/>
              <a:t> type to monitor files for any of the actions specified by the </a:t>
            </a:r>
            <a:r>
              <a:rPr lang="en-US" b="1" dirty="0" err="1"/>
              <a:t>System.IO.NotifyFilters</a:t>
            </a:r>
            <a:r>
              <a:rPr lang="en-US" dirty="0"/>
              <a:t> enumeration.</a:t>
            </a:r>
          </a:p>
          <a:p>
            <a:pPr marL="0" indent="0" algn="just">
              <a:buNone/>
            </a:pPr>
            <a:r>
              <a:rPr lang="en-US" dirty="0"/>
              <a:t>To begin working with the </a:t>
            </a:r>
            <a:r>
              <a:rPr lang="en-US" b="1" dirty="0" err="1"/>
              <a:t>FileSystemWatcher</a:t>
            </a:r>
            <a:r>
              <a:rPr lang="en-US" dirty="0"/>
              <a:t> type, you need to set the Path property to specify the name (and location) of the directory that contains the files you want to monitor, as well as the </a:t>
            </a:r>
            <a:r>
              <a:rPr lang="en-US" b="1" dirty="0"/>
              <a:t>Filter</a:t>
            </a:r>
            <a:r>
              <a:rPr lang="en-US" dirty="0"/>
              <a:t> property that defines the file extensions of the files you want to monitor.</a:t>
            </a:r>
          </a:p>
          <a:p>
            <a:pPr marL="0" indent="0" algn="just">
              <a:buNone/>
            </a:pPr>
            <a:r>
              <a:rPr lang="en-US" dirty="0"/>
              <a:t>At this point, you may choose to handle the </a:t>
            </a:r>
            <a:r>
              <a:rPr lang="en-US" b="1" dirty="0"/>
              <a:t>Changed</a:t>
            </a:r>
            <a:r>
              <a:rPr lang="en-US" dirty="0"/>
              <a:t>, </a:t>
            </a:r>
            <a:r>
              <a:rPr lang="en-US" b="1" dirty="0"/>
              <a:t>Created</a:t>
            </a:r>
            <a:r>
              <a:rPr lang="en-US" dirty="0"/>
              <a:t>, and </a:t>
            </a:r>
            <a:r>
              <a:rPr lang="en-US" b="1" dirty="0"/>
              <a:t>Deleted</a:t>
            </a:r>
            <a:r>
              <a:rPr lang="en-US" dirty="0"/>
              <a:t> events, all of which work in conjunction with the </a:t>
            </a:r>
            <a:r>
              <a:rPr lang="en-US" b="1" dirty="0" err="1"/>
              <a:t>FileSystemEventHandler</a:t>
            </a:r>
            <a:r>
              <a:rPr lang="en-US" dirty="0"/>
              <a:t> delegate. You can also handle the </a:t>
            </a:r>
            <a:r>
              <a:rPr lang="en-US" b="1" dirty="0"/>
              <a:t>Renamed</a:t>
            </a:r>
            <a:r>
              <a:rPr lang="en-US" dirty="0"/>
              <a:t> event using the </a:t>
            </a:r>
            <a:r>
              <a:rPr lang="en-US" b="1" dirty="0" err="1"/>
              <a:t>RenamedEventHandler</a:t>
            </a:r>
            <a:r>
              <a:rPr lang="en-US" dirty="0"/>
              <a:t> delegate type.</a:t>
            </a:r>
          </a:p>
        </p:txBody>
      </p:sp>
    </p:spTree>
    <p:extLst>
      <p:ext uri="{BB962C8B-B14F-4D97-AF65-F5344CB8AC3E}">
        <p14:creationId xmlns:p14="http://schemas.microsoft.com/office/powerpoint/2010/main" val="314515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using var watcher = new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FileSystemWatcher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	Path = ".",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IncludeSubdirectories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 = true,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EnableRaisingEvents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 = true };</a:t>
            </a:r>
          </a:p>
          <a:p>
            <a:pPr marL="0" indent="0" algn="just">
              <a:buNone/>
            </a:pP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watcher.NotifyFilter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 =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NotifyFilters.Attributes</a:t>
            </a:r>
            <a:endParaRPr lang="en-US" sz="1200" dirty="0">
              <a:latin typeface="CaskaydiaCove NF" panose="020B0509020204030204" pitchFamily="49" charset="0"/>
              <a:ea typeface="JetBrains Mono Thin" panose="02000009000000000000" pitchFamily="49" charset="0"/>
              <a:cs typeface="JetBrains Mono Thin" panose="02000009000000000000" pitchFamily="49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	|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NotifyFilters.CreationTime</a:t>
            </a:r>
            <a:endParaRPr lang="en-US" sz="1200" dirty="0">
              <a:latin typeface="CaskaydiaCove NF" panose="020B0509020204030204" pitchFamily="49" charset="0"/>
              <a:ea typeface="JetBrains Mono Thin" panose="02000009000000000000" pitchFamily="49" charset="0"/>
              <a:cs typeface="JetBrains Mono Thin" panose="02000009000000000000" pitchFamily="49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	|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NotifyFilters.DirectoryName</a:t>
            </a:r>
            <a:endParaRPr lang="en-US" sz="1200" dirty="0">
              <a:latin typeface="CaskaydiaCove NF" panose="020B0509020204030204" pitchFamily="49" charset="0"/>
              <a:ea typeface="JetBrains Mono Thin" panose="02000009000000000000" pitchFamily="49" charset="0"/>
              <a:cs typeface="JetBrains Mono Thin" panose="02000009000000000000" pitchFamily="49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	|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NotifyFilters.FileName</a:t>
            </a:r>
            <a:endParaRPr lang="en-US" sz="1200" dirty="0">
              <a:latin typeface="CaskaydiaCove NF" panose="020B0509020204030204" pitchFamily="49" charset="0"/>
              <a:ea typeface="JetBrains Mono Thin" panose="02000009000000000000" pitchFamily="49" charset="0"/>
              <a:cs typeface="JetBrains Mono Thin" panose="02000009000000000000" pitchFamily="49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	|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NotifyFilters.LastAccess</a:t>
            </a:r>
            <a:endParaRPr lang="en-US" sz="1200" dirty="0">
              <a:latin typeface="CaskaydiaCove NF" panose="020B0509020204030204" pitchFamily="49" charset="0"/>
              <a:ea typeface="JetBrains Mono Thin" panose="02000009000000000000" pitchFamily="49" charset="0"/>
              <a:cs typeface="JetBrains Mono Thin" panose="02000009000000000000" pitchFamily="49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	|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NotifyFilters.LastWrite</a:t>
            </a:r>
            <a:endParaRPr lang="en-US" sz="1200" dirty="0">
              <a:latin typeface="CaskaydiaCove NF" panose="020B0509020204030204" pitchFamily="49" charset="0"/>
              <a:ea typeface="JetBrains Mono Thin" panose="02000009000000000000" pitchFamily="49" charset="0"/>
              <a:cs typeface="JetBrains Mono Thin" panose="02000009000000000000" pitchFamily="49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	|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NotifyFilters.Security</a:t>
            </a:r>
            <a:endParaRPr lang="en-US" sz="1200" dirty="0">
              <a:latin typeface="CaskaydiaCove NF" panose="020B0509020204030204" pitchFamily="49" charset="0"/>
              <a:ea typeface="JetBrains Mono Thin" panose="02000009000000000000" pitchFamily="49" charset="0"/>
              <a:cs typeface="JetBrains Mono Thin" panose="02000009000000000000" pitchFamily="49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	|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NotifyFilters.Size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watcher.Changed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 += (_, e) =&gt;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Console.WriteLine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($"changed {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e.Name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}");</a:t>
            </a:r>
          </a:p>
          <a:p>
            <a:pPr marL="0" indent="0" algn="just">
              <a:buNone/>
            </a:pP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watcher.Created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 += (_, e) =&gt;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Console.WriteLine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("Created");</a:t>
            </a:r>
          </a:p>
          <a:p>
            <a:pPr marL="0" indent="0" algn="just">
              <a:buNone/>
            </a:pP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watcher.Deleted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 += (_, e) =&gt;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Console.WriteLine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("Deleted");</a:t>
            </a:r>
          </a:p>
          <a:p>
            <a:pPr marL="0" indent="0" algn="just">
              <a:buNone/>
            </a:pP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watcher.Renamed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 += (_, e) =&gt; </a:t>
            </a: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Console.WriteLine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("Renamed");</a:t>
            </a:r>
          </a:p>
          <a:p>
            <a:pPr marL="0" indent="0" algn="just">
              <a:buNone/>
            </a:pPr>
            <a:endParaRPr lang="en-US" sz="1200" dirty="0">
              <a:latin typeface="CaskaydiaCove NF" panose="020B0509020204030204" pitchFamily="49" charset="0"/>
              <a:ea typeface="JetBrains Mono Thin" panose="02000009000000000000" pitchFamily="49" charset="0"/>
              <a:cs typeface="JetBrains Mono Thin" panose="02000009000000000000" pitchFamily="49" charset="0"/>
            </a:endParaRPr>
          </a:p>
          <a:p>
            <a:pPr marL="0" indent="0" algn="just">
              <a:buNone/>
            </a:pPr>
            <a:r>
              <a:rPr lang="en-US" sz="1200" dirty="0" err="1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Console.ReadLine</a:t>
            </a:r>
            <a:r>
              <a:rPr lang="en-US" sz="1200" dirty="0">
                <a:latin typeface="CaskaydiaCove NF" panose="020B0509020204030204" pitchFamily="49" charset="0"/>
                <a:ea typeface="JetBrains Mono Thin" panose="02000009000000000000" pitchFamily="49" charset="0"/>
                <a:cs typeface="JetBrains Mono Thin" panose="02000009000000000000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68932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7811531" cy="331774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in your project possibility of saving some information in the file system.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B (2021). C# 9.0 in a Nutshell. </a:t>
            </a:r>
          </a:p>
          <a:p>
            <a:pPr algn="just"/>
            <a:r>
              <a:rPr lang="en-US" sz="1500" dirty="0">
                <a:hlinkClick r:id="rId2"/>
              </a:rPr>
              <a:t>MSDN</a:t>
            </a:r>
            <a:endParaRPr lang="en-US" sz="1500" dirty="0"/>
          </a:p>
          <a:p>
            <a:pPr marL="0" indent="0" algn="just">
              <a:buNone/>
            </a:pPr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information about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info regarding all drives.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DriveInfo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myDrives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DriveInfo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.GetDrives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Now print stats. 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DriveInfo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myDrives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   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"Name: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d.Name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"Type: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d.DriveType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d.IsReady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     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"Free space: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d.TotalFreeSpace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"Format: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d.DriveFormat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"Label: {0}\n"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d.VolumeLabel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}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200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9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information about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72400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FileSystemInfo</a:t>
            </a:r>
            <a:r>
              <a:rPr lang="en-US" b="1" i="1" dirty="0"/>
              <a:t> Properties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95865"/>
              </p:ext>
            </p:extLst>
          </p:nvPr>
        </p:nvGraphicFramePr>
        <p:xfrm>
          <a:off x="628650" y="1408671"/>
          <a:ext cx="8119934" cy="4184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Property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Attributes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attributes associated with the current file that are represented by the </a:t>
                      </a:r>
                      <a:r>
                        <a:rPr lang="en-US" sz="1800" dirty="0" err="1">
                          <a:effectLst/>
                        </a:rPr>
                        <a:t>FileAttributes</a:t>
                      </a:r>
                      <a:r>
                        <a:rPr lang="en-US" sz="1800" dirty="0">
                          <a:effectLst/>
                        </a:rPr>
                        <a:t> enumeration (e.g., is the file or directory read-only, encrypted, hidden, or compressed?).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CreationTime</a:t>
                      </a:r>
                      <a:endParaRPr lang="en-US" sz="14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time of creation for the current file or directory.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Exists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Determines whether a given file or directory exists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Extension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Retrieves a file’s extension.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FullName</a:t>
                      </a:r>
                      <a:endParaRPr lang="en-US" sz="14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Gets the full path of the directory or file.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8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LastAccessTime</a:t>
                      </a:r>
                      <a:endParaRPr lang="en-US" sz="14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time the current file or directory was last accessed.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82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LastWriteTime</a:t>
                      </a:r>
                      <a:endParaRPr lang="en-US" sz="14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time when the current file or directory was last written to.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Obtains the name of the current file or directory.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25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information about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Key Members of the </a:t>
            </a:r>
            <a:r>
              <a:rPr lang="en-US" b="1" i="1" dirty="0" err="1"/>
              <a:t>DirectoryInfo</a:t>
            </a:r>
            <a:r>
              <a:rPr lang="en-US" b="1" i="1" dirty="0"/>
              <a:t> Type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95261"/>
              </p:ext>
            </p:extLst>
          </p:nvPr>
        </p:nvGraphicFramePr>
        <p:xfrm>
          <a:off x="628650" y="1705229"/>
          <a:ext cx="8045793" cy="3797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Member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CreateSubdirectory()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Create a directory (or set of subdirectories) when given a path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Delete()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Deletes a directory and all its contents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GetDirectories()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Returns an array of </a:t>
                      </a:r>
                      <a:r>
                        <a:rPr lang="en-US" sz="1800" dirty="0" err="1">
                          <a:effectLst/>
                        </a:rPr>
                        <a:t>DirectoryInfo</a:t>
                      </a:r>
                      <a:r>
                        <a:rPr lang="en-US" sz="1800" dirty="0">
                          <a:effectLst/>
                        </a:rPr>
                        <a:t> objects that represent all subdirectories in the current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GetFiles()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Retrieves an array of </a:t>
                      </a:r>
                      <a:r>
                        <a:rPr lang="en-US" sz="1800" dirty="0" err="1">
                          <a:effectLst/>
                        </a:rPr>
                        <a:t>FileInfo</a:t>
                      </a:r>
                      <a:r>
                        <a:rPr lang="en-US" sz="1800" dirty="0">
                          <a:effectLst/>
                        </a:rPr>
                        <a:t> objects that represent a set of files in the given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MoveTo()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Moves a directory and its contents to a new path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Parent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Retrieves the parent directory of this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the root portion of a path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92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information about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3"/>
            <a:ext cx="7886700" cy="434430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FileInfo</a:t>
            </a:r>
            <a:r>
              <a:rPr lang="en-US" b="1" i="1" dirty="0"/>
              <a:t> Core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03051"/>
              </p:ext>
            </p:extLst>
          </p:nvPr>
        </p:nvGraphicFramePr>
        <p:xfrm>
          <a:off x="733168" y="1392197"/>
          <a:ext cx="7264656" cy="4261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AppendText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dirty="0" err="1">
                          <a:effectLst/>
                        </a:rPr>
                        <a:t>StreamWriter</a:t>
                      </a:r>
                      <a:r>
                        <a:rPr lang="en-US" sz="1600" dirty="0">
                          <a:effectLst/>
                        </a:rPr>
                        <a:t> object that appends text to a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CopyTo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Copies an existing file to a new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Create()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new file and returns a </a:t>
                      </a:r>
                      <a:r>
                        <a:rPr lang="en-US" sz="1600" dirty="0" err="1">
                          <a:effectLst/>
                        </a:rPr>
                        <a:t>FileStream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/>
                        <a:t>object  to interact with the newly created file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CreateText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dirty="0" err="1">
                          <a:effectLst/>
                        </a:rPr>
                        <a:t>StreamWriter</a:t>
                      </a:r>
                      <a:r>
                        <a:rPr lang="en-US" sz="1600" dirty="0">
                          <a:effectLst/>
                        </a:rPr>
                        <a:t> object that writes a new text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Delete()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Deletes the file to which a </a:t>
                      </a:r>
                      <a:r>
                        <a:rPr lang="en-US" sz="1600" dirty="0" err="1">
                          <a:effectLst/>
                        </a:rPr>
                        <a:t>FileInfo</a:t>
                      </a:r>
                      <a:r>
                        <a:rPr lang="en-US" sz="1600" dirty="0">
                          <a:effectLst/>
                        </a:rPr>
                        <a:t> instance is bound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Directory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an instance of the parent directory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DirectoryName</a:t>
                      </a:r>
                      <a:endParaRPr lang="en-US" sz="12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the full path to the parent directory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Length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the size of the current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MoveTo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Moves a specified file to a new location, </a:t>
                      </a:r>
                      <a:r>
                        <a:rPr lang="en-US" sz="1600" dirty="0"/>
                        <a:t>providing the option to specify a new file name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the name of the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Open()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Opens a file with various read/write and sharing privileges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OpenRead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read-only </a:t>
                      </a:r>
                      <a:r>
                        <a:rPr lang="en-US" sz="1600" dirty="0" err="1">
                          <a:effectLst/>
                        </a:rPr>
                        <a:t>FileStream</a:t>
                      </a:r>
                      <a:r>
                        <a:rPr lang="en-US" sz="1600" dirty="0">
                          <a:effectLst/>
                        </a:rPr>
                        <a:t> 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OpenText()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dirty="0" err="1">
                          <a:effectLst/>
                        </a:rPr>
                        <a:t>StreamReader</a:t>
                      </a:r>
                      <a:r>
                        <a:rPr lang="en-US" sz="1600" dirty="0">
                          <a:effectLst/>
                        </a:rPr>
                        <a:t> object that reads from an existing text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5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OpenWrite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write-only </a:t>
                      </a:r>
                      <a:r>
                        <a:rPr lang="en-US" sz="1600" dirty="0" err="1">
                          <a:effectLst/>
                        </a:rPr>
                        <a:t>FileStream</a:t>
                      </a:r>
                      <a:r>
                        <a:rPr lang="en-US" sz="1600" dirty="0">
                          <a:effectLst/>
                        </a:rPr>
                        <a:t> 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8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information about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 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DirectoryInfo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 =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DirectoryInfo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@"D:\Examples"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 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DirectoryInfo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dirs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di.GetDirectories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"*p*"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 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"Number of directories with a p: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{0}"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  foreach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DirectoryInfo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diNext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dirs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number of files and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directories in {0} with an e is {1}"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diNext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diNext.GetFileSystemInfos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"*e*"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).Length);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284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pic>
        <p:nvPicPr>
          <p:cNvPr id="4098" name="Picture 2" descr="Java Stream API Extensions">
            <a:extLst>
              <a:ext uri="{FF2B5EF4-FFF2-40B4-BE49-F238E27FC236}">
                <a16:creationId xmlns:a16="http://schemas.microsoft.com/office/drawing/2014/main" id="{56A65DC5-B348-620E-1D38-49C5740B7D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8" y="1151164"/>
            <a:ext cx="7781881" cy="435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4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400e34-d395-42f5-8494-f20c6592eb2c">
      <Terms xmlns="http://schemas.microsoft.com/office/infopath/2007/PartnerControls"/>
    </lcf76f155ced4ddcb4097134ff3c332f>
    <TaxCatchAll xmlns="532134fb-f5a0-4ded-9879-b62317c7c28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B32AC37F00247874D4427955735E9" ma:contentTypeVersion="11" ma:contentTypeDescription="Create a new document." ma:contentTypeScope="" ma:versionID="af0b23bc888412d7df4b506d671534db">
  <xsd:schema xmlns:xsd="http://www.w3.org/2001/XMLSchema" xmlns:xs="http://www.w3.org/2001/XMLSchema" xmlns:p="http://schemas.microsoft.com/office/2006/metadata/properties" xmlns:ns2="20400e34-d395-42f5-8494-f20c6592eb2c" xmlns:ns3="532134fb-f5a0-4ded-9879-b62317c7c28f" targetNamespace="http://schemas.microsoft.com/office/2006/metadata/properties" ma:root="true" ma:fieldsID="954d504ce1b6d3b712fb5210bc47abf2" ns2:_="" ns3:_="">
    <xsd:import namespace="20400e34-d395-42f5-8494-f20c6592eb2c"/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00e34-d395-42f5-8494-f20c6592e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81eefaf-e118-49aa-818c-bc75380c65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7f33e51-8bca-4508-85d8-bf7a3adc7f05}" ma:internalName="TaxCatchAll" ma:showField="CatchAllData" ma:web="532134fb-f5a0-4ded-9879-b62317c7c2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A4A097-5E20-4335-BE15-C38AE8C60B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2A01AD-5D4D-4980-9067-3814EAABAD2D}">
  <ds:schemaRefs>
    <ds:schemaRef ds:uri="33e4a1ea-af2b-4409-80d7-554cb809ebfd"/>
    <ds:schemaRef ds:uri="http://purl.org/dc/terms/"/>
    <ds:schemaRef ds:uri="http://purl.org/dc/dcmitype/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532134fb-f5a0-4ded-9879-b62317c7c28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0883DE-CEF1-4FBA-9F6D-5742233DCC80}"/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4948</TotalTime>
  <Words>3110</Words>
  <Application>Microsoft Office PowerPoint</Application>
  <PresentationFormat>On-screen Show (4:3)</PresentationFormat>
  <Paragraphs>356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CaskaydiaCove NF</vt:lpstr>
      <vt:lpstr>Consolas</vt:lpstr>
      <vt:lpstr>Franklin Gothic Book</vt:lpstr>
      <vt:lpstr>Franklin Gothic Medium</vt:lpstr>
      <vt:lpstr>SFMono-Regular</vt:lpstr>
      <vt:lpstr>Office Theme</vt:lpstr>
      <vt:lpstr>Practice C#. File system and streams.</vt:lpstr>
      <vt:lpstr>OBjectives</vt:lpstr>
      <vt:lpstr>Exploring the system.io namespace </vt:lpstr>
      <vt:lpstr>Getting information about drives</vt:lpstr>
      <vt:lpstr>Getting information about file system</vt:lpstr>
      <vt:lpstr>Getting information about file system</vt:lpstr>
      <vt:lpstr>Getting information about file system</vt:lpstr>
      <vt:lpstr>Getting information about file system</vt:lpstr>
      <vt:lpstr>Streams</vt:lpstr>
      <vt:lpstr>Streams</vt:lpstr>
      <vt:lpstr>streams</vt:lpstr>
      <vt:lpstr>streams</vt:lpstr>
      <vt:lpstr>Stream Architecture</vt:lpstr>
      <vt:lpstr>Stream Architecture</vt:lpstr>
      <vt:lpstr>Backing store streams</vt:lpstr>
      <vt:lpstr>Decorator Streams</vt:lpstr>
      <vt:lpstr>Adapters</vt:lpstr>
      <vt:lpstr>Composability of Streams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System.IO.FILe</vt:lpstr>
      <vt:lpstr>System.IO.FILe</vt:lpstr>
      <vt:lpstr>Reading and writing data</vt:lpstr>
      <vt:lpstr>Monitoring file system</vt:lpstr>
      <vt:lpstr>Monitoring file system</vt:lpstr>
      <vt:lpstr>Assignment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Petru Cervac</cp:lastModifiedBy>
  <cp:revision>471</cp:revision>
  <dcterms:created xsi:type="dcterms:W3CDTF">2014-05-22T08:31:16Z</dcterms:created>
  <dcterms:modified xsi:type="dcterms:W3CDTF">2022-08-04T07:48:53Z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0x010100BADB32AC37F00247874D4427955735E9</vt:lpwstr>
  </property>
  <property fmtid="{D5CDD505-2E9C-101B-9397-08002B2CF9AE}" pid="3" name="AuthorIds_UIVersion_512">
    <vt:lpwstr>458</vt:lpwstr>
  </property>
  <property fmtid="{D5CDD505-2E9C-101B-9397-08002B2CF9AE}" pid="4" name="AuthorIds_UIVersion_1024">
    <vt:lpwstr>458</vt:lpwstr>
  </property>
</Properties>
</file>