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sldIdLst>
    <p:sldId id="257" r:id="rId5"/>
    <p:sldId id="256" r:id="rId6"/>
    <p:sldId id="279" r:id="rId7"/>
    <p:sldId id="280" r:id="rId8"/>
    <p:sldId id="281" r:id="rId9"/>
    <p:sldId id="282" r:id="rId10"/>
    <p:sldId id="283" r:id="rId11"/>
    <p:sldId id="286" r:id="rId12"/>
    <p:sldId id="303" r:id="rId13"/>
    <p:sldId id="284" r:id="rId14"/>
    <p:sldId id="285" r:id="rId15"/>
    <p:sldId id="287" r:id="rId16"/>
    <p:sldId id="288" r:id="rId17"/>
    <p:sldId id="299" r:id="rId18"/>
    <p:sldId id="300" r:id="rId19"/>
    <p:sldId id="301" r:id="rId20"/>
    <p:sldId id="304" r:id="rId21"/>
    <p:sldId id="302" r:id="rId22"/>
    <p:sldId id="289" r:id="rId23"/>
    <p:sldId id="290" r:id="rId24"/>
    <p:sldId id="291" r:id="rId25"/>
    <p:sldId id="292" r:id="rId26"/>
    <p:sldId id="306" r:id="rId27"/>
    <p:sldId id="305" r:id="rId28"/>
    <p:sldId id="307" r:id="rId29"/>
    <p:sldId id="313" r:id="rId30"/>
    <p:sldId id="309" r:id="rId31"/>
    <p:sldId id="310" r:id="rId32"/>
    <p:sldId id="293" r:id="rId33"/>
    <p:sldId id="294" r:id="rId34"/>
    <p:sldId id="260" r:id="rId35"/>
    <p:sldId id="311" r:id="rId36"/>
    <p:sldId id="31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E7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33ADE7-60E6-1459-23C1-6B9DC502B44B}" v="17" dt="2021-07-13T08:07:28.4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26173-3E89-44DE-87F1-9E7F2C8F457D}" type="datetimeFigureOut">
              <a:rPr lang="en-US"/>
              <a:t>7/12/2021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A7D82-F1EA-47A2-BC50-AF0916D0448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3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7D82-F1EA-47A2-BC50-AF0916D04482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7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7D82-F1EA-47A2-BC50-AF0916D04482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2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7D82-F1EA-47A2-BC50-AF0916D04482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44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7D82-F1EA-47A2-BC50-AF0916D04482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28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9144000" cy="5634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7457"/>
          </a:xfrm>
        </p:spPr>
        <p:txBody>
          <a:bodyPr/>
          <a:lstStyle>
            <a:lvl1pPr>
              <a:defRPr cap="all" baseline="0">
                <a:solidFill>
                  <a:srgbClr val="1E73B9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1366"/>
            <a:ext cx="7886700" cy="4145521"/>
          </a:xfrm>
        </p:spPr>
        <p:txBody>
          <a:bodyPr/>
          <a:lstStyle>
            <a:lvl1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1pPr>
            <a:lvl2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2pPr>
            <a:lvl3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3pPr>
            <a:lvl4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4pPr>
            <a:lvl5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396" y="5951822"/>
            <a:ext cx="2017209" cy="557387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733689" y="1058374"/>
            <a:ext cx="7705536" cy="2187"/>
          </a:xfrm>
          <a:prstGeom prst="line">
            <a:avLst/>
          </a:prstGeom>
          <a:ln>
            <a:solidFill>
              <a:srgbClr val="1E73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2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396" y="5951822"/>
            <a:ext cx="2017209" cy="55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8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260" y="2425149"/>
            <a:ext cx="4535480" cy="1253225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724653" y="4874877"/>
            <a:ext cx="7694694" cy="159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7805" y="5067152"/>
            <a:ext cx="7886700" cy="285526"/>
          </a:xfrm>
        </p:spPr>
        <p:txBody>
          <a:bodyPr>
            <a:normAutofit/>
          </a:bodyPr>
          <a:lstStyle>
            <a:lvl1pPr>
              <a:defRPr sz="2000" cap="all" baseline="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17805" y="5365824"/>
            <a:ext cx="7886700" cy="262853"/>
          </a:xfrm>
        </p:spPr>
        <p:txBody>
          <a:bodyPr>
            <a:normAutofit/>
          </a:bodyPr>
          <a:lstStyle>
            <a:lvl1pPr marL="0" indent="0" algn="l">
              <a:buNone/>
              <a:defRPr sz="14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1271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4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5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s228593.aspx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805" y="5098460"/>
            <a:ext cx="7886700" cy="285526"/>
          </a:xfrm>
        </p:spPr>
        <p:txBody>
          <a:bodyPr>
            <a:normAutofit fontScale="90000"/>
          </a:bodyPr>
          <a:lstStyle/>
          <a:p>
            <a:r>
              <a:rPr lang="en-US" dirty="0"/>
              <a:t>Classes in C#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805" y="5662387"/>
            <a:ext cx="7886700" cy="2628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Sergiu Grajdean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1238" y="4451350"/>
            <a:ext cx="4404090" cy="36830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GB" dirty="0">
                <a:latin typeface="Calibri" charset="0"/>
              </a:rPr>
              <a:t>Continous staff improvement project</a:t>
            </a:r>
          </a:p>
        </p:txBody>
      </p:sp>
    </p:spTree>
    <p:extLst>
      <p:ext uri="{BB962C8B-B14F-4D97-AF65-F5344CB8AC3E}">
        <p14:creationId xmlns:p14="http://schemas.microsoft.com/office/powerpoint/2010/main" val="4113233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Auto-Implemented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In C# 3.0 and later, auto-implemented properties make property-declaration more concise when no additional logic is required in the property </a:t>
            </a:r>
            <a:r>
              <a:rPr lang="en-US" sz="1800" dirty="0" err="1"/>
              <a:t>accessors</a:t>
            </a:r>
            <a:endParaRPr lang="en-US" sz="1800" dirty="0"/>
          </a:p>
          <a:p>
            <a:pPr algn="just"/>
            <a:r>
              <a:rPr lang="en-US" sz="1800" dirty="0"/>
              <a:t>Declaration </a:t>
            </a:r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704335" y="2179964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//…more code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526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Read-only &amp; Set-only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500" dirty="0"/>
              <a:t>A property is read-only if it specifies only a get </a:t>
            </a:r>
            <a:r>
              <a:rPr lang="en-US" sz="1500" dirty="0" err="1"/>
              <a:t>accessor</a:t>
            </a:r>
            <a:endParaRPr lang="en-US" sz="1500" dirty="0"/>
          </a:p>
          <a:p>
            <a:pPr algn="just"/>
            <a:endParaRPr lang="en-US" sz="1500" dirty="0"/>
          </a:p>
          <a:p>
            <a:pPr algn="just"/>
            <a:endParaRPr lang="en-US" sz="1500" dirty="0"/>
          </a:p>
          <a:p>
            <a:pPr algn="just"/>
            <a:endParaRPr lang="en-US" sz="1500" dirty="0"/>
          </a:p>
          <a:p>
            <a:pPr algn="just"/>
            <a:endParaRPr lang="en-US" sz="1500" dirty="0"/>
          </a:p>
          <a:p>
            <a:pPr algn="just"/>
            <a:endParaRPr lang="en-US" sz="1500" dirty="0"/>
          </a:p>
          <a:p>
            <a:pPr algn="just"/>
            <a:endParaRPr lang="en-US" sz="1500" dirty="0"/>
          </a:p>
          <a:p>
            <a:pPr algn="just"/>
            <a:r>
              <a:rPr lang="en-US" sz="1500" dirty="0"/>
              <a:t>A property is write-only if it specifies only a set </a:t>
            </a:r>
            <a:r>
              <a:rPr lang="en-US" sz="1500" dirty="0" err="1"/>
              <a:t>accessor</a:t>
            </a:r>
            <a:endParaRPr lang="en-US" sz="1500" dirty="0"/>
          </a:p>
        </p:txBody>
      </p:sp>
      <p:sp>
        <p:nvSpPr>
          <p:cNvPr id="5" name="Rectangle 4"/>
          <p:cNvSpPr/>
          <p:nvPr/>
        </p:nvSpPr>
        <p:spPr>
          <a:xfrm>
            <a:off x="628650" y="1555059"/>
            <a:ext cx="96274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accountBalance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AccountBalance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accountBalance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//… more code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1681" y="3745713"/>
            <a:ext cx="77806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password;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Password{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{password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;}}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//… more code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51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628650" y="1562778"/>
            <a:ext cx="81842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  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BirthYear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.Now.Year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BirthYear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BirthYear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.Now.Year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543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Constructors run initialization code on a class or </a:t>
            </a:r>
            <a:r>
              <a:rPr lang="en-US" sz="1800" dirty="0" err="1"/>
              <a:t>struc</a:t>
            </a:r>
            <a:endParaRPr lang="en-US" sz="1800" dirty="0"/>
          </a:p>
          <a:p>
            <a:pPr algn="just"/>
            <a:r>
              <a:rPr lang="en-US" sz="1800" dirty="0"/>
              <a:t>compiler automatically generates a </a:t>
            </a:r>
            <a:r>
              <a:rPr lang="en-US" sz="1800" dirty="0" err="1"/>
              <a:t>parameterless</a:t>
            </a:r>
            <a:r>
              <a:rPr lang="en-US" sz="1800" dirty="0"/>
              <a:t> public constructor if and only if you do not define any constructor</a:t>
            </a:r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685285" y="2158990"/>
            <a:ext cx="96779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accountBalance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User(){}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balance)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Name = name;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accountBalance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balance;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//… more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15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Constructor and field initialization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Field initializations occur before the constructor is executed, and in the declaration order of the fields</a:t>
            </a:r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807308" y="1867059"/>
            <a:ext cx="913576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accountBalance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Initialized first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password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"secret1"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Initialized second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balance)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Name = name;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accountBalance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balance;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//… more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906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Initializers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Any accessible fields or properties of an object can be set via an object initializer directly after construction</a:t>
            </a:r>
          </a:p>
          <a:p>
            <a:pPr algn="just"/>
            <a:r>
              <a:rPr lang="en-US" sz="1800" dirty="0"/>
              <a:t>Usage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Equivalent</a:t>
            </a:r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628650" y="2154876"/>
            <a:ext cx="84412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"John Smith"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AccountBalance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20, Age=25};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2573" y="3365383"/>
            <a:ext cx="63554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"John Smith"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temp.AccountBalance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20;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temp.Age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25;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temp;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281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rtlCol="0" anchor="t">
            <a:noAutofit/>
          </a:bodyPr>
          <a:lstStyle/>
          <a:p>
            <a:pPr algn="just"/>
            <a:r>
              <a:rPr lang="en-US" sz="1800" dirty="0">
                <a:latin typeface="Franklin Gothic Book"/>
              </a:rPr>
              <a:t>Access modifiers are keywords used to specify the declared accessibility of a member or a type</a:t>
            </a:r>
          </a:p>
          <a:p>
            <a:pPr algn="just"/>
            <a:r>
              <a:rPr lang="en-US" sz="1800" b="1" dirty="0"/>
              <a:t>public</a:t>
            </a:r>
            <a:r>
              <a:rPr lang="en-US" sz="1800" dirty="0"/>
              <a:t> : Access is not restricted</a:t>
            </a:r>
          </a:p>
          <a:p>
            <a:pPr algn="just"/>
            <a:r>
              <a:rPr lang="en-US" sz="1800" b="1" dirty="0"/>
              <a:t>protected</a:t>
            </a:r>
            <a:r>
              <a:rPr lang="en-US" sz="1800" dirty="0"/>
              <a:t> : Access is limited to the containing class or types derived from the containing class</a:t>
            </a:r>
          </a:p>
          <a:p>
            <a:pPr algn="just"/>
            <a:r>
              <a:rPr lang="en-US" sz="1800" b="1" dirty="0"/>
              <a:t>Internal</a:t>
            </a:r>
            <a:r>
              <a:rPr lang="en-US" sz="1800" dirty="0"/>
              <a:t> : Access is limited to the current assembly</a:t>
            </a:r>
          </a:p>
          <a:p>
            <a:pPr algn="just"/>
            <a:r>
              <a:rPr lang="en-US" sz="1800" b="1" dirty="0"/>
              <a:t>private</a:t>
            </a:r>
            <a:r>
              <a:rPr lang="en-US" sz="1800" dirty="0"/>
              <a:t> : Access is limited to the containing type</a:t>
            </a:r>
          </a:p>
          <a:p>
            <a:pPr algn="just"/>
            <a:r>
              <a:rPr lang="en-US" sz="1800" b="1" dirty="0">
                <a:latin typeface="Franklin Gothic Book"/>
              </a:rPr>
              <a:t>Protected internal</a:t>
            </a:r>
            <a:r>
              <a:rPr lang="en-US" sz="1800" dirty="0">
                <a:latin typeface="Franklin Gothic Book"/>
              </a:rPr>
              <a:t>: The type or member can be accessed by any code in the assembly in which it is declared, or from within a derived class in another assembly</a:t>
            </a:r>
            <a:endParaRPr lang="en-US" sz="1800" b="1" dirty="0"/>
          </a:p>
          <a:p>
            <a:pPr algn="just"/>
            <a:r>
              <a:rPr lang="en-US" sz="1800" b="1" dirty="0">
                <a:latin typeface="Franklin Gothic Book"/>
              </a:rPr>
              <a:t>Private protected: </a:t>
            </a:r>
            <a:r>
              <a:rPr lang="en-US" sz="1800" dirty="0">
                <a:latin typeface="Franklin Gothic Book"/>
              </a:rPr>
              <a:t>The member is accessible by types derived from the containing class, but only within its containing assembly.</a:t>
            </a:r>
          </a:p>
          <a:p>
            <a:pPr marL="0" indent="0" algn="just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586086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Usage</a:t>
            </a:r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6" name="Rectangle 5"/>
          <p:cNvSpPr/>
          <p:nvPr/>
        </p:nvSpPr>
        <p:spPr>
          <a:xfrm>
            <a:off x="628650" y="1666263"/>
            <a:ext cx="87403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internal if not specified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accountBalance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private if not specified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password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"secret1"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Password{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{password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;}}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ResetPassword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/*... more code */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311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Readonly</a:t>
            </a:r>
            <a:r>
              <a:rPr lang="en-US" dirty="0"/>
              <a:t> modifier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The </a:t>
            </a:r>
            <a:r>
              <a:rPr lang="en-US" sz="1800" b="1" dirty="0" err="1"/>
              <a:t>readonly</a:t>
            </a:r>
            <a:r>
              <a:rPr lang="en-US" sz="1800" dirty="0"/>
              <a:t> keyword is a modifier that you can use on fields</a:t>
            </a:r>
          </a:p>
          <a:p>
            <a:pPr algn="just"/>
            <a:r>
              <a:rPr lang="en-US" sz="1800" dirty="0"/>
              <a:t>The </a:t>
            </a:r>
            <a:r>
              <a:rPr lang="en-US" sz="1800" b="1" dirty="0" err="1"/>
              <a:t>readonly</a:t>
            </a:r>
            <a:r>
              <a:rPr lang="en-US" sz="1800" dirty="0"/>
              <a:t> modifier prevents a field from being modified after construction</a:t>
            </a:r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6" name="Rectangle 5"/>
          <p:cNvSpPr/>
          <p:nvPr/>
        </p:nvSpPr>
        <p:spPr>
          <a:xfrm>
            <a:off x="628650" y="1989082"/>
            <a:ext cx="82996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orders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orders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order)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u="sng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compile time error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//… more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338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 modifier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Constant fields and locals aren't variables and may not be modified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Usage</a:t>
            </a:r>
          </a:p>
          <a:p>
            <a:pPr marL="0" indent="0" algn="just">
              <a:buNone/>
            </a:pPr>
            <a:endParaRPr lang="en-US" sz="1800" dirty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628649" y="1579800"/>
            <a:ext cx="70325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DeafaultBalance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accountBalance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DeafaultBalance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//…more code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9993" y="3666677"/>
            <a:ext cx="7129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defaultBalance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.DeafaultBalance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8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64482"/>
            <a:ext cx="6858000" cy="953572"/>
          </a:xfrm>
        </p:spPr>
        <p:txBody>
          <a:bodyPr/>
          <a:lstStyle/>
          <a:p>
            <a:r>
              <a:rPr lang="en-US" dirty="0" err="1"/>
              <a:t>OBjectives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4805" y="1682621"/>
            <a:ext cx="7424352" cy="3795541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Classes in C#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Field, method, property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Constructors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Access Modifiers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Readonly</a:t>
            </a:r>
            <a:r>
              <a:rPr lang="en-US" dirty="0"/>
              <a:t> vs </a:t>
            </a:r>
            <a:r>
              <a:rPr lang="en-US" dirty="0" err="1"/>
              <a:t>const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Overloading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Inheritance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Virtual methods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Sealed modifier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Abstract Classes and Abstract Members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Interfaces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Structs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1753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Readonly</a:t>
            </a:r>
            <a:r>
              <a:rPr lang="en-US" dirty="0"/>
              <a:t> vs </a:t>
            </a:r>
            <a:r>
              <a:rPr lang="en-US" dirty="0" err="1"/>
              <a:t>const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 err="1"/>
              <a:t>Const</a:t>
            </a:r>
            <a:r>
              <a:rPr lang="en-US" sz="1800" dirty="0"/>
              <a:t> are fully evaluated at compile time</a:t>
            </a:r>
          </a:p>
          <a:p>
            <a:pPr algn="just"/>
            <a:r>
              <a:rPr lang="en-US" sz="1800" dirty="0" err="1"/>
              <a:t>Const</a:t>
            </a:r>
            <a:r>
              <a:rPr lang="en-US" sz="1800" dirty="0"/>
              <a:t> are faster</a:t>
            </a:r>
          </a:p>
          <a:p>
            <a:pPr algn="just"/>
            <a:r>
              <a:rPr lang="en-US" sz="1800" dirty="0" err="1"/>
              <a:t>Const</a:t>
            </a:r>
            <a:r>
              <a:rPr lang="en-US" sz="1800" dirty="0"/>
              <a:t> may be </a:t>
            </a:r>
            <a:r>
              <a:rPr lang="en-US" sz="1800" dirty="0" err="1"/>
              <a:t>inlined</a:t>
            </a:r>
            <a:r>
              <a:rPr lang="en-US" sz="1800" dirty="0"/>
              <a:t> by the </a:t>
            </a:r>
            <a:r>
              <a:rPr lang="en-US" sz="1800" dirty="0" err="1"/>
              <a:t>compiller</a:t>
            </a:r>
            <a:endParaRPr lang="en-US" sz="1800" dirty="0"/>
          </a:p>
          <a:p>
            <a:pPr algn="just"/>
            <a:r>
              <a:rPr lang="en-US" sz="1800" dirty="0" err="1"/>
              <a:t>Const</a:t>
            </a:r>
            <a:r>
              <a:rPr lang="en-US" sz="1800" dirty="0"/>
              <a:t> doesn’t allow ref type initialization</a:t>
            </a:r>
          </a:p>
          <a:p>
            <a:pPr algn="just"/>
            <a:r>
              <a:rPr lang="en-US" sz="1800" dirty="0" err="1"/>
              <a:t>Const</a:t>
            </a:r>
            <a:r>
              <a:rPr lang="en-US" sz="1800" dirty="0"/>
              <a:t> is always static</a:t>
            </a:r>
          </a:p>
          <a:p>
            <a:pPr algn="just"/>
            <a:r>
              <a:rPr lang="en-US" sz="1800" dirty="0" err="1"/>
              <a:t>Const</a:t>
            </a:r>
            <a:r>
              <a:rPr lang="en-US" sz="1800" dirty="0"/>
              <a:t> is copied into every assembly that uses them (every assembly gets a local copy of values)</a:t>
            </a:r>
          </a:p>
          <a:p>
            <a:pPr algn="just"/>
            <a:r>
              <a:rPr lang="en-US" sz="1800" dirty="0"/>
              <a:t>Can be used in attributes</a:t>
            </a:r>
          </a:p>
          <a:p>
            <a:pPr algn="just"/>
            <a:r>
              <a:rPr lang="en-US" sz="1800" dirty="0" err="1"/>
              <a:t>Readonly</a:t>
            </a:r>
            <a:r>
              <a:rPr lang="en-US" sz="1800" dirty="0"/>
              <a:t> allows ref type initialization</a:t>
            </a:r>
          </a:p>
          <a:p>
            <a:pPr algn="just"/>
            <a:r>
              <a:rPr lang="en-US" sz="1800" dirty="0" err="1"/>
              <a:t>Readonly</a:t>
            </a:r>
            <a:r>
              <a:rPr lang="en-US" sz="1800" dirty="0"/>
              <a:t> may be either per instance or per class (static)</a:t>
            </a:r>
          </a:p>
          <a:p>
            <a:pPr algn="just"/>
            <a:r>
              <a:rPr lang="en-US" sz="1800" dirty="0" err="1"/>
              <a:t>Readonly</a:t>
            </a:r>
            <a:r>
              <a:rPr lang="en-US" sz="1800" dirty="0"/>
              <a:t> is initialized once at run time</a:t>
            </a:r>
          </a:p>
          <a:p>
            <a:pPr marL="0" indent="0" algn="just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821058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A type may overload methods (have multiple methods with the same name), as long as the signatures are different</a:t>
            </a:r>
          </a:p>
          <a:p>
            <a:pPr algn="just"/>
            <a:r>
              <a:rPr lang="en-US" sz="1800" dirty="0"/>
              <a:t>Valid declaration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Invalid declaration</a:t>
            </a:r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803189" y="2046613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 {...}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 {...}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y) {...}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y) {...}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3189" y="4213030"/>
            <a:ext cx="86553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 {...}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 {...}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Compile-time error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Goo(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x) {...}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Goo(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x) {...}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Compile-time error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4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A class can inherit from another class to extend or customize the original class.</a:t>
            </a:r>
          </a:p>
          <a:p>
            <a:pPr algn="just"/>
            <a:r>
              <a:rPr lang="en-US" sz="1800" dirty="0"/>
              <a:t>Declaration</a:t>
            </a:r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703465" y="2227162"/>
            <a:ext cx="60836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Geometry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Draw() {}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Geometry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Width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Height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46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Usage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Once child class is converted to parent type all its members become invisible</a:t>
            </a:r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5" name="Rectangle 4"/>
          <p:cNvSpPr/>
          <p:nvPr/>
        </p:nvSpPr>
        <p:spPr>
          <a:xfrm>
            <a:off x="192045" y="1490180"/>
            <a:ext cx="74181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Geometry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geometry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Geometry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geometry.Draw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rectangle.Draw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height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rectangle.Height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width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rectangle.Width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Geometry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rectGeometry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rectangle;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rectGeometry.Draw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2045" y="4333193"/>
            <a:ext cx="82831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Geometry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rectGeometry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rectangle;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rectGeometry.Draw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rectGeometry.Width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compile time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668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939"/>
            <a:ext cx="7886700" cy="4145521"/>
          </a:xfrm>
        </p:spPr>
        <p:txBody>
          <a:bodyPr numCol="1">
            <a:noAutofit/>
          </a:bodyPr>
          <a:lstStyle/>
          <a:p>
            <a:pPr algn="just"/>
            <a:r>
              <a:rPr lang="en-US" sz="1800" dirty="0"/>
              <a:t>A function marked as virtual can be overridden by subclasses wanting to provide a specialized implementation</a:t>
            </a:r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5" name="Rectangle 4"/>
          <p:cNvSpPr/>
          <p:nvPr/>
        </p:nvSpPr>
        <p:spPr>
          <a:xfrm>
            <a:off x="762000" y="1758423"/>
            <a:ext cx="738522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Geometry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Draw() {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Invalidate() {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Geometry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Draw()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draw code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.Draw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91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939"/>
            <a:ext cx="7886700" cy="4145521"/>
          </a:xfrm>
        </p:spPr>
        <p:txBody>
          <a:bodyPr numCol="1">
            <a:noAutofit/>
          </a:bodyPr>
          <a:lstStyle/>
          <a:p>
            <a:pPr algn="just"/>
            <a:r>
              <a:rPr lang="en-US" sz="1800" dirty="0"/>
              <a:t>In a virtual method invocation, the run-time type of the instance for which that invocation takes place determines the actual method implementation to invoke</a:t>
            </a: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628650" y="1933999"/>
            <a:ext cx="65120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DrawGeometry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Geometry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geometry)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geometry.Invalidate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geometry.Draw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890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Sealed modifier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When applied to a class, the sealed modifier prevents other classes from inheriting from it</a:t>
            </a:r>
          </a:p>
          <a:p>
            <a:pPr algn="just"/>
            <a:r>
              <a:rPr lang="en-US" sz="1800" dirty="0"/>
              <a:t>When an instance method declaration includes a sealed modifier, that method is said to be a sealed method</a:t>
            </a:r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6" name="Rectangle 5"/>
          <p:cNvSpPr/>
          <p:nvPr/>
        </p:nvSpPr>
        <p:spPr>
          <a:xfrm>
            <a:off x="628650" y="2466349"/>
            <a:ext cx="66767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Foo(){}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sealed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Foo(){}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sealed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32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Abstract Classes and Abstract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939"/>
            <a:ext cx="7886700" cy="4145521"/>
          </a:xfrm>
        </p:spPr>
        <p:txBody>
          <a:bodyPr numCol="1">
            <a:noAutofit/>
          </a:bodyPr>
          <a:lstStyle/>
          <a:p>
            <a:pPr algn="just"/>
            <a:r>
              <a:rPr lang="en-US" sz="1500" dirty="0"/>
              <a:t>A class declared as abstract can never be instantiated</a:t>
            </a:r>
          </a:p>
          <a:p>
            <a:pPr algn="just"/>
            <a:endParaRPr lang="en-US" sz="1500" dirty="0"/>
          </a:p>
          <a:p>
            <a:pPr algn="just"/>
            <a:endParaRPr lang="en-US" sz="1500" dirty="0"/>
          </a:p>
          <a:p>
            <a:pPr algn="just"/>
            <a:endParaRPr lang="en-US" sz="1500" dirty="0"/>
          </a:p>
          <a:p>
            <a:pPr algn="just"/>
            <a:endParaRPr lang="en-US" sz="1500" dirty="0"/>
          </a:p>
          <a:p>
            <a:pPr algn="just"/>
            <a:endParaRPr lang="en-US" sz="1500" dirty="0"/>
          </a:p>
          <a:p>
            <a:pPr algn="just"/>
            <a:endParaRPr lang="en-US" sz="1500" dirty="0"/>
          </a:p>
          <a:p>
            <a:pPr algn="just"/>
            <a:r>
              <a:rPr lang="en-US" sz="1500" dirty="0"/>
              <a:t>Abstract classes are able to define abstract members. Abstract members are like virtual members, except they don’t provide a default implementation.</a:t>
            </a:r>
          </a:p>
          <a:p>
            <a:pPr algn="just"/>
            <a:endParaRPr lang="en-US" sz="1500" dirty="0"/>
          </a:p>
        </p:txBody>
      </p:sp>
      <p:sp>
        <p:nvSpPr>
          <p:cNvPr id="5" name="Rectangle 4"/>
          <p:cNvSpPr/>
          <p:nvPr/>
        </p:nvSpPr>
        <p:spPr>
          <a:xfrm>
            <a:off x="628650" y="1498938"/>
            <a:ext cx="69486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Geometry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Draw(){}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Invalidate() {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8650" y="2940956"/>
            <a:ext cx="8653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Geometry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geometry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Geometry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compile time error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6924" y="3880132"/>
            <a:ext cx="81101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Geometry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Draw();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Invalidate() {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109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Abstract Classes and Abstract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939"/>
            <a:ext cx="7886700" cy="4145521"/>
          </a:xfrm>
        </p:spPr>
        <p:txBody>
          <a:bodyPr numCol="1">
            <a:noAutofit/>
          </a:bodyPr>
          <a:lstStyle/>
          <a:p>
            <a:pPr algn="just"/>
            <a:r>
              <a:rPr lang="en-US" sz="1500" dirty="0"/>
              <a:t>Subclasses must implement all abstract methods unless they are not abstract</a:t>
            </a:r>
          </a:p>
          <a:p>
            <a:pPr algn="just"/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628650" y="1531889"/>
            <a:ext cx="63390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Geometry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Draw()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519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Interface members are all implicitly abstract. In contrast, a class can provide both abstract members and concrete members with implementations</a:t>
            </a:r>
          </a:p>
          <a:p>
            <a:pPr algn="just"/>
            <a:r>
              <a:rPr lang="en-US" sz="1800" dirty="0"/>
              <a:t>A class can implement multiple interfaces. In contrast, a class can inherit from only a single class</a:t>
            </a:r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753762" y="2466349"/>
            <a:ext cx="829962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IGeometry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Draw();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Invalidate();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Geometry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IGeometry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Draw();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Invalidate() {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7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A class is a construct that enables you to create your own custom types by grouping together variables of other types, methods and event</a:t>
            </a:r>
          </a:p>
          <a:p>
            <a:pPr algn="just"/>
            <a:r>
              <a:rPr lang="en-US" sz="1800" dirty="0"/>
              <a:t>Declare a class :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Create instance of class: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5" name="Rectangle 4"/>
          <p:cNvSpPr/>
          <p:nvPr/>
        </p:nvSpPr>
        <p:spPr>
          <a:xfrm>
            <a:off x="628650" y="224394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26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A </a:t>
            </a:r>
            <a:r>
              <a:rPr lang="en-US" sz="1800" dirty="0" err="1"/>
              <a:t>struct</a:t>
            </a:r>
            <a:r>
              <a:rPr lang="en-US" sz="1800" dirty="0"/>
              <a:t> is similar to a class, with the following key differences:</a:t>
            </a:r>
          </a:p>
          <a:p>
            <a:pPr lvl="1" algn="just"/>
            <a:r>
              <a:rPr lang="en-US" sz="1500" dirty="0"/>
              <a:t>A </a:t>
            </a:r>
            <a:r>
              <a:rPr lang="en-US" sz="1500" dirty="0" err="1"/>
              <a:t>struct</a:t>
            </a:r>
            <a:r>
              <a:rPr lang="en-US" sz="1500" dirty="0"/>
              <a:t> is a value type, whereas a class is a reference type</a:t>
            </a:r>
          </a:p>
          <a:p>
            <a:pPr lvl="1" algn="just"/>
            <a:r>
              <a:rPr lang="en-US" sz="1500" dirty="0"/>
              <a:t>A  </a:t>
            </a:r>
            <a:r>
              <a:rPr lang="en-US" sz="1500" dirty="0" err="1"/>
              <a:t>struct</a:t>
            </a:r>
            <a:r>
              <a:rPr lang="en-US" sz="1500" dirty="0"/>
              <a:t>  does  not  support  inheritance  (other  than  implicitly  deriving  from object, or more precisely, </a:t>
            </a:r>
            <a:r>
              <a:rPr lang="en-US" sz="1500" dirty="0" err="1"/>
              <a:t>System.ValueType</a:t>
            </a:r>
            <a:r>
              <a:rPr lang="en-US" sz="1500" dirty="0"/>
              <a:t>)</a:t>
            </a:r>
            <a:endParaRPr lang="en-US" sz="1800" dirty="0"/>
          </a:p>
          <a:p>
            <a:pPr algn="just"/>
            <a:r>
              <a:rPr lang="en-US" sz="1800" dirty="0"/>
              <a:t>A </a:t>
            </a:r>
            <a:r>
              <a:rPr lang="en-US" sz="1800" dirty="0" err="1"/>
              <a:t>struct</a:t>
            </a:r>
            <a:r>
              <a:rPr lang="en-US" sz="1800" dirty="0"/>
              <a:t> can have all the members a class can, except the following:</a:t>
            </a:r>
          </a:p>
          <a:p>
            <a:pPr lvl="1" algn="just"/>
            <a:r>
              <a:rPr lang="en-US" sz="1500" dirty="0"/>
              <a:t>A </a:t>
            </a:r>
            <a:r>
              <a:rPr lang="en-US" sz="1500" dirty="0" err="1"/>
              <a:t>parameterless</a:t>
            </a:r>
            <a:r>
              <a:rPr lang="en-US" sz="1500" dirty="0"/>
              <a:t> constructor</a:t>
            </a:r>
          </a:p>
          <a:p>
            <a:pPr lvl="1" algn="just"/>
            <a:r>
              <a:rPr lang="en-US" sz="1500" dirty="0"/>
              <a:t>A finalizer</a:t>
            </a:r>
          </a:p>
          <a:p>
            <a:pPr lvl="1" algn="just"/>
            <a:r>
              <a:rPr lang="en-US" sz="1500" dirty="0"/>
              <a:t>Virtual members</a:t>
            </a:r>
          </a:p>
          <a:p>
            <a:pPr lvl="1" algn="just"/>
            <a:endParaRPr lang="en-US" sz="1500" dirty="0"/>
          </a:p>
          <a:p>
            <a:pPr lvl="1" algn="just"/>
            <a:endParaRPr lang="en-US" sz="15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745524" y="3678877"/>
            <a:ext cx="58447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5026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052426"/>
          </a:xfrm>
        </p:spPr>
        <p:txBody>
          <a:bodyPr>
            <a:normAutofit/>
          </a:bodyPr>
          <a:lstStyle/>
          <a:p>
            <a:r>
              <a:rPr lang="en-US" dirty="0"/>
              <a:t>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9" y="2275746"/>
            <a:ext cx="7811531" cy="331774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Create a C# program which uses classes to model real world objects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Use methods and fields to encapsulate class implementation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Use properties to make some properties accessible or replace trivial methods (getters/setters)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Create a class hierarchy to model real world Hierarchies (Animals in zoo, Shapes in drawing system, </a:t>
            </a:r>
            <a:r>
              <a:rPr lang="en-GB" dirty="0" err="1"/>
              <a:t>etc</a:t>
            </a:r>
            <a:r>
              <a:rPr lang="en-GB" dirty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Create a method and make its overloaded and overridden versions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0505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500" dirty="0" err="1"/>
              <a:t>Albahari</a:t>
            </a:r>
            <a:r>
              <a:rPr lang="en-US" sz="1500" dirty="0"/>
              <a:t> J, </a:t>
            </a:r>
            <a:r>
              <a:rPr lang="en-US" sz="1500" dirty="0" err="1"/>
              <a:t>Albahari</a:t>
            </a:r>
            <a:r>
              <a:rPr lang="en-US" sz="1500" dirty="0"/>
              <a:t> B (2012). C# 5.0 in a Nutshell. </a:t>
            </a:r>
          </a:p>
          <a:p>
            <a:pPr algn="just"/>
            <a:r>
              <a:rPr lang="en-US" sz="1500" dirty="0">
                <a:hlinkClick r:id="rId2"/>
              </a:rPr>
              <a:t>MSDN</a:t>
            </a:r>
            <a:endParaRPr lang="en-US" sz="1500" dirty="0"/>
          </a:p>
          <a:p>
            <a:pPr algn="just"/>
            <a:endParaRPr lang="en-US" sz="1500" dirty="0"/>
          </a:p>
          <a:p>
            <a:pPr lvl="1" algn="just"/>
            <a:endParaRPr lang="en-US" sz="15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9651651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endParaRPr lang="en-US" sz="1500" dirty="0"/>
          </a:p>
          <a:p>
            <a:pPr lvl="1" algn="just"/>
            <a:endParaRPr lang="en-US" sz="15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108115"/>
              </p:ext>
            </p:extLst>
          </p:nvPr>
        </p:nvGraphicFramePr>
        <p:xfrm>
          <a:off x="1524000" y="1397000"/>
          <a:ext cx="609600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670917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9242157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7885196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87007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4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Serghei</a:t>
                      </a:r>
                      <a:r>
                        <a:rPr lang="en-US" dirty="0"/>
                        <a:t> Grajdean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07.12.2015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8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Serghei</a:t>
                      </a:r>
                      <a:r>
                        <a:rPr lang="en-US" dirty="0"/>
                        <a:t> Grajdean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12.02.2016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Minor 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451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Serghei</a:t>
                      </a:r>
                      <a:r>
                        <a:rPr lang="en-US" dirty="0"/>
                        <a:t> Grajdean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19.02.2016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Sealed modifier added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661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76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A field is a variable that is a member of a class or </a:t>
            </a:r>
            <a:r>
              <a:rPr lang="en-US" sz="1800" dirty="0" err="1"/>
              <a:t>struct</a:t>
            </a:r>
            <a:endParaRPr lang="en-US" sz="1800" dirty="0"/>
          </a:p>
          <a:p>
            <a:pPr algn="just"/>
            <a:r>
              <a:rPr lang="en-US" sz="1800" dirty="0"/>
              <a:t>Declare fields :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Fields initialization and usage:</a:t>
            </a:r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7" name="Rectangle 6"/>
          <p:cNvSpPr/>
          <p:nvPr/>
        </p:nvSpPr>
        <p:spPr>
          <a:xfrm>
            <a:off x="628650" y="199835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accountBalance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8649" y="4079444"/>
            <a:ext cx="73620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"john Smith"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user.name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"John Smith"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4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A method is a code block that contains a series of statements</a:t>
            </a:r>
          </a:p>
          <a:p>
            <a:pPr algn="just"/>
            <a:r>
              <a:rPr lang="en-US" sz="1800" dirty="0"/>
              <a:t>Declaration:</a:t>
            </a:r>
            <a:endParaRPr lang="en-US" sz="1500" dirty="0"/>
          </a:p>
        </p:txBody>
      </p:sp>
      <p:sp>
        <p:nvSpPr>
          <p:cNvPr id="6" name="Rectangle 5"/>
          <p:cNvSpPr/>
          <p:nvPr/>
        </p:nvSpPr>
        <p:spPr>
          <a:xfrm>
            <a:off x="628650" y="1912351"/>
            <a:ext cx="794539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accountBalance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Withdraw(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valueToWithdraw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accountBalance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valueToWithdraw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CanWithdraw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valueToWithdraw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accountBalance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valueToWithdraw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953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Method usage:</a:t>
            </a:r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628650" y="1579800"/>
            <a:ext cx="73687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"john Smith"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canWidthdraw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user.CanWithdraw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(9);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canWidthdraw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user.Withdraw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(9);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79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A property is a member that provides a flexible mechanism to read, write, or compute the value of a private field</a:t>
            </a:r>
          </a:p>
          <a:p>
            <a:pPr algn="just"/>
            <a:r>
              <a:rPr lang="en-US" sz="1800" dirty="0"/>
              <a:t>Declaration:</a:t>
            </a:r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5" name="Rectangle 4"/>
          <p:cNvSpPr/>
          <p:nvPr/>
        </p:nvSpPr>
        <p:spPr>
          <a:xfrm>
            <a:off x="628650" y="2215051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name;}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{name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;}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//…more code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646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Property usage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6" name="Rectangle 5"/>
          <p:cNvSpPr/>
          <p:nvPr/>
        </p:nvSpPr>
        <p:spPr>
          <a:xfrm>
            <a:off x="628649" y="1741442"/>
            <a:ext cx="74691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"john Smith"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"John Smith"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14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VS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Fields must be always keep private, e.g. in C++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Java</a:t>
            </a:r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628650" y="1470617"/>
            <a:ext cx="91084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 name =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8334" y="3988192"/>
            <a:ext cx="84479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class </a:t>
            </a:r>
            <a:r>
              <a:rPr lang="en-US" dirty="0"/>
              <a:t>Printer {        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private</a:t>
            </a:r>
            <a:r>
              <a:rPr lang="en-US" dirty="0"/>
              <a:t> String name;	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/>
              <a:t>setName</a:t>
            </a:r>
            <a:r>
              <a:rPr lang="en-US" dirty="0"/>
              <a:t>(String </a:t>
            </a:r>
            <a:r>
              <a:rPr lang="en-US" dirty="0" err="1"/>
              <a:t>newName</a:t>
            </a:r>
            <a:r>
              <a:rPr lang="en-US" dirty="0"/>
              <a:t>){name=</a:t>
            </a:r>
            <a:r>
              <a:rPr lang="en-US" dirty="0" err="1"/>
              <a:t>newName</a:t>
            </a:r>
            <a:r>
              <a:rPr lang="en-US" dirty="0"/>
              <a:t>;}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public</a:t>
            </a:r>
            <a:r>
              <a:rPr lang="en-US" dirty="0"/>
              <a:t> String </a:t>
            </a:r>
            <a:r>
              <a:rPr lang="en-US" dirty="0" err="1"/>
              <a:t>getName</a:t>
            </a:r>
            <a:r>
              <a:rPr lang="en-US" dirty="0"/>
              <a:t>(){return name;}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9053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mdarisTemplate" id="{10F08E36-24FE-4B17-8B53-8C7BBF03FDB5}" vid="{839F02AB-55E7-45AD-ADE8-A1AC776AAF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DB32AC37F00247874D4427955735E9" ma:contentTypeVersion="11" ma:contentTypeDescription="Create a new document." ma:contentTypeScope="" ma:versionID="af0b23bc888412d7df4b506d671534db">
  <xsd:schema xmlns:xsd="http://www.w3.org/2001/XMLSchema" xmlns:xs="http://www.w3.org/2001/XMLSchema" xmlns:p="http://schemas.microsoft.com/office/2006/metadata/properties" xmlns:ns2="20400e34-d395-42f5-8494-f20c6592eb2c" xmlns:ns3="532134fb-f5a0-4ded-9879-b62317c7c28f" targetNamespace="http://schemas.microsoft.com/office/2006/metadata/properties" ma:root="true" ma:fieldsID="954d504ce1b6d3b712fb5210bc47abf2" ns2:_="" ns3:_="">
    <xsd:import namespace="20400e34-d395-42f5-8494-f20c6592eb2c"/>
    <xsd:import namespace="532134fb-f5a0-4ded-9879-b62317c7c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400e34-d395-42f5-8494-f20c6592eb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881eefaf-e118-49aa-818c-bc75380c65d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2134fb-f5a0-4ded-9879-b62317c7c28f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7f33e51-8bca-4508-85d8-bf7a3adc7f05}" ma:internalName="TaxCatchAll" ma:showField="CatchAllData" ma:web="532134fb-f5a0-4ded-9879-b62317c7c2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0400e34-d395-42f5-8494-f20c6592eb2c">
      <Terms xmlns="http://schemas.microsoft.com/office/infopath/2007/PartnerControls"/>
    </lcf76f155ced4ddcb4097134ff3c332f>
    <TaxCatchAll xmlns="532134fb-f5a0-4ded-9879-b62317c7c28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7DBDE7-FE36-4FF7-BD65-CCFDE37297AE}"/>
</file>

<file path=customXml/itemProps2.xml><?xml version="1.0" encoding="utf-8"?>
<ds:datastoreItem xmlns:ds="http://schemas.openxmlformats.org/officeDocument/2006/customXml" ds:itemID="{9D1AF6F0-50CA-4BB3-915F-55EA93DB1928}">
  <ds:schemaRefs>
    <ds:schemaRef ds:uri="http://schemas.microsoft.com/office/2006/documentManagement/types"/>
    <ds:schemaRef ds:uri="http://purl.org/dc/elements/1.1/"/>
    <ds:schemaRef ds:uri="532134fb-f5a0-4ded-9879-b62317c7c28f"/>
    <ds:schemaRef ds:uri="http://schemas.microsoft.com/office/infopath/2007/PartnerControls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C0B7AB7-5FB8-475C-A6C5-9C0B7EFC76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SummerWorkshop-New</Template>
  <TotalTime>1897</TotalTime>
  <Words>1769</Words>
  <Application>Microsoft Office PowerPoint</Application>
  <PresentationFormat>On-screen Show (4:3)</PresentationFormat>
  <Paragraphs>450</Paragraphs>
  <Slides>33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Classes in C#</vt:lpstr>
      <vt:lpstr>OBjectives</vt:lpstr>
      <vt:lpstr>Classes in C#</vt:lpstr>
      <vt:lpstr>Field</vt:lpstr>
      <vt:lpstr>Method</vt:lpstr>
      <vt:lpstr>Method</vt:lpstr>
      <vt:lpstr>Property</vt:lpstr>
      <vt:lpstr>Property</vt:lpstr>
      <vt:lpstr>Property VS Field</vt:lpstr>
      <vt:lpstr>Auto-Implemented Properties</vt:lpstr>
      <vt:lpstr>Read-only &amp; Set-only Property</vt:lpstr>
      <vt:lpstr>Calculated Property</vt:lpstr>
      <vt:lpstr>Constructors</vt:lpstr>
      <vt:lpstr>Constructor and field initialization order</vt:lpstr>
      <vt:lpstr>Object Initializers</vt:lpstr>
      <vt:lpstr>Access Modifiers</vt:lpstr>
      <vt:lpstr>Access Modifiers</vt:lpstr>
      <vt:lpstr>Readonly modifier</vt:lpstr>
      <vt:lpstr>Const modifier</vt:lpstr>
      <vt:lpstr>Readonly vs const</vt:lpstr>
      <vt:lpstr>Overloading</vt:lpstr>
      <vt:lpstr>Inheritance</vt:lpstr>
      <vt:lpstr>Inheritance</vt:lpstr>
      <vt:lpstr>Virtual methods</vt:lpstr>
      <vt:lpstr>Virtual methods</vt:lpstr>
      <vt:lpstr>Sealed modifier</vt:lpstr>
      <vt:lpstr>Abstract Classes and Abstract Members</vt:lpstr>
      <vt:lpstr>Abstract Classes and Abstract Members</vt:lpstr>
      <vt:lpstr>Interfaces</vt:lpstr>
      <vt:lpstr>Structs</vt:lpstr>
      <vt:lpstr>Assignment</vt:lpstr>
      <vt:lpstr>References </vt:lpstr>
      <vt:lpstr>Revisions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corner cases</dc:title>
  <dc:creator>Yuriy Hohan</dc:creator>
  <cp:lastModifiedBy>Yuriy</cp:lastModifiedBy>
  <cp:revision>304</cp:revision>
  <dcterms:created xsi:type="dcterms:W3CDTF">2014-05-22T08:31:16Z</dcterms:created>
  <dcterms:modified xsi:type="dcterms:W3CDTF">2021-07-13T08:07:37Z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0x010100BADB32AC37F00247874D4427955735E9</vt:lpwstr>
  </property>
</Properties>
</file>