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9" r:id="rId6"/>
    <p:sldId id="258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8" r:id="rId26"/>
    <p:sldId id="280" r:id="rId27"/>
    <p:sldId id="281" r:id="rId28"/>
    <p:sldId id="282" r:id="rId29"/>
    <p:sldId id="283" r:id="rId30"/>
    <p:sldId id="284" r:id="rId31"/>
    <p:sldId id="289" r:id="rId32"/>
    <p:sldId id="287" r:id="rId33"/>
    <p:sldId id="28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05C0D-1998-7947-4142-0CAE44FA2D35}" v="4" dt="2020-02-15T14:54:54.104"/>
    <p1510:client id="{AD29C1DE-5343-2555-F5CC-B2525A3F084A}" v="2" dt="2022-02-18T05:05:58.250"/>
    <p1510:client id="{BEE03277-FC48-17F3-5A34-8C7281B8A1B3}" v="1" dt="2022-08-01T06:47:24.394"/>
    <p1510:client id="{D50A2C70-DD5D-B2A7-648F-10A37CCE905D}" v="1" dt="2022-07-30T08:44:21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ia Dermenji" userId="S::ilia.dermenji@amdaris.com::53c88c2e-c831-4020-9e56-cb0c41ea6207" providerId="AD" clId="Web-{BEE03277-FC48-17F3-5A34-8C7281B8A1B3}"/>
    <pc:docChg chg="modSld">
      <pc:chgData name="Ilia Dermenji" userId="S::ilia.dermenji@amdaris.com::53c88c2e-c831-4020-9e56-cb0c41ea6207" providerId="AD" clId="Web-{BEE03277-FC48-17F3-5A34-8C7281B8A1B3}" dt="2022-08-01T06:47:24.394" v="0" actId="1076"/>
      <pc:docMkLst>
        <pc:docMk/>
      </pc:docMkLst>
      <pc:sldChg chg="modSp">
        <pc:chgData name="Ilia Dermenji" userId="S::ilia.dermenji@amdaris.com::53c88c2e-c831-4020-9e56-cb0c41ea6207" providerId="AD" clId="Web-{BEE03277-FC48-17F3-5A34-8C7281B8A1B3}" dt="2022-08-01T06:47:24.394" v="0" actId="1076"/>
        <pc:sldMkLst>
          <pc:docMk/>
          <pc:sldMk cId="2435325130" sldId="282"/>
        </pc:sldMkLst>
        <pc:picChg chg="mod">
          <ac:chgData name="Ilia Dermenji" userId="S::ilia.dermenji@amdaris.com::53c88c2e-c831-4020-9e56-cb0c41ea6207" providerId="AD" clId="Web-{BEE03277-FC48-17F3-5A34-8C7281B8A1B3}" dt="2022-08-01T06:47:24.394" v="0" actId="1076"/>
          <ac:picMkLst>
            <pc:docMk/>
            <pc:sldMk cId="2435325130" sldId="282"/>
            <ac:picMk id="4" creationId="{00000000-0000-0000-0000-000000000000}"/>
          </ac:picMkLst>
        </pc:picChg>
      </pc:sldChg>
    </pc:docChg>
  </pc:docChgLst>
  <pc:docChgLst>
    <pc:chgData name="Ilia Dermenji" userId="S::ilia.dermenji@amdaris.com::53c88c2e-c831-4020-9e56-cb0c41ea6207" providerId="AD" clId="Web-{AD29C1DE-5343-2555-F5CC-B2525A3F084A}"/>
    <pc:docChg chg="modSld">
      <pc:chgData name="Ilia Dermenji" userId="S::ilia.dermenji@amdaris.com::53c88c2e-c831-4020-9e56-cb0c41ea6207" providerId="AD" clId="Web-{AD29C1DE-5343-2555-F5CC-B2525A3F084A}" dt="2022-02-18T05:05:58.250" v="1" actId="1076"/>
      <pc:docMkLst>
        <pc:docMk/>
      </pc:docMkLst>
      <pc:sldChg chg="modSp">
        <pc:chgData name="Ilia Dermenji" userId="S::ilia.dermenji@amdaris.com::53c88c2e-c831-4020-9e56-cb0c41ea6207" providerId="AD" clId="Web-{AD29C1DE-5343-2555-F5CC-B2525A3F084A}" dt="2022-02-18T05:05:58.250" v="1" actId="1076"/>
        <pc:sldMkLst>
          <pc:docMk/>
          <pc:sldMk cId="3892637198" sldId="264"/>
        </pc:sldMkLst>
        <pc:picChg chg="mod">
          <ac:chgData name="Ilia Dermenji" userId="S::ilia.dermenji@amdaris.com::53c88c2e-c831-4020-9e56-cb0c41ea6207" providerId="AD" clId="Web-{AD29C1DE-5343-2555-F5CC-B2525A3F084A}" dt="2022-02-18T05:05:58.250" v="1" actId="1076"/>
          <ac:picMkLst>
            <pc:docMk/>
            <pc:sldMk cId="3892637198" sldId="264"/>
            <ac:picMk id="6" creationId="{00000000-0000-0000-0000-000000000000}"/>
          </ac:picMkLst>
        </pc:picChg>
      </pc:sldChg>
    </pc:docChg>
  </pc:docChgLst>
  <pc:docChgLst>
    <pc:chgData name="Ilia Dermenji" userId="S::ilia.dermenji@amdaris.com::53c88c2e-c831-4020-9e56-cb0c41ea6207" providerId="AD" clId="Web-{D50A2C70-DD5D-B2A7-648F-10A37CCE905D}"/>
    <pc:docChg chg="modSld">
      <pc:chgData name="Ilia Dermenji" userId="S::ilia.dermenji@amdaris.com::53c88c2e-c831-4020-9e56-cb0c41ea6207" providerId="AD" clId="Web-{D50A2C70-DD5D-B2A7-648F-10A37CCE905D}" dt="2022-07-30T08:44:21.698" v="0" actId="1076"/>
      <pc:docMkLst>
        <pc:docMk/>
      </pc:docMkLst>
      <pc:sldChg chg="modSp">
        <pc:chgData name="Ilia Dermenji" userId="S::ilia.dermenji@amdaris.com::53c88c2e-c831-4020-9e56-cb0c41ea6207" providerId="AD" clId="Web-{D50A2C70-DD5D-B2A7-648F-10A37CCE905D}" dt="2022-07-30T08:44:21.698" v="0" actId="1076"/>
        <pc:sldMkLst>
          <pc:docMk/>
          <pc:sldMk cId="2435325130" sldId="282"/>
        </pc:sldMkLst>
        <pc:picChg chg="mod">
          <ac:chgData name="Ilia Dermenji" userId="S::ilia.dermenji@amdaris.com::53c88c2e-c831-4020-9e56-cb0c41ea6207" providerId="AD" clId="Web-{D50A2C70-DD5D-B2A7-648F-10A37CCE905D}" dt="2022-07-30T08:44:21.698" v="0" actId="1076"/>
          <ac:picMkLst>
            <pc:docMk/>
            <pc:sldMk cId="2435325130" sldId="282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1"/>
            <a:ext cx="12192000" cy="5634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97457"/>
          </a:xfrm>
        </p:spPr>
        <p:txBody>
          <a:bodyPr/>
          <a:lstStyle>
            <a:lvl1pPr>
              <a:defRPr cap="all" baseline="0"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/>
          <a:lstStyle>
            <a:lvl1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2pPr>
            <a:lvl3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3pPr>
            <a:lvl4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4pPr>
            <a:lvl5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95" y="5951823"/>
            <a:ext cx="2689612" cy="5573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78252" y="1058375"/>
            <a:ext cx="10274048" cy="2187"/>
          </a:xfrm>
          <a:prstGeom prst="line">
            <a:avLst/>
          </a:prstGeom>
          <a:ln>
            <a:solidFill>
              <a:srgbClr val="1E7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0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95" y="5951823"/>
            <a:ext cx="2689612" cy="5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9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47" y="2425150"/>
            <a:ext cx="6047307" cy="12532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966204" y="4874878"/>
            <a:ext cx="10259592" cy="15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3740" y="5067152"/>
            <a:ext cx="10515600" cy="285526"/>
          </a:xfrm>
        </p:spPr>
        <p:txBody>
          <a:bodyPr>
            <a:normAutofit/>
          </a:bodyPr>
          <a:lstStyle>
            <a:lvl1pPr>
              <a:defRPr sz="2000" cap="all" baseline="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23740" y="5365825"/>
            <a:ext cx="10515600" cy="262853"/>
          </a:xfrm>
        </p:spPr>
        <p:txBody>
          <a:bodyPr>
            <a:normAutofit/>
          </a:bodyPr>
          <a:lstStyle>
            <a:lvl1pPr marL="0" indent="0" algn="l">
              <a:buNone/>
              <a:defRPr sz="14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4766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574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b397696.aspx" TargetMode="External"/><Relationship Id="rId2" Type="http://schemas.openxmlformats.org/officeDocument/2006/relationships/hyperlink" Target="https://msdn.microsoft.com/en-us/library/bb397926.asp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sdn.microsoft.com/en-us/library/bb943859.asp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805" y="5098460"/>
            <a:ext cx="7886700" cy="285526"/>
          </a:xfrm>
        </p:spPr>
        <p:txBody>
          <a:bodyPr>
            <a:normAutofit fontScale="90000"/>
          </a:bodyPr>
          <a:lstStyle/>
          <a:p>
            <a:r>
              <a:rPr lang="en-US"/>
              <a:t>functional paradigm, delegates and LInq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1805" y="5662388"/>
            <a:ext cx="7886700" cy="262853"/>
          </a:xfrm>
        </p:spPr>
        <p:txBody>
          <a:bodyPr>
            <a:normAutofit lnSpcReduction="10000"/>
          </a:bodyPr>
          <a:lstStyle/>
          <a:p>
            <a:r>
              <a:rPr lang="en-US"/>
              <a:t>Rami Atieyeh</a:t>
            </a:r>
          </a:p>
        </p:txBody>
      </p:sp>
      <p:sp>
        <p:nvSpPr>
          <p:cNvPr id="4" name="Rectangle 3"/>
          <p:cNvSpPr/>
          <p:nvPr/>
        </p:nvSpPr>
        <p:spPr>
          <a:xfrm>
            <a:off x="3743784" y="4450728"/>
            <a:ext cx="375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/>
              <a:t>Continuous staff improvement project</a:t>
            </a:r>
          </a:p>
        </p:txBody>
      </p:sp>
    </p:spTree>
    <p:extLst>
      <p:ext uri="{BB962C8B-B14F-4D97-AF65-F5344CB8AC3E}">
        <p14:creationId xmlns:p14="http://schemas.microsoft.com/office/powerpoint/2010/main" val="2553220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Delegates</a:t>
            </a:r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512" y="1424781"/>
            <a:ext cx="56673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4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Delegates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/>
              <a:t>The </a:t>
            </a:r>
            <a:r>
              <a:rPr lang="en-US" sz="1800" b="1"/>
              <a:t>public delegate</a:t>
            </a:r>
            <a:r>
              <a:rPr lang="en-US" sz="1800"/>
              <a:t> is NOT part of the function itself – it can exist anywhere.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A </a:t>
            </a:r>
            <a:r>
              <a:rPr lang="en-US" sz="1800" b="1"/>
              <a:t>delegate</a:t>
            </a:r>
            <a:r>
              <a:rPr lang="en-US" sz="1800"/>
              <a:t> is a reference type that can be used to encapsulate a named or an anonymous method. Delegates are similar to function pointers in C++; however, delegates are type-safe and secure.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A </a:t>
            </a:r>
            <a:r>
              <a:rPr lang="en-US" sz="1800" b="1"/>
              <a:t>delegate</a:t>
            </a:r>
            <a:r>
              <a:rPr lang="en-US" sz="1800"/>
              <a:t> is a type that represents references to methods with a particular parameter list and return type – two parameters of type </a:t>
            </a:r>
            <a:r>
              <a:rPr lang="en-US" sz="1800" b="1"/>
              <a:t>object </a:t>
            </a:r>
            <a:r>
              <a:rPr lang="en-US" sz="1800"/>
              <a:t>and a </a:t>
            </a:r>
            <a:r>
              <a:rPr lang="en-US" sz="1800" b="1"/>
              <a:t>bool</a:t>
            </a:r>
            <a:r>
              <a:rPr lang="en-US" sz="1800"/>
              <a:t> return type in our case.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They are also referred to as </a:t>
            </a:r>
            <a:r>
              <a:rPr lang="en-US" sz="1800" b="1"/>
              <a:t>function types.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70231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Delegates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/>
              <a:t>Instantiating a delegate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When you instantiate a delegate, you can associate its instance with any method with a compatible signature and return type. You can invoke (or call) the method through the delegate instance.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Example – another way of doing it</a:t>
            </a:r>
          </a:p>
          <a:p>
            <a:pPr algn="just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133" y="2869670"/>
            <a:ext cx="6434667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19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Anonymous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/>
              <a:t>A new type was introduced into the system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Write a new function to compare ?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For each new type write a new function ?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Solution – Anonymous functions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C# 2.0 syntax</a:t>
            </a:r>
          </a:p>
          <a:p>
            <a:pPr lvl="1" algn="just"/>
            <a:r>
              <a:rPr lang="en-US" sz="1500"/>
              <a:t>The anonymous method used here is fully compatible with the</a:t>
            </a:r>
            <a:endParaRPr lang="en-US" sz="1200"/>
          </a:p>
          <a:p>
            <a:pPr marL="342900" lvl="1" indent="0" algn="just">
              <a:buNone/>
            </a:pPr>
            <a:r>
              <a:rPr lang="en-US" sz="1500"/>
              <a:t>delegate type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187" y="2655887"/>
            <a:ext cx="4772025" cy="2562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187" y="1270621"/>
            <a:ext cx="28289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Anonymous functions – 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/>
              <a:t>The same anonymous function can be written like the following, using C# 3.0 lambda expression syntax</a:t>
            </a:r>
          </a:p>
          <a:p>
            <a:pPr algn="just"/>
            <a:r>
              <a:rPr lang="en-US" sz="1800"/>
              <a:t>Change – removed </a:t>
            </a:r>
            <a:r>
              <a:rPr lang="en-US" sz="1800" b="1"/>
              <a:t>delegate</a:t>
            </a:r>
            <a:r>
              <a:rPr lang="en-US" sz="1800"/>
              <a:t> keyword and added </a:t>
            </a:r>
            <a:r>
              <a:rPr lang="en-US" sz="1800" b="1"/>
              <a:t>=&gt; </a:t>
            </a:r>
            <a:r>
              <a:rPr lang="en-US" sz="1800"/>
              <a:t>instead</a:t>
            </a:r>
          </a:p>
          <a:p>
            <a:pPr marL="0" indent="0" algn="just">
              <a:buNone/>
            </a:pPr>
            <a:endParaRPr lang="en-US" sz="1800"/>
          </a:p>
          <a:p>
            <a:pPr algn="just"/>
            <a:r>
              <a:rPr lang="en-US" sz="1800"/>
              <a:t>Further shortening – drop the types of the parameters</a:t>
            </a:r>
          </a:p>
          <a:p>
            <a:pPr algn="just"/>
            <a:r>
              <a:rPr lang="en-US" sz="1800"/>
              <a:t>Types can be inferred by the compiler from the declaration</a:t>
            </a:r>
          </a:p>
          <a:p>
            <a:pPr marL="0" indent="0" algn="just">
              <a:buNone/>
            </a:pPr>
            <a:r>
              <a:rPr lang="en-US" sz="1800"/>
              <a:t>	of the delegate type</a:t>
            </a:r>
          </a:p>
          <a:p>
            <a:pPr algn="just"/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50" y="1672166"/>
            <a:ext cx="4438650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159" y="3529542"/>
            <a:ext cx="35623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59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/>
              <a:t>Because the function doesn’t do anything but return a value, you can convert the body of the function into an expression body and benefit from an implicit return</a:t>
            </a:r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Expression bodies – allow for a concise implementation of a particular behavior that functional programming asks for in a function: accept parameters, then return a value.</a:t>
            </a:r>
          </a:p>
          <a:p>
            <a:endParaRPr lang="en-US" sz="1800"/>
          </a:p>
          <a:p>
            <a:r>
              <a:rPr lang="en-US" sz="1800"/>
              <a:t>Further improvement 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117" y="1965853"/>
            <a:ext cx="57721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5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/>
              <a:t>In .NET 3.5, several new standard delegate types were added to the framework, meaning it’s no longer necessary to create custom delegates every time a function is used that has an as yet unknown signature, that is, one that hasn’t had a delegate created so far.</a:t>
            </a:r>
          </a:p>
          <a:p>
            <a:endParaRPr lang="en-US" sz="1800"/>
          </a:p>
          <a:p>
            <a:r>
              <a:rPr lang="en-US" sz="1800"/>
              <a:t>These delegate types are generic</a:t>
            </a:r>
          </a:p>
          <a:p>
            <a:endParaRPr lang="en-US" sz="1800"/>
          </a:p>
          <a:p>
            <a:r>
              <a:rPr lang="en-US" sz="1800"/>
              <a:t>Example</a:t>
            </a:r>
          </a:p>
          <a:p>
            <a:pPr lvl="1"/>
            <a:r>
              <a:rPr lang="en-US" sz="1500"/>
              <a:t>This delegate takes two </a:t>
            </a:r>
            <a:r>
              <a:rPr lang="en-US" sz="1500" b="1"/>
              <a:t>object</a:t>
            </a:r>
            <a:r>
              <a:rPr lang="en-US" sz="1500"/>
              <a:t> type parameters</a:t>
            </a:r>
          </a:p>
          <a:p>
            <a:pPr marL="342900" lvl="1" indent="0">
              <a:buNone/>
            </a:pPr>
            <a:r>
              <a:rPr lang="en-US" sz="1500"/>
              <a:t>and returns a </a:t>
            </a:r>
            <a:r>
              <a:rPr lang="en-US" sz="1500" b="1"/>
              <a:t>bool.</a:t>
            </a:r>
            <a:endParaRPr lang="en-US"/>
          </a:p>
          <a:p>
            <a:pPr marL="0" indent="0">
              <a:buNone/>
            </a:pPr>
            <a:r>
              <a:rPr lang="en-US" sz="180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304" y="2157621"/>
            <a:ext cx="62579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28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EXTENSION METHODS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/>
              <a:t>Extension methods are static methods in static classes that are marked up specially.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Keyword </a:t>
            </a:r>
            <a:r>
              <a:rPr lang="en-US" sz="1800" b="1"/>
              <a:t>this</a:t>
            </a:r>
            <a:r>
              <a:rPr lang="en-US" sz="1800"/>
              <a:t> in front of the parameter strings is </a:t>
            </a:r>
          </a:p>
          <a:p>
            <a:pPr marL="0" indent="0" algn="just">
              <a:buNone/>
            </a:pPr>
            <a:r>
              <a:rPr lang="en-US" sz="1800"/>
              <a:t>  specific to C#.</a:t>
            </a:r>
          </a:p>
          <a:p>
            <a:pPr marL="0" indent="0" algn="just">
              <a:buNone/>
            </a:pPr>
            <a:endParaRPr lang="en-US" sz="1800"/>
          </a:p>
          <a:p>
            <a:pPr algn="just"/>
            <a:r>
              <a:rPr lang="en-US" sz="1800"/>
              <a:t>It instructs the compiler to add the </a:t>
            </a:r>
          </a:p>
          <a:p>
            <a:pPr marL="0" indent="0" algn="just">
              <a:buNone/>
            </a:pPr>
            <a:r>
              <a:rPr lang="en-US" sz="1800" b="1"/>
              <a:t>  ExtensionMethodAttribute</a:t>
            </a:r>
            <a:r>
              <a:rPr lang="en-US" sz="1800"/>
              <a:t> to the method.</a:t>
            </a:r>
          </a:p>
          <a:p>
            <a:pPr marL="0" indent="0" algn="just">
              <a:buNone/>
            </a:pPr>
            <a:endParaRPr lang="en-US" sz="1800"/>
          </a:p>
          <a:p>
            <a:pPr algn="just"/>
            <a:r>
              <a:rPr lang="en-US" sz="1800"/>
              <a:t>Example</a:t>
            </a:r>
          </a:p>
          <a:p>
            <a:pPr lvl="1" algn="just"/>
            <a:r>
              <a:rPr lang="en-US" sz="1500"/>
              <a:t>Notice </a:t>
            </a:r>
            <a:r>
              <a:rPr lang="en-US" sz="1500" b="1"/>
              <a:t>this</a:t>
            </a:r>
            <a:r>
              <a:rPr lang="en-US" sz="1500"/>
              <a:t> keyword</a:t>
            </a:r>
          </a:p>
          <a:p>
            <a:pPr lvl="1" algn="just"/>
            <a:r>
              <a:rPr lang="en-US" sz="1500"/>
              <a:t>Notice the namespace</a:t>
            </a:r>
          </a:p>
          <a:p>
            <a:pPr algn="just"/>
            <a:endParaRPr lang="en-US" sz="1800"/>
          </a:p>
          <a:p>
            <a:pPr algn="just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75" y="1939788"/>
            <a:ext cx="51530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75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EXTENSION METHODS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/>
              <a:t>How to use it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/>
              <a:t>Called like any other static method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800"/>
          </a:p>
          <a:p>
            <a:pPr marL="342900" indent="-342900" algn="just">
              <a:buFont typeface="+mj-lt"/>
              <a:buAutoNum type="arabicPeriod"/>
            </a:pPr>
            <a:endParaRPr lang="en-US" sz="1800"/>
          </a:p>
          <a:p>
            <a:pPr marL="342900" indent="-342900" algn="just">
              <a:buFont typeface="+mj-lt"/>
              <a:buAutoNum type="arabicPeriod"/>
            </a:pPr>
            <a:endParaRPr lang="en-US" sz="1800"/>
          </a:p>
          <a:p>
            <a:pPr marL="342900" indent="-342900" algn="just">
              <a:buFont typeface="+mj-lt"/>
              <a:buAutoNum type="arabicPeriod"/>
            </a:pPr>
            <a:endParaRPr lang="en-US" sz="1800"/>
          </a:p>
          <a:p>
            <a:pPr marL="342900" indent="-342900" algn="just">
              <a:buFont typeface="+mj-lt"/>
              <a:buAutoNum type="arabicPeriod"/>
            </a:pPr>
            <a:endParaRPr lang="en-US" sz="1800"/>
          </a:p>
          <a:p>
            <a:pPr marL="342900" indent="-342900" algn="just">
              <a:buFont typeface="+mj-lt"/>
              <a:buAutoNum type="arabicPeriod"/>
            </a:pPr>
            <a:r>
              <a:rPr lang="en-US" sz="1800"/>
              <a:t>Called like an extension method </a:t>
            </a:r>
            <a:r>
              <a:rPr lang="en-US" sz="1800">
                <a:sym typeface="Wingdings" panose="05000000000000000000" pitchFamily="2" charset="2"/>
              </a:rPr>
              <a:t></a:t>
            </a:r>
          </a:p>
          <a:p>
            <a:pPr lvl="1" algn="just"/>
            <a:r>
              <a:rPr lang="en-US" sz="1500">
                <a:sym typeface="Wingdings" panose="05000000000000000000" pitchFamily="2" charset="2"/>
              </a:rPr>
              <a:t>Make sure to be using the extensions method’s class namespace</a:t>
            </a:r>
          </a:p>
          <a:p>
            <a:pPr lvl="1" algn="just"/>
            <a:r>
              <a:rPr lang="en-US" sz="1500">
                <a:sym typeface="Wingdings" panose="05000000000000000000" pitchFamily="2" charset="2"/>
              </a:rPr>
              <a:t>Otherwise the method will not be found – compiler error</a:t>
            </a:r>
            <a:endParaRPr lang="en-US" sz="1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5" y="1261367"/>
            <a:ext cx="4448175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4" y="3224240"/>
            <a:ext cx="4448175" cy="218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48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/>
              <a:t>Language-Integrated Query (LINQ) is a set of features introduced in Visual Studio 2008 that extends powerful query capabilities to the language syntax of C# and Visual Basic. 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LINQ introduces standard, easily-learned patterns for querying and updating data, and the technology can be extended to support potentially any kind of data store. 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Visual Studio includes LINQ provider assemblies that enable the use of LINQ with .NET Framework collections, SQL Server databases, ADO.NET Datasets, and XML documents.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Two types: Fluent - Query</a:t>
            </a:r>
          </a:p>
        </p:txBody>
      </p:sp>
    </p:spTree>
    <p:extLst>
      <p:ext uri="{BB962C8B-B14F-4D97-AF65-F5344CB8AC3E}">
        <p14:creationId xmlns:p14="http://schemas.microsoft.com/office/powerpoint/2010/main" val="202796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6648"/>
            <a:ext cx="9144000" cy="667909"/>
          </a:xfrm>
        </p:spPr>
        <p:txBody>
          <a:bodyPr>
            <a:normAutofit fontScale="90000"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9859"/>
            <a:ext cx="9144000" cy="420953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What is functional paradigm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Functional vs imperative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Delegates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Anonymous functions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Lambda expressions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Extension methods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Linq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Fluent linq vs query linq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Linq operators examples: where – select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Anonymous types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Deferred execution</a:t>
            </a:r>
          </a:p>
        </p:txBody>
      </p:sp>
    </p:spTree>
    <p:extLst>
      <p:ext uri="{BB962C8B-B14F-4D97-AF65-F5344CB8AC3E}">
        <p14:creationId xmlns:p14="http://schemas.microsoft.com/office/powerpoint/2010/main" val="266645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LINQ – Fluent vs. Query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4741333" cy="4145521"/>
          </a:xfrm>
        </p:spPr>
        <p:txBody>
          <a:bodyPr numCol="1">
            <a:noAutofit/>
          </a:bodyPr>
          <a:lstStyle/>
          <a:p>
            <a:pPr algn="just"/>
            <a:endParaRPr lang="en-US" sz="1800"/>
          </a:p>
          <a:p>
            <a:pPr algn="just"/>
            <a:r>
              <a:rPr lang="en-US" sz="1800"/>
              <a:t>Suppose we have a list of products</a:t>
            </a:r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r>
              <a:rPr lang="en-US" sz="1800"/>
              <a:t>We have to select only products with price greater or equal to </a:t>
            </a:r>
            <a:r>
              <a:rPr lang="en-US" sz="1800" b="1"/>
              <a:t>15</a:t>
            </a:r>
            <a:r>
              <a:rPr lang="en-US" sz="1800"/>
              <a:t>, ordered by the </a:t>
            </a:r>
            <a:r>
              <a:rPr lang="en-US" sz="1800" b="1"/>
              <a:t>Id</a:t>
            </a:r>
            <a:r>
              <a:rPr lang="en-US" sz="1800"/>
              <a:t> and the result should be formatted like: </a:t>
            </a:r>
            <a:r>
              <a:rPr lang="en-US" sz="1800" b="1"/>
              <a:t>Category_Name</a:t>
            </a:r>
            <a:endParaRPr lang="en-US" sz="1800"/>
          </a:p>
          <a:p>
            <a:pPr algn="just"/>
            <a:endParaRPr lang="en-US" sz="1800"/>
          </a:p>
          <a:p>
            <a:pPr algn="just"/>
            <a:r>
              <a:rPr lang="en-US" sz="1800"/>
              <a:t>Fluent (sometimes called: Lambda Syntax)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Query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084" y="3538915"/>
            <a:ext cx="4705350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084" y="4635363"/>
            <a:ext cx="3924300" cy="771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084" y="1261367"/>
            <a:ext cx="2819400" cy="1171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084" y="2631725"/>
            <a:ext cx="57626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60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LINQ - Filtering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62584"/>
            <a:ext cx="7044267" cy="3488265"/>
          </a:xfrm>
        </p:spPr>
        <p:txBody>
          <a:bodyPr numCol="1">
            <a:noAutofit/>
          </a:bodyPr>
          <a:lstStyle/>
          <a:p>
            <a:pPr algn="just"/>
            <a:r>
              <a:rPr lang="en-US" sz="1800"/>
              <a:t>Where</a:t>
            </a:r>
          </a:p>
          <a:p>
            <a:pPr lvl="1" algn="just"/>
            <a:r>
              <a:rPr lang="en-US" sz="1500"/>
              <a:t>Usually translates to </a:t>
            </a:r>
            <a:r>
              <a:rPr lang="en-US" sz="1500" b="1"/>
              <a:t>WHERE </a:t>
            </a:r>
            <a:r>
              <a:rPr lang="en-US" sz="1500"/>
              <a:t>clause when working with a relational database</a:t>
            </a:r>
          </a:p>
          <a:p>
            <a:pPr lvl="1" algn="just"/>
            <a:endParaRPr lang="en-US" sz="1500" b="1"/>
          </a:p>
          <a:p>
            <a:pPr algn="just"/>
            <a:r>
              <a:rPr lang="en-US" sz="1800"/>
              <a:t>OfType&lt;T&gt;</a:t>
            </a:r>
          </a:p>
          <a:p>
            <a:pPr lvl="1" algn="just"/>
            <a:r>
              <a:rPr lang="en-US" sz="1500"/>
              <a:t>The only operator that can be applied to the non-generic list (does not implement IEnumerable&lt;T&gt;</a:t>
            </a:r>
          </a:p>
          <a:p>
            <a:pPr lvl="1" algn="just"/>
            <a:r>
              <a:rPr lang="en-US" sz="1500"/>
              <a:t>Useful when </a:t>
            </a:r>
            <a:r>
              <a:rPr lang="en-US" sz="1600"/>
              <a:t>working with an inheritance hierarchy and only want to select objects of a specific subtype from a collection</a:t>
            </a:r>
            <a:endParaRPr lang="en-US" sz="1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2026724"/>
            <a:ext cx="32766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88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LINQ - Filtering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62584"/>
            <a:ext cx="7044267" cy="3488265"/>
          </a:xfrm>
        </p:spPr>
        <p:txBody>
          <a:bodyPr numCol="1">
            <a:noAutofit/>
          </a:bodyPr>
          <a:lstStyle/>
          <a:p>
            <a:pPr algn="just"/>
            <a:r>
              <a:rPr lang="en-US" sz="1800"/>
              <a:t>OfType&lt;T&gt; - 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179" y="1196974"/>
            <a:ext cx="6276975" cy="4667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45" y="1419225"/>
            <a:ext cx="3381375" cy="4019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95" y="5659966"/>
            <a:ext cx="51530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47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LINQ – projection operators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Select</a:t>
            </a:r>
          </a:p>
          <a:p>
            <a:pPr lvl="1"/>
            <a:r>
              <a:rPr lang="en-US" sz="1500"/>
              <a:t>Returns one output element for each input element</a:t>
            </a:r>
          </a:p>
          <a:p>
            <a:pPr lvl="1"/>
            <a:r>
              <a:rPr lang="en-US" sz="1500"/>
              <a:t>Can project a new type of element</a:t>
            </a:r>
          </a:p>
          <a:p>
            <a:pPr lvl="1"/>
            <a:endParaRPr lang="en-US" sz="1500"/>
          </a:p>
          <a:p>
            <a:pPr lvl="1"/>
            <a:endParaRPr lang="en-US" sz="1500"/>
          </a:p>
          <a:p>
            <a:pPr lvl="1"/>
            <a:endParaRPr lang="en-US" sz="1500"/>
          </a:p>
          <a:p>
            <a:pPr lvl="1"/>
            <a:endParaRPr lang="en-US" sz="1500"/>
          </a:p>
          <a:p>
            <a:pPr lvl="1"/>
            <a:endParaRPr lang="en-US" sz="1500"/>
          </a:p>
          <a:p>
            <a:pPr marL="169863" lvl="1" indent="-169863"/>
            <a:r>
              <a:rPr lang="en-US"/>
              <a:t>SelectMany</a:t>
            </a:r>
          </a:p>
          <a:p>
            <a:pPr marL="512763" lvl="2" indent="-169863"/>
            <a:r>
              <a:rPr lang="en-US"/>
              <a:t>For working with a sequence of sequences</a:t>
            </a:r>
          </a:p>
          <a:p>
            <a:pPr marL="512763" lvl="2" indent="-169863"/>
            <a:r>
              <a:rPr lang="en-US"/>
              <a:t>Flattens the sub-sequence into a single output sequence</a:t>
            </a:r>
          </a:p>
          <a:p>
            <a:pPr marL="512763" lvl="2" indent="-169863"/>
            <a:r>
              <a:rPr lang="en-US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084" y="2209648"/>
            <a:ext cx="47053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87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LINQ – projection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720" y="1261367"/>
            <a:ext cx="5603347" cy="414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12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Anonymous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/>
              <a:t>Anonymous types provide a convenient way to encapsulate a set of read-only properties into a single object without having to explicitly define a type first. 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The type name is generated by the compiler and is not available at the source code level. The type of each property is inferred by the compiler.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You create anonymous types by using the </a:t>
            </a:r>
            <a:r>
              <a:rPr lang="en-US" sz="1800" b="1"/>
              <a:t>new</a:t>
            </a:r>
            <a:r>
              <a:rPr lang="en-US" sz="1800"/>
              <a:t> operator together with an object initializer.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IntelliSense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005" y="3572677"/>
            <a:ext cx="4812063" cy="130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25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Anonymous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6129867" cy="4352033"/>
          </a:xfrm>
        </p:spPr>
        <p:txBody>
          <a:bodyPr numCol="1">
            <a:noAutofit/>
          </a:bodyPr>
          <a:lstStyle/>
          <a:p>
            <a:pPr algn="just"/>
            <a:r>
              <a:rPr lang="en-US" sz="1800"/>
              <a:t>Anonymous types contain one or more public read-only properties. 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No other kinds of class members, such as methods or events, are valid. 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The expression that is used to initialize a property cannot be </a:t>
            </a:r>
            <a:r>
              <a:rPr lang="en-US" sz="1800" b="1"/>
              <a:t>null</a:t>
            </a:r>
            <a:r>
              <a:rPr lang="en-US" sz="1800"/>
              <a:t>, an anonymous function, or a pointer type.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Anonymous types are </a:t>
            </a:r>
            <a:r>
              <a:rPr lang="en-US" sz="1800" b="1"/>
              <a:t>class</a:t>
            </a:r>
            <a:r>
              <a:rPr lang="en-US" sz="1800"/>
              <a:t> types that derive directly from </a:t>
            </a:r>
            <a:r>
              <a:rPr lang="en-US" sz="1800" b="1"/>
              <a:t>object</a:t>
            </a:r>
            <a:r>
              <a:rPr lang="en-US" sz="1800"/>
              <a:t>, and that cannot be cast to any type except </a:t>
            </a:r>
            <a:r>
              <a:rPr lang="en-US" sz="1800" b="1"/>
              <a:t>object</a:t>
            </a:r>
            <a:r>
              <a:rPr lang="en-US" sz="1800"/>
              <a:t>.</a:t>
            </a:r>
          </a:p>
          <a:p>
            <a:pPr algn="just"/>
            <a:endParaRPr lang="en-US" sz="1800" b="1"/>
          </a:p>
          <a:p>
            <a:pPr algn="just"/>
            <a:r>
              <a:rPr lang="en-US" sz="1800"/>
              <a:t>Widely used in LINQ </a:t>
            </a:r>
            <a:r>
              <a:rPr lang="en-US" sz="1800" b="1"/>
              <a:t>Select </a:t>
            </a:r>
            <a:r>
              <a:rPr lang="en-US" sz="1800"/>
              <a:t>operator.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067" y="2313680"/>
            <a:ext cx="5029200" cy="329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58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Deferred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6443133" cy="4145521"/>
          </a:xfrm>
        </p:spPr>
        <p:txBody>
          <a:bodyPr numCol="1">
            <a:noAutofit/>
          </a:bodyPr>
          <a:lstStyle/>
          <a:p>
            <a:r>
              <a:rPr lang="en-US" sz="1800"/>
              <a:t>An important feature of most query operators is that they execute not when constructed, but when </a:t>
            </a:r>
            <a:r>
              <a:rPr lang="en-US" sz="1800" b="1"/>
              <a:t>enumerated</a:t>
            </a:r>
            <a:r>
              <a:rPr lang="en-US" sz="1800" i="1"/>
              <a:t>.</a:t>
            </a:r>
            <a:endParaRPr lang="en-US" sz="1800"/>
          </a:p>
          <a:p>
            <a:pPr algn="just"/>
            <a:endParaRPr lang="en-US" sz="1800"/>
          </a:p>
          <a:p>
            <a:r>
              <a:rPr lang="en-US" sz="1800"/>
              <a:t>The extra number that we sneaked into the list </a:t>
            </a:r>
            <a:r>
              <a:rPr lang="en-US" sz="1800" b="1" i="1"/>
              <a:t>after</a:t>
            </a:r>
            <a:r>
              <a:rPr lang="en-US" sz="1800" i="1"/>
              <a:t> </a:t>
            </a:r>
            <a:r>
              <a:rPr lang="en-US" sz="1800"/>
              <a:t>constructing the query is included in the result, because it’s not until the </a:t>
            </a:r>
            <a:r>
              <a:rPr lang="en-US" sz="1800" b="1" err="1"/>
              <a:t>foreach</a:t>
            </a:r>
            <a:r>
              <a:rPr lang="en-US" sz="1800"/>
              <a:t> statement runs that any filtering or sorting takes place.</a:t>
            </a:r>
          </a:p>
          <a:p>
            <a:endParaRPr lang="en-US" sz="1800"/>
          </a:p>
          <a:p>
            <a:r>
              <a:rPr lang="en-US" sz="1800"/>
              <a:t>All standard query operators provide deferred execution, with the following exceptions:</a:t>
            </a:r>
          </a:p>
          <a:p>
            <a:pPr lvl="1"/>
            <a:r>
              <a:rPr lang="en-US" sz="1600"/>
              <a:t>Operators that return a single element or scalar value, such as </a:t>
            </a:r>
            <a:r>
              <a:rPr lang="en-US" sz="1600" b="1"/>
              <a:t>First</a:t>
            </a:r>
            <a:r>
              <a:rPr lang="en-US" sz="1600"/>
              <a:t> or </a:t>
            </a:r>
            <a:r>
              <a:rPr lang="en-US" sz="1600" b="1"/>
              <a:t>Count</a:t>
            </a:r>
          </a:p>
          <a:p>
            <a:pPr lvl="1"/>
            <a:r>
              <a:rPr lang="en-US" sz="1600"/>
              <a:t>The following </a:t>
            </a:r>
            <a:r>
              <a:rPr lang="en-US" sz="1600" i="1"/>
              <a:t>conversion operators</a:t>
            </a:r>
            <a:r>
              <a:rPr lang="en-US" sz="1600"/>
              <a:t>: </a:t>
            </a:r>
            <a:r>
              <a:rPr lang="en-US" sz="1600" b="1"/>
              <a:t>ToArray</a:t>
            </a:r>
            <a:r>
              <a:rPr lang="en-US" sz="1600"/>
              <a:t>, </a:t>
            </a:r>
            <a:r>
              <a:rPr lang="en-US" sz="1600" b="1" err="1"/>
              <a:t>ToList</a:t>
            </a:r>
            <a:r>
              <a:rPr lang="en-US" sz="1600"/>
              <a:t>, </a:t>
            </a:r>
            <a:r>
              <a:rPr lang="en-US" sz="1600" b="1" err="1"/>
              <a:t>ToDictionary</a:t>
            </a:r>
            <a:r>
              <a:rPr lang="en-US" sz="1600"/>
              <a:t>, </a:t>
            </a:r>
            <a:r>
              <a:rPr lang="en-US" sz="1600" b="1" err="1"/>
              <a:t>ToLookup</a:t>
            </a:r>
            <a:endParaRPr lang="en-US" sz="1500" b="1"/>
          </a:p>
          <a:p>
            <a:endParaRPr lang="en-US" sz="1800"/>
          </a:p>
          <a:p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0" y="1261367"/>
            <a:ext cx="39433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61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Deferred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r>
              <a:rPr lang="en-US" sz="1800"/>
              <a:t>First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Count</a:t>
            </a:r>
          </a:p>
          <a:p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261367"/>
            <a:ext cx="3733800" cy="1914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200" y="3374675"/>
            <a:ext cx="3911600" cy="216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59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6648"/>
            <a:ext cx="9144000" cy="667909"/>
          </a:xfrm>
        </p:spPr>
        <p:txBody>
          <a:bodyPr>
            <a:normAutofit fontScale="90000"/>
          </a:bodyPr>
          <a:lstStyle/>
          <a:p>
            <a:r>
              <a:rPr lang="en-US"/>
              <a:t>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9859"/>
            <a:ext cx="9144000" cy="420953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Create a collection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Manipulate collection via delegates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Rewrite using anonymous functions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Rewrite using lambda expressions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Using extension methods on the collection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Using Select/where operators on the collection</a:t>
            </a:r>
          </a:p>
        </p:txBody>
      </p:sp>
    </p:spTree>
    <p:extLst>
      <p:ext uri="{BB962C8B-B14F-4D97-AF65-F5344CB8AC3E}">
        <p14:creationId xmlns:p14="http://schemas.microsoft.com/office/powerpoint/2010/main" val="341182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functional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/>
              <a:t>Paradigm: Approach to programming, based on a set of principles or theory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Different paradigms – different ways of thinking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Main programming paradigms: Imperative – Functional</a:t>
            </a:r>
          </a:p>
          <a:p>
            <a:pPr marL="0" indent="0" algn="just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4536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/>
              <a:t>Strum, Oliver (2011) </a:t>
            </a:r>
            <a:r>
              <a:rPr lang="en-US" sz="1800" i="1"/>
              <a:t>Functional Programming in C#</a:t>
            </a:r>
          </a:p>
          <a:p>
            <a:pPr algn="just"/>
            <a:r>
              <a:rPr lang="en-US" sz="1800">
                <a:hlinkClick r:id="rId2"/>
              </a:rPr>
              <a:t>MSDN– LINQ</a:t>
            </a:r>
            <a:endParaRPr lang="en-US" sz="1800"/>
          </a:p>
          <a:p>
            <a:pPr algn="just"/>
            <a:r>
              <a:rPr lang="en-US" sz="1800">
                <a:hlinkClick r:id="rId3"/>
              </a:rPr>
              <a:t>MSDN – Anonymous Types</a:t>
            </a:r>
            <a:endParaRPr lang="en-US" sz="1800"/>
          </a:p>
          <a:p>
            <a:pPr algn="just"/>
            <a:r>
              <a:rPr lang="en-US" sz="1800">
                <a:hlinkClick r:id="rId4"/>
              </a:rPr>
              <a:t>MSDN – Deferred Execution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7770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Functional vs. imperative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1159"/>
            <a:ext cx="10515600" cy="4145521"/>
          </a:xfrm>
        </p:spPr>
        <p:txBody>
          <a:bodyPr numCol="1">
            <a:noAutofit/>
          </a:bodyPr>
          <a:lstStyle/>
          <a:p>
            <a:pPr algn="just"/>
            <a:r>
              <a:rPr lang="en-US" sz="1800"/>
              <a:t>Imperative</a:t>
            </a:r>
          </a:p>
          <a:p>
            <a:pPr lvl="1" algn="just"/>
            <a:r>
              <a:rPr lang="en-US" sz="1500"/>
              <a:t>Basic constructs are imperative statements</a:t>
            </a:r>
          </a:p>
          <a:p>
            <a:pPr lvl="1" algn="just"/>
            <a:r>
              <a:rPr lang="en-US" sz="1500"/>
              <a:t>Changes existing values – changing the “state” of the application</a:t>
            </a:r>
          </a:p>
          <a:p>
            <a:pPr lvl="1" algn="just"/>
            <a:r>
              <a:rPr lang="en-US" sz="1500"/>
              <a:t>i.e. define sequence of steps to be taken to achieve a goal</a:t>
            </a:r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r>
              <a:rPr lang="en-US" sz="1800"/>
              <a:t>Functional</a:t>
            </a:r>
          </a:p>
          <a:p>
            <a:pPr lvl="1" algn="just"/>
            <a:r>
              <a:rPr lang="en-US" sz="1500"/>
              <a:t>Basic constructs are declarative (declare new values)</a:t>
            </a:r>
          </a:p>
          <a:p>
            <a:pPr lvl="1" algn="just"/>
            <a:r>
              <a:rPr lang="en-US" sz="1500"/>
              <a:t>Computation proceeds primarily by evaluating expressions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059" y="1267408"/>
            <a:ext cx="3800475" cy="145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809" y="3794348"/>
            <a:ext cx="38957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1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Referential 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Autofit/>
          </a:bodyPr>
          <a:lstStyle/>
          <a:p>
            <a:pPr algn="just"/>
            <a:r>
              <a:rPr lang="en-US" sz="1800"/>
              <a:t>A function that is referentially transparent  returns values that </a:t>
            </a:r>
            <a:r>
              <a:rPr lang="en-US" sz="1800" b="1"/>
              <a:t>depend only </a:t>
            </a:r>
            <a:r>
              <a:rPr lang="en-US" sz="1800"/>
              <a:t>on the input parameters that are passed.</a:t>
            </a:r>
          </a:p>
          <a:p>
            <a:pPr algn="just"/>
            <a:endParaRPr lang="en-US" sz="1800"/>
          </a:p>
          <a:p>
            <a:pPr algn="just"/>
            <a:r>
              <a:rPr lang="en-US" sz="1800">
                <a:latin typeface="Franklin Gothic Book"/>
              </a:rPr>
              <a:t>This is in contrast to the basic ideas of imperative programming, where program state often influences return values of functions.</a:t>
            </a:r>
          </a:p>
          <a:p>
            <a:pPr algn="just"/>
            <a:endParaRPr lang="en-US" sz="1800"/>
          </a:p>
          <a:p>
            <a:r>
              <a:rPr lang="en-US" sz="1800"/>
              <a:t>Referential transparency means that the only responsibility of the programmer is the specification of functions to describe and solve a given set of problems. </a:t>
            </a:r>
          </a:p>
          <a:p>
            <a:endParaRPr lang="en-US" sz="1800"/>
          </a:p>
          <a:p>
            <a:r>
              <a:rPr lang="en-US" sz="1800">
                <a:latin typeface="Franklin Gothic Book"/>
              </a:rPr>
              <a:t>On the basis of that specification, the computer can then decide on the best evaluation order, potential parallelization opportunities, or even whether a certain function needs to be evaluated at all.</a:t>
            </a:r>
          </a:p>
        </p:txBody>
      </p:sp>
    </p:spTree>
    <p:extLst>
      <p:ext uri="{BB962C8B-B14F-4D97-AF65-F5344CB8AC3E}">
        <p14:creationId xmlns:p14="http://schemas.microsoft.com/office/powerpoint/2010/main" val="236908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REUSING FUNCTIONS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/>
              <a:t>Reuse is the greatest overall problem in computer programming.</a:t>
            </a:r>
          </a:p>
          <a:p>
            <a:pPr algn="just"/>
            <a:endParaRPr lang="en-US" sz="1800"/>
          </a:p>
          <a:p>
            <a:r>
              <a:rPr lang="en-US" sz="1800"/>
              <a:t>After a very short time, small and large blocks of functionality start recurring, and programmers start trying to find ways to avoid wasting time by re-implementing code that’s already been written.</a:t>
            </a:r>
          </a:p>
          <a:p>
            <a:endParaRPr lang="en-US" sz="1800"/>
          </a:p>
          <a:p>
            <a:r>
              <a:rPr lang="en-US" sz="1800"/>
              <a:t>Simple example of an overloaded method</a:t>
            </a:r>
          </a:p>
          <a:p>
            <a:endParaRPr lang="en-US" sz="1800"/>
          </a:p>
          <a:p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425" y="2570205"/>
            <a:ext cx="3095625" cy="303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5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REUSING FUNCTIONS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/>
              <a:t>Algorithms, reusability can be quite a bit more complex.</a:t>
            </a:r>
          </a:p>
          <a:p>
            <a:endParaRPr lang="en-US" sz="1800"/>
          </a:p>
          <a:p>
            <a:r>
              <a:rPr lang="en-US" sz="1800"/>
              <a:t>Example.</a:t>
            </a:r>
          </a:p>
          <a:p>
            <a:pPr lvl="1"/>
            <a:r>
              <a:rPr lang="en-US" sz="1500"/>
              <a:t>Specific to the type it is written for: the comparison of the two values.</a:t>
            </a:r>
          </a:p>
          <a:p>
            <a:pPr lvl="1"/>
            <a:r>
              <a:rPr lang="en-US" sz="1500"/>
              <a:t>The whole algorithm could be written to work with any type of data.</a:t>
            </a:r>
          </a:p>
          <a:p>
            <a:pPr marL="342900" lvl="1" indent="0">
              <a:buNone/>
            </a:pPr>
            <a:endParaRPr lang="en-US" sz="1500"/>
          </a:p>
          <a:p>
            <a:pPr marL="342900" lvl="1" indent="0">
              <a:buNone/>
            </a:pPr>
            <a:endParaRPr lang="en-US" sz="1500"/>
          </a:p>
          <a:p>
            <a:pPr marL="342900" lvl="1" indent="0">
              <a:buNone/>
            </a:pPr>
            <a:endParaRPr lang="en-US" sz="1500"/>
          </a:p>
          <a:p>
            <a:pPr marL="342900" lvl="1" indent="0">
              <a:buNone/>
            </a:pPr>
            <a:endParaRPr lang="en-US" sz="1500"/>
          </a:p>
          <a:p>
            <a:pPr marL="342900" lvl="1" indent="0">
              <a:buNone/>
            </a:pPr>
            <a:endParaRPr lang="en-US" sz="15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621" y="1261367"/>
            <a:ext cx="4312179" cy="414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3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REUSING FUNCTIONS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/>
              <a:t>Solution 1 - Changing implementation to use </a:t>
            </a:r>
            <a:r>
              <a:rPr lang="en-US" sz="1800" b="1"/>
              <a:t>object </a:t>
            </a:r>
            <a:r>
              <a:rPr lang="en-US" sz="1800"/>
              <a:t>(which is the base class of everything in .NET)</a:t>
            </a:r>
          </a:p>
          <a:p>
            <a:endParaRPr lang="en-US" sz="1800"/>
          </a:p>
          <a:p>
            <a:r>
              <a:rPr lang="en-US" sz="1800"/>
              <a:t>Problem – Lose type information</a:t>
            </a:r>
          </a:p>
          <a:p>
            <a:pPr lvl="1"/>
            <a:r>
              <a:rPr lang="en-US" sz="1500"/>
              <a:t>Operations on </a:t>
            </a:r>
            <a:r>
              <a:rPr lang="en-US" sz="1500" b="1"/>
              <a:t>int</a:t>
            </a:r>
            <a:r>
              <a:rPr lang="en-US" sz="1500"/>
              <a:t> – add, output, compare</a:t>
            </a:r>
          </a:p>
          <a:p>
            <a:pPr lvl="1"/>
            <a:r>
              <a:rPr lang="en-US" sz="1500"/>
              <a:t>Operations on </a:t>
            </a:r>
            <a:r>
              <a:rPr lang="en-US" sz="1500" b="1"/>
              <a:t>object</a:t>
            </a:r>
            <a:r>
              <a:rPr lang="en-US" sz="1500"/>
              <a:t> – don’t know which operations those objects support and how they should be performed</a:t>
            </a:r>
          </a:p>
          <a:p>
            <a:pPr marL="342900" lvl="1" indent="-342900">
              <a:buNone/>
            </a:pPr>
            <a:endParaRPr lang="en-US" sz="1500"/>
          </a:p>
          <a:p>
            <a:pPr marL="169863" lvl="1" indent="-169863"/>
            <a:r>
              <a:rPr lang="en-US"/>
              <a:t>Solution 2 – Write multiple functions that take objects as parameters and then perform comparison operations on the data</a:t>
            </a:r>
          </a:p>
          <a:p>
            <a:pPr marL="512763" lvl="2" indent="-169863"/>
            <a:r>
              <a:rPr lang="en-US"/>
              <a:t>Problem remains – specify which function to use</a:t>
            </a:r>
          </a:p>
          <a:p>
            <a:pPr marL="512763" lvl="2" indent="-169863"/>
            <a:r>
              <a:rPr lang="en-US"/>
              <a:t>Depends on data in array – known only when function is called</a:t>
            </a:r>
          </a:p>
          <a:p>
            <a:pPr marL="512763" lvl="2" indent="-169863"/>
            <a:r>
              <a:rPr lang="en-US"/>
              <a:t>Again – solution 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3334127"/>
            <a:ext cx="4749800" cy="20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0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Delegates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/>
              <a:t>Why not simply pass in the correct comparison function together with the data(array) ?</a:t>
            </a:r>
          </a:p>
          <a:p>
            <a:pPr algn="just"/>
            <a:r>
              <a:rPr lang="en-US" sz="1800"/>
              <a:t>Example</a:t>
            </a:r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r>
              <a:rPr lang="en-US" sz="1800" b="1"/>
              <a:t>Sort </a:t>
            </a:r>
            <a:r>
              <a:rPr lang="en-US" sz="1800"/>
              <a:t>function was changed to accept a second parameter – the function</a:t>
            </a:r>
          </a:p>
          <a:p>
            <a:pPr algn="just"/>
            <a:r>
              <a:rPr lang="en-US" sz="1800"/>
              <a:t>What does it look like now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038" y="2038727"/>
            <a:ext cx="53435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23773"/>
      </p:ext>
    </p:extLst>
  </p:cSld>
  <p:clrMapOvr>
    <a:masterClrMapping/>
  </p:clrMapOvr>
</p:sld>
</file>

<file path=ppt/theme/theme1.xml><?xml version="1.0" encoding="utf-8"?>
<a:theme xmlns:a="http://schemas.openxmlformats.org/drawingml/2006/main" name="Amdari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daris Theme" id="{786E5AE2-95F5-4265-820A-F294805CD22B}" vid="{7A36F1B9-C942-4BA2-ABDE-E618831D2BA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DB32AC37F00247874D4427955735E9" ma:contentTypeVersion="11" ma:contentTypeDescription="Create a new document." ma:contentTypeScope="" ma:versionID="af0b23bc888412d7df4b506d671534db">
  <xsd:schema xmlns:xsd="http://www.w3.org/2001/XMLSchema" xmlns:xs="http://www.w3.org/2001/XMLSchema" xmlns:p="http://schemas.microsoft.com/office/2006/metadata/properties" xmlns:ns2="20400e34-d395-42f5-8494-f20c6592eb2c" xmlns:ns3="532134fb-f5a0-4ded-9879-b62317c7c28f" targetNamespace="http://schemas.microsoft.com/office/2006/metadata/properties" ma:root="true" ma:fieldsID="954d504ce1b6d3b712fb5210bc47abf2" ns2:_="" ns3:_="">
    <xsd:import namespace="20400e34-d395-42f5-8494-f20c6592eb2c"/>
    <xsd:import namespace="532134fb-f5a0-4ded-9879-b62317c7c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400e34-d395-42f5-8494-f20c6592eb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881eefaf-e118-49aa-818c-bc75380c65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2134fb-f5a0-4ded-9879-b62317c7c28f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7f33e51-8bca-4508-85d8-bf7a3adc7f05}" ma:internalName="TaxCatchAll" ma:showField="CatchAllData" ma:web="532134fb-f5a0-4ded-9879-b62317c7c2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0400e34-d395-42f5-8494-f20c6592eb2c">
      <Terms xmlns="http://schemas.microsoft.com/office/infopath/2007/PartnerControls"/>
    </lcf76f155ced4ddcb4097134ff3c332f>
    <TaxCatchAll xmlns="532134fb-f5a0-4ded-9879-b62317c7c28f" xsi:nil="true"/>
  </documentManagement>
</p:properties>
</file>

<file path=customXml/itemProps1.xml><?xml version="1.0" encoding="utf-8"?>
<ds:datastoreItem xmlns:ds="http://schemas.openxmlformats.org/officeDocument/2006/customXml" ds:itemID="{70F0A676-ECEB-42A1-AF47-A0C92A3CB6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1480E4-6ABF-4D97-90C7-8A68697228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400e34-d395-42f5-8494-f20c6592eb2c"/>
    <ds:schemaRef ds:uri="532134fb-f5a0-4ded-9879-b62317c7c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12817B-3A7E-4964-9F13-CFFA83F2795E}">
  <ds:schemaRefs>
    <ds:schemaRef ds:uri="http://schemas.microsoft.com/office/2006/metadata/properties"/>
    <ds:schemaRef ds:uri="http://schemas.microsoft.com/office/infopath/2007/PartnerControls"/>
    <ds:schemaRef ds:uri="532134fb-f5a0-4ded-9879-b62317c7c28f"/>
    <ds:schemaRef ds:uri="20400e34-d395-42f5-8494-f20c6592eb2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Amdaris Theme</Template>
  <Application>Microsoft Office PowerPoint</Application>
  <PresentationFormat>Widescreen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Amdaris Theme</vt:lpstr>
      <vt:lpstr>functional paradigm, delegates and LInq</vt:lpstr>
      <vt:lpstr>Introduction</vt:lpstr>
      <vt:lpstr>What is functional paradigm</vt:lpstr>
      <vt:lpstr>Functional vs. imperative</vt:lpstr>
      <vt:lpstr>Referential transparency</vt:lpstr>
      <vt:lpstr>REUSING FUNCTIONS</vt:lpstr>
      <vt:lpstr>REUSING FUNCTIONS</vt:lpstr>
      <vt:lpstr>REUSING FUNCTIONS</vt:lpstr>
      <vt:lpstr>Delegates</vt:lpstr>
      <vt:lpstr>Delegates</vt:lpstr>
      <vt:lpstr>Delegates</vt:lpstr>
      <vt:lpstr>Delegates</vt:lpstr>
      <vt:lpstr>Anonymous functions</vt:lpstr>
      <vt:lpstr>Anonymous functions – lambda expressions</vt:lpstr>
      <vt:lpstr>lambda expressions</vt:lpstr>
      <vt:lpstr>lambda expressions</vt:lpstr>
      <vt:lpstr>EXTENSION METHODS</vt:lpstr>
      <vt:lpstr>EXTENSION METHODS</vt:lpstr>
      <vt:lpstr>LINQ</vt:lpstr>
      <vt:lpstr>LINQ – Fluent vs. Query </vt:lpstr>
      <vt:lpstr>LINQ - Filtering operators</vt:lpstr>
      <vt:lpstr>LINQ - Filtering operators</vt:lpstr>
      <vt:lpstr>LINQ – projection operators</vt:lpstr>
      <vt:lpstr>LINQ – projection operators</vt:lpstr>
      <vt:lpstr>Anonymous types</vt:lpstr>
      <vt:lpstr>Anonymous types</vt:lpstr>
      <vt:lpstr>Deferred execution</vt:lpstr>
      <vt:lpstr>Deferred execution</vt:lpstr>
      <vt:lpstr>Assignment</vt:lpstr>
      <vt:lpstr>references</vt:lpstr>
    </vt:vector>
  </TitlesOfParts>
  <Company>Amdaris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paradigm and delegates</dc:title>
  <dc:creator>Rami Atieyeh</dc:creator>
  <cp:revision>2</cp:revision>
  <dcterms:created xsi:type="dcterms:W3CDTF">2015-07-10T07:46:53Z</dcterms:created>
  <dcterms:modified xsi:type="dcterms:W3CDTF">2022-08-01T06:47:24Z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0x010100BADB32AC37F00247874D4427955735E9</vt:lpwstr>
  </property>
  <property fmtid="{D5CDD505-2E9C-101B-9397-08002B2CF9AE}" pid="3" name="MediaServiceImageTags">
    <vt:lpwstr/>
  </property>
</Properties>
</file>