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305" r:id="rId8"/>
    <p:sldId id="306" r:id="rId9"/>
    <p:sldId id="307" r:id="rId10"/>
    <p:sldId id="309" r:id="rId11"/>
    <p:sldId id="313" r:id="rId12"/>
    <p:sldId id="314" r:id="rId13"/>
    <p:sldId id="311" r:id="rId14"/>
    <p:sldId id="308" r:id="rId15"/>
    <p:sldId id="310" r:id="rId16"/>
    <p:sldId id="312" r:id="rId17"/>
    <p:sldId id="315" r:id="rId18"/>
    <p:sldId id="317" r:id="rId19"/>
    <p:sldId id="319" r:id="rId20"/>
    <p:sldId id="320" r:id="rId21"/>
    <p:sldId id="321" r:id="rId22"/>
    <p:sldId id="322" r:id="rId23"/>
    <p:sldId id="335" r:id="rId24"/>
    <p:sldId id="323" r:id="rId25"/>
    <p:sldId id="324" r:id="rId26"/>
    <p:sldId id="336" r:id="rId27"/>
    <p:sldId id="337" r:id="rId28"/>
    <p:sldId id="338" r:id="rId29"/>
    <p:sldId id="339" r:id="rId30"/>
    <p:sldId id="325" r:id="rId31"/>
    <p:sldId id="326" r:id="rId32"/>
    <p:sldId id="327" r:id="rId33"/>
    <p:sldId id="329" r:id="rId34"/>
    <p:sldId id="331" r:id="rId35"/>
    <p:sldId id="328" r:id="rId36"/>
    <p:sldId id="332" r:id="rId37"/>
    <p:sldId id="333" r:id="rId38"/>
    <p:sldId id="334" r:id="rId39"/>
    <p:sldId id="340" r:id="rId40"/>
    <p:sldId id="30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100" d="100"/>
          <a:sy n="100" d="100"/>
        </p:scale>
        <p:origin x="744" y="-2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on Gandrabura" userId="S::ion.gandrabura@amdaris.com::9e637210-d640-4420-a1ba-9606e8eae68a" providerId="AD" clId="Web-{2BD24540-4124-0BED-49F9-3E507FECABCA}"/>
    <pc:docChg chg="delSld modSld sldOrd">
      <pc:chgData name="Ion Gandrabura" userId="S::ion.gandrabura@amdaris.com::9e637210-d640-4420-a1ba-9606e8eae68a" providerId="AD" clId="Web-{2BD24540-4124-0BED-49F9-3E507FECABCA}" dt="2018-07-24T06:28:57.928" v="3"/>
      <pc:docMkLst>
        <pc:docMk/>
      </pc:docMkLst>
      <pc:sldChg chg="modSp">
        <pc:chgData name="Ion Gandrabura" userId="S::ion.gandrabura@amdaris.com::9e637210-d640-4420-a1ba-9606e8eae68a" providerId="AD" clId="Web-{2BD24540-4124-0BED-49F9-3E507FECABCA}" dt="2018-07-24T06:26:17.723" v="0" actId="1076"/>
        <pc:sldMkLst>
          <pc:docMk/>
          <pc:sldMk cId="1953083005" sldId="315"/>
        </pc:sldMkLst>
        <pc:picChg chg="mod">
          <ac:chgData name="Ion Gandrabura" userId="S::ion.gandrabura@amdaris.com::9e637210-d640-4420-a1ba-9606e8eae68a" providerId="AD" clId="Web-{2BD24540-4124-0BED-49F9-3E507FECABCA}" dt="2018-07-24T06:26:17.723" v="0" actId="1076"/>
          <ac:picMkLst>
            <pc:docMk/>
            <pc:sldMk cId="1953083005" sldId="315"/>
            <ac:picMk id="6" creationId="{00000000-0000-0000-0000-000000000000}"/>
          </ac:picMkLst>
        </pc:picChg>
      </pc:sldChg>
      <pc:sldChg chg="del">
        <pc:chgData name="Ion Gandrabura" userId="S::ion.gandrabura@amdaris.com::9e637210-d640-4420-a1ba-9606e8eae68a" providerId="AD" clId="Web-{2BD24540-4124-0BED-49F9-3E507FECABCA}" dt="2018-07-24T06:28:33.990" v="1"/>
        <pc:sldMkLst>
          <pc:docMk/>
          <pc:sldMk cId="1928331185" sldId="316"/>
        </pc:sldMkLst>
      </pc:sldChg>
      <pc:sldChg chg="ord">
        <pc:chgData name="Ion Gandrabura" userId="S::ion.gandrabura@amdaris.com::9e637210-d640-4420-a1ba-9606e8eae68a" providerId="AD" clId="Web-{2BD24540-4124-0BED-49F9-3E507FECABCA}" dt="2018-07-24T06:28:57.928" v="3"/>
        <pc:sldMkLst>
          <pc:docMk/>
          <pc:sldMk cId="638778245" sldId="319"/>
        </pc:sldMkLst>
      </pc:sldChg>
      <pc:sldChg chg="ord">
        <pc:chgData name="Ion Gandrabura" userId="S::ion.gandrabura@amdaris.com::9e637210-d640-4420-a1ba-9606e8eae68a" providerId="AD" clId="Web-{2BD24540-4124-0BED-49F9-3E507FECABCA}" dt="2018-07-24T06:28:36.163" v="2"/>
        <pc:sldMkLst>
          <pc:docMk/>
          <pc:sldMk cId="1487256479" sldId="320"/>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Structural Design Patterns</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a:t>Yurii</a:t>
            </a:r>
            <a:r>
              <a:rPr lang="en-US" dirty="0"/>
              <a:t> Hohan</a:t>
            </a:r>
          </a:p>
        </p:txBody>
      </p:sp>
      <p:sp>
        <p:nvSpPr>
          <p:cNvPr id="4" name="Rectangle 3"/>
          <p:cNvSpPr/>
          <p:nvPr/>
        </p:nvSpPr>
        <p:spPr>
          <a:xfrm>
            <a:off x="2280697" y="4450728"/>
            <a:ext cx="3637662" cy="369332"/>
          </a:xfrm>
          <a:prstGeom prst="rect">
            <a:avLst/>
          </a:prstGeom>
        </p:spPr>
        <p:txBody>
          <a:bodyPr wrap="none">
            <a:spAutoFit/>
          </a:bodyPr>
          <a:lstStyle/>
          <a:p>
            <a:pPr algn="ctr"/>
            <a:r>
              <a:rPr lang="en-GB" dirty="0" err="1"/>
              <a:t>Continous</a:t>
            </a:r>
            <a:r>
              <a:rPr lang="en-GB"/>
              <a:t> staff improvement project</a:t>
            </a:r>
            <a:endParaRPr lang="en-GB" dirty="0"/>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participants</a:t>
            </a:r>
          </a:p>
        </p:txBody>
      </p:sp>
      <p:sp>
        <p:nvSpPr>
          <p:cNvPr id="3" name="Content Placeholder 2"/>
          <p:cNvSpPr>
            <a:spLocks noGrp="1"/>
          </p:cNvSpPr>
          <p:nvPr>
            <p:ph idx="1"/>
          </p:nvPr>
        </p:nvSpPr>
        <p:spPr/>
        <p:txBody>
          <a:bodyPr numCol="1">
            <a:noAutofit/>
          </a:bodyPr>
          <a:lstStyle/>
          <a:p>
            <a:r>
              <a:rPr lang="tr-TR" dirty="0"/>
              <a:t>Subject (Bank)</a:t>
            </a:r>
          </a:p>
          <a:p>
            <a:pPr lvl="1"/>
            <a:r>
              <a:rPr lang="tr-TR" dirty="0"/>
              <a:t>The common interface for the proxy and the real subject</a:t>
            </a:r>
          </a:p>
          <a:p>
            <a:r>
              <a:rPr lang="tr-TR" dirty="0"/>
              <a:t>Real Subject (Bank Branch)</a:t>
            </a:r>
          </a:p>
          <a:p>
            <a:pPr lvl="1"/>
            <a:r>
              <a:rPr lang="tr-TR" dirty="0"/>
              <a:t>The concrete subject that implements the interface.</a:t>
            </a:r>
          </a:p>
          <a:p>
            <a:r>
              <a:rPr lang="tr-TR" dirty="0"/>
              <a:t>Proxy (ATM)</a:t>
            </a:r>
          </a:p>
          <a:p>
            <a:pPr lvl="1"/>
            <a:r>
              <a:rPr lang="tr-TR" dirty="0"/>
              <a:t>Provides the same interface as Real Subject (or a subset)</a:t>
            </a:r>
          </a:p>
          <a:p>
            <a:pPr lvl="1"/>
            <a:r>
              <a:rPr lang="tr-TR" dirty="0"/>
              <a:t>Maintains a reference to the Real Subject</a:t>
            </a:r>
          </a:p>
          <a:p>
            <a:pPr lvl="1"/>
            <a:r>
              <a:rPr lang="tr-TR" dirty="0"/>
              <a:t>Since it doesnot have all the data as Real Subject (a lightweight), it can do many things faster than Real Subject.</a:t>
            </a:r>
          </a:p>
          <a:p>
            <a:pPr lvl="1"/>
            <a:r>
              <a:rPr lang="tr-TR" dirty="0"/>
              <a:t>Then invokes Real Subject (if needed).</a:t>
            </a:r>
          </a:p>
          <a:p>
            <a:pPr lvl="1"/>
            <a:endParaRPr lang="tr-TR" dirty="0"/>
          </a:p>
          <a:p>
            <a:pPr lvl="1"/>
            <a:endParaRPr lang="tr-TR" dirty="0"/>
          </a:p>
        </p:txBody>
      </p:sp>
    </p:spTree>
    <p:extLst>
      <p:ext uri="{BB962C8B-B14F-4D97-AF65-F5344CB8AC3E}">
        <p14:creationId xmlns:p14="http://schemas.microsoft.com/office/powerpoint/2010/main" val="101741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Proxy Pattern Structure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465" y="1261366"/>
            <a:ext cx="5408616" cy="3962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047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a:t>Concrete Structure</a:t>
            </a:r>
            <a:endParaRPr lang="en-US" sz="3600" dirty="0"/>
          </a:p>
        </p:txBody>
      </p:sp>
      <p:sp>
        <p:nvSpPr>
          <p:cNvPr id="3" name="Content Placeholder 2"/>
          <p:cNvSpPr>
            <a:spLocks noGrp="1"/>
          </p:cNvSpPr>
          <p:nvPr>
            <p:ph idx="1"/>
          </p:nvPr>
        </p:nvSpPr>
        <p:spPr/>
        <p:txBody>
          <a:bodyPr numCol="1">
            <a:noAutofit/>
          </a:bodyPr>
          <a:lstStyle/>
          <a:p>
            <a:pPr marL="0" indent="0">
              <a:buNone/>
            </a:pP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447800"/>
            <a:ext cx="4216743" cy="36817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941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a:t>Consequences</a:t>
            </a:r>
            <a:endParaRPr lang="en-US" sz="3600" dirty="0"/>
          </a:p>
        </p:txBody>
      </p:sp>
      <p:sp>
        <p:nvSpPr>
          <p:cNvPr id="3" name="Content Placeholder 2"/>
          <p:cNvSpPr>
            <a:spLocks noGrp="1"/>
          </p:cNvSpPr>
          <p:nvPr>
            <p:ph idx="1"/>
          </p:nvPr>
        </p:nvSpPr>
        <p:spPr/>
        <p:txBody>
          <a:bodyPr numCol="1">
            <a:noAutofit/>
          </a:bodyPr>
          <a:lstStyle/>
          <a:p>
            <a:r>
              <a:rPr lang="tr-TR" dirty="0"/>
              <a:t>A level of indirection while accessing real subject.</a:t>
            </a:r>
          </a:p>
          <a:p>
            <a:pPr lvl="1"/>
            <a:r>
              <a:rPr lang="tr-TR" dirty="0"/>
              <a:t>We can think this as another tier between real subject and us.</a:t>
            </a:r>
          </a:p>
          <a:p>
            <a:r>
              <a:rPr lang="tr-TR" dirty="0"/>
              <a:t>We want to support heavyweight objects, but we want to create only when they are requested.</a:t>
            </a:r>
          </a:p>
          <a:p>
            <a:pPr lvl="1"/>
            <a:r>
              <a:rPr lang="tr-TR" dirty="0"/>
              <a:t>Memory will not get full.</a:t>
            </a:r>
          </a:p>
          <a:p>
            <a:pPr lvl="1"/>
            <a:r>
              <a:rPr lang="tr-TR" dirty="0"/>
              <a:t>Programs will run faster.</a:t>
            </a:r>
          </a:p>
          <a:p>
            <a:r>
              <a:rPr lang="tr-TR" dirty="0"/>
              <a:t>It is like giving a small example of the same subject.</a:t>
            </a:r>
          </a:p>
          <a:p>
            <a:pPr lvl="1"/>
            <a:r>
              <a:rPr lang="tr-TR" dirty="0"/>
              <a:t>Most of the times, proxy will have same interfaces as subject.</a:t>
            </a:r>
          </a:p>
          <a:p>
            <a:pPr lvl="1"/>
            <a:r>
              <a:rPr lang="tr-TR" dirty="0"/>
              <a:t>Programmers can declare variables without caring whether a proxy or the heavyweight will be put.</a:t>
            </a:r>
          </a:p>
        </p:txBody>
      </p:sp>
    </p:spTree>
    <p:extLst>
      <p:ext uri="{BB962C8B-B14F-4D97-AF65-F5344CB8AC3E}">
        <p14:creationId xmlns:p14="http://schemas.microsoft.com/office/powerpoint/2010/main" val="305443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Façade pattern.</a:t>
            </a:r>
          </a:p>
        </p:txBody>
      </p:sp>
      <p:sp>
        <p:nvSpPr>
          <p:cNvPr id="3" name="Content Placeholder 2"/>
          <p:cNvSpPr>
            <a:spLocks noGrp="1"/>
          </p:cNvSpPr>
          <p:nvPr>
            <p:ph idx="1"/>
          </p:nvPr>
        </p:nvSpPr>
        <p:spPr/>
        <p:txBody>
          <a:bodyPr numCol="1">
            <a:noAutofit/>
          </a:bodyPr>
          <a:lstStyle/>
          <a:p>
            <a:endParaRPr lang="en-US" altLang="en-US" sz="2200" dirty="0"/>
          </a:p>
        </p:txBody>
      </p:sp>
      <p:pic>
        <p:nvPicPr>
          <p:cNvPr id="6" name="Picture 5"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25" y="1491233"/>
            <a:ext cx="7010400" cy="241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 uri="{FAA26D3D-D897-4be2-8F04-BA451C77F1D7}">
              <ma14:placeholderFlag xmlns:lc="http://schemas.openxmlformats.org/drawingml/2006/lockedCanvas" xmlns:ma14="http://schemas.microsoft.com/office/mac/drawingml/2011/main" xmlns="" val="1"/>
            </a:ext>
          </a:extLst>
        </p:spPr>
      </p:pic>
    </p:spTree>
    <p:extLst>
      <p:ext uri="{BB962C8B-B14F-4D97-AF65-F5344CB8AC3E}">
        <p14:creationId xmlns:p14="http://schemas.microsoft.com/office/powerpoint/2010/main" val="195308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Façade pattern.</a:t>
            </a:r>
          </a:p>
        </p:txBody>
      </p:sp>
      <p:sp>
        <p:nvSpPr>
          <p:cNvPr id="3" name="Content Placeholder 2"/>
          <p:cNvSpPr>
            <a:spLocks noGrp="1"/>
          </p:cNvSpPr>
          <p:nvPr>
            <p:ph idx="1"/>
          </p:nvPr>
        </p:nvSpPr>
        <p:spPr/>
        <p:txBody>
          <a:bodyPr numCol="1">
            <a:noAutofit/>
          </a:bodyPr>
          <a:lstStyle/>
          <a:p>
            <a:pPr algn="just"/>
            <a:r>
              <a:rPr lang="en-US" altLang="en-US" sz="2200" dirty="0"/>
              <a:t>Introduce a Façade object that provides a simplified interface to the subsystem</a:t>
            </a:r>
          </a:p>
          <a:p>
            <a:pPr algn="just"/>
            <a:endParaRPr lang="en-US" altLang="en-US" sz="2200" dirty="0"/>
          </a:p>
          <a:p>
            <a:pPr algn="just"/>
            <a:r>
              <a:rPr lang="en-US" altLang="en-US" sz="2200" dirty="0"/>
              <a:t>The Façade's interface provides exactly those operations needed by most clients, and no more</a:t>
            </a:r>
          </a:p>
          <a:p>
            <a:pPr algn="just"/>
            <a:endParaRPr lang="en-US" altLang="en-US" sz="2200" dirty="0"/>
          </a:p>
          <a:p>
            <a:pPr algn="just"/>
            <a:r>
              <a:rPr lang="en-US" altLang="en-US" sz="2200" dirty="0"/>
              <a:t>The Façade translates high-level client requests into lower-level requests on subsystem objects</a:t>
            </a:r>
          </a:p>
          <a:p>
            <a:pPr algn="just"/>
            <a:endParaRPr lang="en-US" altLang="en-US" sz="2200" dirty="0"/>
          </a:p>
          <a:p>
            <a:pPr algn="just"/>
            <a:r>
              <a:rPr lang="en-US" altLang="en-US" sz="2200" dirty="0"/>
              <a:t>Internal subsystem objects have no knowledge of the Façade</a:t>
            </a:r>
          </a:p>
        </p:txBody>
      </p:sp>
    </p:spTree>
    <p:extLst>
      <p:ext uri="{BB962C8B-B14F-4D97-AF65-F5344CB8AC3E}">
        <p14:creationId xmlns:p14="http://schemas.microsoft.com/office/powerpoint/2010/main" val="4211144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Façade pattern. Structure</a:t>
            </a:r>
          </a:p>
        </p:txBody>
      </p:sp>
      <p:sp>
        <p:nvSpPr>
          <p:cNvPr id="3" name="Content Placeholder 2"/>
          <p:cNvSpPr>
            <a:spLocks noGrp="1"/>
          </p:cNvSpPr>
          <p:nvPr>
            <p:ph idx="1"/>
          </p:nvPr>
        </p:nvSpPr>
        <p:spPr/>
        <p:txBody>
          <a:bodyPr numCol="1">
            <a:noAutofit/>
          </a:bodyPr>
          <a:lstStyle/>
          <a:p>
            <a:r>
              <a:rPr lang="en-US" altLang="en-US" sz="2200" dirty="0"/>
              <a:t>Most clients interact with the subsystem strictly through the Façade</a:t>
            </a:r>
          </a:p>
          <a:p>
            <a:endParaRPr lang="en-US" altLang="en-US" sz="2200" dirty="0"/>
          </a:p>
          <a:p>
            <a:r>
              <a:rPr lang="en-US" altLang="en-US" sz="2200" dirty="0"/>
              <a:t>Advanced clients may still be allowed to access the full scope of subsystem functionality, but most clients don't need or want to</a:t>
            </a:r>
          </a:p>
          <a:p>
            <a:endParaRPr lang="en-US" altLang="en-US" sz="2200" dirty="0"/>
          </a:p>
          <a:p>
            <a:r>
              <a:rPr lang="en-US" altLang="en-US" sz="2200" dirty="0"/>
              <a:t>Similar to keeping a class' implementation details private, and making public only those operations directly needed by clients (i.e., information hiding)</a:t>
            </a:r>
          </a:p>
          <a:p>
            <a:endParaRPr lang="en-US" altLang="en-US" sz="2200" dirty="0"/>
          </a:p>
          <a:p>
            <a:endParaRPr lang="en-US" altLang="en-US" sz="2200" dirty="0"/>
          </a:p>
        </p:txBody>
      </p:sp>
    </p:spTree>
    <p:extLst>
      <p:ext uri="{BB962C8B-B14F-4D97-AF65-F5344CB8AC3E}">
        <p14:creationId xmlns:p14="http://schemas.microsoft.com/office/powerpoint/2010/main" val="63877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Façade pattern. Consequences</a:t>
            </a:r>
          </a:p>
        </p:txBody>
      </p:sp>
      <p:sp>
        <p:nvSpPr>
          <p:cNvPr id="3" name="Content Placeholder 2"/>
          <p:cNvSpPr>
            <a:spLocks noGrp="1"/>
          </p:cNvSpPr>
          <p:nvPr>
            <p:ph idx="1"/>
          </p:nvPr>
        </p:nvSpPr>
        <p:spPr/>
        <p:txBody>
          <a:bodyPr numCol="1">
            <a:noAutofit/>
          </a:bodyPr>
          <a:lstStyle/>
          <a:p>
            <a:pPr>
              <a:defRPr/>
            </a:pPr>
            <a:r>
              <a:rPr lang="en-US" sz="2400" dirty="0"/>
              <a:t>Makes using the subsystem easier</a:t>
            </a:r>
          </a:p>
          <a:p>
            <a:pPr>
              <a:defRPr/>
            </a:pPr>
            <a:endParaRPr lang="en-US" sz="2400" dirty="0"/>
          </a:p>
          <a:p>
            <a:pPr>
              <a:defRPr/>
            </a:pPr>
            <a:r>
              <a:rPr lang="en-US" sz="2400" dirty="0"/>
              <a:t>Reduces coupling between clients and the subsystem</a:t>
            </a:r>
          </a:p>
          <a:p>
            <a:pPr>
              <a:defRPr/>
            </a:pPr>
            <a:endParaRPr lang="en-US" sz="2400" dirty="0"/>
          </a:p>
          <a:p>
            <a:pPr>
              <a:defRPr/>
            </a:pPr>
            <a:r>
              <a:rPr lang="en-US" sz="2400" dirty="0"/>
              <a:t>Reduces compilation dependencies, thus minimizing recompilation time</a:t>
            </a:r>
          </a:p>
          <a:p>
            <a:pPr>
              <a:defRPr/>
            </a:pPr>
            <a:endParaRPr lang="en-US" sz="2400" dirty="0"/>
          </a:p>
          <a:p>
            <a:pPr>
              <a:defRPr/>
            </a:pPr>
            <a:r>
              <a:rPr lang="en-US" sz="2400" dirty="0"/>
              <a:t>Useful for defining the interfaces between layers in a layered system</a:t>
            </a:r>
          </a:p>
        </p:txBody>
      </p:sp>
    </p:spTree>
    <p:extLst>
      <p:ext uri="{BB962C8B-B14F-4D97-AF65-F5344CB8AC3E}">
        <p14:creationId xmlns:p14="http://schemas.microsoft.com/office/powerpoint/2010/main" val="148725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HOME Theater Facade</a:t>
            </a:r>
          </a:p>
        </p:txBody>
      </p:sp>
      <p:pic>
        <p:nvPicPr>
          <p:cNvPr id="1028" name="Picture 4" descr="http://blog.lukaszewski.it/wp-content/uploads/2013/08/home_theater_component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5325" y="1141292"/>
            <a:ext cx="5113350" cy="440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86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HOME Theater Facade</a:t>
            </a:r>
          </a:p>
        </p:txBody>
      </p:sp>
      <p:pic>
        <p:nvPicPr>
          <p:cNvPr id="2050" name="Picture 2" descr="http://blog.lukaszewski.it/wp-content/uploads/2013/08/home_theater_facad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8677" y="1262063"/>
            <a:ext cx="4346646" cy="414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13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862956"/>
          </a:xfrm>
        </p:spPr>
        <p:txBody>
          <a:bodyPr/>
          <a:lstStyle/>
          <a:p>
            <a:r>
              <a:rPr lang="en-US" dirty="0"/>
              <a:t>Introduction</a:t>
            </a:r>
          </a:p>
        </p:txBody>
      </p:sp>
      <p:sp>
        <p:nvSpPr>
          <p:cNvPr id="3" name="Subtitle 2"/>
          <p:cNvSpPr>
            <a:spLocks noGrp="1"/>
          </p:cNvSpPr>
          <p:nvPr>
            <p:ph type="subTitle" idx="1"/>
          </p:nvPr>
        </p:nvSpPr>
        <p:spPr>
          <a:xfrm>
            <a:off x="1233617" y="2242795"/>
            <a:ext cx="6858000" cy="3482502"/>
          </a:xfrm>
        </p:spPr>
        <p:txBody>
          <a:bodyPr>
            <a:normAutofit/>
          </a:bodyPr>
          <a:lstStyle/>
          <a:p>
            <a:pPr marL="285750" indent="-285750" algn="l">
              <a:buFont typeface="Arial" panose="020B0604020202020204" pitchFamily="34" charset="0"/>
              <a:buChar char="•"/>
            </a:pPr>
            <a:r>
              <a:rPr lang="en-US" dirty="0"/>
              <a:t>Proxy pattern. </a:t>
            </a:r>
          </a:p>
          <a:p>
            <a:pPr marL="285750" indent="-285750" algn="l">
              <a:buFont typeface="Arial" panose="020B0604020202020204" pitchFamily="34" charset="0"/>
              <a:buChar char="•"/>
            </a:pPr>
            <a:r>
              <a:rPr lang="en-US" dirty="0"/>
              <a:t>Decorator pattern.</a:t>
            </a:r>
          </a:p>
          <a:p>
            <a:pPr marL="285750" indent="-285750" algn="l">
              <a:buFont typeface="Arial" panose="020B0604020202020204" pitchFamily="34" charset="0"/>
              <a:buChar char="•"/>
            </a:pPr>
            <a:r>
              <a:rPr lang="en-US" dirty="0"/>
              <a:t>Facade pattern.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HOME Theater Facade</a:t>
            </a:r>
          </a:p>
        </p:txBody>
      </p:sp>
      <p:pic>
        <p:nvPicPr>
          <p:cNvPr id="2050" name="Picture 2" descr="http://blog.lukaszewski.it/wp-content/uploads/2013/08/home_theater_facad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8790" y="2245474"/>
            <a:ext cx="2965299" cy="282770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blog.lukaszewski.it/wp-content/uploads/2013/08/facade_and_the_principle_of_least_knowle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433" y="1138506"/>
            <a:ext cx="4392643" cy="443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258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 Warm Up. </a:t>
            </a: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2"/>
          <a:stretch>
            <a:fillRect/>
          </a:stretch>
        </p:blipFill>
        <p:spPr>
          <a:xfrm>
            <a:off x="628650" y="1261366"/>
            <a:ext cx="5969858" cy="4179631"/>
          </a:xfrm>
          <a:prstGeom prst="rect">
            <a:avLst/>
          </a:prstGeom>
        </p:spPr>
      </p:pic>
    </p:spTree>
    <p:extLst>
      <p:ext uri="{BB962C8B-B14F-4D97-AF65-F5344CB8AC3E}">
        <p14:creationId xmlns:p14="http://schemas.microsoft.com/office/powerpoint/2010/main" val="2923960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 Warm Up. </a:t>
            </a:r>
          </a:p>
        </p:txBody>
      </p:sp>
      <p:pic>
        <p:nvPicPr>
          <p:cNvPr id="5" name="Рисунок 4"/>
          <p:cNvPicPr>
            <a:picLocks noChangeAspect="1"/>
          </p:cNvPicPr>
          <p:nvPr/>
        </p:nvPicPr>
        <p:blipFill>
          <a:blip r:embed="rId2"/>
          <a:stretch>
            <a:fillRect/>
          </a:stretch>
        </p:blipFill>
        <p:spPr>
          <a:xfrm>
            <a:off x="1778362" y="1062583"/>
            <a:ext cx="5782963" cy="4389199"/>
          </a:xfrm>
          <a:prstGeom prst="rect">
            <a:avLst/>
          </a:prstGeom>
        </p:spPr>
      </p:pic>
    </p:spTree>
    <p:extLst>
      <p:ext uri="{BB962C8B-B14F-4D97-AF65-F5344CB8AC3E}">
        <p14:creationId xmlns:p14="http://schemas.microsoft.com/office/powerpoint/2010/main" val="31670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 Warm Up. </a:t>
            </a:r>
          </a:p>
        </p:txBody>
      </p:sp>
      <p:pic>
        <p:nvPicPr>
          <p:cNvPr id="1028" name="Picture 4" descr="https://content.screencast.com/users/oleg_lucash/folders/Jing/media/31e0e226-42a4-4752-b348-9e5a92c5caaf/2017-03-22_20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7" y="1340419"/>
            <a:ext cx="6067425"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7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Constructing Drink order</a:t>
            </a:r>
          </a:p>
        </p:txBody>
      </p:sp>
      <p:pic>
        <p:nvPicPr>
          <p:cNvPr id="2052" name="Picture 4" descr="https://content.screencast.com/users/oleg_lucash/folders/Jing/media/a53294dc-c6d3-438a-a113-a7cc1e7447cd/2017-03-22_2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353" y="1102216"/>
            <a:ext cx="4531294" cy="4837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67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Compute cost</a:t>
            </a:r>
          </a:p>
        </p:txBody>
      </p:sp>
      <p:pic>
        <p:nvPicPr>
          <p:cNvPr id="3074" name="Picture 2" descr="https://content.screencast.com/users/oleg_lucash/folders/Jing/media/58948243-b15e-4c64-b733-b19a60983b31/2017-03-22_21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2" y="1633358"/>
            <a:ext cx="494347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148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a:t>
            </a:r>
          </a:p>
        </p:txBody>
      </p:sp>
      <p:pic>
        <p:nvPicPr>
          <p:cNvPr id="4098" name="Picture 2" descr="https://content.screencast.com/users/oleg_lucash/folders/Jing/media/8b33da82-5181-4799-ae5f-c6c0e1cc59a5/2017-03-22_21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85" y="1513038"/>
            <a:ext cx="60960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627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 Intent</a:t>
            </a:r>
          </a:p>
        </p:txBody>
      </p:sp>
      <p:sp>
        <p:nvSpPr>
          <p:cNvPr id="3" name="Content Placeholder 2"/>
          <p:cNvSpPr>
            <a:spLocks noGrp="1"/>
          </p:cNvSpPr>
          <p:nvPr>
            <p:ph idx="1"/>
          </p:nvPr>
        </p:nvSpPr>
        <p:spPr/>
        <p:txBody>
          <a:bodyPr numCol="1">
            <a:noAutofit/>
          </a:bodyPr>
          <a:lstStyle/>
          <a:p>
            <a:pPr algn="just"/>
            <a:r>
              <a:rPr lang="en-US" b="1" dirty="0"/>
              <a:t>Intent</a:t>
            </a:r>
            <a:r>
              <a:rPr lang="en-US" dirty="0"/>
              <a:t> - </a:t>
            </a:r>
            <a:r>
              <a:rPr lang="en-US" altLang="zh-CN" dirty="0"/>
              <a:t>Attach additional responsibilities to an object dynamically. Decorators provide a flexible alternative to </a:t>
            </a:r>
            <a:r>
              <a:rPr lang="en-US" altLang="zh-CN" dirty="0" err="1"/>
              <a:t>subclassing</a:t>
            </a:r>
            <a:r>
              <a:rPr lang="en-US" altLang="zh-CN" dirty="0"/>
              <a:t> for extending functionality.</a:t>
            </a:r>
          </a:p>
          <a:p>
            <a:pPr marL="0" indent="0" algn="just">
              <a:buNone/>
            </a:pPr>
            <a:endParaRPr lang="en-US" dirty="0"/>
          </a:p>
        </p:txBody>
      </p:sp>
    </p:spTree>
    <p:extLst>
      <p:ext uri="{BB962C8B-B14F-4D97-AF65-F5344CB8AC3E}">
        <p14:creationId xmlns:p14="http://schemas.microsoft.com/office/powerpoint/2010/main" val="602056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 </a:t>
            </a:r>
            <a:r>
              <a:rPr lang="en-US" altLang="zh-CN" sz="3600" dirty="0"/>
              <a:t>Motivation</a:t>
            </a:r>
            <a:endParaRPr lang="en-US" sz="3600" dirty="0"/>
          </a:p>
        </p:txBody>
      </p:sp>
      <p:sp>
        <p:nvSpPr>
          <p:cNvPr id="3" name="Content Placeholder 2"/>
          <p:cNvSpPr>
            <a:spLocks noGrp="1"/>
          </p:cNvSpPr>
          <p:nvPr>
            <p:ph idx="1"/>
          </p:nvPr>
        </p:nvSpPr>
        <p:spPr/>
        <p:txBody>
          <a:bodyPr numCol="1">
            <a:noAutofit/>
          </a:bodyPr>
          <a:lstStyle/>
          <a:p>
            <a:pPr algn="just"/>
            <a:r>
              <a:rPr lang="en-US" altLang="zh-CN" dirty="0"/>
              <a:t>Sometimes we want to add responsibilities to individual objects, not to an entire class.</a:t>
            </a:r>
          </a:p>
          <a:p>
            <a:pPr algn="just"/>
            <a:r>
              <a:rPr lang="en-US" altLang="zh-CN" dirty="0"/>
              <a:t>Inheritance is inflexible because the responsibilities statically.</a:t>
            </a:r>
          </a:p>
          <a:p>
            <a:pPr algn="just"/>
            <a:r>
              <a:rPr lang="en-US" altLang="zh-CN" dirty="0"/>
              <a:t>A more flexible approach is to enclose the component in another object that adds the responsibilities. </a:t>
            </a:r>
          </a:p>
          <a:p>
            <a:pPr algn="just"/>
            <a:r>
              <a:rPr lang="en-US" altLang="zh-CN" dirty="0"/>
              <a:t>The enclosing object is called Decorator.</a:t>
            </a:r>
          </a:p>
        </p:txBody>
      </p:sp>
    </p:spTree>
    <p:extLst>
      <p:ext uri="{BB962C8B-B14F-4D97-AF65-F5344CB8AC3E}">
        <p14:creationId xmlns:p14="http://schemas.microsoft.com/office/powerpoint/2010/main" val="2066511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 </a:t>
            </a:r>
            <a:r>
              <a:rPr lang="en-US" altLang="zh-CN" sz="3600" dirty="0"/>
              <a:t>Motivation(2)</a:t>
            </a:r>
            <a:endParaRPr lang="en-US" sz="3600" dirty="0"/>
          </a:p>
        </p:txBody>
      </p:sp>
      <p:sp>
        <p:nvSpPr>
          <p:cNvPr id="3" name="Content Placeholder 2"/>
          <p:cNvSpPr>
            <a:spLocks noGrp="1"/>
          </p:cNvSpPr>
          <p:nvPr>
            <p:ph idx="1"/>
          </p:nvPr>
        </p:nvSpPr>
        <p:spPr/>
        <p:txBody>
          <a:bodyPr numCol="1">
            <a:noAutofit/>
          </a:bodyPr>
          <a:lstStyle/>
          <a:p>
            <a:r>
              <a:rPr lang="en-US" altLang="zh-CN" dirty="0"/>
              <a:t>The decorator conforms to the interface of the component it decorates so that its presence is transparent to the clients.</a:t>
            </a:r>
          </a:p>
          <a:p>
            <a:r>
              <a:rPr lang="en-US" altLang="zh-CN" dirty="0"/>
              <a:t>The decorator forwards requests to the component and may perform additional actions before and/or after forwarding.</a:t>
            </a:r>
          </a:p>
          <a:p>
            <a:r>
              <a:rPr lang="en-US" altLang="zh-CN" dirty="0"/>
              <a:t>Transparency lets you nest decorators recursively.</a:t>
            </a:r>
          </a:p>
        </p:txBody>
      </p:sp>
    </p:spTree>
    <p:extLst>
      <p:ext uri="{BB962C8B-B14F-4D97-AF65-F5344CB8AC3E}">
        <p14:creationId xmlns:p14="http://schemas.microsoft.com/office/powerpoint/2010/main" val="168136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Structural Patterns</a:t>
            </a:r>
          </a:p>
        </p:txBody>
      </p:sp>
      <p:sp>
        <p:nvSpPr>
          <p:cNvPr id="3" name="Content Placeholder 2"/>
          <p:cNvSpPr>
            <a:spLocks noGrp="1"/>
          </p:cNvSpPr>
          <p:nvPr>
            <p:ph idx="1"/>
          </p:nvPr>
        </p:nvSpPr>
        <p:spPr/>
        <p:txBody>
          <a:bodyPr numCol="1">
            <a:noAutofit/>
          </a:bodyPr>
          <a:lstStyle/>
          <a:p>
            <a:pPr algn="just">
              <a:lnSpc>
                <a:spcPct val="80000"/>
              </a:lnSpc>
            </a:pPr>
            <a:r>
              <a:rPr lang="en-US" sz="2400" dirty="0"/>
              <a:t>Structural patterns are concerned with how classes and objects are composed to form larger structures.</a:t>
            </a:r>
          </a:p>
          <a:p>
            <a:pPr algn="just">
              <a:lnSpc>
                <a:spcPct val="80000"/>
              </a:lnSpc>
            </a:pPr>
            <a:r>
              <a:rPr lang="en-US" sz="2400" dirty="0"/>
              <a:t>Structural class patterns use </a:t>
            </a:r>
            <a:r>
              <a:rPr lang="en-US" sz="2400" b="1" dirty="0"/>
              <a:t>inheritance</a:t>
            </a:r>
            <a:r>
              <a:rPr lang="en-US" sz="2400" dirty="0"/>
              <a:t> to compose interfaces or implementations.</a:t>
            </a:r>
          </a:p>
          <a:p>
            <a:pPr algn="just">
              <a:lnSpc>
                <a:spcPct val="80000"/>
              </a:lnSpc>
            </a:pPr>
            <a:r>
              <a:rPr lang="en-US" sz="2400" dirty="0"/>
              <a:t>Structural object patterns describe ways to compose objects to realize new functionality.</a:t>
            </a:r>
          </a:p>
          <a:p>
            <a:pPr algn="just">
              <a:lnSpc>
                <a:spcPct val="80000"/>
              </a:lnSpc>
            </a:pPr>
            <a:r>
              <a:rPr lang="en-US" sz="2400" dirty="0"/>
              <a:t>Many structural patterns are related to some degree.</a:t>
            </a:r>
          </a:p>
        </p:txBody>
      </p:sp>
    </p:spTree>
    <p:extLst>
      <p:ext uri="{BB962C8B-B14F-4D97-AF65-F5344CB8AC3E}">
        <p14:creationId xmlns:p14="http://schemas.microsoft.com/office/powerpoint/2010/main" val="2152526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Applicability</a:t>
            </a:r>
            <a:endParaRPr lang="en-US" sz="3600" dirty="0"/>
          </a:p>
        </p:txBody>
      </p:sp>
      <p:sp>
        <p:nvSpPr>
          <p:cNvPr id="3" name="Content Placeholder 2"/>
          <p:cNvSpPr>
            <a:spLocks noGrp="1"/>
          </p:cNvSpPr>
          <p:nvPr>
            <p:ph idx="1"/>
          </p:nvPr>
        </p:nvSpPr>
        <p:spPr/>
        <p:txBody>
          <a:bodyPr numCol="1">
            <a:noAutofit/>
          </a:bodyPr>
          <a:lstStyle/>
          <a:p>
            <a:r>
              <a:rPr lang="en-US" altLang="zh-CN" dirty="0"/>
              <a:t>Use Decorator</a:t>
            </a:r>
          </a:p>
          <a:p>
            <a:pPr lvl="1"/>
            <a:r>
              <a:rPr lang="en-US" altLang="zh-CN" dirty="0"/>
              <a:t>to add responsibilities to individual objects dynamically and transparently.</a:t>
            </a:r>
          </a:p>
          <a:p>
            <a:pPr lvl="1"/>
            <a:r>
              <a:rPr lang="en-US" altLang="zh-CN" dirty="0"/>
              <a:t>for responsibilities that can be withdrawn.</a:t>
            </a:r>
          </a:p>
          <a:p>
            <a:pPr lvl="1"/>
            <a:r>
              <a:rPr lang="en-US" altLang="zh-CN" dirty="0"/>
              <a:t>When extension by </a:t>
            </a:r>
            <a:r>
              <a:rPr lang="en-US" altLang="zh-CN" dirty="0" err="1"/>
              <a:t>subclassing</a:t>
            </a:r>
            <a:r>
              <a:rPr lang="en-US" altLang="zh-CN" dirty="0"/>
              <a:t> is impractical.</a:t>
            </a:r>
          </a:p>
        </p:txBody>
      </p:sp>
    </p:spTree>
    <p:extLst>
      <p:ext uri="{BB962C8B-B14F-4D97-AF65-F5344CB8AC3E}">
        <p14:creationId xmlns:p14="http://schemas.microsoft.com/office/powerpoint/2010/main" val="2894918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Participants</a:t>
            </a:r>
            <a:endParaRPr lang="en-US" sz="3600" dirty="0"/>
          </a:p>
        </p:txBody>
      </p:sp>
      <p:sp>
        <p:nvSpPr>
          <p:cNvPr id="3" name="Content Placeholder 2"/>
          <p:cNvSpPr>
            <a:spLocks noGrp="1"/>
          </p:cNvSpPr>
          <p:nvPr>
            <p:ph idx="1"/>
          </p:nvPr>
        </p:nvSpPr>
        <p:spPr/>
        <p:txBody>
          <a:bodyPr numCol="1">
            <a:noAutofit/>
          </a:bodyPr>
          <a:lstStyle/>
          <a:p>
            <a:r>
              <a:rPr lang="en-US" altLang="zh-CN" b="1" dirty="0"/>
              <a:t>Component</a:t>
            </a:r>
          </a:p>
          <a:p>
            <a:pPr lvl="1"/>
            <a:r>
              <a:rPr lang="en-US" altLang="zh-CN" dirty="0"/>
              <a:t>defines the interface for objects that can have responsibilities added to them dynamically.</a:t>
            </a:r>
          </a:p>
          <a:p>
            <a:r>
              <a:rPr lang="en-US" altLang="zh-CN" b="1" dirty="0"/>
              <a:t>Concrete Component</a:t>
            </a:r>
          </a:p>
          <a:p>
            <a:pPr lvl="1"/>
            <a:r>
              <a:rPr lang="en-US" altLang="zh-CN" dirty="0"/>
              <a:t>defines an object to which additional responsibilities can be attached.</a:t>
            </a:r>
          </a:p>
          <a:p>
            <a:r>
              <a:rPr lang="en-US" altLang="zh-CN" b="1" dirty="0"/>
              <a:t>Decorator</a:t>
            </a:r>
          </a:p>
          <a:p>
            <a:pPr lvl="1"/>
            <a:r>
              <a:rPr lang="en-US" altLang="zh-CN" dirty="0"/>
              <a:t>maintains a reference to a Component object and defines an interface that conforms to Component</a:t>
            </a:r>
            <a:r>
              <a:rPr lang="en-US" altLang="zh-CN" dirty="0">
                <a:latin typeface="Times New Roman" panose="02020603050405020304" pitchFamily="18" charset="0"/>
              </a:rPr>
              <a:t>’</a:t>
            </a:r>
            <a:r>
              <a:rPr lang="en-US" altLang="zh-CN" dirty="0"/>
              <a:t>s interface.</a:t>
            </a:r>
          </a:p>
          <a:p>
            <a:r>
              <a:rPr lang="en-US" altLang="zh-CN" b="1" dirty="0"/>
              <a:t>Concrete Decorator</a:t>
            </a:r>
          </a:p>
          <a:p>
            <a:pPr lvl="1"/>
            <a:r>
              <a:rPr lang="en-US" altLang="zh-CN" dirty="0"/>
              <a:t>adds responsibilities to the component.</a:t>
            </a:r>
          </a:p>
        </p:txBody>
      </p:sp>
    </p:spTree>
    <p:extLst>
      <p:ext uri="{BB962C8B-B14F-4D97-AF65-F5344CB8AC3E}">
        <p14:creationId xmlns:p14="http://schemas.microsoft.com/office/powerpoint/2010/main" val="3336090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Decorator Pattern. Structure</a:t>
            </a:r>
            <a:endParaRPr lang="en-US" sz="3600" dirty="0"/>
          </a:p>
        </p:txBody>
      </p:sp>
      <p:pic>
        <p:nvPicPr>
          <p:cNvPr id="1026" name="Picture 2" descr="https://upload.wikimedia.org/wikipedia/commons/thumb/e/e9/Decorator_UML_class_diagram.svg/960px-Decorator_UML_class_diagram.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8756" y="1220874"/>
            <a:ext cx="5235741" cy="414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235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Consequences(1)</a:t>
            </a:r>
            <a:endParaRPr lang="en-US" sz="3600" dirty="0"/>
          </a:p>
        </p:txBody>
      </p:sp>
      <p:sp>
        <p:nvSpPr>
          <p:cNvPr id="3" name="Content Placeholder 2"/>
          <p:cNvSpPr>
            <a:spLocks noGrp="1"/>
          </p:cNvSpPr>
          <p:nvPr>
            <p:ph idx="1"/>
          </p:nvPr>
        </p:nvSpPr>
        <p:spPr/>
        <p:txBody>
          <a:bodyPr numCol="1">
            <a:noAutofit/>
          </a:bodyPr>
          <a:lstStyle/>
          <a:p>
            <a:r>
              <a:rPr lang="en-US" altLang="zh-CN" dirty="0"/>
              <a:t>More flexibility than static inheritance.</a:t>
            </a:r>
          </a:p>
          <a:p>
            <a:pPr lvl="1"/>
            <a:r>
              <a:rPr lang="en-US" altLang="zh-CN" dirty="0"/>
              <a:t>responsibilities can be added and removed at run-time simply by attaching and detaching them.</a:t>
            </a:r>
          </a:p>
          <a:p>
            <a:pPr lvl="1"/>
            <a:r>
              <a:rPr lang="en-US" altLang="zh-CN" dirty="0"/>
              <a:t>Furthermore, providing different Decorator classes for a specific Component class lets you mix and match responsibilities.</a:t>
            </a:r>
          </a:p>
        </p:txBody>
      </p:sp>
    </p:spTree>
    <p:extLst>
      <p:ext uri="{BB962C8B-B14F-4D97-AF65-F5344CB8AC3E}">
        <p14:creationId xmlns:p14="http://schemas.microsoft.com/office/powerpoint/2010/main" val="3306054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Consequences(2)</a:t>
            </a:r>
            <a:endParaRPr lang="en-US" sz="3600" dirty="0"/>
          </a:p>
        </p:txBody>
      </p:sp>
      <p:sp>
        <p:nvSpPr>
          <p:cNvPr id="3" name="Content Placeholder 2"/>
          <p:cNvSpPr>
            <a:spLocks noGrp="1"/>
          </p:cNvSpPr>
          <p:nvPr>
            <p:ph idx="1"/>
          </p:nvPr>
        </p:nvSpPr>
        <p:spPr/>
        <p:txBody>
          <a:bodyPr numCol="1">
            <a:noAutofit/>
          </a:bodyPr>
          <a:lstStyle/>
          <a:p>
            <a:r>
              <a:rPr lang="en-US" altLang="zh-CN" dirty="0"/>
              <a:t>Avoids feature-laden classes high up in the hierarchy.</a:t>
            </a:r>
          </a:p>
          <a:p>
            <a:pPr lvl="1"/>
            <a:r>
              <a:rPr lang="en-US" altLang="zh-CN" dirty="0"/>
              <a:t>Offers a pay-as-you-go approach to adding responsibilities.</a:t>
            </a:r>
          </a:p>
          <a:p>
            <a:pPr lvl="1"/>
            <a:r>
              <a:rPr lang="en-US" altLang="zh-CN" dirty="0"/>
              <a:t>You can define a simple class and add functionality incrementally with Decorator objects.</a:t>
            </a:r>
          </a:p>
          <a:p>
            <a:pPr lvl="1"/>
            <a:r>
              <a:rPr lang="en-US" altLang="zh-CN" dirty="0"/>
              <a:t>Also easy to define new kinds of Decorators independently.</a:t>
            </a:r>
          </a:p>
        </p:txBody>
      </p:sp>
    </p:spTree>
    <p:extLst>
      <p:ext uri="{BB962C8B-B14F-4D97-AF65-F5344CB8AC3E}">
        <p14:creationId xmlns:p14="http://schemas.microsoft.com/office/powerpoint/2010/main" val="1245922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a:t>Consequences(3)</a:t>
            </a:r>
            <a:endParaRPr lang="en-US" sz="3600" dirty="0"/>
          </a:p>
        </p:txBody>
      </p:sp>
      <p:sp>
        <p:nvSpPr>
          <p:cNvPr id="3" name="Content Placeholder 2"/>
          <p:cNvSpPr>
            <a:spLocks noGrp="1"/>
          </p:cNvSpPr>
          <p:nvPr>
            <p:ph idx="1"/>
          </p:nvPr>
        </p:nvSpPr>
        <p:spPr/>
        <p:txBody>
          <a:bodyPr numCol="1">
            <a:noAutofit/>
          </a:bodyPr>
          <a:lstStyle/>
          <a:p>
            <a:r>
              <a:rPr lang="en-US" altLang="zh-CN" dirty="0"/>
              <a:t>Lots of little objects</a:t>
            </a:r>
          </a:p>
          <a:p>
            <a:pPr lvl="1"/>
            <a:r>
              <a:rPr lang="en-US" altLang="zh-CN" dirty="0"/>
              <a:t>Often results in systems composed of lots of little objects that all look alike. The objects differ only in the way they are interconnected, not in their class or in the value of their variables.</a:t>
            </a:r>
          </a:p>
          <a:p>
            <a:pPr lvl="1"/>
            <a:r>
              <a:rPr lang="en-US" altLang="zh-CN" dirty="0"/>
              <a:t>Although these systems are easy to customize by those who understand them, they can be hard to learn and debug.</a:t>
            </a:r>
          </a:p>
        </p:txBody>
      </p:sp>
    </p:spTree>
    <p:extLst>
      <p:ext uri="{BB962C8B-B14F-4D97-AF65-F5344CB8AC3E}">
        <p14:creationId xmlns:p14="http://schemas.microsoft.com/office/powerpoint/2010/main" val="2781786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Revisions</a:t>
            </a:r>
          </a:p>
        </p:txBody>
      </p:sp>
      <p:sp>
        <p:nvSpPr>
          <p:cNvPr id="3" name="Content Placeholder 2"/>
          <p:cNvSpPr>
            <a:spLocks noGrp="1"/>
          </p:cNvSpPr>
          <p:nvPr>
            <p:ph idx="1"/>
          </p:nvPr>
        </p:nvSpPr>
        <p:spPr/>
        <p:txBody>
          <a:bodyPr numCol="1">
            <a:noAutofit/>
          </a:bodyPr>
          <a:lstStyle/>
          <a:p>
            <a:pPr algn="just"/>
            <a:endParaRPr lang="en-US" sz="1500" dirty="0"/>
          </a:p>
          <a:p>
            <a:pPr algn="just"/>
            <a:endParaRPr lang="en-US" sz="1500" dirty="0"/>
          </a:p>
          <a:p>
            <a:pPr lvl="1" algn="just"/>
            <a:endParaRPr lang="en-US" sz="1500" dirty="0"/>
          </a:p>
          <a:p>
            <a:pPr marL="0" indent="0" algn="just">
              <a:buNone/>
            </a:pPr>
            <a:endParaRPr lang="en-US" sz="1800" dirty="0"/>
          </a:p>
          <a:p>
            <a:pPr marL="0" indent="0" algn="just">
              <a:buNone/>
            </a:pPr>
            <a:endParaRPr lang="en-US" sz="1800" dirty="0"/>
          </a:p>
          <a:p>
            <a:pPr marL="0" indent="0" algn="just">
              <a:buNone/>
            </a:pPr>
            <a:endParaRPr lang="en-US" sz="1500" dirty="0"/>
          </a:p>
        </p:txBody>
      </p:sp>
      <p:graphicFrame>
        <p:nvGraphicFramePr>
          <p:cNvPr id="4" name="Table 3"/>
          <p:cNvGraphicFramePr>
            <a:graphicFrameLocks noGrp="1"/>
          </p:cNvGraphicFramePr>
          <p:nvPr>
            <p:extLst>
              <p:ext uri="{D42A27DB-BD31-4B8C-83A1-F6EECF244321}">
                <p14:modId xmlns:p14="http://schemas.microsoft.com/office/powerpoint/2010/main" val="3602028028"/>
              </p:ext>
            </p:extLst>
          </p:nvPr>
        </p:nvGraphicFramePr>
        <p:xfrm>
          <a:off x="1524000" y="1397000"/>
          <a:ext cx="6096000" cy="16154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76709177"/>
                    </a:ext>
                  </a:extLst>
                </a:gridCol>
                <a:gridCol w="1665316">
                  <a:extLst>
                    <a:ext uri="{9D8B030D-6E8A-4147-A177-3AD203B41FA5}">
                      <a16:colId xmlns:a16="http://schemas.microsoft.com/office/drawing/2014/main" val="2692421573"/>
                    </a:ext>
                  </a:extLst>
                </a:gridCol>
                <a:gridCol w="1382684">
                  <a:extLst>
                    <a:ext uri="{9D8B030D-6E8A-4147-A177-3AD203B41FA5}">
                      <a16:colId xmlns:a16="http://schemas.microsoft.com/office/drawing/2014/main" val="1378851966"/>
                    </a:ext>
                  </a:extLst>
                </a:gridCol>
                <a:gridCol w="1524000">
                  <a:extLst>
                    <a:ext uri="{9D8B030D-6E8A-4147-A177-3AD203B41FA5}">
                      <a16:colId xmlns:a16="http://schemas.microsoft.com/office/drawing/2014/main" val="1787007998"/>
                    </a:ext>
                  </a:extLst>
                </a:gridCol>
              </a:tblGrid>
              <a:tr h="370840">
                <a:tc>
                  <a:txBody>
                    <a:bodyPr/>
                    <a:lstStyle/>
                    <a:p>
                      <a:r>
                        <a:rPr lang="en-US" dirty="0"/>
                        <a:t>Number</a:t>
                      </a:r>
                    </a:p>
                  </a:txBody>
                  <a:tcPr/>
                </a:tc>
                <a:tc>
                  <a:txBody>
                    <a:bodyPr/>
                    <a:lstStyle/>
                    <a:p>
                      <a:r>
                        <a:rPr lang="en-US" dirty="0"/>
                        <a:t>Author</a:t>
                      </a:r>
                    </a:p>
                  </a:txBody>
                  <a:tcPr/>
                </a:tc>
                <a:tc>
                  <a:txBody>
                    <a:bodyPr/>
                    <a:lstStyle/>
                    <a:p>
                      <a:r>
                        <a:rPr lang="en-US" dirty="0"/>
                        <a:t>Date</a:t>
                      </a:r>
                    </a:p>
                  </a:txBody>
                  <a:tcPr/>
                </a:tc>
                <a:tc>
                  <a:txBody>
                    <a:bodyPr/>
                    <a:lstStyle/>
                    <a:p>
                      <a:r>
                        <a:rPr lang="en-US" dirty="0"/>
                        <a:t>Description</a:t>
                      </a:r>
                    </a:p>
                  </a:txBody>
                  <a:tcPr/>
                </a:tc>
                <a:extLst>
                  <a:ext uri="{0D108BD9-81ED-4DB2-BD59-A6C34878D82A}">
                    <a16:rowId xmlns:a16="http://schemas.microsoft.com/office/drawing/2014/main" val="2960408860"/>
                  </a:ext>
                </a:extLst>
              </a:tr>
              <a:tr h="370840">
                <a:tc>
                  <a:txBody>
                    <a:bodyPr/>
                    <a:lstStyle/>
                    <a:p>
                      <a:r>
                        <a:rPr lang="en-US" dirty="0"/>
                        <a:t>1.0.0</a:t>
                      </a:r>
                    </a:p>
                  </a:txBody>
                  <a:tcPr/>
                </a:tc>
                <a:tc>
                  <a:txBody>
                    <a:bodyPr/>
                    <a:lstStyle/>
                    <a:p>
                      <a:r>
                        <a:rPr lang="en-US" dirty="0" err="1"/>
                        <a:t>Yurii</a:t>
                      </a:r>
                      <a:r>
                        <a:rPr lang="en-US" dirty="0"/>
                        <a:t> </a:t>
                      </a:r>
                      <a:r>
                        <a:rPr lang="en-US" dirty="0" err="1"/>
                        <a:t>Hohan</a:t>
                      </a:r>
                      <a:endParaRPr lang="en-US" dirty="0"/>
                    </a:p>
                  </a:txBody>
                  <a:tcPr/>
                </a:tc>
                <a:tc>
                  <a:txBody>
                    <a:bodyPr/>
                    <a:lstStyle/>
                    <a:p>
                      <a:r>
                        <a:rPr lang="en-US" dirty="0"/>
                        <a:t>07.12.2015</a:t>
                      </a:r>
                    </a:p>
                  </a:txBody>
                  <a:tcPr/>
                </a:tc>
                <a:tc>
                  <a:txBody>
                    <a:bodyPr/>
                    <a:lstStyle/>
                    <a:p>
                      <a:r>
                        <a:rPr lang="en-US" dirty="0"/>
                        <a:t>Initial version</a:t>
                      </a:r>
                    </a:p>
                  </a:txBody>
                  <a:tcPr/>
                </a:tc>
                <a:extLst>
                  <a:ext uri="{0D108BD9-81ED-4DB2-BD59-A6C34878D82A}">
                    <a16:rowId xmlns:a16="http://schemas.microsoft.com/office/drawing/2014/main" val="2017587795"/>
                  </a:ext>
                </a:extLst>
              </a:tr>
              <a:tr h="370840">
                <a:tc>
                  <a:txBody>
                    <a:bodyPr/>
                    <a:lstStyle/>
                    <a:p>
                      <a:r>
                        <a:rPr lang="en-US" dirty="0"/>
                        <a:t>1.1.0</a:t>
                      </a:r>
                    </a:p>
                  </a:txBody>
                  <a:tcPr/>
                </a:tc>
                <a:tc>
                  <a:txBody>
                    <a:bodyPr/>
                    <a:lstStyle/>
                    <a:p>
                      <a:r>
                        <a:rPr lang="en-US" dirty="0" err="1"/>
                        <a:t>Lucash</a:t>
                      </a:r>
                      <a:r>
                        <a:rPr lang="en-US" dirty="0"/>
                        <a:t> Oleg</a:t>
                      </a:r>
                    </a:p>
                  </a:txBody>
                  <a:tcPr/>
                </a:tc>
                <a:tc>
                  <a:txBody>
                    <a:bodyPr/>
                    <a:lstStyle/>
                    <a:p>
                      <a:r>
                        <a:rPr lang="en-US" dirty="0"/>
                        <a:t>21.07.2017</a:t>
                      </a:r>
                    </a:p>
                  </a:txBody>
                  <a:tcPr/>
                </a:tc>
                <a:tc>
                  <a:txBody>
                    <a:bodyPr/>
                    <a:lstStyle/>
                    <a:p>
                      <a:r>
                        <a:rPr lang="en-US" dirty="0"/>
                        <a:t>Changed decorator example.</a:t>
                      </a:r>
                    </a:p>
                  </a:txBody>
                  <a:tcPr/>
                </a:tc>
                <a:extLst>
                  <a:ext uri="{0D108BD9-81ED-4DB2-BD59-A6C34878D82A}">
                    <a16:rowId xmlns:a16="http://schemas.microsoft.com/office/drawing/2014/main" val="2328451736"/>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5661704"/>
                  </a:ext>
                </a:extLst>
              </a:tr>
            </a:tbl>
          </a:graphicData>
        </a:graphic>
      </p:graphicFrame>
    </p:spTree>
    <p:extLst>
      <p:ext uri="{BB962C8B-B14F-4D97-AF65-F5344CB8AC3E}">
        <p14:creationId xmlns:p14="http://schemas.microsoft.com/office/powerpoint/2010/main" val="4009997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dirty="0"/>
              <a:t>Introduce a Proxy in your project</a:t>
            </a:r>
          </a:p>
          <a:p>
            <a:pPr marL="285750" indent="-285750" algn="l">
              <a:buFont typeface="Arial" panose="020B0604020202020204" pitchFamily="34" charset="0"/>
              <a:buChar char="•"/>
            </a:pPr>
            <a:r>
              <a:rPr lang="en-GB" dirty="0"/>
              <a:t>Introduce a decorator in Your Project</a:t>
            </a:r>
          </a:p>
          <a:p>
            <a:pPr marL="285750" indent="-285750" algn="l">
              <a:buFont typeface="Arial" panose="020B0604020202020204" pitchFamily="34" charset="0"/>
              <a:buChar char="•"/>
            </a:pPr>
            <a:r>
              <a:rPr lang="en-GB" dirty="0"/>
              <a:t>Create example of facade</a:t>
            </a:r>
          </a:p>
          <a:p>
            <a:pPr marL="285750" indent="-285750" algn="l">
              <a:buFont typeface="Arial" panose="020B0604020202020204" pitchFamily="34" charset="0"/>
              <a:buChar char="•"/>
            </a:pPr>
            <a:r>
              <a:rPr lang="en-US" dirty="0"/>
              <a:t>Law of Demeter</a:t>
            </a: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395764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Proxy Pattern. Warm-up</a:t>
            </a:r>
          </a:p>
        </p:txBody>
      </p:sp>
      <p:sp>
        <p:nvSpPr>
          <p:cNvPr id="3" name="Content Placeholder 2"/>
          <p:cNvSpPr>
            <a:spLocks noGrp="1"/>
          </p:cNvSpPr>
          <p:nvPr>
            <p:ph idx="1"/>
          </p:nvPr>
        </p:nvSpPr>
        <p:spPr/>
        <p:txBody>
          <a:bodyPr numCol="1">
            <a:noAutofit/>
          </a:bodyPr>
          <a:lstStyle/>
          <a:p>
            <a:r>
              <a:rPr lang="tr-TR" sz="2200" dirty="0"/>
              <a:t>You want to impress your </a:t>
            </a:r>
            <a:r>
              <a:rPr lang="en-US" sz="2200" dirty="0"/>
              <a:t>friends </a:t>
            </a:r>
            <a:r>
              <a:rPr lang="tr-TR" sz="2200" dirty="0"/>
              <a:t>by</a:t>
            </a:r>
            <a:br>
              <a:rPr lang="tr-TR" sz="2200" dirty="0"/>
            </a:br>
            <a:r>
              <a:rPr lang="tr-TR" sz="2200" dirty="0"/>
              <a:t>carrying a </a:t>
            </a:r>
            <a:r>
              <a:rPr lang="en-US" sz="2200" dirty="0"/>
              <a:t>100 kg</a:t>
            </a:r>
            <a:r>
              <a:rPr lang="tr-TR" sz="2200" dirty="0"/>
              <a:t> box (what an impression).</a:t>
            </a:r>
          </a:p>
          <a:p>
            <a:r>
              <a:rPr lang="tr-TR" sz="2200" dirty="0"/>
              <a:t>It is not easy as you see!</a:t>
            </a:r>
          </a:p>
          <a:p>
            <a:r>
              <a:rPr lang="tr-TR" sz="2200" dirty="0"/>
              <a:t>What to do?</a:t>
            </a:r>
          </a:p>
          <a:p>
            <a:r>
              <a:rPr lang="tr-TR" sz="2200" dirty="0"/>
              <a:t>Create another box of exactly</a:t>
            </a:r>
            <a:br>
              <a:rPr lang="tr-TR" sz="2200" dirty="0"/>
            </a:br>
            <a:r>
              <a:rPr lang="tr-TR" sz="2200" dirty="0"/>
              <a:t>the same look, but lighter.</a:t>
            </a:r>
          </a:p>
          <a:p>
            <a:r>
              <a:rPr lang="tr-TR" sz="2200" dirty="0"/>
              <a:t>Now you can go!</a:t>
            </a:r>
          </a:p>
          <a:p>
            <a:r>
              <a:rPr lang="tr-TR" sz="2200" dirty="0"/>
              <a:t>The ‘not that heavy’ box</a:t>
            </a:r>
            <a:br>
              <a:rPr lang="tr-TR" sz="2200" dirty="0"/>
            </a:br>
            <a:r>
              <a:rPr lang="tr-TR" sz="2200" dirty="0"/>
              <a:t>is the proxy of the normal box.</a:t>
            </a:r>
          </a:p>
          <a:p>
            <a:r>
              <a:rPr lang="tr-TR" sz="2200" dirty="0"/>
              <a:t>But still makes the same effect </a:t>
            </a:r>
            <a:r>
              <a:rPr lang="tr-TR" sz="2200" dirty="0">
                <a:sym typeface="Wingdings" pitchFamily="2" charset="2"/>
              </a:rPr>
              <a:t></a:t>
            </a:r>
            <a:endParaRPr lang="tr-TR" sz="22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507" y="1261366"/>
            <a:ext cx="1514475" cy="152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507" y="2984149"/>
            <a:ext cx="965879" cy="199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38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Proxy Pattern. Warm-up</a:t>
            </a:r>
          </a:p>
        </p:txBody>
      </p:sp>
      <p:sp>
        <p:nvSpPr>
          <p:cNvPr id="3" name="Content Placeholder 2"/>
          <p:cNvSpPr>
            <a:spLocks noGrp="1"/>
          </p:cNvSpPr>
          <p:nvPr>
            <p:ph idx="1"/>
          </p:nvPr>
        </p:nvSpPr>
        <p:spPr/>
        <p:txBody>
          <a:bodyPr numCol="1">
            <a:noAutofit/>
          </a:bodyPr>
          <a:lstStyle/>
          <a:p>
            <a:r>
              <a:rPr lang="tr-TR" dirty="0"/>
              <a:t>Drawback money from the bank!</a:t>
            </a:r>
          </a:p>
          <a:p>
            <a:r>
              <a:rPr lang="tr-TR" dirty="0"/>
              <a:t>We will not go to a bank branch.</a:t>
            </a:r>
          </a:p>
          <a:p>
            <a:r>
              <a:rPr lang="tr-TR" dirty="0"/>
              <a:t>Just go to an ATM.</a:t>
            </a:r>
          </a:p>
          <a:p>
            <a:r>
              <a:rPr lang="tr-TR" dirty="0"/>
              <a:t>Get the cash!</a:t>
            </a:r>
          </a:p>
          <a:p>
            <a:r>
              <a:rPr lang="tr-TR" dirty="0"/>
              <a:t>So ATM is some kind of a bank.</a:t>
            </a:r>
          </a:p>
          <a:p>
            <a:pPr lvl="1"/>
            <a:r>
              <a:rPr lang="tr-TR" dirty="0"/>
              <a:t>With reduced functionalities.</a:t>
            </a:r>
          </a:p>
          <a:p>
            <a:r>
              <a:rPr lang="tr-TR" dirty="0"/>
              <a:t>ATM is also a proxy to the bank!</a:t>
            </a:r>
          </a:p>
        </p:txBody>
      </p:sp>
      <p:pic>
        <p:nvPicPr>
          <p:cNvPr id="6" name="Picture 2" descr="C:\Users\hergin\Desktop\COURSE MATERIALS\600\proxy\ban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8846" y="1261366"/>
            <a:ext cx="1567742" cy="15233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2" descr="http://mrc-tv.s3.amazonaws.com/sites/default/files/images/1024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1682" y="3129194"/>
            <a:ext cx="1684906" cy="179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9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Intent</a:t>
            </a:r>
            <a:r>
              <a:rPr lang="ru-RU" sz="3600" dirty="0"/>
              <a:t> </a:t>
            </a:r>
            <a:r>
              <a:rPr lang="en-US" sz="3600" dirty="0"/>
              <a:t>And motivation</a:t>
            </a:r>
          </a:p>
        </p:txBody>
      </p:sp>
      <p:sp>
        <p:nvSpPr>
          <p:cNvPr id="3" name="Content Placeholder 2"/>
          <p:cNvSpPr>
            <a:spLocks noGrp="1"/>
          </p:cNvSpPr>
          <p:nvPr>
            <p:ph idx="1"/>
          </p:nvPr>
        </p:nvSpPr>
        <p:spPr/>
        <p:txBody>
          <a:bodyPr numCol="1">
            <a:noAutofit/>
          </a:bodyPr>
          <a:lstStyle/>
          <a:p>
            <a:pPr marL="0" indent="0" algn="just">
              <a:buNone/>
            </a:pPr>
            <a:r>
              <a:rPr lang="en-US" b="1" dirty="0"/>
              <a:t>Intent</a:t>
            </a:r>
            <a:r>
              <a:rPr lang="en-US" dirty="0"/>
              <a:t> - Provide a surrogate or placeholder for another object to control access to it.</a:t>
            </a:r>
          </a:p>
          <a:p>
            <a:pPr marL="0" indent="0" algn="just">
              <a:buNone/>
            </a:pPr>
            <a:r>
              <a:rPr lang="en-US" b="1" dirty="0"/>
              <a:t>Motivation</a:t>
            </a:r>
            <a:endParaRPr lang="ru-RU" b="1" dirty="0"/>
          </a:p>
          <a:p>
            <a:pPr algn="just"/>
            <a:r>
              <a:rPr lang="tr-TR" dirty="0"/>
              <a:t>Proxy pattern comes into play when we have HeavyWeight objects and</a:t>
            </a:r>
          </a:p>
          <a:p>
            <a:pPr lvl="1" algn="just"/>
            <a:r>
              <a:rPr lang="tr-TR" dirty="0"/>
              <a:t>We want to implement a simpler version of a HeavyWeight object.</a:t>
            </a:r>
          </a:p>
          <a:p>
            <a:pPr lvl="1" algn="just"/>
            <a:r>
              <a:rPr lang="tr-TR" dirty="0"/>
              <a:t>We don’t need the whole functionality of the HeavyWeight object.</a:t>
            </a:r>
          </a:p>
          <a:p>
            <a:pPr lvl="1" algn="just"/>
            <a:r>
              <a:rPr lang="tr-TR" dirty="0"/>
              <a:t>We want to limit the access to the HeavyWeight object.</a:t>
            </a:r>
            <a:endParaRPr lang="en-US" dirty="0"/>
          </a:p>
          <a:p>
            <a:pPr lvl="1" algn="just"/>
            <a:r>
              <a:rPr lang="en-US" dirty="0"/>
              <a:t>We want to delay the access to </a:t>
            </a:r>
            <a:r>
              <a:rPr lang="en-US" dirty="0" err="1"/>
              <a:t>HeavyWeight</a:t>
            </a:r>
            <a:r>
              <a:rPr lang="en-US" dirty="0"/>
              <a:t> object. T</a:t>
            </a:r>
            <a:r>
              <a:rPr lang="tr-TR" dirty="0"/>
              <a:t>here may be a time-delay or complex mechanism in creating instances of HeavyWeight objects.</a:t>
            </a:r>
          </a:p>
          <a:p>
            <a:pPr algn="just"/>
            <a:r>
              <a:rPr lang="tr-TR" dirty="0"/>
              <a:t>Proxy pattern is also known as «surrogate».</a:t>
            </a:r>
          </a:p>
          <a:p>
            <a:pPr lvl="1" algn="just"/>
            <a:r>
              <a:rPr lang="tr-TR" dirty="0"/>
              <a:t>Means to put something into place of another</a:t>
            </a:r>
          </a:p>
          <a:p>
            <a:pPr marL="0" indent="0" algn="just">
              <a:buNone/>
            </a:pPr>
            <a:endParaRPr lang="en-US" dirty="0"/>
          </a:p>
        </p:txBody>
      </p:sp>
    </p:spTree>
    <p:extLst>
      <p:ext uri="{BB962C8B-B14F-4D97-AF65-F5344CB8AC3E}">
        <p14:creationId xmlns:p14="http://schemas.microsoft.com/office/powerpoint/2010/main" val="94173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Applicability</a:t>
            </a:r>
          </a:p>
        </p:txBody>
      </p:sp>
      <p:sp>
        <p:nvSpPr>
          <p:cNvPr id="3" name="Content Placeholder 2"/>
          <p:cNvSpPr>
            <a:spLocks noGrp="1"/>
          </p:cNvSpPr>
          <p:nvPr>
            <p:ph idx="1"/>
          </p:nvPr>
        </p:nvSpPr>
        <p:spPr/>
        <p:txBody>
          <a:bodyPr numCol="1">
            <a:noAutofit/>
          </a:bodyPr>
          <a:lstStyle/>
          <a:p>
            <a:pPr marL="457200" indent="-457200" algn="just">
              <a:buAutoNum type="arabicPeriod"/>
            </a:pPr>
            <a:r>
              <a:rPr lang="en-US" dirty="0"/>
              <a:t>A </a:t>
            </a:r>
            <a:r>
              <a:rPr lang="en-US" b="1" dirty="0"/>
              <a:t>remote proxy </a:t>
            </a:r>
            <a:r>
              <a:rPr lang="en-US" dirty="0"/>
              <a:t>provides a local representative for an object in a different address space.</a:t>
            </a:r>
          </a:p>
          <a:p>
            <a:pPr lvl="2" algn="just"/>
            <a:r>
              <a:rPr lang="en-US" dirty="0"/>
              <a:t>An object from other server</a:t>
            </a:r>
          </a:p>
          <a:p>
            <a:pPr lvl="2" algn="just"/>
            <a:r>
              <a:rPr lang="en-US" dirty="0"/>
              <a:t>Object from the database server</a:t>
            </a:r>
          </a:p>
          <a:p>
            <a:pPr marL="457200" indent="-457200" algn="just">
              <a:buAutoNum type="arabicPeriod"/>
            </a:pPr>
            <a:r>
              <a:rPr lang="en-US" dirty="0"/>
              <a:t>A </a:t>
            </a:r>
            <a:r>
              <a:rPr lang="en-US" b="1" dirty="0"/>
              <a:t>virtual proxy </a:t>
            </a:r>
            <a:r>
              <a:rPr lang="en-US" dirty="0"/>
              <a:t>creates expensive objects on demand.</a:t>
            </a:r>
          </a:p>
          <a:p>
            <a:pPr lvl="2" algn="just"/>
            <a:r>
              <a:rPr lang="en-US" dirty="0"/>
              <a:t>Drag and drop object before being dropped can be substituted by a proxy</a:t>
            </a:r>
          </a:p>
          <a:p>
            <a:pPr marL="457200" indent="-457200" algn="just">
              <a:buAutoNum type="arabicPeriod"/>
            </a:pPr>
            <a:r>
              <a:rPr lang="en-US" dirty="0"/>
              <a:t>A </a:t>
            </a:r>
            <a:r>
              <a:rPr lang="en-US" b="1" dirty="0"/>
              <a:t>protection proxy </a:t>
            </a:r>
            <a:r>
              <a:rPr lang="en-US" dirty="0"/>
              <a:t>controls access to the original object.</a:t>
            </a:r>
          </a:p>
          <a:p>
            <a:pPr lvl="2" algn="just"/>
            <a:r>
              <a:rPr lang="en-US" dirty="0"/>
              <a:t>An object to which different users have different access rights</a:t>
            </a:r>
          </a:p>
        </p:txBody>
      </p:sp>
    </p:spTree>
    <p:extLst>
      <p:ext uri="{BB962C8B-B14F-4D97-AF65-F5344CB8AC3E}">
        <p14:creationId xmlns:p14="http://schemas.microsoft.com/office/powerpoint/2010/main" val="408882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a:t>Remote Proxy</a:t>
            </a:r>
            <a:endParaRPr lang="en-US" sz="3600" dirty="0"/>
          </a:p>
        </p:txBody>
      </p:sp>
      <p:sp>
        <p:nvSpPr>
          <p:cNvPr id="3" name="Content Placeholder 2"/>
          <p:cNvSpPr>
            <a:spLocks noGrp="1"/>
          </p:cNvSpPr>
          <p:nvPr>
            <p:ph idx="1"/>
          </p:nvPr>
        </p:nvSpPr>
        <p:spPr/>
        <p:txBody>
          <a:bodyPr numCol="1">
            <a:noAutofit/>
          </a:bodyPr>
          <a:lstStyle/>
          <a:p>
            <a:r>
              <a:rPr lang="tr-TR" dirty="0"/>
              <a:t>Provides a local represent of an object in different address space (or maybe in same address)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594" y="2386388"/>
            <a:ext cx="4886325" cy="1895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866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a:t>Virtual Proxy</a:t>
            </a:r>
            <a:endParaRPr lang="en-US" sz="3600" dirty="0"/>
          </a:p>
        </p:txBody>
      </p:sp>
      <p:sp>
        <p:nvSpPr>
          <p:cNvPr id="3" name="Content Placeholder 2"/>
          <p:cNvSpPr>
            <a:spLocks noGrp="1"/>
          </p:cNvSpPr>
          <p:nvPr>
            <p:ph idx="1"/>
          </p:nvPr>
        </p:nvSpPr>
        <p:spPr/>
        <p:txBody>
          <a:bodyPr numCol="1">
            <a:noAutofit/>
          </a:bodyPr>
          <a:lstStyle/>
          <a:p>
            <a:pPr algn="just"/>
            <a:r>
              <a:rPr lang="tr-TR" dirty="0"/>
              <a:t>When we have so many heavyweight objects, we can create virtual proxies for objects to load program faster.</a:t>
            </a:r>
          </a:p>
          <a:p>
            <a:pPr algn="just"/>
            <a:r>
              <a:rPr lang="tr-TR" dirty="0"/>
              <a:t>Program can start with proxies and real subjects may be downloaded on background (or when requested).</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957" y="2685534"/>
            <a:ext cx="4285153" cy="26047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504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DB32AC37F00247874D4427955735E9" ma:contentTypeVersion="11" ma:contentTypeDescription="Create a new document." ma:contentTypeScope="" ma:versionID="af0b23bc888412d7df4b506d671534db">
  <xsd:schema xmlns:xsd="http://www.w3.org/2001/XMLSchema" xmlns:xs="http://www.w3.org/2001/XMLSchema" xmlns:p="http://schemas.microsoft.com/office/2006/metadata/properties" xmlns:ns2="20400e34-d395-42f5-8494-f20c6592eb2c" xmlns:ns3="532134fb-f5a0-4ded-9879-b62317c7c28f" targetNamespace="http://schemas.microsoft.com/office/2006/metadata/properties" ma:root="true" ma:fieldsID="954d504ce1b6d3b712fb5210bc47abf2" ns2:_="" ns3:_="">
    <xsd:import namespace="20400e34-d395-42f5-8494-f20c6592eb2c"/>
    <xsd:import namespace="532134fb-f5a0-4ded-9879-b62317c7c2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00e34-d395-42f5-8494-f20c6592e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81eefaf-e118-49aa-818c-bc75380c65d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7f33e51-8bca-4508-85d8-bf7a3adc7f05}" ma:internalName="TaxCatchAll" ma:showField="CatchAllData" ma:web="532134fb-f5a0-4ded-9879-b62317c7c2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0400e34-d395-42f5-8494-f20c6592eb2c">
      <Terms xmlns="http://schemas.microsoft.com/office/infopath/2007/PartnerControls"/>
    </lcf76f155ced4ddcb4097134ff3c332f>
    <TaxCatchAll xmlns="532134fb-f5a0-4ded-9879-b62317c7c28f" xsi:nil="true"/>
  </documentManagement>
</p:properties>
</file>

<file path=customXml/itemProps1.xml><?xml version="1.0" encoding="utf-8"?>
<ds:datastoreItem xmlns:ds="http://schemas.openxmlformats.org/officeDocument/2006/customXml" ds:itemID="{328DC133-010A-4806-B840-1AA1E8DF1502}"/>
</file>

<file path=customXml/itemProps2.xml><?xml version="1.0" encoding="utf-8"?>
<ds:datastoreItem xmlns:ds="http://schemas.openxmlformats.org/officeDocument/2006/customXml" ds:itemID="{E717F728-635E-45DE-997D-C3107EEDD9B5}">
  <ds:schemaRefs>
    <ds:schemaRef ds:uri="http://schemas.microsoft.com/sharepoint/v3/contenttype/forms"/>
  </ds:schemaRefs>
</ds:datastoreItem>
</file>

<file path=customXml/itemProps3.xml><?xml version="1.0" encoding="utf-8"?>
<ds:datastoreItem xmlns:ds="http://schemas.openxmlformats.org/officeDocument/2006/customXml" ds:itemID="{F74CDD2A-5435-44D5-9F0E-992FA2A5CC1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SummerWorkshop-New</Template>
  <TotalTime>3998</TotalTime>
  <Words>1138</Words>
  <Application>Microsoft Office PowerPoint</Application>
  <PresentationFormat>On-screen Show (4:3)</PresentationFormat>
  <Paragraphs>166</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宋体</vt:lpstr>
      <vt:lpstr>Arial</vt:lpstr>
      <vt:lpstr>Calibri</vt:lpstr>
      <vt:lpstr>Calibri Light</vt:lpstr>
      <vt:lpstr>Franklin Gothic Book</vt:lpstr>
      <vt:lpstr>Franklin Gothic Medium</vt:lpstr>
      <vt:lpstr>Times New Roman</vt:lpstr>
      <vt:lpstr>Wingdings</vt:lpstr>
      <vt:lpstr>Office Theme</vt:lpstr>
      <vt:lpstr>Structural Design Patterns</vt:lpstr>
      <vt:lpstr>Introduction</vt:lpstr>
      <vt:lpstr>Structural Patterns</vt:lpstr>
      <vt:lpstr>Proxy Pattern. Warm-up</vt:lpstr>
      <vt:lpstr>Proxy Pattern. Warm-up</vt:lpstr>
      <vt:lpstr>Intent And motivation</vt:lpstr>
      <vt:lpstr>Applicability</vt:lpstr>
      <vt:lpstr>Remote Proxy</vt:lpstr>
      <vt:lpstr>Virtual Proxy</vt:lpstr>
      <vt:lpstr>participants</vt:lpstr>
      <vt:lpstr>Proxy Pattern Structure</vt:lpstr>
      <vt:lpstr>Concrete Structure</vt:lpstr>
      <vt:lpstr>Consequences</vt:lpstr>
      <vt:lpstr>Façade pattern.</vt:lpstr>
      <vt:lpstr>Façade pattern.</vt:lpstr>
      <vt:lpstr>Façade pattern. Structure</vt:lpstr>
      <vt:lpstr>Façade pattern. Consequences</vt:lpstr>
      <vt:lpstr>Example: HOME Theater Facade</vt:lpstr>
      <vt:lpstr>Example: HOME Theater Facade</vt:lpstr>
      <vt:lpstr>Example: HOME Theater Facade</vt:lpstr>
      <vt:lpstr>Decorator. Warm Up. </vt:lpstr>
      <vt:lpstr>Decorator. Warm Up. </vt:lpstr>
      <vt:lpstr>Decorator. Warm Up. </vt:lpstr>
      <vt:lpstr>Constructing Drink order</vt:lpstr>
      <vt:lpstr>Compute cost</vt:lpstr>
      <vt:lpstr>Decorator</vt:lpstr>
      <vt:lpstr>Decorator. Intent</vt:lpstr>
      <vt:lpstr>Decorator. Motivation</vt:lpstr>
      <vt:lpstr>Decorator. Motivation(2)</vt:lpstr>
      <vt:lpstr>Applicability</vt:lpstr>
      <vt:lpstr>Participants</vt:lpstr>
      <vt:lpstr>Decorator Pattern. Structure</vt:lpstr>
      <vt:lpstr>Consequences(1)</vt:lpstr>
      <vt:lpstr>Consequences(2)</vt:lpstr>
      <vt:lpstr>Consequences(3)</vt:lpstr>
      <vt:lpstr>Revisions</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Iasa Soloduh</cp:lastModifiedBy>
  <cp:revision>707</cp:revision>
  <dcterms:created xsi:type="dcterms:W3CDTF">2014-05-22T08:31:16Z</dcterms:created>
  <dcterms:modified xsi:type="dcterms:W3CDTF">2022-08-12T07:41:51Z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0x010100BADB32AC37F00247874D4427955735E9</vt:lpwstr>
  </property>
</Properties>
</file>