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313" r:id="rId7"/>
    <p:sldId id="314" r:id="rId8"/>
    <p:sldId id="315" r:id="rId9"/>
    <p:sldId id="316" r:id="rId10"/>
    <p:sldId id="317" r:id="rId11"/>
    <p:sldId id="318" r:id="rId12"/>
    <p:sldId id="319" r:id="rId13"/>
    <p:sldId id="320" r:id="rId14"/>
    <p:sldId id="327" r:id="rId15"/>
    <p:sldId id="328" r:id="rId16"/>
    <p:sldId id="321" r:id="rId17"/>
    <p:sldId id="322" r:id="rId18"/>
    <p:sldId id="323" r:id="rId19"/>
    <p:sldId id="324" r:id="rId20"/>
    <p:sldId id="325" r:id="rId21"/>
    <p:sldId id="326" r:id="rId22"/>
    <p:sldId id="329" r:id="rId23"/>
    <p:sldId id="311" r:id="rId24"/>
    <p:sldId id="33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1" d="100"/>
          <a:sy n="111" d="100"/>
        </p:scale>
        <p:origin x="12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Marinescu" userId="S::adrian.marinescu@amdaris.com::1dd85194-d59b-4c4e-82c3-18551669e616" providerId="AD" clId="Web-{FB19EF62-B8CE-4055-80C0-627E7AC9A0CC}"/>
    <pc:docChg chg="modSld">
      <pc:chgData name="Adrian Marinescu" userId="S::adrian.marinescu@amdaris.com::1dd85194-d59b-4c4e-82c3-18551669e616" providerId="AD" clId="Web-{FB19EF62-B8CE-4055-80C0-627E7AC9A0CC}" dt="2019-07-09T15:49:22.278" v="1" actId="1076"/>
      <pc:docMkLst>
        <pc:docMk/>
      </pc:docMkLst>
      <pc:sldChg chg="modSp">
        <pc:chgData name="Adrian Marinescu" userId="S::adrian.marinescu@amdaris.com::1dd85194-d59b-4c4e-82c3-18551669e616" providerId="AD" clId="Web-{FB19EF62-B8CE-4055-80C0-627E7AC9A0CC}" dt="2019-07-09T15:49:22.278" v="1" actId="1076"/>
        <pc:sldMkLst>
          <pc:docMk/>
          <pc:sldMk cId="0" sldId="312"/>
        </pc:sldMkLst>
        <pc:picChg chg="mod">
          <ac:chgData name="Adrian Marinescu" userId="S::adrian.marinescu@amdaris.com::1dd85194-d59b-4c4e-82c3-18551669e616" providerId="AD" clId="Web-{FB19EF62-B8CE-4055-80C0-627E7AC9A0CC}" dt="2019-07-09T15:49:22.278" v="1" actId="1076"/>
          <ac:picMkLst>
            <pc:docMk/>
            <pc:sldMk cId="0" sldId="312"/>
            <ac:picMk id="4" creationId="{00000000-0000-0000-0000-000000000000}"/>
          </ac:picMkLst>
        </pc:picChg>
      </pc:sldChg>
    </pc:docChg>
  </pc:docChgLst>
  <pc:docChgLst>
    <pc:chgData name="Radu Olteanu" userId="S::radu.olteanu@amdaris.com::5d9d356c-c7f5-4f53-8b40-46a32a3db2e9" providerId="AD" clId="Web-{64DDA8BC-467D-2BCD-7136-A7D8C2B91913}"/>
    <pc:docChg chg="delSld modSld">
      <pc:chgData name="Radu Olteanu" userId="S::radu.olteanu@amdaris.com::5d9d356c-c7f5-4f53-8b40-46a32a3db2e9" providerId="AD" clId="Web-{64DDA8BC-467D-2BCD-7136-A7D8C2B91913}" dt="2019-07-10T11:01:10.219" v="12" actId="20577"/>
      <pc:docMkLst>
        <pc:docMk/>
      </pc:docMkLst>
      <pc:sldChg chg="modSp">
        <pc:chgData name="Radu Olteanu" userId="S::radu.olteanu@amdaris.com::5d9d356c-c7f5-4f53-8b40-46a32a3db2e9" providerId="AD" clId="Web-{64DDA8BC-467D-2BCD-7136-A7D8C2B91913}" dt="2019-07-10T11:01:10.219" v="11" actId="20577"/>
        <pc:sldMkLst>
          <pc:docMk/>
          <pc:sldMk cId="4021753513" sldId="256"/>
        </pc:sldMkLst>
        <pc:spChg chg="mod">
          <ac:chgData name="Radu Olteanu" userId="S::radu.olteanu@amdaris.com::5d9d356c-c7f5-4f53-8b40-46a32a3db2e9" providerId="AD" clId="Web-{64DDA8BC-467D-2BCD-7136-A7D8C2B91913}" dt="2019-07-10T11:01:10.219" v="11" actId="20577"/>
          <ac:spMkLst>
            <pc:docMk/>
            <pc:sldMk cId="4021753513" sldId="256"/>
            <ac:spMk id="3" creationId="{00000000-0000-0000-0000-000000000000}"/>
          </ac:spMkLst>
        </pc:spChg>
      </pc:sldChg>
      <pc:sldChg chg="del">
        <pc:chgData name="Radu Olteanu" userId="S::radu.olteanu@amdaris.com::5d9d356c-c7f5-4f53-8b40-46a32a3db2e9" providerId="AD" clId="Web-{64DDA8BC-467D-2BCD-7136-A7D8C2B91913}" dt="2019-07-10T10:38:27.699" v="4"/>
        <pc:sldMkLst>
          <pc:docMk/>
          <pc:sldMk cId="0" sldId="31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ms-help://MS.VSCC/MS.MSDNVS/cpref/html/frlrfsystemarrayclassissynchronizedtopic.htm" TargetMode="External"/><Relationship Id="rId2" Type="http://schemas.openxmlformats.org/officeDocument/2006/relationships/hyperlink" Target="ms-help://MS.VSCC/MS.MSDNVS/cpref/html/frlrfsystemarrayclassisreadonly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syncroottopic.htm" TargetMode="External"/><Relationship Id="rId5" Type="http://schemas.openxmlformats.org/officeDocument/2006/relationships/hyperlink" Target="ms-help://MS.VSCC/MS.MSDNVS/cpref/html/frlrfsystemarrayclassranktopic.htm" TargetMode="External"/><Relationship Id="rId4" Type="http://schemas.openxmlformats.org/officeDocument/2006/relationships/hyperlink" Target="ms-help://MS.VSCC/MS.MSDNVS/cpref/html/frlrfsystemarrayclasslengthtopic.ht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ms-help://MS.VSCC/MS.MSDNVS/cpref/html/frlrfsystemarrayclassgetenumeratortopic.htm" TargetMode="External"/><Relationship Id="rId3" Type="http://schemas.openxmlformats.org/officeDocument/2006/relationships/hyperlink" Target="ms-help://MS.VSCC/MS.MSDNVS/cpref/html/frlrfsystemarrayclasscleartopic.htm" TargetMode="External"/><Relationship Id="rId7" Type="http://schemas.openxmlformats.org/officeDocument/2006/relationships/hyperlink" Target="ms-help://MS.VSCC/MS.MSDNVS/cpref/html/frlrfsystemarrayclasscreateinstancetopic.htm" TargetMode="External"/><Relationship Id="rId2" Type="http://schemas.openxmlformats.org/officeDocument/2006/relationships/hyperlink" Target="ms-help://MS.VSCC/MS.MSDNVS/cpref/html/frlrfsystemarrayclassbinarysearch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copytotopic.htm" TargetMode="External"/><Relationship Id="rId11" Type="http://schemas.openxmlformats.org/officeDocument/2006/relationships/hyperlink" Target="ms-help://MS.VSCC/MS.MSDNVS/cpref/html/frlrfsystemarrayclassgetlowerboundtopic.htm" TargetMode="External"/><Relationship Id="rId5" Type="http://schemas.openxmlformats.org/officeDocument/2006/relationships/hyperlink" Target="ms-help://MS.VSCC/MS.MSDNVS/cpref/html/frlrfsystemarrayclasscopytopic.htm" TargetMode="External"/><Relationship Id="rId10" Type="http://schemas.openxmlformats.org/officeDocument/2006/relationships/hyperlink" Target="ms-help://MS.VSCC/MS.MSDNVS/cpref/html/frlrfsystemarrayclassgetlengthtopic.htm" TargetMode="External"/><Relationship Id="rId4" Type="http://schemas.openxmlformats.org/officeDocument/2006/relationships/hyperlink" Target="ms-help://MS.VSCC/MS.MSDNVS/cpref/html/frlrfsystemarrayclassclonetopic.htm" TargetMode="External"/><Relationship Id="rId9" Type="http://schemas.openxmlformats.org/officeDocument/2006/relationships/hyperlink" Target="ms-help://MS.VSCC/MS.MSDNVS/cpref/html/frlrfsystemcollectionsienumeratorclasstopic.ht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ms-help://MS.VSCC/MS.MSDNVS/cpref/html/frlrfsystemarrayclasssetvaluetopic.htm" TargetMode="External"/><Relationship Id="rId3" Type="http://schemas.openxmlformats.org/officeDocument/2006/relationships/hyperlink" Target="ms-help://MS.VSCC/MS.MSDNVS/cpref/html/frlrfsystemarrayclassgetvaluetopic.htm" TargetMode="External"/><Relationship Id="rId7" Type="http://schemas.openxmlformats.org/officeDocument/2006/relationships/hyperlink" Target="ms-help://MS.VSCC/MS.MSDNVS/cpref/html/frlrfsystemarrayclassreversetopic.htm" TargetMode="External"/><Relationship Id="rId2" Type="http://schemas.openxmlformats.org/officeDocument/2006/relationships/hyperlink" Target="ms-help://MS.VSCC/MS.MSDNVS/cpref/html/frlrfsystemarrayclassgetupperboundtopic.htm" TargetMode="External"/><Relationship Id="rId1" Type="http://schemas.openxmlformats.org/officeDocument/2006/relationships/slideLayout" Target="../slideLayouts/slideLayout1.xml"/><Relationship Id="rId6" Type="http://schemas.openxmlformats.org/officeDocument/2006/relationships/hyperlink" Target="ms-help://MS.VSCC/MS.MSDNVS/cpref/html/frlrfsystemarrayclasslastindexoftopic.htm" TargetMode="External"/><Relationship Id="rId5" Type="http://schemas.openxmlformats.org/officeDocument/2006/relationships/hyperlink" Target="ms-help://MS.VSCC/MS.MSDNVS/cpref/html/frlrfsystemarrayclassinitializetopic.htm" TargetMode="External"/><Relationship Id="rId4" Type="http://schemas.openxmlformats.org/officeDocument/2006/relationships/hyperlink" Target="ms-help://MS.VSCC/MS.MSDNVS/cpref/html/frlrfsystemarrayclassindexoftopic.htm" TargetMode="External"/><Relationship Id="rId9" Type="http://schemas.openxmlformats.org/officeDocument/2006/relationships/hyperlink" Target="ms-help://MS.VSCC/MS.MSDNVS/cpref/html/frlrfsystemarrayclasssorttopic.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Practice basic C# types.</a:t>
            </a:r>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a:t>Constantin  </a:t>
            </a:r>
            <a:r>
              <a:rPr lang="en-US" dirty="0" err="1"/>
              <a:t>andronic</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dirty="0"/>
              <a:t>Continuous staff improvement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628650" y="1261366"/>
            <a:ext cx="8051006" cy="4145521"/>
          </a:xfrm>
        </p:spPr>
        <p:txBody>
          <a:bodyPr>
            <a:normAutofit fontScale="92500" lnSpcReduction="10000"/>
          </a:bodyPr>
          <a:lstStyle/>
          <a:p>
            <a:pPr>
              <a:buNone/>
            </a:pPr>
            <a:r>
              <a:rPr lang="en-US" sz="2600" b="1" dirty="0"/>
              <a:t>Arrays are Objects</a:t>
            </a:r>
          </a:p>
          <a:p>
            <a:pPr>
              <a:buNone/>
            </a:pPr>
            <a:r>
              <a:rPr lang="en-US" sz="1900" dirty="0"/>
              <a:t>In C#, arrays are actually objects. </a:t>
            </a:r>
            <a:r>
              <a:rPr lang="en-US" sz="1900" b="1" dirty="0" err="1"/>
              <a:t>System.Array</a:t>
            </a:r>
            <a:r>
              <a:rPr lang="en-US" sz="1900" dirty="0"/>
              <a:t> is the abstract base type of all array types.</a:t>
            </a:r>
          </a:p>
          <a:p>
            <a:pPr>
              <a:buNone/>
            </a:pPr>
            <a:r>
              <a:rPr lang="en-US" sz="1900" dirty="0"/>
              <a:t>You can use the properties, and other class members, that </a:t>
            </a:r>
            <a:r>
              <a:rPr lang="en-US" sz="1900" dirty="0" err="1"/>
              <a:t>System.Array</a:t>
            </a:r>
            <a:r>
              <a:rPr lang="en-US" sz="1900" dirty="0"/>
              <a:t> has.</a:t>
            </a:r>
          </a:p>
          <a:p>
            <a:pPr>
              <a:buNone/>
            </a:pPr>
            <a:endParaRPr lang="en-US" sz="1900" b="1" dirty="0"/>
          </a:p>
          <a:p>
            <a:pPr>
              <a:buNone/>
            </a:pPr>
            <a:r>
              <a:rPr lang="ru-RU" sz="1900" b="1" dirty="0"/>
              <a:t>Public Properties</a:t>
            </a:r>
            <a:endParaRPr lang="en-US" sz="1900" b="1" dirty="0"/>
          </a:p>
          <a:p>
            <a:pPr>
              <a:buNone/>
            </a:pPr>
            <a:r>
              <a:rPr lang="ru-RU" sz="1900" dirty="0">
                <a:hlinkClick r:id="rId2"/>
              </a:rPr>
              <a:t>IsReadOnly</a:t>
            </a:r>
            <a:r>
              <a:rPr lang="en-US" sz="1900" dirty="0"/>
              <a:t>           Gets a value indicating whether the </a:t>
            </a:r>
            <a:r>
              <a:rPr lang="en-US" sz="1900" b="1" dirty="0"/>
              <a:t>Array</a:t>
            </a:r>
            <a:r>
              <a:rPr lang="en-US" sz="1900" dirty="0"/>
              <a:t> is read-only.</a:t>
            </a:r>
          </a:p>
          <a:p>
            <a:pPr>
              <a:buNone/>
            </a:pPr>
            <a:r>
              <a:rPr lang="ru-RU" sz="1900" u="sng" dirty="0" err="1">
                <a:hlinkClick r:id="rId3"/>
              </a:rPr>
              <a:t>IsSynchronized</a:t>
            </a:r>
            <a:r>
              <a:rPr lang="en-US" sz="1900" dirty="0"/>
              <a:t>    Gets a value indicating whether access to the </a:t>
            </a:r>
            <a:r>
              <a:rPr lang="en-US" sz="1900" b="1" dirty="0"/>
              <a:t>Array</a:t>
            </a:r>
            <a:r>
              <a:rPr lang="en-US" sz="1900" dirty="0"/>
              <a:t> is 				      synchronized (thread-safe).</a:t>
            </a:r>
          </a:p>
          <a:p>
            <a:pPr>
              <a:buNone/>
            </a:pPr>
            <a:r>
              <a:rPr lang="ru-RU" sz="1900" u="sng" dirty="0" err="1">
                <a:hlinkClick r:id="rId4"/>
              </a:rPr>
              <a:t>Length</a:t>
            </a:r>
            <a:r>
              <a:rPr lang="en-US" sz="1900" dirty="0"/>
              <a:t>           Gets the total number of elements in all the dimensions of the </a:t>
            </a:r>
            <a:r>
              <a:rPr lang="en-US" sz="1900" b="1" dirty="0"/>
              <a:t>Array</a:t>
            </a:r>
            <a:r>
              <a:rPr lang="en-US" sz="1900" dirty="0"/>
              <a:t>.</a:t>
            </a:r>
          </a:p>
          <a:p>
            <a:pPr>
              <a:buNone/>
            </a:pPr>
            <a:r>
              <a:rPr lang="ru-RU" sz="1900" u="sng" dirty="0" err="1">
                <a:hlinkClick r:id="rId5"/>
              </a:rPr>
              <a:t>Rank</a:t>
            </a:r>
            <a:r>
              <a:rPr lang="en-US" sz="1900" dirty="0"/>
              <a:t>              Gets the rank (number of dimensions) of the </a:t>
            </a:r>
            <a:r>
              <a:rPr lang="en-US" sz="1900" b="1" dirty="0"/>
              <a:t>Array</a:t>
            </a:r>
            <a:r>
              <a:rPr lang="en-US" sz="1900" dirty="0"/>
              <a:t>.</a:t>
            </a:r>
          </a:p>
          <a:p>
            <a:pPr>
              <a:buNone/>
            </a:pPr>
            <a:r>
              <a:rPr lang="ru-RU" sz="1900" u="sng" dirty="0" err="1">
                <a:hlinkClick r:id="rId6"/>
              </a:rPr>
              <a:t>SyncRoot</a:t>
            </a:r>
            <a:r>
              <a:rPr lang="en-US" sz="1900" dirty="0"/>
              <a:t>       Gets an object that can be used to synchronize access to the </a:t>
            </a:r>
            <a:r>
              <a:rPr lang="en-US" sz="1900" b="1" dirty="0"/>
              <a:t>Array</a:t>
            </a:r>
            <a:r>
              <a:rPr lang="en-US" sz="1900" dirty="0"/>
              <a:t>.</a:t>
            </a:r>
          </a:p>
          <a:p>
            <a:pPr>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514350" y="1107281"/>
            <a:ext cx="8115300" cy="4464843"/>
          </a:xfrm>
        </p:spPr>
        <p:txBody>
          <a:bodyPr>
            <a:normAutofit fontScale="92500" lnSpcReduction="20000"/>
          </a:bodyPr>
          <a:lstStyle/>
          <a:p>
            <a:pPr>
              <a:buNone/>
            </a:pPr>
            <a:r>
              <a:rPr lang="ru-RU" sz="2200" b="1" dirty="0"/>
              <a:t>Public Methods</a:t>
            </a:r>
            <a:endParaRPr lang="en-US" sz="2200" b="1" dirty="0"/>
          </a:p>
          <a:p>
            <a:pPr>
              <a:buNone/>
            </a:pPr>
            <a:r>
              <a:rPr lang="ru-RU" u="sng" dirty="0">
                <a:hlinkClick r:id="rId2"/>
              </a:rPr>
              <a:t>BinarySearch</a:t>
            </a:r>
            <a:r>
              <a:rPr lang="en-US" u="sng" dirty="0"/>
              <a:t>(S)</a:t>
            </a:r>
            <a:r>
              <a:rPr lang="en-US" dirty="0"/>
              <a:t>  Overloaded. Searches a one-dimensional sorted </a:t>
            </a:r>
            <a:r>
              <a:rPr lang="en-US" b="1" dirty="0"/>
              <a:t>Array</a:t>
            </a:r>
            <a:r>
              <a:rPr lang="en-US" dirty="0"/>
              <a:t> for a 			      value, using a binary search algorithm.</a:t>
            </a:r>
          </a:p>
          <a:p>
            <a:pPr>
              <a:buNone/>
            </a:pPr>
            <a:r>
              <a:rPr lang="ru-RU" u="sng" dirty="0" err="1">
                <a:hlinkClick r:id="rId3"/>
              </a:rPr>
              <a:t>Clear</a:t>
            </a:r>
            <a:r>
              <a:rPr lang="en-US" dirty="0"/>
              <a:t>(S)  	 Sets a range of elements in the </a:t>
            </a:r>
            <a:r>
              <a:rPr lang="en-US" b="1" dirty="0"/>
              <a:t>Array</a:t>
            </a:r>
            <a:r>
              <a:rPr lang="en-US" dirty="0"/>
              <a:t> to zero, to </a:t>
            </a:r>
            <a:r>
              <a:rPr lang="en-US" b="1" dirty="0"/>
              <a:t>false</a:t>
            </a:r>
            <a:r>
              <a:rPr lang="en-US" dirty="0"/>
              <a:t>, or to a 			 null reference, depending on the element type.</a:t>
            </a:r>
          </a:p>
          <a:p>
            <a:pPr>
              <a:buNone/>
            </a:pPr>
            <a:r>
              <a:rPr lang="ru-RU" u="sng" dirty="0">
                <a:hlinkClick r:id="rId4"/>
              </a:rPr>
              <a:t>Clone</a:t>
            </a:r>
            <a:r>
              <a:rPr lang="en-US" dirty="0"/>
              <a:t>  		 Creates a shallow copy of the </a:t>
            </a:r>
            <a:r>
              <a:rPr lang="en-US" b="1" dirty="0"/>
              <a:t>Array</a:t>
            </a:r>
            <a:r>
              <a:rPr lang="en-US" dirty="0"/>
              <a:t>.</a:t>
            </a:r>
          </a:p>
          <a:p>
            <a:pPr>
              <a:buNone/>
            </a:pPr>
            <a:r>
              <a:rPr lang="ru-RU" u="sng" dirty="0" err="1">
                <a:hlinkClick r:id="rId5"/>
              </a:rPr>
              <a:t>Copy</a:t>
            </a:r>
            <a:r>
              <a:rPr lang="en-US" dirty="0"/>
              <a:t>(S)  	 Overloaded. Copies a range of elements from an Array starting 		 at the first element and pastes them into another Array.</a:t>
            </a:r>
          </a:p>
          <a:p>
            <a:pPr>
              <a:buNone/>
            </a:pPr>
            <a:r>
              <a:rPr lang="ru-RU" u="sng" dirty="0">
                <a:hlinkClick r:id="rId6"/>
              </a:rPr>
              <a:t>CopyTo</a:t>
            </a:r>
            <a:r>
              <a:rPr lang="en-US" dirty="0"/>
              <a:t>  	 Copies all the elements of the current one-dimensional </a:t>
            </a:r>
            <a:r>
              <a:rPr lang="en-US" b="1" dirty="0"/>
              <a:t>Array</a:t>
            </a:r>
            <a:r>
              <a:rPr lang="en-US" dirty="0"/>
              <a:t> to 		the specified one-dimensional </a:t>
            </a:r>
            <a:r>
              <a:rPr lang="en-US" b="1" dirty="0"/>
              <a:t>Array</a:t>
            </a:r>
            <a:r>
              <a:rPr lang="en-US" dirty="0"/>
              <a:t> starting at the specified 			destination </a:t>
            </a:r>
            <a:r>
              <a:rPr lang="en-US" b="1" dirty="0"/>
              <a:t>Array</a:t>
            </a:r>
            <a:r>
              <a:rPr lang="en-US" dirty="0"/>
              <a:t> index.</a:t>
            </a:r>
          </a:p>
          <a:p>
            <a:pPr>
              <a:buNone/>
            </a:pPr>
            <a:r>
              <a:rPr lang="ru-RU" u="sng" dirty="0" err="1">
                <a:hlinkClick r:id="rId7"/>
              </a:rPr>
              <a:t>CreateInstance</a:t>
            </a:r>
            <a:r>
              <a:rPr lang="en-US" dirty="0"/>
              <a:t>(S)  	Overloaded. Initializes a new instance of the </a:t>
            </a:r>
            <a:r>
              <a:rPr lang="en-US" b="1" dirty="0"/>
              <a:t>Array</a:t>
            </a:r>
            <a:r>
              <a:rPr lang="en-US" dirty="0"/>
              <a:t> class.</a:t>
            </a:r>
          </a:p>
          <a:p>
            <a:pPr>
              <a:buNone/>
            </a:pPr>
            <a:r>
              <a:rPr lang="ru-RU" u="sng" dirty="0">
                <a:hlinkClick r:id="rId8"/>
              </a:rPr>
              <a:t>GetEnumerator</a:t>
            </a:r>
            <a:r>
              <a:rPr lang="en-US" dirty="0"/>
              <a:t>    	Returns an </a:t>
            </a:r>
            <a:r>
              <a:rPr lang="en-US" u="sng" dirty="0" err="1">
                <a:hlinkClick r:id="rId9"/>
              </a:rPr>
              <a:t>IEnumerator</a:t>
            </a:r>
            <a:r>
              <a:rPr lang="en-US" dirty="0"/>
              <a:t> for the </a:t>
            </a:r>
            <a:r>
              <a:rPr lang="en-US" b="1" dirty="0"/>
              <a:t>Array</a:t>
            </a:r>
            <a:r>
              <a:rPr lang="en-US" dirty="0"/>
              <a:t>.</a:t>
            </a:r>
          </a:p>
          <a:p>
            <a:pPr>
              <a:buNone/>
            </a:pPr>
            <a:r>
              <a:rPr lang="ru-RU" u="sng" dirty="0">
                <a:hlinkClick r:id="rId10"/>
              </a:rPr>
              <a:t>GetLength</a:t>
            </a:r>
            <a:r>
              <a:rPr lang="en-US" dirty="0"/>
              <a:t>  		Gets the number of elements in the specified dimension 			 	of the </a:t>
            </a:r>
            <a:r>
              <a:rPr lang="en-US" b="1" dirty="0"/>
              <a:t>Array</a:t>
            </a:r>
            <a:r>
              <a:rPr lang="en-US" dirty="0"/>
              <a:t>.</a:t>
            </a:r>
          </a:p>
          <a:p>
            <a:pPr>
              <a:buNone/>
            </a:pPr>
            <a:r>
              <a:rPr lang="ru-RU" u="sng" dirty="0">
                <a:hlinkClick r:id="rId11"/>
              </a:rPr>
              <a:t>GetLowerBound</a:t>
            </a:r>
            <a:r>
              <a:rPr lang="en-US" dirty="0"/>
              <a:t>   Gets the lower bound of the specified dimension in the </a:t>
            </a:r>
            <a:r>
              <a:rPr lang="en-US" b="1" dirty="0"/>
              <a:t>Array</a:t>
            </a:r>
            <a:r>
              <a:rPr lang="en-US" dirty="0"/>
              <a: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518984" y="1062583"/>
            <a:ext cx="8320216" cy="4563859"/>
          </a:xfrm>
        </p:spPr>
        <p:txBody>
          <a:bodyPr>
            <a:normAutofit fontScale="85000" lnSpcReduction="20000"/>
          </a:bodyPr>
          <a:lstStyle/>
          <a:p>
            <a:pPr>
              <a:buNone/>
            </a:pPr>
            <a:endParaRPr lang="en-US" sz="2400" u="sng" dirty="0">
              <a:hlinkClick r:id="rId2"/>
            </a:endParaRPr>
          </a:p>
          <a:p>
            <a:pPr>
              <a:buNone/>
            </a:pPr>
            <a:r>
              <a:rPr lang="ru-RU" sz="2400" u="sng" dirty="0">
                <a:hlinkClick r:id="rId2"/>
              </a:rPr>
              <a:t>GetUpperBound</a:t>
            </a:r>
            <a:r>
              <a:rPr lang="en-US" sz="2400" dirty="0"/>
              <a:t>    Gets the upper bound of the specified dimension in the 			</a:t>
            </a:r>
            <a:r>
              <a:rPr lang="en-US" sz="2400" b="1" dirty="0"/>
              <a:t>Array</a:t>
            </a:r>
            <a:r>
              <a:rPr lang="en-US" sz="2400" dirty="0"/>
              <a:t>.</a:t>
            </a:r>
          </a:p>
          <a:p>
            <a:pPr>
              <a:buNone/>
            </a:pPr>
            <a:r>
              <a:rPr lang="ru-RU" sz="2400" u="sng" dirty="0">
                <a:hlinkClick r:id="rId3"/>
              </a:rPr>
              <a:t>GetValue</a:t>
            </a:r>
            <a:r>
              <a:rPr lang="en-US" sz="2400" dirty="0"/>
              <a:t>               Overloaded. Gets the value of the specified element in the 			current </a:t>
            </a:r>
            <a:r>
              <a:rPr lang="en-US" sz="2400" b="1" dirty="0"/>
              <a:t>Array</a:t>
            </a:r>
            <a:r>
              <a:rPr lang="en-US" sz="2400" dirty="0"/>
              <a:t>.</a:t>
            </a:r>
          </a:p>
          <a:p>
            <a:pPr>
              <a:buNone/>
            </a:pPr>
            <a:r>
              <a:rPr lang="ru-RU" sz="2400" u="sng" dirty="0" err="1">
                <a:hlinkClick r:id="rId4"/>
              </a:rPr>
              <a:t>IndexOf</a:t>
            </a:r>
            <a:r>
              <a:rPr lang="en-US" sz="2400" dirty="0"/>
              <a:t>(S)    Overloaded. Returns the index of the first occurrence of a 			value in a one-dimensional </a:t>
            </a:r>
            <a:r>
              <a:rPr lang="en-US" sz="2400" b="1" dirty="0"/>
              <a:t>Array</a:t>
            </a:r>
            <a:r>
              <a:rPr lang="en-US" sz="2400" dirty="0"/>
              <a:t> or in a portion of the </a:t>
            </a:r>
            <a:r>
              <a:rPr lang="en-US" sz="2400" b="1" dirty="0"/>
              <a:t>Array</a:t>
            </a:r>
            <a:r>
              <a:rPr lang="en-US" sz="2400" dirty="0"/>
              <a:t>.</a:t>
            </a:r>
          </a:p>
          <a:p>
            <a:pPr>
              <a:buNone/>
            </a:pPr>
            <a:r>
              <a:rPr lang="ru-RU" sz="2400" u="sng" dirty="0">
                <a:hlinkClick r:id="rId5"/>
              </a:rPr>
              <a:t>Initialize</a:t>
            </a:r>
            <a:r>
              <a:rPr lang="en-US" sz="2400" dirty="0"/>
              <a:t>        Initializes every element of the value-type </a:t>
            </a:r>
            <a:r>
              <a:rPr lang="en-US" sz="2400" b="1" dirty="0"/>
              <a:t>Array</a:t>
            </a:r>
            <a:r>
              <a:rPr lang="en-US" sz="2400" dirty="0"/>
              <a:t> by calling the 		default constructor of the value type.</a:t>
            </a:r>
          </a:p>
          <a:p>
            <a:pPr>
              <a:buNone/>
            </a:pPr>
            <a:r>
              <a:rPr lang="ru-RU" sz="2400" u="sng" dirty="0" err="1">
                <a:hlinkClick r:id="rId6"/>
              </a:rPr>
              <a:t>LastIndexOf</a:t>
            </a:r>
            <a:r>
              <a:rPr lang="en-US" sz="2400" dirty="0"/>
              <a:t>(S)  Overloaded. Returns the index of the last occurrence of a 		    value in a one-dimensional </a:t>
            </a:r>
            <a:r>
              <a:rPr lang="en-US" sz="2400" b="1" dirty="0"/>
              <a:t>Array</a:t>
            </a:r>
            <a:r>
              <a:rPr lang="en-US" sz="2400" dirty="0"/>
              <a:t> or in a portion of the </a:t>
            </a:r>
            <a:r>
              <a:rPr lang="en-US" sz="2400" b="1" dirty="0"/>
              <a:t>Array</a:t>
            </a:r>
            <a:r>
              <a:rPr lang="en-US" sz="2400" dirty="0"/>
              <a:t>.</a:t>
            </a:r>
          </a:p>
          <a:p>
            <a:pPr>
              <a:buNone/>
            </a:pPr>
            <a:r>
              <a:rPr lang="ru-RU" sz="2400" u="sng" dirty="0" err="1">
                <a:hlinkClick r:id="rId7"/>
              </a:rPr>
              <a:t>Reverse</a:t>
            </a:r>
            <a:r>
              <a:rPr lang="en-US" sz="2400" dirty="0"/>
              <a:t>(S)         Overloaded. Reverses the order of the elements in a one-		      dimensional </a:t>
            </a:r>
            <a:r>
              <a:rPr lang="en-US" sz="2400" b="1" dirty="0"/>
              <a:t>Array</a:t>
            </a:r>
            <a:r>
              <a:rPr lang="en-US" sz="2400" dirty="0"/>
              <a:t> or in a portion of the </a:t>
            </a:r>
            <a:r>
              <a:rPr lang="en-US" sz="2400" b="1" dirty="0"/>
              <a:t>Array</a:t>
            </a:r>
            <a:r>
              <a:rPr lang="en-US" sz="2400" dirty="0"/>
              <a:t>.</a:t>
            </a:r>
          </a:p>
          <a:p>
            <a:pPr>
              <a:buNone/>
            </a:pPr>
            <a:r>
              <a:rPr lang="ru-RU" sz="2400" u="sng" dirty="0">
                <a:hlinkClick r:id="rId8"/>
              </a:rPr>
              <a:t>SetValue</a:t>
            </a:r>
            <a:r>
              <a:rPr lang="en-US" sz="2400" dirty="0"/>
              <a:t>            Overloaded. Sets the specified element in the current </a:t>
            </a:r>
            <a:r>
              <a:rPr lang="en-US" sz="2400" b="1" dirty="0"/>
              <a:t>Array</a:t>
            </a:r>
            <a:r>
              <a:rPr lang="en-US" sz="2400" dirty="0"/>
              <a:t> 		     to the specified value.</a:t>
            </a:r>
          </a:p>
          <a:p>
            <a:pPr>
              <a:buNone/>
            </a:pPr>
            <a:r>
              <a:rPr lang="ru-RU" sz="2400" u="sng" dirty="0" err="1">
                <a:hlinkClick r:id="rId9"/>
              </a:rPr>
              <a:t>Sort</a:t>
            </a:r>
            <a:r>
              <a:rPr lang="en-US" sz="2400" dirty="0"/>
              <a:t>(S)              Overloaded. Sorts the elements in one-dimensional </a:t>
            </a:r>
            <a:r>
              <a:rPr lang="en-US" sz="2400" b="1" dirty="0"/>
              <a:t>Array</a:t>
            </a:r>
            <a:r>
              <a:rPr lang="en-US" sz="2400" dirty="0"/>
              <a:t> 			objects.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p:txBody>
          <a:bodyPr>
            <a:noAutofit/>
          </a:bodyPr>
          <a:lstStyle/>
          <a:p>
            <a:pPr algn="ctr">
              <a:buNone/>
            </a:pPr>
            <a:r>
              <a:rPr lang="en-US" sz="2000" b="1" dirty="0"/>
              <a:t>Basic String Manipulation </a:t>
            </a:r>
          </a:p>
          <a:p>
            <a:pPr>
              <a:buNone/>
            </a:pPr>
            <a:r>
              <a:rPr lang="en-US" sz="1800" b="1" dirty="0"/>
              <a:t>String Member 	Meaning in Life </a:t>
            </a:r>
          </a:p>
          <a:p>
            <a:pPr>
              <a:buNone/>
            </a:pPr>
            <a:r>
              <a:rPr lang="en-US" sz="1800" b="1" dirty="0"/>
              <a:t>Length</a:t>
            </a:r>
            <a:r>
              <a:rPr lang="en-US" sz="1800" dirty="0"/>
              <a:t> 		This property returns the length of the 	current string. </a:t>
            </a:r>
          </a:p>
          <a:p>
            <a:pPr>
              <a:buNone/>
            </a:pPr>
            <a:r>
              <a:rPr lang="en-US" sz="1800" b="1" dirty="0"/>
              <a:t>Compare() </a:t>
            </a:r>
            <a:r>
              <a:rPr lang="en-US" sz="1800" dirty="0"/>
              <a:t>		This static method compares two strings.</a:t>
            </a:r>
          </a:p>
          <a:p>
            <a:pPr>
              <a:buNone/>
            </a:pPr>
            <a:r>
              <a:rPr lang="en-US" sz="1800" b="1" dirty="0"/>
              <a:t>Contains() </a:t>
            </a:r>
            <a:r>
              <a:rPr lang="en-US" sz="1800" dirty="0"/>
              <a:t>		This method determines whether a string contains a 				specific substring. </a:t>
            </a:r>
          </a:p>
          <a:p>
            <a:pPr>
              <a:buNone/>
            </a:pPr>
            <a:r>
              <a:rPr lang="en-US" sz="1800" b="1" dirty="0"/>
              <a:t>Equals() </a:t>
            </a:r>
            <a:r>
              <a:rPr lang="en-US" sz="1800" dirty="0"/>
              <a:t>		This method tests whether two string objects contain 				identical character data.</a:t>
            </a:r>
          </a:p>
          <a:p>
            <a:pPr>
              <a:buNone/>
            </a:pPr>
            <a:r>
              <a:rPr lang="en-US" sz="1800" b="1" dirty="0"/>
              <a:t>Format(</a:t>
            </a:r>
            <a:r>
              <a:rPr lang="en-US" sz="1800" dirty="0"/>
              <a:t>)		This static method formats a string using other primitives 			(e.g., numerical data, other strings) and the {0} notation 				examined earlier in this chapter. </a:t>
            </a:r>
          </a:p>
          <a:p>
            <a:pPr>
              <a:buNone/>
            </a:pPr>
            <a:r>
              <a:rPr lang="en-US" sz="1800" dirty="0"/>
              <a:t>Insert() 		This method inserts a string within a given string.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a:xfrm>
            <a:off x="411892" y="1062583"/>
            <a:ext cx="8328454" cy="4545261"/>
          </a:xfrm>
        </p:spPr>
        <p:txBody>
          <a:bodyPr>
            <a:normAutofit fontScale="25000" lnSpcReduction="20000"/>
          </a:bodyPr>
          <a:lstStyle/>
          <a:p>
            <a:pPr algn="ctr">
              <a:buNone/>
            </a:pPr>
            <a:r>
              <a:rPr lang="en-US" sz="8800" b="1" dirty="0"/>
              <a:t> </a:t>
            </a:r>
          </a:p>
          <a:p>
            <a:pPr>
              <a:buNone/>
            </a:pPr>
            <a:r>
              <a:rPr lang="en-US" sz="8800" b="1" dirty="0"/>
              <a:t>String Member 		Meaning in Life</a:t>
            </a:r>
          </a:p>
          <a:p>
            <a:pPr>
              <a:buNone/>
            </a:pPr>
            <a:r>
              <a:rPr lang="en-US" sz="7200" b="1" dirty="0" err="1"/>
              <a:t>PadLeft</a:t>
            </a:r>
            <a:r>
              <a:rPr lang="en-US" sz="7200" b="1" dirty="0"/>
              <a:t>()  </a:t>
            </a:r>
            <a:r>
              <a:rPr lang="en-US" sz="7200" b="1" dirty="0" err="1"/>
              <a:t>PadRight</a:t>
            </a:r>
            <a:r>
              <a:rPr lang="en-US" sz="7200" b="1" dirty="0"/>
              <a:t>() </a:t>
            </a:r>
            <a:r>
              <a:rPr lang="en-US" sz="7200" dirty="0"/>
              <a:t>		These methods are used to pad a string with 					some characters. </a:t>
            </a:r>
          </a:p>
          <a:p>
            <a:pPr>
              <a:buNone/>
            </a:pPr>
            <a:r>
              <a:rPr lang="en-US" sz="7200" b="1" dirty="0"/>
              <a:t>Remove() Replace()</a:t>
            </a:r>
            <a:r>
              <a:rPr lang="en-US" sz="7200" dirty="0"/>
              <a:t>		These methods are used to receive a copy of 					a string with modifications (characters 						removed or replaced). </a:t>
            </a:r>
          </a:p>
          <a:p>
            <a:pPr>
              <a:buNone/>
            </a:pPr>
            <a:r>
              <a:rPr lang="en-US" sz="7200" b="1" dirty="0"/>
              <a:t>Split() </a:t>
            </a:r>
            <a:r>
              <a:rPr lang="en-US" sz="7200" dirty="0"/>
              <a:t>				This method returns a String array containing the 					substrings in this instance that are delimited by 					elements of a specified char array or string  array. </a:t>
            </a:r>
          </a:p>
          <a:p>
            <a:pPr>
              <a:buNone/>
            </a:pPr>
            <a:r>
              <a:rPr lang="en-US" sz="7200" b="1" dirty="0"/>
              <a:t>Trim() </a:t>
            </a:r>
            <a:r>
              <a:rPr lang="en-US" sz="7200" dirty="0"/>
              <a:t>				This method removes all occurrences of a set of 					specified characters from the beginning and 					end of the current string. </a:t>
            </a:r>
          </a:p>
          <a:p>
            <a:pPr>
              <a:buNone/>
            </a:pPr>
            <a:r>
              <a:rPr lang="en-US" sz="7200" b="1" dirty="0" err="1"/>
              <a:t>ToUpper</a:t>
            </a:r>
            <a:r>
              <a:rPr lang="en-US" sz="7200" b="1" dirty="0"/>
              <a:t>() </a:t>
            </a:r>
            <a:r>
              <a:rPr lang="en-US" sz="7200" b="1" dirty="0" err="1"/>
              <a:t>ToLower</a:t>
            </a:r>
            <a:r>
              <a:rPr lang="en-US" sz="7200" b="1" dirty="0"/>
              <a:t>()</a:t>
            </a:r>
            <a:r>
              <a:rPr lang="en-US" sz="7200" dirty="0"/>
              <a:t> 		These methods create a copy of the current 					string in uppercase or lowercase format, 						respectively. </a:t>
            </a:r>
          </a:p>
          <a:p>
            <a:pPr>
              <a:buNone/>
            </a:pPr>
            <a:r>
              <a:rPr lang="en-US" sz="7200" b="1" dirty="0"/>
              <a:t>Join() </a:t>
            </a:r>
            <a:r>
              <a:rPr lang="en-US" sz="7200" dirty="0"/>
              <a:t>				Concatenates all the elements of a string array, using 				the specified separator between each element.</a:t>
            </a:r>
          </a:p>
          <a:p>
            <a:pPr>
              <a:buNone/>
            </a:pPr>
            <a:r>
              <a:rPr lang="en-US" dirty="0"/>
              <a:t>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7457"/>
          </a:xfrm>
        </p:spPr>
        <p:txBody>
          <a:bodyPr/>
          <a:lstStyle/>
          <a:p>
            <a:r>
              <a:rPr lang="en-US" dirty="0"/>
              <a:t>Working with strings</a:t>
            </a:r>
          </a:p>
        </p:txBody>
      </p:sp>
      <p:sp>
        <p:nvSpPr>
          <p:cNvPr id="3" name="Content Placeholder 2"/>
          <p:cNvSpPr>
            <a:spLocks noGrp="1"/>
          </p:cNvSpPr>
          <p:nvPr>
            <p:ph idx="1"/>
          </p:nvPr>
        </p:nvSpPr>
        <p:spPr>
          <a:xfrm>
            <a:off x="628650" y="1062583"/>
            <a:ext cx="7886700" cy="4552405"/>
          </a:xfrm>
        </p:spPr>
        <p:txBody>
          <a:bodyPr>
            <a:noAutofit/>
          </a:bodyPr>
          <a:lstStyle/>
          <a:p>
            <a:pPr>
              <a:buNone/>
            </a:pPr>
            <a:r>
              <a:rPr lang="en-US" sz="1600" b="1" dirty="0"/>
              <a:t>String Concatenation </a:t>
            </a:r>
          </a:p>
          <a:p>
            <a:pPr>
              <a:buNone/>
            </a:pPr>
            <a:r>
              <a:rPr lang="en-US" sz="1600" i="1" dirty="0"/>
              <a:t>String</a:t>
            </a:r>
            <a:r>
              <a:rPr lang="en-US" sz="1600" dirty="0"/>
              <a:t> variables can be connected together to build larger strings via the C# + (as well as +=) operator. As you might know, this technique is formally termed string concatenation. </a:t>
            </a:r>
          </a:p>
          <a:p>
            <a:pPr>
              <a:buNone/>
            </a:pPr>
            <a:r>
              <a:rPr lang="en-US" sz="1600" b="1" dirty="0"/>
              <a:t> Escape Characters </a:t>
            </a:r>
          </a:p>
          <a:p>
            <a:pPr>
              <a:buNone/>
            </a:pPr>
            <a:r>
              <a:rPr lang="en-US" sz="1600" dirty="0"/>
              <a:t>As in other C-based languages, C# string literals may contain various escape characters, which qualify how the character data should be printed to the output stream. Each escape character begins with a backslash, followed by a specific token. </a:t>
            </a:r>
          </a:p>
          <a:p>
            <a:pPr>
              <a:buNone/>
            </a:pPr>
            <a:r>
              <a:rPr lang="en-US" sz="1600" b="1" dirty="0"/>
              <a:t>Character 		Meaning in Life </a:t>
            </a:r>
          </a:p>
          <a:p>
            <a:pPr>
              <a:buNone/>
            </a:pPr>
            <a:r>
              <a:rPr lang="en-US" sz="1600" b="1" dirty="0"/>
              <a:t>\’</a:t>
            </a:r>
            <a:r>
              <a:rPr lang="en-US" sz="1600" dirty="0"/>
              <a:t> 			Inserts a single quote into a string literal. </a:t>
            </a:r>
          </a:p>
          <a:p>
            <a:pPr>
              <a:buNone/>
            </a:pPr>
            <a:r>
              <a:rPr lang="en-US" sz="1600" b="1" dirty="0"/>
              <a:t>\“</a:t>
            </a:r>
            <a:r>
              <a:rPr lang="en-US" sz="1600" dirty="0"/>
              <a:t>			Inserts a double quote into a string literal. </a:t>
            </a:r>
          </a:p>
          <a:p>
            <a:pPr>
              <a:buNone/>
            </a:pPr>
            <a:r>
              <a:rPr lang="en-US" sz="1600" b="1" dirty="0"/>
              <a:t>\\</a:t>
            </a:r>
            <a:r>
              <a:rPr lang="en-US" sz="1600" dirty="0"/>
              <a:t>			Inserts a backslash into a string literal. This can be quite helpful 			when defining file or network paths. </a:t>
            </a:r>
          </a:p>
          <a:p>
            <a:pPr>
              <a:buNone/>
            </a:pPr>
            <a:r>
              <a:rPr lang="en-US" sz="1600" b="1" dirty="0"/>
              <a:t>\a </a:t>
            </a:r>
            <a:r>
              <a:rPr lang="en-US" sz="1600" dirty="0"/>
              <a:t>			Triggers a system alert (beep). For console programs, this can be 			an audio clue to the user. </a:t>
            </a:r>
          </a:p>
          <a:p>
            <a:pPr>
              <a:buNone/>
            </a:pPr>
            <a:r>
              <a:rPr lang="en-US" sz="1600" b="1" dirty="0"/>
              <a:t>\n </a:t>
            </a:r>
            <a:r>
              <a:rPr lang="en-US" sz="1600" dirty="0"/>
              <a:t>			Inserts a new line (on Windows platforms). </a:t>
            </a:r>
          </a:p>
          <a:p>
            <a:pPr>
              <a:buNone/>
            </a:pPr>
            <a:r>
              <a:rPr lang="en-US" sz="1600" b="1" dirty="0"/>
              <a:t>\r</a:t>
            </a:r>
            <a:r>
              <a:rPr lang="en-US" sz="1600" dirty="0"/>
              <a:t>				Inserts a carriage return. </a:t>
            </a:r>
          </a:p>
          <a:p>
            <a:pPr>
              <a:buNone/>
            </a:pPr>
            <a:r>
              <a:rPr lang="en-US" sz="1600" b="1" dirty="0"/>
              <a:t>\t 	</a:t>
            </a:r>
            <a:r>
              <a:rPr lang="en-US" sz="1600" dirty="0"/>
              <a:t>		Inserts a horizontal tab into the string literal.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p:txBody>
          <a:bodyPr>
            <a:normAutofit/>
          </a:bodyPr>
          <a:lstStyle/>
          <a:p>
            <a:pPr>
              <a:buNone/>
            </a:pPr>
            <a:r>
              <a:rPr lang="en-US" sz="2400" b="1" dirty="0"/>
              <a:t>Defining Verbatim Strings</a:t>
            </a:r>
            <a:r>
              <a:rPr lang="en-US" sz="2400" dirty="0"/>
              <a:t> </a:t>
            </a:r>
          </a:p>
          <a:p>
            <a:r>
              <a:rPr lang="en-US" sz="1800" dirty="0"/>
              <a:t>When you prefix a string literal with the @ symbol, you have created what is termed a verbatim string . Using verbatim strings, you disable the processing of a literal’s escape characters and print out a string as is.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a:xfrm>
            <a:off x="288323" y="1062583"/>
            <a:ext cx="8600303" cy="4563859"/>
          </a:xfrm>
        </p:spPr>
        <p:txBody>
          <a:bodyPr>
            <a:normAutofit/>
          </a:bodyPr>
          <a:lstStyle/>
          <a:p>
            <a:pPr>
              <a:buNone/>
            </a:pPr>
            <a:r>
              <a:rPr lang="en-US" sz="2800" b="1" dirty="0"/>
              <a:t>Strings and Equality</a:t>
            </a:r>
          </a:p>
          <a:p>
            <a:r>
              <a:rPr lang="en-US" sz="1800" dirty="0"/>
              <a:t> A reference type is an object allocated on the garbage-collected managed heap. By default, when you perform a test for equality on reference types (via the C# == and != operators), you will be returned true if the references are pointing to the same object in memory. However, even though the string data type is indeed a reference type, the equality operators have been redefined to compare the values of string objects, not the object in memory to which they refer. </a:t>
            </a:r>
          </a:p>
          <a:p>
            <a:r>
              <a:rPr lang="en-US" sz="1800" dirty="0"/>
              <a:t>The C# equality operators perform a case-sensitive, character-by-character equality test on string objects. Therefore, "Hello!" is not equal to "HELLO!", which is also different from "hello!".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p:txBody>
          <a:bodyPr>
            <a:normAutofit/>
          </a:bodyPr>
          <a:lstStyle/>
          <a:p>
            <a:pPr>
              <a:buNone/>
            </a:pPr>
            <a:r>
              <a:rPr lang="en-US" sz="2800" b="1" dirty="0"/>
              <a:t>Strings Are Immutable </a:t>
            </a:r>
          </a:p>
          <a:p>
            <a:pPr>
              <a:buNone/>
            </a:pPr>
            <a:r>
              <a:rPr lang="en-US" sz="1800" dirty="0"/>
              <a:t>One of the interesting aspects of </a:t>
            </a:r>
            <a:r>
              <a:rPr lang="en-US" sz="1800" dirty="0" err="1"/>
              <a:t>System.String</a:t>
            </a:r>
            <a:r>
              <a:rPr lang="en-US" sz="1800" dirty="0"/>
              <a:t> is that after you assign a string object with its initial value, the character data cannot be changed. At first glance, this might seem like a flat-out lie, given that you are always reassigning strings to new values and because the </a:t>
            </a:r>
            <a:r>
              <a:rPr lang="en-US" sz="1800" dirty="0" err="1"/>
              <a:t>System.String</a:t>
            </a:r>
            <a:r>
              <a:rPr lang="en-US" sz="1800" dirty="0"/>
              <a:t> type defines a number of methods that appear to modify the character data in one way or another (such as uppercasing and lowercasing). However, if you look more closely at what is happening behind the scenes, you will notice the methods of the string type are, in fact, returning you a new string object in a modified format.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idx="1"/>
          </p:nvPr>
        </p:nvSpPr>
        <p:spPr>
          <a:xfrm>
            <a:off x="494270" y="1224951"/>
            <a:ext cx="8320216" cy="4401491"/>
          </a:xfrm>
        </p:spPr>
        <p:txBody>
          <a:bodyPr>
            <a:normAutofit/>
          </a:bodyPr>
          <a:lstStyle/>
          <a:p>
            <a:pPr>
              <a:buNone/>
            </a:pPr>
            <a:r>
              <a:rPr lang="en-US" sz="2000" b="1" dirty="0"/>
              <a:t>The </a:t>
            </a:r>
            <a:r>
              <a:rPr lang="en-US" sz="2000" b="1" dirty="0" err="1"/>
              <a:t>System.Text.StringBuilder</a:t>
            </a:r>
            <a:r>
              <a:rPr lang="en-US" sz="2000" b="1" dirty="0"/>
              <a:t> Type </a:t>
            </a:r>
          </a:p>
          <a:p>
            <a:r>
              <a:rPr lang="en-US" sz="1800" dirty="0"/>
              <a:t>The string class can be inefficient and result in bloated code if misused, especially when performing string concatenation or working with huge amounts of text data. If you are building an application that makes heavy use of frequently changing textual data (such as a word processing program), it would be a bad idea to represent the word processing data using string objects, as you will most certainly (and often indirectly) end up making unnecessary copies of string data.</a:t>
            </a:r>
          </a:p>
          <a:p>
            <a:r>
              <a:rPr lang="en-US" sz="1800" dirty="0"/>
              <a:t> Like the </a:t>
            </a:r>
            <a:r>
              <a:rPr lang="en-US" sz="1800" dirty="0" err="1"/>
              <a:t>System.String</a:t>
            </a:r>
            <a:r>
              <a:rPr lang="en-US" sz="1800" dirty="0"/>
              <a:t> class, the </a:t>
            </a:r>
            <a:r>
              <a:rPr lang="en-US" sz="1800" dirty="0" err="1"/>
              <a:t>StringBuilder</a:t>
            </a:r>
            <a:r>
              <a:rPr lang="en-US" sz="1800" dirty="0"/>
              <a:t> defines methods that allow you to replace or format segments, for example. What is unique about the </a:t>
            </a:r>
            <a:r>
              <a:rPr lang="en-US" sz="1800" dirty="0" err="1"/>
              <a:t>StringBuilder</a:t>
            </a:r>
            <a:r>
              <a:rPr lang="en-US" sz="1800" dirty="0"/>
              <a:t> is that when you call members of this type, you are directly modifying the object’s internal character data (making it more efficient), not obtaining a copy of the data in a modified format. When you create an instance of the </a:t>
            </a:r>
            <a:r>
              <a:rPr lang="en-US" sz="1800" dirty="0" err="1"/>
              <a:t>StringBuilder</a:t>
            </a:r>
            <a:r>
              <a:rPr lang="en-US" sz="1800" dirty="0"/>
              <a:t>, you can supply the object’s initial startup values via one of many constructors. If you are new to the topic of constructors, simply understand that constructors allow you to create an object with an initial state when you apply the new keyword.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a:t>OBjectives</a:t>
            </a:r>
            <a:endParaRPr lang="en-US" dirty="0"/>
          </a:p>
        </p:txBody>
      </p:sp>
      <p:sp>
        <p:nvSpPr>
          <p:cNvPr id="3" name="Subtitle 2"/>
          <p:cNvSpPr>
            <a:spLocks noGrp="1"/>
          </p:cNvSpPr>
          <p:nvPr>
            <p:ph type="subTitle" idx="1"/>
          </p:nvPr>
        </p:nvSpPr>
        <p:spPr>
          <a:xfrm>
            <a:off x="1274805" y="1682621"/>
            <a:ext cx="7424352" cy="3795541"/>
          </a:xfrm>
        </p:spPr>
        <p:txBody>
          <a:bodyPr vert="horz" lIns="91440" tIns="45720" rIns="91440" bIns="45720" rtlCol="0" anchor="t">
            <a:normAutofit lnSpcReduction="10000"/>
          </a:bodyPr>
          <a:lstStyle/>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Using arrays</a:t>
            </a:r>
          </a:p>
          <a:p>
            <a:pPr marL="628650" lvl="1" indent="-285750" algn="l">
              <a:buFont typeface="Arial" panose="020B0604020202020204" pitchFamily="34" charset="0"/>
              <a:buChar char="•"/>
            </a:pPr>
            <a:r>
              <a:rPr lang="en-US" dirty="0">
                <a:solidFill>
                  <a:schemeClr val="bg1"/>
                </a:solidFill>
              </a:rPr>
              <a:t>Arrays in General</a:t>
            </a:r>
            <a:endParaRPr lang="en-US">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Declaring Arrays</a:t>
            </a:r>
            <a:endParaRPr lang="en-US">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Initializing Arrays</a:t>
            </a:r>
            <a:endParaRPr lang="en-US">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Accessing Array Members</a:t>
            </a:r>
            <a:endParaRPr lang="en-US">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Using </a:t>
            </a:r>
            <a:r>
              <a:rPr lang="en-US" err="1">
                <a:solidFill>
                  <a:schemeClr val="bg1"/>
                </a:solidFill>
              </a:rPr>
              <a:t>System.Array</a:t>
            </a:r>
            <a:r>
              <a:rPr lang="en-US" dirty="0">
                <a:solidFill>
                  <a:schemeClr val="bg1"/>
                </a:solidFill>
              </a:rPr>
              <a:t> Methods</a:t>
            </a:r>
            <a:endParaRPr lang="en-US">
              <a:solidFill>
                <a:schemeClr val="bg1"/>
              </a:solidFill>
              <a:cs typeface="Calibri"/>
            </a:endParaRPr>
          </a:p>
          <a:p>
            <a:pPr marL="285750" indent="-285750" algn="l">
              <a:buFont typeface="Arial" panose="020B0604020202020204" pitchFamily="34" charset="0"/>
              <a:buChar char="•"/>
            </a:pPr>
            <a:r>
              <a:rPr lang="en-US" dirty="0"/>
              <a:t>Working with strings</a:t>
            </a:r>
          </a:p>
          <a:p>
            <a:pPr marL="628650" lvl="1" indent="-285750" algn="l">
              <a:buFont typeface="Arial" panose="020B0604020202020204" pitchFamily="34" charset="0"/>
              <a:buChar char="•"/>
            </a:pPr>
            <a:r>
              <a:rPr lang="en-US" dirty="0">
                <a:solidFill>
                  <a:schemeClr val="bg1"/>
                </a:solidFill>
              </a:rPr>
              <a:t>Basic String Manipulation</a:t>
            </a:r>
            <a:endParaRPr lang="en-US" dirty="0">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Equality of Strings </a:t>
            </a:r>
            <a:endParaRPr lang="en-US" dirty="0">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Escape Characters and Verbatim Strings</a:t>
            </a:r>
            <a:endParaRPr lang="en-US" dirty="0">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Immutability of Strings</a:t>
            </a:r>
            <a:endParaRPr lang="en-US" dirty="0">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StringBuilder</a:t>
            </a:r>
            <a:endParaRPr lang="en-US" dirty="0">
              <a:solidFill>
                <a:schemeClr val="bg1"/>
              </a:solidFill>
              <a:cs typeface="Calibri"/>
            </a:endParaRPr>
          </a:p>
          <a:p>
            <a:pPr marL="628650" lvl="1" indent="-285750" algn="l">
              <a:buFont typeface="Arial" panose="020B0604020202020204" pitchFamily="34" charset="0"/>
              <a:buChar char="•"/>
            </a:pPr>
            <a:r>
              <a:rPr lang="en-US" dirty="0">
                <a:solidFill>
                  <a:schemeClr val="bg1"/>
                </a:solidFill>
              </a:rPr>
              <a:t>Examples</a:t>
            </a:r>
            <a:endParaRPr lang="en-US" dirty="0">
              <a:solidFill>
                <a:schemeClr val="bg1"/>
              </a:solidFill>
              <a:cs typeface="Calibri"/>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numCol="1">
            <a:noAutofit/>
          </a:bodyPr>
          <a:lstStyle/>
          <a:p>
            <a:pPr algn="just"/>
            <a:r>
              <a:rPr lang="en-US" sz="2000" dirty="0" err="1"/>
              <a:t>Albahari</a:t>
            </a:r>
            <a:r>
              <a:rPr lang="en-US" sz="2000" dirty="0"/>
              <a:t> J, </a:t>
            </a:r>
            <a:r>
              <a:rPr lang="en-US" sz="2000" dirty="0" err="1"/>
              <a:t>Albahari</a:t>
            </a:r>
            <a:r>
              <a:rPr lang="en-US" sz="2000" dirty="0"/>
              <a:t> B (2012). C# 5.0 in a Nutshell. </a:t>
            </a:r>
          </a:p>
          <a:p>
            <a:pPr algn="just"/>
            <a:r>
              <a:rPr lang="en-US" sz="2000" dirty="0">
                <a:hlinkClick r:id="rId2"/>
              </a:rPr>
              <a:t>MSDN</a:t>
            </a:r>
            <a:endParaRPr lang="en-US" sz="2000" dirty="0"/>
          </a:p>
          <a:p>
            <a:pPr marL="0" indent="0" algn="just">
              <a:buNone/>
            </a:pPr>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spTree>
    <p:extLst>
      <p:ext uri="{BB962C8B-B14F-4D97-AF65-F5344CB8AC3E}">
        <p14:creationId xmlns:p14="http://schemas.microsoft.com/office/powerpoint/2010/main" val="396516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7811531" cy="3317746"/>
          </a:xfrm>
        </p:spPr>
        <p:txBody>
          <a:bodyPr>
            <a:normAutofit/>
          </a:bodyPr>
          <a:lstStyle/>
          <a:p>
            <a:pPr marL="285750" indent="-285750" algn="l">
              <a:buFont typeface="Arial" panose="020B0604020202020204" pitchFamily="34" charset="0"/>
              <a:buChar char="•"/>
            </a:pPr>
            <a:r>
              <a:rPr lang="en-GB" dirty="0"/>
              <a:t>Create two functions with one-dimensional arrays</a:t>
            </a:r>
          </a:p>
          <a:p>
            <a:pPr marL="285750" indent="-285750" algn="l">
              <a:buFont typeface="Arial" panose="020B0604020202020204" pitchFamily="34" charset="0"/>
              <a:buChar char="•"/>
            </a:pPr>
            <a:r>
              <a:rPr lang="en-GB" dirty="0"/>
              <a:t>Create two functions with multi-dimensional arrays</a:t>
            </a:r>
          </a:p>
          <a:p>
            <a:pPr marL="285750" indent="-285750" algn="l">
              <a:buFont typeface="Arial" panose="020B0604020202020204" pitchFamily="34" charset="0"/>
              <a:buChar char="•"/>
            </a:pPr>
            <a:r>
              <a:rPr lang="en-US" dirty="0"/>
              <a:t>Practice with creating new modified strings</a:t>
            </a:r>
          </a:p>
          <a:p>
            <a:pPr marL="285750" indent="-285750" algn="l">
              <a:buFont typeface="Arial" panose="020B0604020202020204" pitchFamily="34" charset="0"/>
              <a:buChar char="•"/>
            </a:pPr>
            <a:r>
              <a:rPr lang="en-US" dirty="0"/>
              <a:t>Practice with </a:t>
            </a:r>
            <a:r>
              <a:rPr lang="en-US" dirty="0" err="1"/>
              <a:t>stringbuilder</a:t>
            </a:r>
            <a:endParaRPr lang="en-US" dirty="0"/>
          </a:p>
          <a:p>
            <a:pPr marL="285750" indent="-285750" algn="l">
              <a:buFont typeface="Arial" panose="020B0604020202020204" pitchFamily="34" charset="0"/>
              <a:buChar char="•"/>
            </a:pPr>
            <a:r>
              <a:rPr lang="en-US" dirty="0"/>
              <a:t>Create program using split/join methods</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4041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551935" y="1062583"/>
            <a:ext cx="8188411" cy="4563859"/>
          </a:xfrm>
        </p:spPr>
        <p:txBody>
          <a:bodyPr>
            <a:normAutofit/>
          </a:bodyPr>
          <a:lstStyle/>
          <a:p>
            <a:pPr>
              <a:buNone/>
            </a:pPr>
            <a:r>
              <a:rPr lang="en-US" b="1" dirty="0"/>
              <a:t>Arrays in General</a:t>
            </a:r>
          </a:p>
          <a:p>
            <a:pPr>
              <a:buNone/>
            </a:pPr>
            <a:r>
              <a:rPr lang="en-US" sz="2400" dirty="0"/>
              <a:t>	</a:t>
            </a:r>
            <a:r>
              <a:rPr lang="en-US" sz="1800" dirty="0"/>
              <a:t>C# arrays are zero indexed; that is, the array indexes start at zero. Arrays in C# work similarly to how arrays work in most other popular languages There are, however, a few differences that you should be aware of:</a:t>
            </a:r>
          </a:p>
          <a:p>
            <a:r>
              <a:rPr lang="en-US" sz="1800" dirty="0"/>
              <a:t>When declaring an array, the square brackets ([]) must come after the type, not the identifier. Placing the brackets after the identifier is not legal syntax in C#.</a:t>
            </a:r>
            <a:br>
              <a:rPr lang="en-US" sz="1800" dirty="0"/>
            </a:br>
            <a:r>
              <a:rPr lang="en-US" sz="1800" dirty="0"/>
              <a:t>	</a:t>
            </a:r>
            <a:r>
              <a:rPr lang="en-US" sz="1800" dirty="0" err="1"/>
              <a:t>int</a:t>
            </a:r>
            <a:r>
              <a:rPr lang="en-US" sz="1800" dirty="0"/>
              <a:t>[] table;   // </a:t>
            </a:r>
            <a:r>
              <a:rPr lang="en-US" sz="1800" b="1" dirty="0"/>
              <a:t>not</a:t>
            </a:r>
            <a:r>
              <a:rPr lang="en-US" sz="1800" dirty="0"/>
              <a:t> </a:t>
            </a:r>
            <a:r>
              <a:rPr lang="en-US" sz="1800" dirty="0" err="1"/>
              <a:t>int</a:t>
            </a:r>
            <a:r>
              <a:rPr lang="en-US" sz="1800" dirty="0"/>
              <a:t> table[]; </a:t>
            </a:r>
          </a:p>
          <a:p>
            <a:pPr algn="just"/>
            <a:r>
              <a:rPr lang="en-US" sz="1800" dirty="0"/>
              <a:t> Another detail is that the size of the array is not part of its type as it is in the C language. This allows you to declare an array and assign any array of </a:t>
            </a:r>
            <a:r>
              <a:rPr lang="en-US" sz="1800" b="1" dirty="0" err="1"/>
              <a:t>int</a:t>
            </a:r>
            <a:r>
              <a:rPr lang="en-US" sz="1800" dirty="0"/>
              <a:t> objects to it, regardless of the array's length.</a:t>
            </a:r>
          </a:p>
          <a:p>
            <a:pPr algn="just">
              <a:buNone/>
            </a:pPr>
            <a:r>
              <a:rPr lang="en-US" sz="1800" dirty="0"/>
              <a:t>		</a:t>
            </a:r>
            <a:r>
              <a:rPr lang="en-US" sz="1800" dirty="0" err="1"/>
              <a:t>int</a:t>
            </a:r>
            <a:r>
              <a:rPr lang="en-US" sz="1800" dirty="0"/>
              <a:t>[] numbers; // declare numbers as an </a:t>
            </a:r>
            <a:r>
              <a:rPr lang="en-US" sz="1800" dirty="0" err="1"/>
              <a:t>int</a:t>
            </a:r>
            <a:r>
              <a:rPr lang="en-US" sz="1800" dirty="0"/>
              <a:t> array of any size </a:t>
            </a:r>
          </a:p>
          <a:p>
            <a:pPr algn="just">
              <a:buNone/>
            </a:pPr>
            <a:r>
              <a:rPr lang="en-US" sz="1800" dirty="0"/>
              <a:t>		numbers = new </a:t>
            </a:r>
            <a:r>
              <a:rPr lang="en-US" sz="1800" dirty="0" err="1"/>
              <a:t>int</a:t>
            </a:r>
            <a:r>
              <a:rPr lang="en-US" sz="1800" dirty="0"/>
              <a:t>[10];  // numbers is a 10-element array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p:txBody>
          <a:bodyPr>
            <a:normAutofit/>
          </a:bodyPr>
          <a:lstStyle/>
          <a:p>
            <a:pPr>
              <a:buNone/>
            </a:pPr>
            <a:r>
              <a:rPr lang="en-US" sz="1800" b="1" dirty="0"/>
              <a:t>Declaring Arrays</a:t>
            </a:r>
          </a:p>
          <a:p>
            <a:pPr>
              <a:buNone/>
            </a:pPr>
            <a:r>
              <a:rPr lang="en-US" sz="1800" dirty="0"/>
              <a:t>C# supports single-dimensional arrays, multidimensional arrays (rectangular arrays), and array-of-arrays (jagged arrays). The following examples show how to declare different kinds of arrays:</a:t>
            </a:r>
          </a:p>
          <a:p>
            <a:pPr>
              <a:buNone/>
            </a:pPr>
            <a:r>
              <a:rPr lang="en-US" sz="1800" dirty="0"/>
              <a:t>Single-dimensional arrays:  </a:t>
            </a:r>
            <a:r>
              <a:rPr lang="en-US" sz="1800" b="1" dirty="0" err="1"/>
              <a:t>int</a:t>
            </a:r>
            <a:r>
              <a:rPr lang="en-US" sz="1800" b="1" dirty="0"/>
              <a:t>[] </a:t>
            </a:r>
            <a:r>
              <a:rPr lang="en-US" sz="1800" dirty="0"/>
              <a:t>numbers;</a:t>
            </a:r>
          </a:p>
          <a:p>
            <a:pPr>
              <a:buNone/>
            </a:pPr>
            <a:r>
              <a:rPr lang="en-US" sz="1800" dirty="0"/>
              <a:t>Multidimensional arrays:     </a:t>
            </a:r>
            <a:r>
              <a:rPr lang="en-US" sz="1800" b="1" dirty="0"/>
              <a:t>string[,] </a:t>
            </a:r>
            <a:r>
              <a:rPr lang="en-US" sz="1800" dirty="0"/>
              <a:t>names;</a:t>
            </a:r>
          </a:p>
          <a:p>
            <a:pPr>
              <a:buNone/>
            </a:pPr>
            <a:r>
              <a:rPr lang="en-US" sz="1800" dirty="0"/>
              <a:t>Array-of-arrays (jagged):       </a:t>
            </a:r>
            <a:r>
              <a:rPr lang="en-US" sz="1800" b="1" dirty="0"/>
              <a:t>byte[][] </a:t>
            </a:r>
            <a:r>
              <a:rPr lang="en-US" sz="1800" dirty="0"/>
              <a:t>scores;</a:t>
            </a:r>
          </a:p>
          <a:p>
            <a:pPr>
              <a:buNone/>
            </a:pPr>
            <a:r>
              <a:rPr lang="en-US" sz="1800" dirty="0"/>
              <a:t>Declaring them (as shown above) does not actually create the arrays. In C#, arrays are objects and must be instantiated.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p:txBody>
          <a:bodyPr>
            <a:normAutofit fontScale="92500" lnSpcReduction="10000"/>
          </a:bodyPr>
          <a:lstStyle/>
          <a:p>
            <a:pPr>
              <a:buNone/>
            </a:pPr>
            <a:r>
              <a:rPr lang="en-US" sz="2600" b="1" dirty="0"/>
              <a:t>The following examples show how to create arrays:</a:t>
            </a:r>
          </a:p>
          <a:p>
            <a:r>
              <a:rPr lang="en-US" sz="1900" dirty="0"/>
              <a:t>Single-dimensional arrays:   </a:t>
            </a:r>
            <a:r>
              <a:rPr lang="en-US" sz="1900" dirty="0" err="1"/>
              <a:t>int</a:t>
            </a:r>
            <a:r>
              <a:rPr lang="en-US" sz="1900" dirty="0"/>
              <a:t>[] numbers = new </a:t>
            </a:r>
            <a:r>
              <a:rPr lang="en-US" sz="1900" dirty="0" err="1"/>
              <a:t>int</a:t>
            </a:r>
            <a:r>
              <a:rPr lang="en-US" sz="1900" dirty="0"/>
              <a:t>[5];</a:t>
            </a:r>
          </a:p>
          <a:p>
            <a:r>
              <a:rPr lang="en-US" sz="1900" dirty="0"/>
              <a:t>Multidimensional arrays:   string[,] names = new string[5,4];</a:t>
            </a:r>
          </a:p>
          <a:p>
            <a:r>
              <a:rPr lang="en-US" sz="1900" dirty="0"/>
              <a:t>Array-of-arrays (jagged):  byte[][] scores = new byte[5][];</a:t>
            </a:r>
          </a:p>
          <a:p>
            <a:pPr>
              <a:buNone/>
            </a:pPr>
            <a:r>
              <a:rPr lang="en-US" sz="1900" dirty="0"/>
              <a:t>    for (</a:t>
            </a:r>
            <a:r>
              <a:rPr lang="en-US" sz="1900" dirty="0" err="1"/>
              <a:t>int</a:t>
            </a:r>
            <a:r>
              <a:rPr lang="en-US" sz="1900" dirty="0"/>
              <a:t> x = 0; x &lt; </a:t>
            </a:r>
            <a:r>
              <a:rPr lang="en-US" sz="1900" dirty="0" err="1"/>
              <a:t>scores.Length</a:t>
            </a:r>
            <a:r>
              <a:rPr lang="en-US" sz="1900" dirty="0"/>
              <a:t>; x++) </a:t>
            </a:r>
          </a:p>
          <a:p>
            <a:pPr>
              <a:buNone/>
            </a:pPr>
            <a:r>
              <a:rPr lang="en-US" sz="1900" dirty="0"/>
              <a:t>    {   scores[x] = new byte[4]; }</a:t>
            </a:r>
          </a:p>
          <a:p>
            <a:pPr>
              <a:buNone/>
            </a:pPr>
            <a:r>
              <a:rPr lang="en-US" sz="1900" dirty="0"/>
              <a:t>You can also have larger arrays. For example, you can have a three-dimensional rectangular array:</a:t>
            </a:r>
          </a:p>
          <a:p>
            <a:pPr>
              <a:buNone/>
            </a:pPr>
            <a:r>
              <a:rPr lang="en-US" sz="1900" dirty="0"/>
              <a:t>			      </a:t>
            </a:r>
            <a:r>
              <a:rPr lang="en-US" sz="1900" dirty="0" err="1"/>
              <a:t>int</a:t>
            </a:r>
            <a:r>
              <a:rPr lang="en-US" sz="1900" dirty="0"/>
              <a:t>[,,] buttons = new </a:t>
            </a:r>
            <a:r>
              <a:rPr lang="en-US" sz="1900" dirty="0" err="1"/>
              <a:t>int</a:t>
            </a:r>
            <a:r>
              <a:rPr lang="en-US" sz="1900" dirty="0"/>
              <a:t>[4,5,3];</a:t>
            </a:r>
          </a:p>
          <a:p>
            <a:pPr>
              <a:buNone/>
            </a:pPr>
            <a:r>
              <a:rPr lang="en-US" sz="1900" dirty="0"/>
              <a:t>You can even mix rectangular and jagged arrays. For example, the following code declares a single-dimensional array of three-dimensional arrays of two-dimensional arrays of type </a:t>
            </a:r>
            <a:r>
              <a:rPr lang="en-US" sz="1900" dirty="0" err="1"/>
              <a:t>int</a:t>
            </a:r>
            <a:r>
              <a:rPr lang="en-US" sz="1900" dirty="0"/>
              <a:t>:</a:t>
            </a:r>
          </a:p>
          <a:p>
            <a:pPr>
              <a:buNone/>
            </a:pPr>
            <a:r>
              <a:rPr lang="en-US" sz="1900" dirty="0"/>
              <a:t>				</a:t>
            </a:r>
            <a:r>
              <a:rPr lang="en-US" sz="1900" dirty="0" err="1"/>
              <a:t>int</a:t>
            </a:r>
            <a:r>
              <a:rPr lang="en-US" sz="1900" dirty="0"/>
              <a:t>[][,,][,] numbers;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614362" y="988542"/>
            <a:ext cx="7886700" cy="4615304"/>
          </a:xfrm>
        </p:spPr>
        <p:txBody>
          <a:bodyPr>
            <a:noAutofit/>
          </a:bodyPr>
          <a:lstStyle/>
          <a:p>
            <a:pPr>
              <a:buNone/>
            </a:pPr>
            <a:r>
              <a:rPr lang="en-US" sz="2400" b="1" dirty="0"/>
              <a:t>Initializing Arrays</a:t>
            </a:r>
            <a:endParaRPr lang="en-US" sz="2400" dirty="0"/>
          </a:p>
          <a:p>
            <a:pPr algn="just"/>
            <a:r>
              <a:rPr lang="en-US" sz="1800" dirty="0"/>
              <a:t>C# provides simple and straightforward ways to initialize arrays at declaration time by enclosing the initial values in curly braces ({}). It is important to note that array members are automatically initialized to the default initial value for the array type if the array is not initialized at the time it is declared. </a:t>
            </a:r>
          </a:p>
          <a:p>
            <a:r>
              <a:rPr lang="en-US" sz="1800" dirty="0"/>
              <a:t>Single-Dimensional Array</a:t>
            </a:r>
            <a:br>
              <a:rPr lang="en-US" sz="1800" dirty="0"/>
            </a:br>
            <a:r>
              <a:rPr lang="en-US" sz="1800" dirty="0"/>
              <a:t>	</a:t>
            </a:r>
            <a:r>
              <a:rPr lang="en-US" sz="1800" dirty="0" err="1"/>
              <a:t>int</a:t>
            </a:r>
            <a:r>
              <a:rPr lang="en-US" sz="1800" dirty="0"/>
              <a:t>[] numbers = new </a:t>
            </a:r>
            <a:r>
              <a:rPr lang="en-US" sz="1800" dirty="0" err="1"/>
              <a:t>int</a:t>
            </a:r>
            <a:r>
              <a:rPr lang="en-US" sz="1800" dirty="0"/>
              <a:t>[5] {1, 2, 3, 4, 5};</a:t>
            </a:r>
            <a:br>
              <a:rPr lang="en-US" sz="1800" dirty="0"/>
            </a:br>
            <a:r>
              <a:rPr lang="en-US" sz="1800" dirty="0"/>
              <a:t>	string[] names = new string[3] {"Matt", "Joanne", "Robert"};</a:t>
            </a:r>
          </a:p>
          <a:p>
            <a:pPr marL="0" indent="0">
              <a:buNone/>
            </a:pPr>
            <a:r>
              <a:rPr lang="en-US" sz="1800" dirty="0"/>
              <a:t>   You can omit the size of the array, like this: </a:t>
            </a:r>
            <a:br>
              <a:rPr lang="en-US" sz="1800" dirty="0"/>
            </a:br>
            <a:r>
              <a:rPr lang="en-US" sz="1800" dirty="0"/>
              <a:t>	</a:t>
            </a:r>
            <a:r>
              <a:rPr lang="en-US" sz="1800" dirty="0" err="1"/>
              <a:t>int</a:t>
            </a:r>
            <a:r>
              <a:rPr lang="en-US" sz="1800" dirty="0"/>
              <a:t>[] numbers = new </a:t>
            </a:r>
            <a:r>
              <a:rPr lang="en-US" sz="1800" dirty="0" err="1"/>
              <a:t>int</a:t>
            </a:r>
            <a:r>
              <a:rPr lang="en-US" sz="1800" dirty="0"/>
              <a:t>[] {1, 2, 3, 4, 5};</a:t>
            </a:r>
            <a:br>
              <a:rPr lang="en-US" sz="1800" dirty="0"/>
            </a:br>
            <a:r>
              <a:rPr lang="en-US" sz="1800" dirty="0"/>
              <a:t>	string[] names = new string[] {"Matt", "Joanne", "Robert"};</a:t>
            </a:r>
          </a:p>
          <a:p>
            <a:pPr marL="0" indent="0">
              <a:buNone/>
            </a:pPr>
            <a:r>
              <a:rPr lang="en-US" sz="1800" dirty="0"/>
              <a:t>   You can also omit the new statement if an initializer is provided:</a:t>
            </a:r>
            <a:br>
              <a:rPr lang="en-US" sz="1800" dirty="0"/>
            </a:br>
            <a:r>
              <a:rPr lang="en-US" sz="1800" dirty="0"/>
              <a:t>	</a:t>
            </a:r>
            <a:r>
              <a:rPr lang="en-US" sz="1800" dirty="0" err="1"/>
              <a:t>int</a:t>
            </a:r>
            <a:r>
              <a:rPr lang="en-US" sz="1800" dirty="0"/>
              <a:t>[] numbers = {1, 2, 3, 4, 5};</a:t>
            </a:r>
            <a:br>
              <a:rPr lang="en-US" sz="1800" dirty="0"/>
            </a:br>
            <a:r>
              <a:rPr lang="en-US" sz="1800" dirty="0"/>
              <a:t>	string[] names = {"Matt", "Joanne", "Robert"};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p:txBody>
          <a:bodyPr>
            <a:normAutofit/>
          </a:bodyPr>
          <a:lstStyle/>
          <a:p>
            <a:pPr>
              <a:buNone/>
            </a:pPr>
            <a:r>
              <a:rPr lang="en-US" sz="2800" b="1" dirty="0"/>
              <a:t>Initializing Arrays</a:t>
            </a:r>
            <a:endParaRPr lang="en-US" sz="2800" dirty="0"/>
          </a:p>
          <a:p>
            <a:r>
              <a:rPr lang="en-US" sz="1900" dirty="0"/>
              <a:t>Multidimensional Array</a:t>
            </a:r>
            <a:br>
              <a:rPr lang="en-US" sz="1900" dirty="0"/>
            </a:br>
            <a:r>
              <a:rPr lang="en-US" sz="1900" dirty="0"/>
              <a:t>    </a:t>
            </a:r>
            <a:r>
              <a:rPr lang="en-US" sz="1900" dirty="0" err="1"/>
              <a:t>int</a:t>
            </a:r>
            <a:r>
              <a:rPr lang="en-US" sz="1900" dirty="0"/>
              <a:t>[,] numbers = new </a:t>
            </a:r>
            <a:r>
              <a:rPr lang="en-US" sz="1900" dirty="0" err="1"/>
              <a:t>int</a:t>
            </a:r>
            <a:r>
              <a:rPr lang="en-US" sz="1900" dirty="0"/>
              <a:t>[3, 2] { {1, 2}, {3, 4}, {5, 6} };</a:t>
            </a:r>
            <a:br>
              <a:rPr lang="en-US" sz="1900" dirty="0"/>
            </a:br>
            <a:r>
              <a:rPr lang="en-US" sz="1900" dirty="0"/>
              <a:t>    string[,] siblings = new string[2, 2] { {"</a:t>
            </a:r>
            <a:r>
              <a:rPr lang="en-US" sz="1900" dirty="0" err="1"/>
              <a:t>Mike","Amy</a:t>
            </a:r>
            <a:r>
              <a:rPr lang="en-US" sz="1900" dirty="0"/>
              <a:t>"}, {"</a:t>
            </a:r>
            <a:r>
              <a:rPr lang="en-US" sz="1900" dirty="0" err="1"/>
              <a:t>Mary","Albert</a:t>
            </a:r>
            <a:r>
              <a:rPr lang="en-US" sz="1900" dirty="0"/>
              <a:t>"} };</a:t>
            </a:r>
          </a:p>
          <a:p>
            <a:pPr marL="358775" indent="-179388">
              <a:buNone/>
            </a:pPr>
            <a:r>
              <a:rPr lang="en-US" sz="1900" dirty="0"/>
              <a:t>You can omit the size of the array, like this:</a:t>
            </a:r>
            <a:br>
              <a:rPr lang="en-US" sz="1900" dirty="0"/>
            </a:br>
            <a:r>
              <a:rPr lang="en-US" sz="1900" dirty="0" err="1"/>
              <a:t>int</a:t>
            </a:r>
            <a:r>
              <a:rPr lang="en-US" sz="1900" dirty="0"/>
              <a:t>[,] numbers = new </a:t>
            </a:r>
            <a:r>
              <a:rPr lang="en-US" sz="1900" dirty="0" err="1"/>
              <a:t>int</a:t>
            </a:r>
            <a:r>
              <a:rPr lang="en-US" sz="1900" dirty="0"/>
              <a:t>[,] { {1, 2}, {3, 4}, {5, 6} };</a:t>
            </a:r>
            <a:br>
              <a:rPr lang="en-US" sz="1900" dirty="0"/>
            </a:br>
            <a:r>
              <a:rPr lang="en-US" sz="1900" dirty="0"/>
              <a:t>string[,] siblings = new string[,] { {"</a:t>
            </a:r>
            <a:r>
              <a:rPr lang="en-US" sz="1900" dirty="0" err="1"/>
              <a:t>Mike","Amy</a:t>
            </a:r>
            <a:r>
              <a:rPr lang="en-US" sz="1900" dirty="0"/>
              <a:t>"}, {"</a:t>
            </a:r>
            <a:r>
              <a:rPr lang="en-US" sz="1900" dirty="0" err="1"/>
              <a:t>Mary","Ray</a:t>
            </a:r>
            <a:r>
              <a:rPr lang="en-US" sz="1900" dirty="0"/>
              <a:t>"} };</a:t>
            </a:r>
          </a:p>
          <a:p>
            <a:pPr marL="265113" indent="-85725">
              <a:buNone/>
            </a:pPr>
            <a:r>
              <a:rPr lang="en-US" sz="1900" dirty="0"/>
              <a:t>You can also omit the new statement if an initializer is provided, like this:</a:t>
            </a:r>
            <a:br>
              <a:rPr lang="en-US" sz="1900" dirty="0"/>
            </a:br>
            <a:r>
              <a:rPr lang="en-US" sz="1900" dirty="0"/>
              <a:t>  </a:t>
            </a:r>
            <a:r>
              <a:rPr lang="en-US" sz="1900" dirty="0" err="1"/>
              <a:t>int</a:t>
            </a:r>
            <a:r>
              <a:rPr lang="en-US" sz="1900" dirty="0"/>
              <a:t>[,] numbers = { {1, 2}, {3, 4}, {5, 6} };</a:t>
            </a:r>
            <a:br>
              <a:rPr lang="en-US" sz="1900" dirty="0"/>
            </a:br>
            <a:r>
              <a:rPr lang="en-US" sz="1900" dirty="0"/>
              <a:t>  string[,] siblings = { {"Mike", "Amy"}, {"Mary", "Albert"}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p:txBody>
          <a:bodyPr>
            <a:normAutofit/>
          </a:bodyPr>
          <a:lstStyle/>
          <a:p>
            <a:pPr>
              <a:buNone/>
            </a:pPr>
            <a:r>
              <a:rPr lang="en-US" sz="2800" b="1" dirty="0"/>
              <a:t>Initializing Arrays</a:t>
            </a:r>
            <a:endParaRPr lang="en-US" sz="2800" dirty="0"/>
          </a:p>
          <a:p>
            <a:r>
              <a:rPr lang="en-US" sz="1800" dirty="0"/>
              <a:t>Jagged Array (Array-of-Arrays)</a:t>
            </a:r>
          </a:p>
          <a:p>
            <a:pPr>
              <a:buNone/>
            </a:pPr>
            <a:r>
              <a:rPr lang="en-US" sz="1800" dirty="0"/>
              <a:t>You can initialize jagged arrays like this example:</a:t>
            </a:r>
            <a:br>
              <a:rPr lang="en-US" sz="1800" dirty="0"/>
            </a:br>
            <a:r>
              <a:rPr lang="en-US" sz="1800" dirty="0" err="1"/>
              <a:t>int</a:t>
            </a:r>
            <a:r>
              <a:rPr lang="en-US" sz="1800" dirty="0"/>
              <a:t>[][] numbers = new </a:t>
            </a:r>
            <a:r>
              <a:rPr lang="en-US" sz="1800" dirty="0" err="1"/>
              <a:t>int</a:t>
            </a:r>
            <a:r>
              <a:rPr lang="en-US" sz="1800" dirty="0"/>
              <a:t>[2][] { new </a:t>
            </a:r>
            <a:r>
              <a:rPr lang="en-US" sz="1800" dirty="0" err="1"/>
              <a:t>int</a:t>
            </a:r>
            <a:r>
              <a:rPr lang="en-US" sz="1800" dirty="0"/>
              <a:t>[] {2,3,4}, new </a:t>
            </a:r>
            <a:r>
              <a:rPr lang="en-US" sz="1800" dirty="0" err="1"/>
              <a:t>int</a:t>
            </a:r>
            <a:r>
              <a:rPr lang="en-US" sz="1800" dirty="0"/>
              <a:t>[] {5,6,7,8,9} };</a:t>
            </a:r>
          </a:p>
          <a:p>
            <a:pPr>
              <a:buNone/>
            </a:pPr>
            <a:r>
              <a:rPr lang="en-US" sz="1800" dirty="0"/>
              <a:t>You can also omit the size of the first array, like this:</a:t>
            </a:r>
            <a:br>
              <a:rPr lang="en-US" sz="1800" dirty="0"/>
            </a:br>
            <a:r>
              <a:rPr lang="en-US" sz="1800" dirty="0" err="1"/>
              <a:t>int</a:t>
            </a:r>
            <a:r>
              <a:rPr lang="en-US" sz="1800" dirty="0"/>
              <a:t>[][] numbers = new </a:t>
            </a:r>
            <a:r>
              <a:rPr lang="en-US" sz="1800" dirty="0" err="1"/>
              <a:t>int</a:t>
            </a:r>
            <a:r>
              <a:rPr lang="en-US" sz="1800" dirty="0"/>
              <a:t>[][] { new </a:t>
            </a:r>
            <a:r>
              <a:rPr lang="en-US" sz="1800" dirty="0" err="1"/>
              <a:t>int</a:t>
            </a:r>
            <a:r>
              <a:rPr lang="en-US" sz="1800" dirty="0"/>
              <a:t>[] {2,3,4}, new </a:t>
            </a:r>
            <a:r>
              <a:rPr lang="en-US" sz="1800" dirty="0" err="1"/>
              <a:t>int</a:t>
            </a:r>
            <a:r>
              <a:rPr lang="en-US" sz="1800" dirty="0"/>
              <a:t>[] {5,6,7,8,9} };</a:t>
            </a:r>
            <a:br>
              <a:rPr lang="en-US" sz="1800" dirty="0"/>
            </a:br>
            <a:r>
              <a:rPr lang="en-US" sz="1800" dirty="0"/>
              <a:t>-or-</a:t>
            </a:r>
            <a:br>
              <a:rPr lang="en-US" sz="1800" dirty="0"/>
            </a:br>
            <a:r>
              <a:rPr lang="en-US" sz="1800" dirty="0" err="1"/>
              <a:t>int</a:t>
            </a:r>
            <a:r>
              <a:rPr lang="en-US" sz="1800" dirty="0"/>
              <a:t>[][] numbers = { new </a:t>
            </a:r>
            <a:r>
              <a:rPr lang="en-US" sz="1800" dirty="0" err="1"/>
              <a:t>int</a:t>
            </a:r>
            <a:r>
              <a:rPr lang="en-US" sz="1800" dirty="0"/>
              <a:t>[] {2,3,4}, new </a:t>
            </a:r>
            <a:r>
              <a:rPr lang="en-US" sz="1800" dirty="0" err="1"/>
              <a:t>int</a:t>
            </a:r>
            <a:r>
              <a:rPr lang="en-US" sz="1800" dirty="0"/>
              <a:t>[] {5,6,7,8,9} };</a:t>
            </a:r>
          </a:p>
          <a:p>
            <a:pPr>
              <a:buNone/>
            </a:pPr>
            <a:r>
              <a:rPr lang="en-US" sz="1800" dirty="0"/>
              <a:t>Notice that there is no initialization syntax for the elements of a jagged array.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arrays</a:t>
            </a:r>
          </a:p>
        </p:txBody>
      </p:sp>
      <p:sp>
        <p:nvSpPr>
          <p:cNvPr id="3" name="Content Placeholder 2"/>
          <p:cNvSpPr>
            <a:spLocks noGrp="1"/>
          </p:cNvSpPr>
          <p:nvPr>
            <p:ph idx="1"/>
          </p:nvPr>
        </p:nvSpPr>
        <p:spPr>
          <a:xfrm>
            <a:off x="271849" y="1078706"/>
            <a:ext cx="8625015" cy="4498310"/>
          </a:xfrm>
        </p:spPr>
        <p:txBody>
          <a:bodyPr>
            <a:normAutofit/>
          </a:bodyPr>
          <a:lstStyle/>
          <a:p>
            <a:pPr>
              <a:buNone/>
            </a:pPr>
            <a:r>
              <a:rPr lang="en-US" sz="2600" b="1" dirty="0"/>
              <a:t>Accessing Array Members</a:t>
            </a:r>
            <a:endParaRPr lang="en-US" sz="2600" dirty="0"/>
          </a:p>
          <a:p>
            <a:r>
              <a:rPr lang="en-US" sz="1800" dirty="0"/>
              <a:t>Accessing array members is straightforward and similar to how you access array members in C/C++. For example, the following code creates an array called numbers and then assigns a 5 to the fifth element of the array:</a:t>
            </a:r>
            <a:br>
              <a:rPr lang="en-US" sz="1800" dirty="0"/>
            </a:br>
            <a:r>
              <a:rPr lang="en-US" sz="1800" dirty="0" err="1"/>
              <a:t>int</a:t>
            </a:r>
            <a:r>
              <a:rPr lang="en-US" sz="1800" dirty="0"/>
              <a:t>[] numbers = {10, 9, 8, 7, 6, 5, 4, 3, 2, 1, 0};   numbers[4] = 5;</a:t>
            </a:r>
          </a:p>
          <a:p>
            <a:r>
              <a:rPr lang="en-US" sz="1800" dirty="0"/>
              <a:t>Here code declares a multidimensional array and assigns 5 to the member located at [1, 1]:</a:t>
            </a:r>
            <a:br>
              <a:rPr lang="en-US" sz="1800" dirty="0"/>
            </a:br>
            <a:r>
              <a:rPr lang="en-US" sz="1800" dirty="0" err="1"/>
              <a:t>int</a:t>
            </a:r>
            <a:r>
              <a:rPr lang="en-US" sz="1800" dirty="0"/>
              <a:t>[,] numbers = { {1, 2}, {3, 4}, {5, 6}, {7, 8}, {9, 10} };   numbers[1, 1] = 5;</a:t>
            </a:r>
          </a:p>
          <a:p>
            <a:r>
              <a:rPr lang="en-US" sz="1800" dirty="0"/>
              <a:t>The following is a declaration of a single-dimension jagged array that contains two elements. The first element is an array of two integers, and the second is an array of three integers:</a:t>
            </a:r>
          </a:p>
          <a:p>
            <a:pPr>
              <a:buNone/>
            </a:pPr>
            <a:r>
              <a:rPr lang="en-US" sz="1800" dirty="0"/>
              <a:t>	</a:t>
            </a:r>
            <a:r>
              <a:rPr lang="en-US" sz="1800" dirty="0" err="1"/>
              <a:t>int</a:t>
            </a:r>
            <a:r>
              <a:rPr lang="en-US" sz="1800" dirty="0"/>
              <a:t>[][] numbers = new </a:t>
            </a:r>
            <a:r>
              <a:rPr lang="en-US" sz="1800" dirty="0" err="1"/>
              <a:t>int</a:t>
            </a:r>
            <a:r>
              <a:rPr lang="en-US" sz="1800" dirty="0"/>
              <a:t>[][] { new </a:t>
            </a:r>
            <a:r>
              <a:rPr lang="en-US" sz="1800" dirty="0" err="1"/>
              <a:t>int</a:t>
            </a:r>
            <a:r>
              <a:rPr lang="en-US" sz="1800" dirty="0"/>
              <a:t>[] {1, 2}, new </a:t>
            </a:r>
            <a:r>
              <a:rPr lang="en-US" sz="1800" dirty="0" err="1"/>
              <a:t>int</a:t>
            </a:r>
            <a:r>
              <a:rPr lang="en-US" sz="1800" dirty="0"/>
              <a:t>[] {3, 4, 5}};</a:t>
            </a:r>
            <a:br>
              <a:rPr lang="en-US" sz="1800" dirty="0"/>
            </a:br>
            <a:endParaRPr lang="en-US" sz="1800" dirty="0"/>
          </a:p>
          <a:p>
            <a:pPr>
              <a:buNone/>
            </a:pPr>
            <a:r>
              <a:rPr lang="en-US" sz="1800" dirty="0"/>
              <a:t>The following statements assign 58 to the first element of the first array and 667 to the second element of the second array: numbers[0][0] = 58;  numbers[1][1] = 667;</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2B5F9844-CF1E-48A1-A39F-26EB8F0EBE62}">
  <ds:schemaRefs>
    <ds:schemaRef ds:uri="http://schemas.microsoft.com/sharepoint/v3/contenttype/forms"/>
  </ds:schemaRefs>
</ds:datastoreItem>
</file>

<file path=customXml/itemProps2.xml><?xml version="1.0" encoding="utf-8"?>
<ds:datastoreItem xmlns:ds="http://schemas.openxmlformats.org/officeDocument/2006/customXml" ds:itemID="{13AEC140-51E5-4EBE-897A-CFEDE5E60E63}"/>
</file>

<file path=customXml/itemProps3.xml><?xml version="1.0" encoding="utf-8"?>
<ds:datastoreItem xmlns:ds="http://schemas.openxmlformats.org/officeDocument/2006/customXml" ds:itemID="{3F48EF5A-BDE5-4F1A-8631-B292468E45A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3416</TotalTime>
  <Words>1144</Words>
  <Application>Microsoft Office PowerPoint</Application>
  <PresentationFormat>On-screen Show (4:3)</PresentationFormat>
  <Paragraphs>161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Practice basic C# types.</vt:lpstr>
      <vt:lpstr>OBjectives</vt:lpstr>
      <vt:lpstr>Using arrays</vt:lpstr>
      <vt:lpstr>Using arrays</vt:lpstr>
      <vt:lpstr>Using arrays</vt:lpstr>
      <vt:lpstr>Using arrays</vt:lpstr>
      <vt:lpstr>Using arrays</vt:lpstr>
      <vt:lpstr>Using arrays</vt:lpstr>
      <vt:lpstr>Using arrays</vt:lpstr>
      <vt:lpstr>Using arrays</vt:lpstr>
      <vt:lpstr>Using arrays</vt:lpstr>
      <vt:lpstr>Using arrays</vt:lpstr>
      <vt:lpstr>Working with strings</vt:lpstr>
      <vt:lpstr>Working with strings</vt:lpstr>
      <vt:lpstr>Working with strings</vt:lpstr>
      <vt:lpstr>Working with strings</vt:lpstr>
      <vt:lpstr>Working with strings</vt:lpstr>
      <vt:lpstr>Working with strings</vt:lpstr>
      <vt:lpstr>Working with strings</vt:lpstr>
      <vt:lpstr>References </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450</cp:revision>
  <dcterms:created xsi:type="dcterms:W3CDTF">2014-05-22T08:31:16Z</dcterms:created>
  <dcterms:modified xsi:type="dcterms:W3CDTF">2019-07-10T11:01:10Z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