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sldIdLst>
    <p:sldId id="257" r:id="rId5"/>
    <p:sldId id="259" r:id="rId6"/>
    <p:sldId id="258" r:id="rId7"/>
    <p:sldId id="260" r:id="rId8"/>
    <p:sldId id="261" r:id="rId9"/>
    <p:sldId id="263" r:id="rId10"/>
    <p:sldId id="288" r:id="rId11"/>
    <p:sldId id="264" r:id="rId12"/>
    <p:sldId id="290" r:id="rId13"/>
    <p:sldId id="289" r:id="rId14"/>
    <p:sldId id="322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4" r:id="rId25"/>
    <p:sldId id="305" r:id="rId26"/>
    <p:sldId id="320" r:id="rId27"/>
    <p:sldId id="308" r:id="rId28"/>
    <p:sldId id="306" r:id="rId29"/>
    <p:sldId id="307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287" r:id="rId41"/>
    <p:sldId id="31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7577E-3DAB-47AA-BDA4-E126C5BCCE8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0EC91-249F-4CB1-8092-F6E9A5EA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7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8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4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1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29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91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9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3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2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2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5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45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8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3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2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7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2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7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"/>
            <a:ext cx="12192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78252" y="1058375"/>
            <a:ext cx="10274048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9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47" y="2425150"/>
            <a:ext cx="6047307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966204" y="4874878"/>
            <a:ext cx="10259592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3740" y="5067152"/>
            <a:ext cx="105156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3740" y="5365825"/>
            <a:ext cx="105156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6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7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invalidoperationexception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9b9dty7d.aspx" TargetMode="External"/><Relationship Id="rId7" Type="http://schemas.openxmlformats.org/officeDocument/2006/relationships/hyperlink" Target="https://msdn.microsoft.com/en-us/library/sbbt4032.aspx" TargetMode="External"/><Relationship Id="rId2" Type="http://schemas.openxmlformats.org/officeDocument/2006/relationships/hyperlink" Target="https://msdn.microsoft.com/en-us/library/2cf62fcy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sdn.microsoft.com/en-us/library/xfhwa508(v=vs.110).aspx" TargetMode="External"/><Relationship Id="rId5" Type="http://schemas.openxmlformats.org/officeDocument/2006/relationships/hyperlink" Target="https://msdn.microsoft.com/en-us/library/6sh2ey19(v=vs.110).aspx" TargetMode="External"/><Relationship Id="rId4" Type="http://schemas.openxmlformats.org/officeDocument/2006/relationships/hyperlink" Target="https://msdn.microsoft.com/en-us/library/system.collections.arraylist(v=vs.110)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/>
              <a:t>Generics – </a:t>
            </a:r>
            <a:r>
              <a:rPr lang="en-US" err="1"/>
              <a:t>nullable</a:t>
            </a:r>
            <a:r>
              <a:rPr lang="en-US"/>
              <a:t> – collection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1805" y="5662388"/>
            <a:ext cx="7886700" cy="262853"/>
          </a:xfrm>
        </p:spPr>
        <p:txBody>
          <a:bodyPr>
            <a:normAutofit lnSpcReduction="10000"/>
          </a:bodyPr>
          <a:lstStyle/>
          <a:p>
            <a:r>
              <a:rPr lang="en-US"/>
              <a:t>Rami Atieyeh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3784" y="4450728"/>
            <a:ext cx="375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/>
              <a:t>Continuous staff 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255322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constraints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We can apply restrictions to the kinds of types that client code can use for type arguments when it instantiates your class.</a:t>
            </a:r>
          </a:p>
          <a:p>
            <a:r>
              <a:rPr lang="en-US" sz="1800"/>
              <a:t>If client code tries to instantiate your class by using a type that is not allowed by a constraint, the result is a compile-time error.</a:t>
            </a:r>
          </a:p>
          <a:p>
            <a:r>
              <a:rPr lang="en-US" sz="1800"/>
              <a:t>These restrictions are called </a:t>
            </a:r>
            <a:r>
              <a:rPr lang="en-US" sz="1800" b="1"/>
              <a:t>constraints</a:t>
            </a:r>
            <a:r>
              <a:rPr lang="en-US" sz="1800"/>
              <a:t>. Constraints are specified by using the </a:t>
            </a:r>
            <a:r>
              <a:rPr lang="en-US" sz="1800" b="1"/>
              <a:t>where</a:t>
            </a:r>
            <a:r>
              <a:rPr lang="en-US" sz="1800"/>
              <a:t> contextual keyword. The following example lists valid and invalid constraints</a:t>
            </a:r>
          </a:p>
          <a:p>
            <a:endParaRPr lang="en-US" sz="1500"/>
          </a:p>
          <a:p>
            <a:pPr marL="342900" lvl="1" indent="0">
              <a:buNone/>
            </a:pPr>
            <a:endParaRPr lang="en-US" sz="1500" b="1"/>
          </a:p>
        </p:txBody>
      </p:sp>
      <p:pic>
        <p:nvPicPr>
          <p:cNvPr id="5" name="Picture 4" descr="A screenshot of a cell phone on a table&#10;&#10;Description generated with high confidence">
            <a:extLst>
              <a:ext uri="{FF2B5EF4-FFF2-40B4-BE49-F238E27FC236}">
                <a16:creationId xmlns:a16="http://schemas.microsoft.com/office/drawing/2014/main" id="{9293024D-18D3-4B72-843A-D5076F69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53" y="3120901"/>
            <a:ext cx="4382112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constraints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5" y="1843259"/>
            <a:ext cx="8772827" cy="3507240"/>
          </a:xfrm>
        </p:spPr>
        <p:txBody>
          <a:bodyPr numCol="1">
            <a:noAutofit/>
          </a:bodyPr>
          <a:lstStyle/>
          <a:p>
            <a:endParaRPr lang="en-US" sz="1500" dirty="0"/>
          </a:p>
          <a:p>
            <a:pPr marL="342900" lvl="1" indent="0">
              <a:buNone/>
            </a:pPr>
            <a:endParaRPr lang="en-US" sz="15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28370B-A353-441E-829E-D7EDA92DC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04" y="1210521"/>
            <a:ext cx="6725805" cy="443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4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Nullable</a:t>
            </a:r>
            <a:r>
              <a:rPr lang="en-US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err="1"/>
              <a:t>Nullable</a:t>
            </a:r>
            <a:r>
              <a:rPr lang="en-US" sz="1800"/>
              <a:t> types can represent all the values of an underlying type, and an additional </a:t>
            </a:r>
            <a:r>
              <a:rPr lang="en-US" sz="1800" b="1"/>
              <a:t>null </a:t>
            </a:r>
            <a:r>
              <a:rPr lang="en-US" sz="1800"/>
              <a:t>value.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 Declaration</a:t>
            </a:r>
          </a:p>
          <a:p>
            <a:pPr lvl="1" algn="just"/>
            <a:r>
              <a:rPr lang="en-US" sz="1600" err="1"/>
              <a:t>System.Nullable</a:t>
            </a:r>
            <a:r>
              <a:rPr lang="en-US" sz="1600"/>
              <a:t>&lt;T&gt; variable</a:t>
            </a:r>
          </a:p>
          <a:p>
            <a:pPr lvl="1" algn="just"/>
            <a:r>
              <a:rPr lang="en-US" sz="1600"/>
              <a:t>T? variable</a:t>
            </a:r>
          </a:p>
          <a:p>
            <a:pPr lvl="1" algn="just"/>
            <a:r>
              <a:rPr lang="en-US" sz="1600"/>
              <a:t>T is the underlying type of the </a:t>
            </a:r>
            <a:r>
              <a:rPr lang="en-US" sz="1600" err="1"/>
              <a:t>nullable</a:t>
            </a:r>
            <a:r>
              <a:rPr lang="en-US" sz="1600"/>
              <a:t> type. T can be any value type including </a:t>
            </a:r>
            <a:r>
              <a:rPr lang="en-US" sz="1600" b="1" err="1"/>
              <a:t>struct</a:t>
            </a:r>
            <a:r>
              <a:rPr lang="en-US" sz="1600"/>
              <a:t>; it can not be a reference type.</a:t>
            </a:r>
          </a:p>
          <a:p>
            <a:pPr lvl="1" algn="just"/>
            <a:endParaRPr lang="en-US" sz="1600"/>
          </a:p>
          <a:p>
            <a:pPr marL="285750" lvl="1" indent="-285750" algn="just"/>
            <a:r>
              <a:rPr lang="en-US" err="1"/>
              <a:t>System.Nullable</a:t>
            </a:r>
            <a:r>
              <a:rPr lang="en-US"/>
              <a:t> is a </a:t>
            </a:r>
            <a:r>
              <a:rPr lang="en-US" err="1"/>
              <a:t>struct</a:t>
            </a:r>
            <a:r>
              <a:rPr lang="en-US"/>
              <a:t>, not a class.</a:t>
            </a:r>
          </a:p>
          <a:p>
            <a:pPr marL="342900" lvl="1" indent="0" algn="just">
              <a:buNone/>
            </a:pPr>
            <a:endParaRPr lang="en-US" sz="1500"/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Nullable</a:t>
            </a:r>
            <a:r>
              <a:rPr lang="en-US"/>
              <a:t> types - 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8621" y="1351219"/>
            <a:ext cx="3162300" cy="2524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6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Nullable</a:t>
            </a:r>
            <a:r>
              <a:rPr lang="en-US"/>
              <a:t> types - members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instance of a nullable type has two public read-only properties: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600" b="1" dirty="0" err="1"/>
              <a:t>HasValue</a:t>
            </a:r>
            <a:r>
              <a:rPr lang="en-US" sz="1600" b="1" dirty="0"/>
              <a:t>: </a:t>
            </a:r>
            <a:r>
              <a:rPr lang="en-US" sz="1600" dirty="0"/>
              <a:t>is of type </a:t>
            </a:r>
            <a:r>
              <a:rPr lang="en-US" sz="1600" b="1" dirty="0"/>
              <a:t>bool</a:t>
            </a:r>
            <a:r>
              <a:rPr lang="en-US" sz="1600" dirty="0"/>
              <a:t>. It is set to </a:t>
            </a:r>
            <a:r>
              <a:rPr lang="en-US" sz="1600" b="1" dirty="0"/>
              <a:t>true</a:t>
            </a:r>
            <a:r>
              <a:rPr lang="en-US" sz="1600" dirty="0"/>
              <a:t> when the variable contains a non-null value.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600" b="1" dirty="0"/>
              <a:t>Value: </a:t>
            </a:r>
            <a:r>
              <a:rPr lang="en-US" sz="1600" dirty="0"/>
              <a:t>is of the same type as the underlying type. </a:t>
            </a:r>
          </a:p>
          <a:p>
            <a:pPr marL="685800" lvl="1" indent="-342900">
              <a:buFont typeface="+mj-lt"/>
              <a:buAutoNum type="arabicPeriod"/>
            </a:pPr>
            <a:endParaRPr lang="en-US" sz="1600" dirty="0"/>
          </a:p>
          <a:p>
            <a:pPr marL="685800" lvl="1" indent="-342900">
              <a:buFont typeface="+mj-lt"/>
              <a:buAutoNum type="arabicPeriod"/>
            </a:pPr>
            <a:endParaRPr lang="en-US" sz="1600" dirty="0"/>
          </a:p>
          <a:p>
            <a:pPr marL="285750" lvl="1" indent="-285750"/>
            <a:r>
              <a:rPr lang="en-US" dirty="0"/>
              <a:t>If </a:t>
            </a:r>
            <a:r>
              <a:rPr lang="en-US" b="1" dirty="0" err="1"/>
              <a:t>HasValue</a:t>
            </a:r>
            <a:r>
              <a:rPr lang="en-US" dirty="0"/>
              <a:t> is </a:t>
            </a:r>
            <a:r>
              <a:rPr lang="en-US" b="1" dirty="0"/>
              <a:t>true</a:t>
            </a:r>
            <a:r>
              <a:rPr lang="en-US" dirty="0"/>
              <a:t>, Value contains a meaningful value. If </a:t>
            </a:r>
            <a:r>
              <a:rPr lang="en-US" dirty="0" err="1"/>
              <a:t>HasValue</a:t>
            </a:r>
            <a:r>
              <a:rPr lang="en-US" dirty="0"/>
              <a:t> is </a:t>
            </a:r>
            <a:r>
              <a:rPr lang="en-US" b="1" dirty="0"/>
              <a:t>false</a:t>
            </a:r>
            <a:r>
              <a:rPr lang="en-US" dirty="0"/>
              <a:t>, accessing Value will throw a </a:t>
            </a:r>
            <a:r>
              <a:rPr lang="en-US" b="1" dirty="0" err="1">
                <a:hlinkClick r:id="rId3"/>
              </a:rPr>
              <a:t>InvalidOperationException</a:t>
            </a:r>
            <a:r>
              <a:rPr lang="en-US" sz="1600" dirty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2921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Nullable</a:t>
            </a:r>
            <a:r>
              <a:rPr lang="en-US"/>
              <a:t> types - members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/>
              <a:t>Example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Same thing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92" y="1920166"/>
            <a:ext cx="3749040" cy="2959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1920166"/>
            <a:ext cx="3749040" cy="294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2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Nullable</a:t>
            </a:r>
            <a:r>
              <a:rPr lang="en-US"/>
              <a:t> types - conversions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Implicit conversions</a:t>
            </a:r>
          </a:p>
          <a:p>
            <a:pPr lvl="1"/>
            <a:r>
              <a:rPr lang="en-US" sz="1500"/>
              <a:t>The value </a:t>
            </a:r>
            <a:r>
              <a:rPr lang="en-US" sz="1500" b="1"/>
              <a:t>10 </a:t>
            </a:r>
            <a:r>
              <a:rPr lang="en-US" sz="1500"/>
              <a:t>is of type </a:t>
            </a:r>
            <a:r>
              <a:rPr lang="en-US" sz="1500" b="1" err="1"/>
              <a:t>int</a:t>
            </a:r>
            <a:r>
              <a:rPr lang="en-US" sz="1500"/>
              <a:t> – converted to </a:t>
            </a:r>
            <a:r>
              <a:rPr lang="en-US" sz="1500" b="1" err="1"/>
              <a:t>int</a:t>
            </a:r>
            <a:r>
              <a:rPr lang="en-US" sz="1500" b="1"/>
              <a:t>?</a:t>
            </a:r>
          </a:p>
          <a:p>
            <a:pPr lvl="1"/>
            <a:endParaRPr lang="en-US" sz="1500" b="1"/>
          </a:p>
          <a:p>
            <a:pPr lvl="1"/>
            <a:endParaRPr lang="en-US" sz="1500" b="1"/>
          </a:p>
          <a:p>
            <a:pPr marL="285750" lvl="1" indent="-285750"/>
            <a:endParaRPr lang="en-US" b="1"/>
          </a:p>
          <a:p>
            <a:pPr marL="285750" lvl="1" indent="-285750"/>
            <a:endParaRPr lang="en-US" b="1"/>
          </a:p>
          <a:p>
            <a:pPr marL="285750" lvl="1" indent="-285750"/>
            <a:endParaRPr lang="en-US" b="1"/>
          </a:p>
          <a:p>
            <a:pPr marL="285750" lvl="1" indent="-285750"/>
            <a:r>
              <a:rPr lang="en-US"/>
              <a:t>Explicit conversions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1261367"/>
            <a:ext cx="3609975" cy="1685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742" y="3373948"/>
            <a:ext cx="5397058" cy="20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Nullable</a:t>
            </a:r>
            <a:r>
              <a:rPr lang="en-US"/>
              <a:t> types - ?? operator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767"/>
            <a:ext cx="6400800" cy="4145521"/>
          </a:xfrm>
        </p:spPr>
        <p:txBody>
          <a:bodyPr>
            <a:normAutofit/>
          </a:bodyPr>
          <a:lstStyle/>
          <a:p>
            <a:r>
              <a:rPr lang="en-US" sz="1800"/>
              <a:t>Defines a default value that is returned when a </a:t>
            </a:r>
            <a:r>
              <a:rPr lang="en-US" sz="1800" err="1"/>
              <a:t>nullable</a:t>
            </a:r>
            <a:r>
              <a:rPr lang="en-US" sz="1800"/>
              <a:t> type is assigned to a non-</a:t>
            </a:r>
            <a:r>
              <a:rPr lang="en-US" sz="1800" err="1"/>
              <a:t>nullable</a:t>
            </a:r>
            <a:r>
              <a:rPr lang="en-US" sz="1800"/>
              <a:t> type.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Can also be used with multiple </a:t>
            </a:r>
            <a:r>
              <a:rPr lang="en-US" sz="1800" err="1"/>
              <a:t>nullable</a:t>
            </a:r>
            <a:r>
              <a:rPr lang="en-US" sz="1800"/>
              <a:t> types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039" y="1261353"/>
            <a:ext cx="4028761" cy="1726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039" y="3515409"/>
            <a:ext cx="4028760" cy="17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3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Enumerations (</a:t>
            </a:r>
            <a:r>
              <a:rPr lang="en-US" err="1"/>
              <a:t>enums</a:t>
            </a:r>
            <a:r>
              <a:rPr lang="en-US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900"/>
            <a:ext cx="10515600" cy="4145521"/>
          </a:xfrm>
        </p:spPr>
        <p:txBody>
          <a:bodyPr>
            <a:normAutofit/>
          </a:bodyPr>
          <a:lstStyle/>
          <a:p>
            <a:r>
              <a:rPr lang="en-US" sz="1800"/>
              <a:t>Provides an efficient way to define a set of named integral constants that may be assigned to a variable.</a:t>
            </a:r>
          </a:p>
          <a:p>
            <a:endParaRPr lang="en-US" sz="1800"/>
          </a:p>
          <a:p>
            <a:r>
              <a:rPr lang="en-US" sz="1800"/>
              <a:t>The </a:t>
            </a:r>
            <a:r>
              <a:rPr lang="en-US" sz="1800" b="1" err="1"/>
              <a:t>enum</a:t>
            </a:r>
            <a:r>
              <a:rPr lang="en-US" sz="1800"/>
              <a:t> keyword is used to declare an enumeration, a distinct type that consists of a set of named constants called the enumerator list.</a:t>
            </a:r>
          </a:p>
          <a:p>
            <a:endParaRPr lang="en-US" sz="1800"/>
          </a:p>
          <a:p>
            <a:r>
              <a:rPr lang="en-US" sz="1800"/>
              <a:t>Example – Days of the week</a:t>
            </a:r>
          </a:p>
          <a:p>
            <a:pPr lvl="1"/>
            <a:r>
              <a:rPr lang="en-US" sz="1600"/>
              <a:t>Only seven meaningful values which that variable will ever store.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567" y="3604330"/>
            <a:ext cx="666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69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Enumerations (</a:t>
            </a:r>
            <a:r>
              <a:rPr lang="en-US" err="1"/>
              <a:t>enums</a:t>
            </a:r>
            <a:r>
              <a:rPr lang="en-US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168"/>
            <a:ext cx="10515600" cy="4145521"/>
          </a:xfrm>
        </p:spPr>
        <p:txBody>
          <a:bodyPr>
            <a:normAutofit/>
          </a:bodyPr>
          <a:lstStyle/>
          <a:p>
            <a:pPr marL="168275" lvl="1" indent="-168275"/>
            <a:r>
              <a:rPr lang="en-US"/>
              <a:t>Every enumeration type has an underlying type, which can be any integral type except </a:t>
            </a:r>
            <a:r>
              <a:rPr lang="en-US" b="1"/>
              <a:t>char.</a:t>
            </a:r>
            <a:endParaRPr lang="en-US"/>
          </a:p>
          <a:p>
            <a:pPr lvl="1"/>
            <a:r>
              <a:rPr lang="en-US" sz="1500" b="1"/>
              <a:t>byte, </a:t>
            </a:r>
            <a:r>
              <a:rPr lang="en-US" sz="1500" b="1" err="1"/>
              <a:t>sbyte</a:t>
            </a:r>
            <a:r>
              <a:rPr lang="en-US" sz="1500"/>
              <a:t>, </a:t>
            </a:r>
            <a:r>
              <a:rPr lang="en-US" sz="1500" b="1"/>
              <a:t>short</a:t>
            </a:r>
            <a:r>
              <a:rPr lang="en-US" sz="1500"/>
              <a:t>, </a:t>
            </a:r>
            <a:r>
              <a:rPr lang="en-US" sz="1500" b="1" err="1"/>
              <a:t>ushort</a:t>
            </a:r>
            <a:r>
              <a:rPr lang="en-US" sz="1500"/>
              <a:t>, </a:t>
            </a:r>
            <a:r>
              <a:rPr lang="en-US" sz="1500" b="1" err="1"/>
              <a:t>int</a:t>
            </a:r>
            <a:r>
              <a:rPr lang="en-US" sz="1500"/>
              <a:t>, </a:t>
            </a:r>
            <a:r>
              <a:rPr lang="en-US" sz="1500" b="1" err="1"/>
              <a:t>uint</a:t>
            </a:r>
            <a:r>
              <a:rPr lang="en-US" sz="1500"/>
              <a:t>, </a:t>
            </a:r>
            <a:r>
              <a:rPr lang="en-US" sz="1500" b="1"/>
              <a:t>long</a:t>
            </a:r>
            <a:r>
              <a:rPr lang="en-US" sz="1500"/>
              <a:t>, or </a:t>
            </a:r>
            <a:r>
              <a:rPr lang="en-US" sz="1500" b="1" err="1"/>
              <a:t>ulong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168275" lvl="1" indent="-168275"/>
            <a:r>
              <a:rPr lang="en-US"/>
              <a:t>The default underlying type of enumeration elements is </a:t>
            </a:r>
            <a:r>
              <a:rPr lang="en-US" b="1"/>
              <a:t>int.</a:t>
            </a:r>
            <a:endParaRPr lang="en-US"/>
          </a:p>
          <a:p>
            <a:pPr lvl="1"/>
            <a:endParaRPr lang="en-US"/>
          </a:p>
          <a:p>
            <a:pPr marL="168275" lvl="1" indent="-168275"/>
            <a:r>
              <a:rPr lang="en-US"/>
              <a:t>Example – </a:t>
            </a:r>
            <a:r>
              <a:rPr lang="en-US" err="1"/>
              <a:t>Enum</a:t>
            </a:r>
            <a:r>
              <a:rPr lang="en-US"/>
              <a:t> with </a:t>
            </a:r>
            <a:r>
              <a:rPr lang="en-US" b="1"/>
              <a:t>byte </a:t>
            </a:r>
            <a:r>
              <a:rPr lang="en-US"/>
              <a:t>underlying type</a:t>
            </a:r>
          </a:p>
          <a:p>
            <a:pPr lvl="1"/>
            <a:endParaRPr lang="en-US" sz="1600"/>
          </a:p>
          <a:p>
            <a:pPr lvl="1"/>
            <a:endParaRPr lang="en-US" sz="1600"/>
          </a:p>
          <a:p>
            <a:pPr marL="285750" lvl="1" indent="-285750"/>
            <a:r>
              <a:rPr lang="en-US"/>
              <a:t>By default, the first enumerator has the value 0, and the value of each successive enumerator is increased by 1.</a:t>
            </a:r>
          </a:p>
          <a:p>
            <a:pPr lvl="1"/>
            <a:endParaRPr lang="en-US"/>
          </a:p>
          <a:p>
            <a:pPr marL="230188" lvl="1" indent="-230188">
              <a:tabLst>
                <a:tab pos="168275" algn="l"/>
              </a:tabLst>
            </a:pPr>
            <a:r>
              <a:rPr lang="en-US"/>
              <a:t>Can use initializers to override the default values,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4" y="3089528"/>
            <a:ext cx="7191375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4" y="4748970"/>
            <a:ext cx="71913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1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648"/>
            <a:ext cx="9144000" cy="667909"/>
          </a:xfrm>
        </p:spPr>
        <p:txBody>
          <a:bodyPr>
            <a:normAutofit fontScale="90000"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859"/>
            <a:ext cx="9144000" cy="42095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Generics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Nullable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Enumerations (</a:t>
            </a:r>
            <a:r>
              <a:rPr lang="en-GB" dirty="0" err="1"/>
              <a:t>enums</a:t>
            </a:r>
            <a:r>
              <a:rPr lang="en-GB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Collections (array lists – lists – dictionary)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Equality comparisons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45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034"/>
            <a:ext cx="7886700" cy="4145521"/>
          </a:xfrm>
        </p:spPr>
        <p:txBody>
          <a:bodyPr>
            <a:normAutofit/>
          </a:bodyPr>
          <a:lstStyle/>
          <a:p>
            <a:pPr marL="284163" lvl="1" indent="-284163"/>
            <a:r>
              <a:rPr lang="en-US" dirty="0" err="1"/>
              <a:t>ArrayList</a:t>
            </a:r>
            <a:endParaRPr lang="en-US" dirty="0"/>
          </a:p>
          <a:p>
            <a:pPr marL="284163" lvl="1" indent="-284163"/>
            <a:endParaRPr lang="en-US" dirty="0"/>
          </a:p>
          <a:p>
            <a:pPr marL="284163" lvl="1" indent="-284163"/>
            <a:r>
              <a:rPr lang="en-US" dirty="0"/>
              <a:t>List</a:t>
            </a:r>
          </a:p>
          <a:p>
            <a:pPr marL="284163" lvl="1" indent="-284163"/>
            <a:endParaRPr lang="en-US" dirty="0"/>
          </a:p>
          <a:p>
            <a:pPr marL="284163" lvl="1" indent="-284163"/>
            <a:r>
              <a:rPr lang="en-US" dirty="0"/>
              <a:t>Dictionary</a:t>
            </a:r>
          </a:p>
          <a:p>
            <a:pPr marL="284163" lvl="1" indent="-284163"/>
            <a:endParaRPr lang="en-US" dirty="0"/>
          </a:p>
          <a:p>
            <a:pPr marL="284163" lvl="1" indent="-284163"/>
            <a:r>
              <a:rPr lang="en-US" dirty="0"/>
              <a:t>Set</a:t>
            </a:r>
          </a:p>
          <a:p>
            <a:pPr marL="284163" lvl="1" indent="-284163"/>
            <a:endParaRPr lang="en-US" dirty="0"/>
          </a:p>
          <a:p>
            <a:pPr marL="284163" lvl="1" indent="-284163"/>
            <a:r>
              <a:rPr lang="en-US" dirty="0"/>
              <a:t>Others</a:t>
            </a:r>
          </a:p>
          <a:p>
            <a:pPr marL="284163" lvl="1" indent="-2841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9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Lists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500"/>
            <a:ext cx="10515600" cy="4145521"/>
          </a:xfrm>
        </p:spPr>
        <p:txBody>
          <a:bodyPr>
            <a:normAutofit/>
          </a:bodyPr>
          <a:lstStyle/>
          <a:p>
            <a:r>
              <a:rPr lang="en-US" err="1"/>
              <a:t>ArrayList</a:t>
            </a:r>
            <a:r>
              <a:rPr lang="en-US"/>
              <a:t> Class - Implements the </a:t>
            </a:r>
            <a:r>
              <a:rPr lang="en-US" b="1" err="1"/>
              <a:t>IList</a:t>
            </a:r>
            <a:r>
              <a:rPr lang="en-US"/>
              <a:t> interface using an array whose size is dynamically increased as required.</a:t>
            </a:r>
          </a:p>
          <a:p>
            <a:endParaRPr lang="en-US"/>
          </a:p>
          <a:p>
            <a:r>
              <a:rPr lang="en-US"/>
              <a:t>Elements in this collection can be accessed using an integer index. Indexes in this collection are zero-based.</a:t>
            </a:r>
          </a:p>
          <a:p>
            <a:endParaRPr lang="en-US"/>
          </a:p>
          <a:p>
            <a:r>
              <a:rPr lang="en-US"/>
              <a:t>Not strongly-type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3525171"/>
            <a:ext cx="29527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2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634"/>
            <a:ext cx="10515600" cy="4145521"/>
          </a:xfrm>
        </p:spPr>
        <p:txBody>
          <a:bodyPr>
            <a:normAutofit/>
          </a:bodyPr>
          <a:lstStyle/>
          <a:p>
            <a:r>
              <a:rPr lang="en-US" sz="1800" b="1"/>
              <a:t>List&lt;T&gt; </a:t>
            </a:r>
            <a:r>
              <a:rPr lang="en-US" sz="1800"/>
              <a:t>Class</a:t>
            </a:r>
            <a:r>
              <a:rPr lang="en-US" sz="1800" b="1"/>
              <a:t> </a:t>
            </a:r>
            <a:r>
              <a:rPr lang="en-US" sz="1800"/>
              <a:t>- Represents a strongly typed list of objects that can be accessed by index. Provides methods to search, sort, and manipulate lists.</a:t>
            </a:r>
          </a:p>
          <a:p>
            <a:endParaRPr lang="en-US" sz="1800"/>
          </a:p>
          <a:p>
            <a:r>
              <a:rPr lang="en-US" sz="1800"/>
              <a:t>The </a:t>
            </a:r>
            <a:r>
              <a:rPr lang="en-US" sz="1800" b="1"/>
              <a:t>List&lt;T&gt;</a:t>
            </a:r>
            <a:r>
              <a:rPr lang="en-US" sz="1800"/>
              <a:t> class is the generic equivalent of the </a:t>
            </a:r>
            <a:r>
              <a:rPr lang="en-US" sz="1800" b="1" err="1"/>
              <a:t>ArrayList</a:t>
            </a:r>
            <a:r>
              <a:rPr lang="en-US" sz="1800"/>
              <a:t> class. It implements the </a:t>
            </a:r>
            <a:r>
              <a:rPr lang="en-US" sz="1800" b="1" err="1"/>
              <a:t>IList</a:t>
            </a:r>
            <a:r>
              <a:rPr lang="en-US" sz="1800" b="1"/>
              <a:t>&lt;T&gt;</a:t>
            </a:r>
            <a:r>
              <a:rPr lang="en-US" sz="1800"/>
              <a:t> generic interface by using an array whose size is dynamically increased as required.</a:t>
            </a:r>
          </a:p>
          <a:p>
            <a:endParaRPr lang="en-US" sz="1800"/>
          </a:p>
          <a:p>
            <a:r>
              <a:rPr lang="en-US" sz="1800"/>
              <a:t>Elements in this collection can be accessed using an integer index. Indexes in this collection are zero-based.</a:t>
            </a:r>
          </a:p>
          <a:p>
            <a:endParaRPr lang="en-US" sz="1800"/>
          </a:p>
          <a:p>
            <a:r>
              <a:rPr lang="en-US" sz="1800"/>
              <a:t>Has lots of methods for search and change data.</a:t>
            </a:r>
          </a:p>
          <a:p>
            <a:endParaRPr lang="en-US" sz="1800"/>
          </a:p>
          <a:p>
            <a:r>
              <a:rPr lang="en-US" sz="1800"/>
              <a:t>Ideal for elements accessed by indexes (not string keys).</a:t>
            </a:r>
          </a:p>
        </p:txBody>
      </p:sp>
    </p:spTree>
    <p:extLst>
      <p:ext uri="{BB962C8B-B14F-4D97-AF65-F5344CB8AC3E}">
        <p14:creationId xmlns:p14="http://schemas.microsoft.com/office/powerpoint/2010/main" val="390396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Arraylist</a:t>
            </a:r>
            <a:r>
              <a:rPr lang="en-US"/>
              <a:t> VS List&lt;T&gt;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76A86D-3BC9-4778-8E93-13ACABE49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1651568"/>
            <a:ext cx="5220429" cy="3229426"/>
          </a:xfrm>
        </p:spPr>
      </p:pic>
    </p:spTree>
    <p:extLst>
      <p:ext uri="{BB962C8B-B14F-4D97-AF65-F5344CB8AC3E}">
        <p14:creationId xmlns:p14="http://schemas.microsoft.com/office/powerpoint/2010/main" val="760167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- some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100"/>
            <a:ext cx="7886700" cy="4145521"/>
          </a:xfrm>
        </p:spPr>
        <p:txBody>
          <a:bodyPr>
            <a:normAutofit/>
          </a:bodyPr>
          <a:lstStyle/>
          <a:p>
            <a:r>
              <a:rPr lang="en-US" sz="1800" b="1"/>
              <a:t>Clear – </a:t>
            </a:r>
            <a:r>
              <a:rPr lang="en-US" sz="1800"/>
              <a:t>Removes all elements from the list</a:t>
            </a:r>
          </a:p>
          <a:p>
            <a:endParaRPr lang="en-US" sz="1800" b="1"/>
          </a:p>
          <a:p>
            <a:r>
              <a:rPr lang="en-US" sz="1800" b="1"/>
              <a:t>Contains – </a:t>
            </a:r>
            <a:r>
              <a:rPr lang="en-US" sz="1800"/>
              <a:t>Determines whether an element is in the list</a:t>
            </a:r>
          </a:p>
          <a:p>
            <a:endParaRPr lang="en-US" sz="1800" b="1"/>
          </a:p>
          <a:p>
            <a:r>
              <a:rPr lang="en-US" sz="1800" b="1" err="1"/>
              <a:t>IndexOf</a:t>
            </a:r>
            <a:r>
              <a:rPr lang="en-US" sz="1800" b="1"/>
              <a:t> - </a:t>
            </a:r>
            <a:r>
              <a:rPr lang="en-US" sz="1800"/>
              <a:t>Searches for the specified object and returns the zero-based index of the first occurrence within the list.</a:t>
            </a:r>
          </a:p>
          <a:p>
            <a:endParaRPr lang="en-US" sz="1800" b="1"/>
          </a:p>
          <a:p>
            <a:r>
              <a:rPr lang="en-US" sz="1800" b="1"/>
              <a:t>Insert - </a:t>
            </a:r>
            <a:r>
              <a:rPr lang="en-US" sz="1800"/>
              <a:t>Inserts an element into the list at the specified index.</a:t>
            </a:r>
            <a:endParaRPr lang="en-US" sz="1800" b="1"/>
          </a:p>
          <a:p>
            <a:endParaRPr lang="en-US" sz="1800"/>
          </a:p>
          <a:p>
            <a:r>
              <a:rPr lang="en-US" sz="1800" b="1"/>
              <a:t>Remove - </a:t>
            </a:r>
            <a:r>
              <a:rPr lang="en-US" sz="1800"/>
              <a:t>Removes the first occurrence of a specific object from the list.</a:t>
            </a:r>
          </a:p>
          <a:p>
            <a:endParaRPr lang="en-US" sz="1800" b="1"/>
          </a:p>
          <a:p>
            <a:r>
              <a:rPr lang="en-US" sz="1800" b="1" err="1"/>
              <a:t>ToArray</a:t>
            </a:r>
            <a:r>
              <a:rPr lang="en-US" sz="1800" b="1"/>
              <a:t> - </a:t>
            </a:r>
            <a:r>
              <a:rPr lang="en-US" sz="1800"/>
              <a:t>Copies the elements of the list to a new array.</a:t>
            </a:r>
            <a:endParaRPr lang="en-US" sz="1800" b="1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21267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1366"/>
            <a:ext cx="5139267" cy="4145521"/>
          </a:xfrm>
        </p:spPr>
        <p:txBody>
          <a:bodyPr>
            <a:normAutofit/>
          </a:bodyPr>
          <a:lstStyle/>
          <a:p>
            <a:r>
              <a:rPr lang="en-US" sz="1800"/>
              <a:t>Example</a:t>
            </a:r>
          </a:p>
          <a:p>
            <a:endParaRPr lang="en-US" sz="1800"/>
          </a:p>
          <a:p>
            <a:r>
              <a:rPr lang="en-US" sz="1800" b="1"/>
              <a:t>Add </a:t>
            </a:r>
            <a:r>
              <a:rPr lang="en-US" sz="1800"/>
              <a:t>– </a:t>
            </a:r>
            <a:r>
              <a:rPr lang="en-US" sz="1800" b="1" err="1"/>
              <a:t>AddRange</a:t>
            </a:r>
            <a:r>
              <a:rPr lang="en-US" sz="1800"/>
              <a:t> methods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36" y="1261365"/>
            <a:ext cx="5240564" cy="41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16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688"/>
            <a:ext cx="2496290" cy="4145521"/>
          </a:xfrm>
        </p:spPr>
        <p:txBody>
          <a:bodyPr>
            <a:normAutofit/>
          </a:bodyPr>
          <a:lstStyle/>
          <a:p>
            <a:r>
              <a:rPr lang="en-US"/>
              <a:t>Another example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35" y="1245687"/>
            <a:ext cx="4792065" cy="4246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6400"/>
            <a:ext cx="4409085" cy="24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4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Dictionary&lt;</a:t>
            </a:r>
            <a:r>
              <a:rPr lang="en-US" err="1"/>
              <a:t>TKey</a:t>
            </a:r>
            <a:r>
              <a:rPr lang="en-US"/>
              <a:t>, TValue&gt; 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033"/>
            <a:ext cx="7886700" cy="4145521"/>
          </a:xfrm>
        </p:spPr>
        <p:txBody>
          <a:bodyPr>
            <a:normAutofit/>
          </a:bodyPr>
          <a:lstStyle/>
          <a:p>
            <a:r>
              <a:rPr lang="en-US" sz="1800"/>
              <a:t>Represents a collection of keys and values.</a:t>
            </a:r>
          </a:p>
          <a:p>
            <a:endParaRPr lang="en-US" sz="1800"/>
          </a:p>
          <a:p>
            <a:r>
              <a:rPr lang="en-US" sz="1800"/>
              <a:t>Type parameters</a:t>
            </a:r>
          </a:p>
          <a:p>
            <a:pPr lvl="1"/>
            <a:r>
              <a:rPr lang="en-US" sz="1500" err="1"/>
              <a:t>Tkey</a:t>
            </a:r>
            <a:r>
              <a:rPr lang="en-US" sz="1500"/>
              <a:t> – The type of the keys</a:t>
            </a:r>
          </a:p>
          <a:p>
            <a:pPr lvl="1"/>
            <a:r>
              <a:rPr lang="en-US" sz="1500" err="1"/>
              <a:t>Tvalue</a:t>
            </a:r>
            <a:r>
              <a:rPr lang="en-US" sz="1500"/>
              <a:t> – The type of the values</a:t>
            </a:r>
          </a:p>
          <a:p>
            <a:pPr lvl="1"/>
            <a:endParaRPr lang="en-US" sz="1500"/>
          </a:p>
          <a:p>
            <a:pPr marL="168275" lvl="1" indent="-168275"/>
            <a:r>
              <a:rPr lang="en-US"/>
              <a:t>Provides a mapping from a set of keys to a set of values. Each addition to the dictionary consists of a value and its associated key.</a:t>
            </a:r>
          </a:p>
          <a:p>
            <a:pPr marL="168275" lvl="1" indent="-168275"/>
            <a:endParaRPr lang="en-US"/>
          </a:p>
          <a:p>
            <a:pPr marL="168275" lvl="1" indent="-168275"/>
            <a:r>
              <a:rPr lang="en-US"/>
              <a:t>Getting a value from dictionary by key is very fast.</a:t>
            </a:r>
          </a:p>
          <a:p>
            <a:pPr marL="168275" lvl="1" indent="-168275"/>
            <a:endParaRPr lang="en-US"/>
          </a:p>
          <a:p>
            <a:pPr marL="168275" lvl="1" indent="-168275"/>
            <a:r>
              <a:rPr lang="en-US"/>
              <a:t>When iterating through items in a dictionary, we get a series of </a:t>
            </a:r>
            <a:r>
              <a:rPr lang="en-US" b="1" err="1"/>
              <a:t>KeyValuePair</a:t>
            </a:r>
            <a:r>
              <a:rPr lang="en-US"/>
              <a:t> objects.</a:t>
            </a:r>
          </a:p>
        </p:txBody>
      </p:sp>
    </p:spTree>
    <p:extLst>
      <p:ext uri="{BB962C8B-B14F-4D97-AF65-F5344CB8AC3E}">
        <p14:creationId xmlns:p14="http://schemas.microsoft.com/office/powerpoint/2010/main" val="3091324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Dictionary&lt;</a:t>
            </a:r>
            <a:r>
              <a:rPr lang="en-US" dirty="0" err="1"/>
              <a:t>TKey</a:t>
            </a:r>
            <a:r>
              <a:rPr lang="en-US" dirty="0"/>
              <a:t>, TValue&gt; 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7886700" cy="4145521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261367"/>
            <a:ext cx="52197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3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Dictionary&lt;</a:t>
            </a:r>
            <a:r>
              <a:rPr lang="en-US" err="1"/>
              <a:t>TKey</a:t>
            </a:r>
            <a:r>
              <a:rPr lang="en-US"/>
              <a:t>, TValue&gt; 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055"/>
            <a:ext cx="7886700" cy="4145521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1265055"/>
            <a:ext cx="6153150" cy="207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890" y="3575431"/>
            <a:ext cx="4654910" cy="16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Introduced with C# 2.0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Concept – Type parameters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Makes it possible to design classes and methods that defer the specification of one or more types until the class or method is declared and instantiated by client code.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Is applied on classes, interfaces, structures or methods.</a:t>
            </a:r>
          </a:p>
          <a:p>
            <a:pPr algn="just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4536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Dictionary&lt;</a:t>
            </a:r>
            <a:r>
              <a:rPr lang="en-US" err="1"/>
              <a:t>TKey</a:t>
            </a:r>
            <a:r>
              <a:rPr lang="en-US"/>
              <a:t>, TValue&gt; 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7886700" cy="4145521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1261367"/>
            <a:ext cx="53054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Dictionary&lt;</a:t>
            </a:r>
            <a:r>
              <a:rPr lang="en-US" err="1"/>
              <a:t>TKey</a:t>
            </a:r>
            <a:r>
              <a:rPr lang="en-US"/>
              <a:t>, TValue&gt; 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7886700" cy="4145521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137" y="1261367"/>
            <a:ext cx="4911663" cy="42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67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comparison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Output ?</a:t>
            </a:r>
          </a:p>
          <a:p>
            <a:endParaRPr lang="en-US" sz="1800"/>
          </a:p>
          <a:p>
            <a:r>
              <a:rPr lang="en-US" sz="1800"/>
              <a:t>Are equal ?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Two different objects – referencing two different memory addresses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1261367"/>
            <a:ext cx="3543300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50" y="1259084"/>
            <a:ext cx="3009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5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comparison - </a:t>
            </a:r>
            <a:r>
              <a:rPr lang="en-US" err="1"/>
              <a:t>IEqualityComparer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err="1"/>
              <a:t>IEqualityComparer</a:t>
            </a:r>
            <a:r>
              <a:rPr lang="en-US" sz="1800" b="1"/>
              <a:t>&lt;T&gt; </a:t>
            </a:r>
            <a:r>
              <a:rPr lang="en-US" sz="1800"/>
              <a:t>interface - Defines methods to support the comparison of objects for equality.</a:t>
            </a:r>
          </a:p>
          <a:p>
            <a:endParaRPr lang="en-US" sz="1800" b="1"/>
          </a:p>
          <a:p>
            <a:r>
              <a:rPr lang="en-US" sz="1800"/>
              <a:t>Contains two methods 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 err="1"/>
              <a:t>Alternetive</a:t>
            </a:r>
            <a:r>
              <a:rPr lang="en-US" sz="1800"/>
              <a:t> – </a:t>
            </a:r>
            <a:r>
              <a:rPr lang="en-US" sz="1800" b="1" err="1"/>
              <a:t>EqualityComparer</a:t>
            </a:r>
            <a:r>
              <a:rPr lang="en-US" sz="1800" b="1"/>
              <a:t>&lt;T&gt;</a:t>
            </a:r>
            <a:r>
              <a:rPr lang="en-US" sz="1800"/>
              <a:t> class</a:t>
            </a:r>
          </a:p>
          <a:p>
            <a:pPr lvl="1"/>
            <a:r>
              <a:rPr lang="en-US" sz="1500"/>
              <a:t>Simply override the two abstract methods</a:t>
            </a:r>
          </a:p>
          <a:p>
            <a:endParaRPr lang="en-US" sz="1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324159"/>
            <a:ext cx="3333750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3063738"/>
            <a:ext cx="5676900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158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comparison - </a:t>
            </a:r>
            <a:r>
              <a:rPr lang="en-US" err="1"/>
              <a:t>IEqualityComparer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Example</a:t>
            </a:r>
          </a:p>
          <a:p>
            <a:endParaRPr lang="en-US" sz="18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1261367"/>
            <a:ext cx="4752975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3501888"/>
            <a:ext cx="4772025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2266874"/>
            <a:ext cx="5191125" cy="2333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98970" y="3132556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822077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comparison – </a:t>
            </a:r>
            <a:r>
              <a:rPr lang="en-US" err="1"/>
              <a:t>Icomparer</a:t>
            </a:r>
            <a:r>
              <a:rPr lang="en-US"/>
              <a:t> and comparer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Comparers are used to switch in custom ordering logic for </a:t>
            </a:r>
            <a:r>
              <a:rPr lang="en-US" sz="1800" b="1"/>
              <a:t>sorted </a:t>
            </a:r>
            <a:r>
              <a:rPr lang="en-US" sz="1800"/>
              <a:t>dictionaries and collections.</a:t>
            </a:r>
          </a:p>
          <a:p>
            <a:endParaRPr lang="en-US" sz="1800"/>
          </a:p>
          <a:p>
            <a:r>
              <a:rPr lang="en-US" sz="1800"/>
              <a:t>Necessary for lists and array lists – for sorting</a:t>
            </a:r>
          </a:p>
          <a:p>
            <a:endParaRPr lang="en-US" sz="1800"/>
          </a:p>
          <a:p>
            <a:r>
              <a:rPr lang="en-US" sz="1800" b="1" err="1"/>
              <a:t>IComparer</a:t>
            </a:r>
            <a:r>
              <a:rPr lang="en-US" sz="1800" b="1"/>
              <a:t> – </a:t>
            </a:r>
            <a:r>
              <a:rPr lang="en-US" sz="1800" b="1" err="1"/>
              <a:t>Icomparer</a:t>
            </a:r>
            <a:r>
              <a:rPr lang="en-US" sz="1800" b="1"/>
              <a:t>&lt;T&gt; - </a:t>
            </a:r>
            <a:r>
              <a:rPr lang="en-US" sz="1800"/>
              <a:t>Interfaces definitions</a:t>
            </a:r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r>
              <a:rPr lang="en-US" sz="1800"/>
              <a:t>Alternative – </a:t>
            </a:r>
            <a:r>
              <a:rPr lang="en-US" sz="1800" b="1"/>
              <a:t>Comparer&lt;T&gt; </a:t>
            </a:r>
            <a:r>
              <a:rPr lang="en-US" sz="1800"/>
              <a:t>class</a:t>
            </a:r>
          </a:p>
          <a:p>
            <a:endParaRPr lang="en-US" sz="1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966" y="1703643"/>
            <a:ext cx="3124200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3873363"/>
            <a:ext cx="6296025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052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comparison – </a:t>
            </a:r>
            <a:r>
              <a:rPr lang="en-US" err="1"/>
              <a:t>Icomparer</a:t>
            </a:r>
            <a:r>
              <a:rPr lang="en-US"/>
              <a:t> and comparer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Example</a:t>
            </a:r>
            <a:endParaRPr lang="en-US" sz="18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0" y="1261367"/>
            <a:ext cx="287655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725" y="3064767"/>
            <a:ext cx="3267075" cy="1885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475" y="1261367"/>
            <a:ext cx="3686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97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648"/>
            <a:ext cx="9144000" cy="667909"/>
          </a:xfrm>
        </p:spPr>
        <p:txBody>
          <a:bodyPr>
            <a:normAutofit fontScale="90000"/>
          </a:bodyPr>
          <a:lstStyle/>
          <a:p>
            <a:r>
              <a:rPr lang="en-US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858"/>
            <a:ext cx="9144000" cy="4405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a generic Collection class (using array []) having following operations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Franklin Gothic Book" panose="020B0503020102020204" pitchFamily="34" charset="0"/>
              </a:rPr>
              <a:t>Get item at given index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Franklin Gothic Book" panose="020B0503020102020204" pitchFamily="34" charset="0"/>
              </a:rPr>
              <a:t>Set item at given index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Franklin Gothic Book" panose="020B0503020102020204" pitchFamily="34" charset="0"/>
              </a:rPr>
              <a:t>Swap two items (either by indexes or by items or both)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In the previously made real world object modelling application: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Franklin Gothic Book" panose="020B0503020102020204" pitchFamily="34" charset="0"/>
              </a:rPr>
              <a:t>Add Nullable Properties/Fields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Franklin Gothic Book" panose="020B0503020102020204" pitchFamily="34" charset="0"/>
              </a:rPr>
              <a:t>Add Enums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Franklin Gothic Book" panose="020B0503020102020204" pitchFamily="34" charset="0"/>
              </a:rPr>
              <a:t>Add Collections and Dictionaries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Franklin Gothic Book" panose="020B0503020102020204" pitchFamily="34" charset="0"/>
              </a:rPr>
              <a:t>Implement Generic Repository Pattern</a:t>
            </a:r>
          </a:p>
          <a:p>
            <a:pPr lvl="1" algn="l"/>
            <a:endParaRPr lang="ru-RU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</a:rPr>
              <a:t>Additional: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Franklin Gothic Book" panose="020B0503020102020204" pitchFamily="34" charset="0"/>
              </a:rPr>
              <a:t>Implement comparer and equality comparisons.</a:t>
            </a:r>
            <a:endParaRPr lang="en-GB" dirty="0">
              <a:solidFill>
                <a:prstClr val="white"/>
              </a:solidFill>
              <a:latin typeface="Franklin Gothic Book"/>
            </a:endParaRP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</a:rPr>
              <a:t>Investigate Generic Covariance and Contravariance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prstClr val="white"/>
              </a:solidFill>
            </a:endParaRPr>
          </a:p>
          <a:p>
            <a:pPr lvl="0" algn="l"/>
            <a:endParaRPr lang="en-GB" dirty="0">
              <a:solidFill>
                <a:prstClr val="white"/>
              </a:solidFill>
            </a:endParaRPr>
          </a:p>
          <a:p>
            <a:pPr lvl="1" algn="l"/>
            <a:endParaRPr lang="en-US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29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err="1">
                <a:hlinkClick r:id="rId2"/>
              </a:rPr>
              <a:t>Albahari</a:t>
            </a:r>
            <a:r>
              <a:rPr lang="en-US" sz="1800">
                <a:hlinkClick r:id="rId2"/>
              </a:rPr>
              <a:t> J, </a:t>
            </a:r>
            <a:r>
              <a:rPr lang="en-US" sz="1800" err="1">
                <a:hlinkClick r:id="rId2"/>
              </a:rPr>
              <a:t>Albahari</a:t>
            </a:r>
            <a:r>
              <a:rPr lang="en-US" sz="1800">
                <a:hlinkClick r:id="rId2"/>
              </a:rPr>
              <a:t> B (2012). C# 5.0 in a Nutshell</a:t>
            </a:r>
          </a:p>
          <a:p>
            <a:pPr algn="just"/>
            <a:r>
              <a:rPr lang="en-US" sz="1800">
                <a:hlinkClick r:id="rId2"/>
              </a:rPr>
              <a:t>MSND – </a:t>
            </a:r>
            <a:r>
              <a:rPr lang="en-US" sz="1800" err="1">
                <a:hlinkClick r:id="rId2"/>
              </a:rPr>
              <a:t>Nullablbe</a:t>
            </a:r>
            <a:r>
              <a:rPr lang="en-US" sz="1800">
                <a:hlinkClick r:id="rId2"/>
              </a:rPr>
              <a:t>  Types</a:t>
            </a:r>
            <a:endParaRPr lang="en-US" sz="1800"/>
          </a:p>
          <a:p>
            <a:pPr algn="just"/>
            <a:r>
              <a:rPr lang="en-US" sz="1800">
                <a:hlinkClick r:id="rId3"/>
              </a:rPr>
              <a:t>MSDN - Arrays</a:t>
            </a:r>
            <a:endParaRPr lang="en-US" sz="1800">
              <a:hlinkClick r:id="" action="ppaction://noaction"/>
            </a:endParaRPr>
          </a:p>
          <a:p>
            <a:pPr algn="just"/>
            <a:r>
              <a:rPr lang="en-US" sz="1800">
                <a:hlinkClick r:id="" action="ppaction://noaction"/>
              </a:rPr>
              <a:t>MSDN – </a:t>
            </a:r>
            <a:r>
              <a:rPr lang="en-US" sz="1800" err="1">
                <a:hlinkClick r:id="rId4"/>
              </a:rPr>
              <a:t>ArrayList</a:t>
            </a:r>
            <a:endParaRPr lang="en-US" sz="1800"/>
          </a:p>
          <a:p>
            <a:pPr algn="just"/>
            <a:r>
              <a:rPr lang="en-US" sz="1800">
                <a:hlinkClick r:id="rId5"/>
              </a:rPr>
              <a:t>MSDN – List</a:t>
            </a:r>
            <a:endParaRPr lang="en-US" sz="1800"/>
          </a:p>
          <a:p>
            <a:pPr algn="just"/>
            <a:r>
              <a:rPr lang="en-US" sz="1800">
                <a:hlinkClick r:id="rId6"/>
              </a:rPr>
              <a:t>MSDN – Dictionary</a:t>
            </a:r>
            <a:endParaRPr lang="en-US" sz="1500"/>
          </a:p>
          <a:p>
            <a:pPr algn="just"/>
            <a:r>
              <a:rPr lang="en-US" sz="1800">
                <a:hlinkClick r:id="rId7"/>
              </a:rPr>
              <a:t>MSDN - Enumeration</a:t>
            </a:r>
            <a:endParaRPr lang="en-US" sz="1800"/>
          </a:p>
          <a:p>
            <a:pPr marL="0" indent="0" algn="just">
              <a:buNone/>
            </a:pPr>
            <a:endParaRPr lang="en-US" sz="1800"/>
          </a:p>
          <a:p>
            <a:pPr marL="0" indent="0" algn="just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2361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Without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8"/>
            <a:ext cx="2218267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/>
              <a:t>Example of simple stack implementation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Works well so far, but have problems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What problems?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87" y="1672014"/>
            <a:ext cx="4238625" cy="3324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067" y="1261368"/>
            <a:ext cx="3369733" cy="43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1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Non-Generic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/>
              <a:t>Performance</a:t>
            </a:r>
          </a:p>
          <a:p>
            <a:pPr lvl="1" algn="just"/>
            <a:r>
              <a:rPr lang="en-US" sz="1500"/>
              <a:t>Box the values (push) </a:t>
            </a:r>
          </a:p>
          <a:p>
            <a:pPr lvl="1" algn="just"/>
            <a:r>
              <a:rPr lang="en-US" sz="1500"/>
              <a:t>Unbox the values (pop)</a:t>
            </a:r>
          </a:p>
          <a:p>
            <a:pPr lvl="1" algn="just"/>
            <a:r>
              <a:rPr lang="en-US" sz="1500"/>
              <a:t>Boxing and Unboxing incurs a performance penalty</a:t>
            </a:r>
          </a:p>
          <a:p>
            <a:pPr lvl="1" algn="just"/>
            <a:r>
              <a:rPr lang="en-US" sz="1500"/>
              <a:t>Also, results in more garbage collections – more performance penalties</a:t>
            </a:r>
          </a:p>
          <a:p>
            <a:pPr marL="342900" lvl="1" indent="0" algn="just">
              <a:buNone/>
            </a:pPr>
            <a:endParaRPr lang="en-US" sz="1500"/>
          </a:p>
          <a:p>
            <a:pPr marL="342900" lvl="1" indent="-342900" algn="just">
              <a:buFont typeface="+mj-lt"/>
              <a:buAutoNum type="arabicPeriod" startAt="2"/>
            </a:pPr>
            <a:r>
              <a:rPr lang="en-US"/>
              <a:t>Type safety</a:t>
            </a:r>
          </a:p>
          <a:p>
            <a:pPr marL="685800" lvl="2" indent="-342900" algn="just"/>
            <a:r>
              <a:rPr lang="en-US"/>
              <a:t>Compiler allows casting to anything from </a:t>
            </a:r>
            <a:r>
              <a:rPr lang="en-US" b="1"/>
              <a:t>object</a:t>
            </a:r>
          </a:p>
          <a:p>
            <a:pPr marL="685800" lvl="2" indent="-342900" algn="just"/>
            <a:r>
              <a:rPr lang="en-US"/>
              <a:t>More severe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44" y="2731421"/>
            <a:ext cx="4855256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8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Non-generic problems Solutions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Implement type-specific classes.</a:t>
            </a:r>
          </a:p>
          <a:p>
            <a:endParaRPr lang="en-US" sz="1800"/>
          </a:p>
          <a:p>
            <a:r>
              <a:rPr lang="en-US" sz="1800"/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503" y="1261367"/>
            <a:ext cx="3128297" cy="4021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09" y="1261367"/>
            <a:ext cx="3158983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Non-generic problems solutions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Still a problem</a:t>
            </a:r>
            <a:r>
              <a:rPr lang="en-US" sz="1500" dirty="0"/>
              <a:t> – Productivity impact.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800" dirty="0"/>
              <a:t>Writing type-specific data structures is a tedious, repetitive, and error-prone task.</a:t>
            </a:r>
          </a:p>
          <a:p>
            <a:endParaRPr lang="en-US" sz="1800" dirty="0"/>
          </a:p>
          <a:p>
            <a:r>
              <a:rPr lang="en-US" sz="1800" dirty="0"/>
              <a:t>Fixing any defect in the data structure, will have to fix it not just in one place, but in as many places as there are type-specific duplicates.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598" y="1261367"/>
            <a:ext cx="2589202" cy="2203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19" y="1261367"/>
            <a:ext cx="3733733" cy="22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generics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6587067" cy="4145521"/>
          </a:xfrm>
        </p:spPr>
        <p:txBody>
          <a:bodyPr numCol="1">
            <a:noAutofit/>
          </a:bodyPr>
          <a:lstStyle/>
          <a:p>
            <a:r>
              <a:rPr lang="en-US" sz="1800"/>
              <a:t>How to implement using generics</a:t>
            </a:r>
            <a:endParaRPr lang="en-US" sz="1500"/>
          </a:p>
          <a:p>
            <a:endParaRPr lang="en-US" sz="1800"/>
          </a:p>
          <a:p>
            <a:r>
              <a:rPr lang="en-US" sz="1800" b="1"/>
              <a:t>T </a:t>
            </a:r>
            <a:r>
              <a:rPr lang="en-US" sz="1800"/>
              <a:t> is called the generic type </a:t>
            </a:r>
            <a:r>
              <a:rPr lang="en-US" sz="1800" b="1"/>
              <a:t>parameter</a:t>
            </a:r>
            <a:r>
              <a:rPr lang="en-US" sz="1800"/>
              <a:t> </a:t>
            </a:r>
          </a:p>
          <a:p>
            <a:endParaRPr lang="en-US" sz="1800"/>
          </a:p>
          <a:p>
            <a:r>
              <a:rPr lang="en-US" sz="1800" b="1" err="1"/>
              <a:t>GenericStack</a:t>
            </a:r>
            <a:r>
              <a:rPr lang="en-US" sz="1800"/>
              <a:t> is called the </a:t>
            </a:r>
            <a:r>
              <a:rPr lang="en-US" sz="1800" b="1"/>
              <a:t>generic Type</a:t>
            </a:r>
          </a:p>
          <a:p>
            <a:endParaRPr lang="en-US" sz="1800"/>
          </a:p>
          <a:p>
            <a:r>
              <a:rPr lang="en-US" sz="1800" b="1"/>
              <a:t>T</a:t>
            </a:r>
            <a:r>
              <a:rPr lang="en-US" sz="1800"/>
              <a:t> can be of any type – also can use any other word/letter </a:t>
            </a:r>
          </a:p>
          <a:p>
            <a:endParaRPr lang="en-US" sz="1800"/>
          </a:p>
          <a:p>
            <a:r>
              <a:rPr lang="en-US" sz="1800"/>
              <a:t>Using the letter</a:t>
            </a:r>
            <a:r>
              <a:rPr lang="en-US" sz="1800" b="1"/>
              <a:t> T </a:t>
            </a:r>
            <a:r>
              <a:rPr lang="en-US" sz="1800"/>
              <a:t>is a convention – Shorthand for </a:t>
            </a:r>
            <a:r>
              <a:rPr lang="en-US" sz="1800" b="1"/>
              <a:t>Type</a:t>
            </a:r>
          </a:p>
          <a:p>
            <a:endParaRPr lang="en-US" sz="1500" b="1"/>
          </a:p>
          <a:p>
            <a:endParaRPr lang="en-US" sz="1500"/>
          </a:p>
          <a:p>
            <a:pPr marL="342900" lvl="1" indent="0">
              <a:buNone/>
            </a:pPr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67" y="1261367"/>
            <a:ext cx="3522133" cy="43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3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constraints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Example</a:t>
            </a:r>
          </a:p>
          <a:p>
            <a:endParaRPr lang="en-US" sz="1800"/>
          </a:p>
          <a:p>
            <a:r>
              <a:rPr lang="en-US" sz="1800"/>
              <a:t>Forcing the type parameter to be a reference type (not a value type)</a:t>
            </a:r>
          </a:p>
          <a:p>
            <a:endParaRPr lang="en-US" sz="1800"/>
          </a:p>
          <a:p>
            <a:endParaRPr lang="en-US" sz="1500"/>
          </a:p>
          <a:p>
            <a:pPr marL="342900" lvl="1" indent="0">
              <a:buNone/>
            </a:pPr>
            <a:endParaRPr lang="en-US" sz="15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81" y="1681540"/>
            <a:ext cx="2990850" cy="180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25" y="2282688"/>
            <a:ext cx="8191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10434"/>
      </p:ext>
    </p:extLst>
  </p:cSld>
  <p:clrMapOvr>
    <a:masterClrMapping/>
  </p:clrMapOvr>
</p:sld>
</file>

<file path=ppt/theme/theme1.xml><?xml version="1.0" encoding="utf-8"?>
<a:theme xmlns:a="http://schemas.openxmlformats.org/drawingml/2006/main" name="Amdari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 Theme" id="{786E5AE2-95F5-4265-820A-F294805CD22B}" vid="{7A36F1B9-C942-4BA2-ABDE-E618831D2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B32AC37F00247874D4427955735E9" ma:contentTypeVersion="11" ma:contentTypeDescription="Create a new document." ma:contentTypeScope="" ma:versionID="af0b23bc888412d7df4b506d671534db">
  <xsd:schema xmlns:xsd="http://www.w3.org/2001/XMLSchema" xmlns:xs="http://www.w3.org/2001/XMLSchema" xmlns:p="http://schemas.microsoft.com/office/2006/metadata/properties" xmlns:ns2="20400e34-d395-42f5-8494-f20c6592eb2c" xmlns:ns3="532134fb-f5a0-4ded-9879-b62317c7c28f" targetNamespace="http://schemas.microsoft.com/office/2006/metadata/properties" ma:root="true" ma:fieldsID="954d504ce1b6d3b712fb5210bc47abf2" ns2:_="" ns3:_="">
    <xsd:import namespace="20400e34-d395-42f5-8494-f20c6592eb2c"/>
    <xsd:import namespace="532134fb-f5a0-4ded-9879-b62317c7c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00e34-d395-42f5-8494-f20c6592e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81eefaf-e118-49aa-818c-bc75380c65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7f33e51-8bca-4508-85d8-bf7a3adc7f05}" ma:internalName="TaxCatchAll" ma:showField="CatchAllData" ma:web="532134fb-f5a0-4ded-9879-b62317c7c2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0400e34-d395-42f5-8494-f20c6592eb2c">
      <Terms xmlns="http://schemas.microsoft.com/office/infopath/2007/PartnerControls"/>
    </lcf76f155ced4ddcb4097134ff3c332f>
    <TaxCatchAll xmlns="532134fb-f5a0-4ded-9879-b62317c7c28f" xsi:nil="true"/>
  </documentManagement>
</p:properties>
</file>

<file path=customXml/itemProps1.xml><?xml version="1.0" encoding="utf-8"?>
<ds:datastoreItem xmlns:ds="http://schemas.openxmlformats.org/officeDocument/2006/customXml" ds:itemID="{3D00D597-6833-4F1A-83D2-E45656809C7A}"/>
</file>

<file path=customXml/itemProps2.xml><?xml version="1.0" encoding="utf-8"?>
<ds:datastoreItem xmlns:ds="http://schemas.openxmlformats.org/officeDocument/2006/customXml" ds:itemID="{61298555-D07F-4C20-BC66-4E3A891898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AA9094-CD60-496E-92A0-8E6DF0BDF1F3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532134fb-f5a0-4ded-9879-b62317c7c28f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1334</Words>
  <Application>Microsoft Office PowerPoint</Application>
  <PresentationFormat>Widescreen</PresentationFormat>
  <Paragraphs>295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Franklin Gothic Book</vt:lpstr>
      <vt:lpstr>Franklin Gothic Medium</vt:lpstr>
      <vt:lpstr>Amdaris Theme</vt:lpstr>
      <vt:lpstr>Generics – nullable – collection types</vt:lpstr>
      <vt:lpstr>Introduction</vt:lpstr>
      <vt:lpstr>Generics</vt:lpstr>
      <vt:lpstr>Without generics</vt:lpstr>
      <vt:lpstr>Non-Generic problems</vt:lpstr>
      <vt:lpstr>Non-generic problems Solutions</vt:lpstr>
      <vt:lpstr>Non-generic problems solutions</vt:lpstr>
      <vt:lpstr>Back to generics</vt:lpstr>
      <vt:lpstr>Generic constraints</vt:lpstr>
      <vt:lpstr>Generic constraints</vt:lpstr>
      <vt:lpstr>Generic constraints</vt:lpstr>
      <vt:lpstr>Nullable types</vt:lpstr>
      <vt:lpstr>Nullable types - Examples</vt:lpstr>
      <vt:lpstr>Nullable types - members</vt:lpstr>
      <vt:lpstr>Nullable types - members</vt:lpstr>
      <vt:lpstr>Nullable types - conversions</vt:lpstr>
      <vt:lpstr>Nullable types - ?? operator</vt:lpstr>
      <vt:lpstr>Enumerations (enums)</vt:lpstr>
      <vt:lpstr>Enumerations (enums)</vt:lpstr>
      <vt:lpstr>collections</vt:lpstr>
      <vt:lpstr>Array Lists</vt:lpstr>
      <vt:lpstr>List&lt;T&gt;</vt:lpstr>
      <vt:lpstr>Arraylist VS List&lt;T&gt;</vt:lpstr>
      <vt:lpstr>List&lt;T&gt; - some methods</vt:lpstr>
      <vt:lpstr>List&lt;T&gt;</vt:lpstr>
      <vt:lpstr>List&lt;T&gt;</vt:lpstr>
      <vt:lpstr>Dictionary&lt;TKey, TValue&gt; Class</vt:lpstr>
      <vt:lpstr>Dictionary&lt;TKey, TValue&gt; Class</vt:lpstr>
      <vt:lpstr>Dictionary&lt;TKey, TValue&gt; Class</vt:lpstr>
      <vt:lpstr>Dictionary&lt;TKey, TValue&gt; Class</vt:lpstr>
      <vt:lpstr>Dictionary&lt;TKey, TValue&gt; Class</vt:lpstr>
      <vt:lpstr>Equality comparison</vt:lpstr>
      <vt:lpstr>Equality comparison - IEqualityComparer</vt:lpstr>
      <vt:lpstr>Equality comparison - IEqualityComparer</vt:lpstr>
      <vt:lpstr>Equality comparison – Icomparer and comparer</vt:lpstr>
      <vt:lpstr>Equality comparison – Icomparer and comparer</vt:lpstr>
      <vt:lpstr>Assignment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– nullable – collection types</dc:title>
  <cp:lastModifiedBy>Ion Gandrabura</cp:lastModifiedBy>
  <cp:revision>11</cp:revision>
  <dcterms:modified xsi:type="dcterms:W3CDTF">2022-02-17T14:03:40Z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0x010100BADB32AC37F00247874D4427955735E9</vt:lpwstr>
  </property>
</Properties>
</file>