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79" r:id="rId7"/>
    <p:sldId id="312" r:id="rId8"/>
    <p:sldId id="313" r:id="rId9"/>
    <p:sldId id="314" r:id="rId10"/>
    <p:sldId id="315" r:id="rId11"/>
    <p:sldId id="317" r:id="rId12"/>
    <p:sldId id="318" r:id="rId13"/>
    <p:sldId id="320" r:id="rId14"/>
    <p:sldId id="321" r:id="rId15"/>
    <p:sldId id="325" r:id="rId16"/>
    <p:sldId id="324" r:id="rId17"/>
    <p:sldId id="322" r:id="rId18"/>
    <p:sldId id="328" r:id="rId19"/>
    <p:sldId id="326" r:id="rId20"/>
    <p:sldId id="327" r:id="rId21"/>
    <p:sldId id="335" r:id="rId22"/>
    <p:sldId id="323" r:id="rId23"/>
    <p:sldId id="329" r:id="rId24"/>
    <p:sldId id="333" r:id="rId25"/>
    <p:sldId id="334" r:id="rId26"/>
    <p:sldId id="330" r:id="rId27"/>
    <p:sldId id="336" r:id="rId28"/>
    <p:sldId id="260" r:id="rId29"/>
    <p:sldId id="311" r:id="rId30"/>
    <p:sldId id="33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74C33-D874-BCBB-5C3A-FACC252C633C}" v="2" dt="2022-02-08T12:20:36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sharpcorner.com/UploadFile/rmcochran/csharp_memory01122006130034PM/csharp_memory.aspx" TargetMode="External"/><Relationship Id="rId2" Type="http://schemas.openxmlformats.org/officeDocument/2006/relationships/hyperlink" Target="https://msdn.microsoft.com/en-us/library/ms228593.aspx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/>
              <a:t>C# Language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Sergiu Grajdean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9513" y="4450728"/>
            <a:ext cx="2920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Continous</a:t>
            </a:r>
            <a:r>
              <a:rPr lang="en-GB" dirty="0"/>
              <a:t> staff improvement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Variables that are based on reference types store references to their data (objects)</a:t>
            </a:r>
          </a:p>
          <a:p>
            <a:pPr algn="just"/>
            <a:r>
              <a:rPr lang="en-US" sz="1800" dirty="0"/>
              <a:t>Assigning one reference type variable to another copies the reference to instance (not the value itself)</a:t>
            </a:r>
          </a:p>
          <a:p>
            <a:pPr algn="just"/>
            <a:r>
              <a:rPr lang="en-US" sz="1800" dirty="0"/>
              <a:t>All reference types are derived from the </a:t>
            </a:r>
            <a:r>
              <a:rPr lang="en-US" sz="1800" dirty="0" err="1"/>
              <a:t>System.Object</a:t>
            </a:r>
            <a:r>
              <a:rPr lang="en-US" sz="1800" dirty="0"/>
              <a:t> or its descendants</a:t>
            </a:r>
          </a:p>
          <a:p>
            <a:pPr algn="just"/>
            <a:r>
              <a:rPr lang="en-US" sz="1800" dirty="0"/>
              <a:t>A reference type can store the null value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346469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57" y="3207855"/>
            <a:ext cx="564911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469557" y="1261366"/>
            <a:ext cx="7146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p1 points to {X=0, Y=0}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p1.X = 3;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p1 points to {X=1, Y=0}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p1.Y = 9;          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p1 points to {X=1, Y=9}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 = p1;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p1 and p2 points to {X=1, Y=9}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p2.X = 5;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p1 and p2 points to {X=5, Y=9}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" y="2879514"/>
            <a:ext cx="5502875" cy="25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reference can be assigned the literal null, indicating that the reference points to no object</a:t>
            </a:r>
          </a:p>
          <a:p>
            <a:pPr algn="just"/>
            <a:r>
              <a:rPr lang="en-US" sz="1800" dirty="0"/>
              <a:t>A value type cannot ordinarily have a null value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2150752"/>
            <a:ext cx="6330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More code....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8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and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stack and the heap are the places where variables and constants reside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19" y="1595645"/>
            <a:ext cx="53816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6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stack is a block of memory for storing local variables and parameter</a:t>
            </a:r>
          </a:p>
          <a:p>
            <a:pPr algn="just"/>
            <a:r>
              <a:rPr lang="en-US" sz="1800" dirty="0"/>
              <a:t>The Stack is self-maintaining, meaning that it basically takes care of its own memory management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628650" y="2155902"/>
            <a:ext cx="60342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5;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a*x + b;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028" name="Picture 4" descr="https://documents.lucidchart.com/documents/527d49e8-862f-480c-8ecb-e950fe5389c5/pages/0_0?a=293&amp;x=383&amp;y=102&amp;w=374&amp;h=396&amp;store=1&amp;accept=image%2F*&amp;auth=LCA%203debebd5482ce95b04f224e0a8f87b9a71a0b3ac-ts%3D1436553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23" y="1935796"/>
            <a:ext cx="3472170" cy="366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75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err="1"/>
              <a:t>Struct</a:t>
            </a:r>
            <a:r>
              <a:rPr lang="en-US" sz="1800" dirty="0"/>
              <a:t> 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241472" y="1529237"/>
            <a:ext cx="84890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(){X = 3,Y=5};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(point);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2054" name="Picture 6" descr="https://documents.lucidchart.com/documents/e113fc65-36fe-43aa-9d8e-cdb9c37892f5/pages/0_0?a=284&amp;x=383&amp;y=97&amp;w=374&amp;h=506&amp;store=1&amp;accept=image%2F*&amp;auth=LCA%204fb9e70249263ca8054be3f0117d9a8fcba33c32-ts%3D14365549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4" y="930777"/>
            <a:ext cx="3657000" cy="49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9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heap is a block of memory in which objects (i.e., reference-type instances) reside</a:t>
            </a:r>
          </a:p>
          <a:p>
            <a:pPr algn="just"/>
            <a:r>
              <a:rPr lang="en-US" sz="1800" dirty="0"/>
              <a:t>The runtime has a garbage collector that periodically deallocates objects from the heap</a:t>
            </a:r>
          </a:p>
          <a:p>
            <a:pPr algn="just"/>
            <a:endParaRPr lang="en-US" sz="1800" b="1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3074" name="Picture 2" descr="https://documents.lucidchart.com/documents/65e198c8-8b85-4e57-97e2-ad68c708a73c/pages/0_0?a=144&amp;x=444&amp;y=108&amp;w=786&amp;h=243&amp;store=1&amp;accept=image%2F*&amp;auth=LCA%209f5942ab18d84cce70a78e61fc44a383debb9a7a-ts%3D143655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2" y="2525015"/>
            <a:ext cx="8772232" cy="270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2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109667" y="1170750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{X=3,Y=5};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(point);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4100" name="Picture 4" descr="https://documents.lucidchart.com/documents/966f44a5-40fe-4112-a403-0797eb7d9974/pages/0_0?a=334&amp;x=483&amp;y=102&amp;w=605&amp;h=375&amp;store=1&amp;accept=image%2F*&amp;auth=LCA%200691b84a0b80165c7722ccdc0324de50812b1a15-ts%3D14365558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724" y="1434262"/>
            <a:ext cx="6054418" cy="374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documents.lucidchart.com/documents/966f44a5-40fe-4112-a403-0797eb7d9974/pages/0_0?a=334&amp;x=483&amp;y=483&amp;w=605&amp;h=375&amp;store=1&amp;accept=image%2F*&amp;auth=LCA%2069f24c82ba3385a0cfef9e8fa2c69cefa3455b77-ts%3D14365558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724" y="1408836"/>
            <a:ext cx="6136576" cy="379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and unboxing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Boxing is the act of converting a value-type instance to a reference-type instance</a:t>
            </a:r>
          </a:p>
          <a:p>
            <a:pPr algn="just"/>
            <a:r>
              <a:rPr lang="en-US" sz="1800" dirty="0"/>
              <a:t>Unboxing reverses the operation, by casting the object back to the original value type</a:t>
            </a:r>
          </a:p>
          <a:p>
            <a:pPr algn="just"/>
            <a:r>
              <a:rPr lang="en-US" sz="1800" dirty="0"/>
              <a:t>Boxing copies the value-type instance into the new object, and unboxing copies the contents of the object back into a value-type instance</a:t>
            </a:r>
          </a:p>
          <a:p>
            <a:pPr algn="just"/>
            <a:r>
              <a:rPr lang="en-US" sz="1800" dirty="0"/>
              <a:t>Boxing 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Unboxing Example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786713" y="3334126"/>
            <a:ext cx="5770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9;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Box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6713" y="4509006"/>
            <a:ext cx="6387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Unbox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3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Parameters define the set of arguments that must be provided for that method</a:t>
            </a:r>
          </a:p>
          <a:p>
            <a:pPr algn="just"/>
            <a:r>
              <a:rPr lang="en-US" sz="1800" dirty="0"/>
              <a:t>By default, arguments in C# are passed by value</a:t>
            </a:r>
          </a:p>
          <a:p>
            <a:pPr algn="just"/>
            <a:r>
              <a:rPr lang="en-US" sz="1800" dirty="0"/>
              <a:t>To pass by reference, C# provides the </a:t>
            </a:r>
            <a:r>
              <a:rPr lang="en-US" sz="1800" b="1" i="1" dirty="0"/>
              <a:t>ref</a:t>
            </a:r>
            <a:r>
              <a:rPr lang="en-US" sz="1800" dirty="0"/>
              <a:t> parameter modifier</a:t>
            </a:r>
          </a:p>
          <a:p>
            <a:pPr algn="just"/>
            <a:r>
              <a:rPr lang="en-US" sz="1800" dirty="0"/>
              <a:t>An </a:t>
            </a:r>
            <a:r>
              <a:rPr lang="en-US" sz="1800" b="1" i="1" dirty="0"/>
              <a:t>out</a:t>
            </a:r>
            <a:r>
              <a:rPr lang="en-US" sz="1800" dirty="0"/>
              <a:t> argument is like a ref argument, except it</a:t>
            </a:r>
          </a:p>
          <a:p>
            <a:pPr lvl="1" algn="just"/>
            <a:r>
              <a:rPr lang="en-US" sz="1500" dirty="0"/>
              <a:t>Need not be assigned before going into the function</a:t>
            </a:r>
          </a:p>
          <a:p>
            <a:pPr lvl="1" algn="just"/>
            <a:r>
              <a:rPr lang="en-US" sz="1500" dirty="0"/>
              <a:t> Must be assigned before it comes out of the function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62167"/>
            <a:ext cx="7487165" cy="21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4482"/>
            <a:ext cx="6858000" cy="953572"/>
          </a:xfrm>
        </p:spPr>
        <p:txBody>
          <a:bodyPr/>
          <a:lstStyle/>
          <a:p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05" y="1682621"/>
            <a:ext cx="7424352" cy="3795541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First program in C#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Type Basic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Predefined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Value Types Versus Reference Types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Value types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Reference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stack and heap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Boxing and unboxing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Parameter modifiers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by value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ref 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arguments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388466" y="1348967"/>
            <a:ext cx="92827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 = 3, Y = 5};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a copy of "a" and "point"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//point = {X=3, Y=5}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= a +1;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change local variable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point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change copy of reference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ref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parameter can be passed by reference or by value, regardless of whether the parameter type is a reference type or a value type.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387179" y="1876262"/>
            <a:ext cx="90286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1;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X = 3, Y = 5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ask "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to deal directly with "a" and "point"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//point = {X=0, Y=0}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= a + 1;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increment "a"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point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"point" to another instance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18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out modifier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292442" y="1358353"/>
            <a:ext cx="81183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Main2()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//point = {X=0, Y=0}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= 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increment "a", a=a+1 - compile 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point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"point" to instance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97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non-static class can contain static methods, fields, properties, or events. </a:t>
            </a:r>
          </a:p>
          <a:p>
            <a:pPr algn="just"/>
            <a:r>
              <a:rPr lang="en-US" sz="1800" dirty="0"/>
              <a:t>The static member is callable on a class even when no instance of the class has been created. </a:t>
            </a:r>
          </a:p>
          <a:p>
            <a:pPr algn="just"/>
            <a:r>
              <a:rPr lang="en-US" sz="1800" dirty="0"/>
              <a:t>The static member is always accessed by the class name, not the instance name. </a:t>
            </a:r>
          </a:p>
          <a:p>
            <a:pPr algn="just"/>
            <a:r>
              <a:rPr lang="en-US" sz="1800" dirty="0"/>
              <a:t>Only one copy of a static member exists, regardless of how many instances of the class are created. </a:t>
            </a:r>
          </a:p>
          <a:p>
            <a:pPr algn="just"/>
            <a:r>
              <a:rPr lang="en-US" sz="1800" dirty="0"/>
              <a:t>Static methods and properties cannot access non-static fields and events in their containing type, and they cannot access an instance variable of any object unless it is explicitly passed in a method parameter.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4578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Static members example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2086392"/>
            <a:ext cx="77147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5;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 C#"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Foo();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 time error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0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7811531" cy="33177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a </a:t>
            </a:r>
            <a:r>
              <a:rPr lang="en-GB" dirty="0" err="1"/>
              <a:t>helLo</a:t>
            </a:r>
            <a:r>
              <a:rPr lang="en-GB" dirty="0"/>
              <a:t> world program in C#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instances of value types and reference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static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Write a method for each type of parameter modifier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boxing and unboxing to prove the understanding of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+Static constructor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+Threads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 err="1"/>
              <a:t>Albahari</a:t>
            </a:r>
            <a:r>
              <a:rPr lang="en-US" sz="1500" dirty="0"/>
              <a:t> J, </a:t>
            </a:r>
            <a:r>
              <a:rPr lang="en-US" sz="1500" dirty="0" err="1"/>
              <a:t>Albahari</a:t>
            </a:r>
            <a:r>
              <a:rPr lang="en-US" sz="1500" dirty="0"/>
              <a:t> B (2012). C# 5.0 in a Nutshell. </a:t>
            </a:r>
          </a:p>
          <a:p>
            <a:pPr algn="just"/>
            <a:r>
              <a:rPr lang="en-US" sz="1500" dirty="0">
                <a:hlinkClick r:id="rId2"/>
              </a:rPr>
              <a:t>MSDN</a:t>
            </a:r>
            <a:endParaRPr lang="en-US" sz="1500" dirty="0"/>
          </a:p>
          <a:p>
            <a:pPr algn="just"/>
            <a:r>
              <a:rPr lang="en-US" sz="1500" dirty="0">
                <a:hlinkClick r:id="rId3"/>
              </a:rPr>
              <a:t>Matthew Cochran, C# Heap(</a:t>
            </a:r>
            <a:r>
              <a:rPr lang="en-US" sz="1500" dirty="0" err="1">
                <a:hlinkClick r:id="rId3"/>
              </a:rPr>
              <a:t>ing</a:t>
            </a:r>
            <a:r>
              <a:rPr lang="en-US" sz="1500" dirty="0">
                <a:hlinkClick r:id="rId3"/>
              </a:rPr>
              <a:t>) Vs Stack(</a:t>
            </a:r>
            <a:r>
              <a:rPr lang="en-US" sz="1500" dirty="0" err="1">
                <a:hlinkClick r:id="rId3"/>
              </a:rPr>
              <a:t>ing</a:t>
            </a:r>
            <a:r>
              <a:rPr lang="en-US" sz="1500" dirty="0">
                <a:hlinkClick r:id="rId3"/>
              </a:rPr>
              <a:t>) in .NET: Part I </a:t>
            </a:r>
            <a:endParaRPr lang="en-US" sz="1500" dirty="0"/>
          </a:p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5165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51040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6709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92421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88519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8700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07.12.2015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11.02.2016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5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ro-RO" dirty="0"/>
                        <a:t>îțu Octavian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02.20.2022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/>
                        <a:t>Minor changes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82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Each program has an Entry Point</a:t>
            </a:r>
          </a:p>
          <a:p>
            <a:pPr algn="just"/>
            <a:r>
              <a:rPr lang="en-US" sz="1800" dirty="0"/>
              <a:t>Each program consists of statements</a:t>
            </a:r>
          </a:p>
          <a:p>
            <a:pPr algn="just"/>
            <a:r>
              <a:rPr lang="en-US" sz="1800" dirty="0"/>
              <a:t>First Hello World C# program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628650" y="2282039"/>
            <a:ext cx="86538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L2Basic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2*2;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4 to output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 C#"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52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96" y="3069116"/>
            <a:ext cx="5452021" cy="2694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C# compiler compiles source code, specified as a set of files with the .</a:t>
            </a:r>
            <a:r>
              <a:rPr lang="en-US" sz="1800" dirty="0" err="1"/>
              <a:t>cs</a:t>
            </a:r>
            <a:r>
              <a:rPr lang="en-US" sz="1800" dirty="0"/>
              <a:t> extension,  into  an  assembly</a:t>
            </a:r>
          </a:p>
          <a:p>
            <a:pPr algn="just"/>
            <a:r>
              <a:rPr lang="en-US" sz="1800" dirty="0"/>
              <a:t>An assembly can be either an application or a library</a:t>
            </a:r>
          </a:p>
          <a:p>
            <a:pPr algn="just"/>
            <a:r>
              <a:rPr lang="en-US" sz="1800" dirty="0"/>
              <a:t>A normal console or Windows application has a Main method and is an .exe file</a:t>
            </a:r>
          </a:p>
          <a:p>
            <a:pPr algn="just"/>
            <a:r>
              <a:rPr lang="en-US" sz="1800" dirty="0"/>
              <a:t>A library is a .</a:t>
            </a:r>
            <a:r>
              <a:rPr lang="en-US" sz="1800" dirty="0" err="1"/>
              <a:t>dll</a:t>
            </a:r>
            <a:r>
              <a:rPr lang="en-US" sz="1800" dirty="0"/>
              <a:t> and is equivalent to an .exe without an entry point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0859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3128"/>
            <a:ext cx="78867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A type defines the blueprint for a value</a:t>
            </a:r>
          </a:p>
          <a:p>
            <a:pPr algn="just"/>
            <a:r>
              <a:rPr lang="en-US" sz="1800" dirty="0"/>
              <a:t>All values in C# are instances of a type</a:t>
            </a:r>
          </a:p>
          <a:p>
            <a:pPr algn="just"/>
            <a:r>
              <a:rPr lang="en-US" sz="1800" dirty="0"/>
              <a:t>Predefined type examples: short, </a:t>
            </a:r>
            <a:r>
              <a:rPr lang="en-US" sz="1800" dirty="0" err="1"/>
              <a:t>int</a:t>
            </a:r>
            <a:r>
              <a:rPr lang="en-US" sz="1800" dirty="0"/>
              <a:t>, long, float, double, decimal, bool, char, string, object, etc.</a:t>
            </a:r>
          </a:p>
          <a:p>
            <a:pPr algn="just"/>
            <a:r>
              <a:rPr lang="en-US" sz="1800" dirty="0"/>
              <a:t>Complex types can be built from primitive types</a:t>
            </a:r>
          </a:p>
          <a:p>
            <a:pPr algn="just"/>
            <a:r>
              <a:rPr lang="en-US" sz="1800" dirty="0"/>
              <a:t>Class and </a:t>
            </a:r>
            <a:r>
              <a:rPr lang="en-US" sz="1800" dirty="0" err="1"/>
              <a:t>Struct</a:t>
            </a:r>
            <a:r>
              <a:rPr lang="en-US" sz="1800" dirty="0"/>
              <a:t> are basic units to build custom types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47700" y="33258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Versus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All C# types fall into the following categories</a:t>
            </a:r>
          </a:p>
          <a:p>
            <a:pPr lvl="1" algn="just"/>
            <a:r>
              <a:rPr lang="en-US" sz="1500" dirty="0"/>
              <a:t>Value types</a:t>
            </a:r>
          </a:p>
          <a:p>
            <a:pPr lvl="1" algn="just"/>
            <a:r>
              <a:rPr lang="en-US" sz="1500" dirty="0"/>
              <a:t>Reference types</a:t>
            </a:r>
          </a:p>
          <a:p>
            <a:pPr lvl="1" algn="just"/>
            <a:r>
              <a:rPr lang="en-US" sz="1500" dirty="0"/>
              <a:t>Generic type parameters</a:t>
            </a:r>
          </a:p>
          <a:p>
            <a:pPr lvl="1" algn="just"/>
            <a:r>
              <a:rPr lang="en-US" sz="1500" dirty="0"/>
              <a:t>Pointer types</a:t>
            </a:r>
          </a:p>
          <a:p>
            <a:pPr algn="just"/>
            <a:r>
              <a:rPr lang="en-US" sz="1800" dirty="0"/>
              <a:t>Value types comprise most built-in types (specifically, all numeric types, the char type, and the bool type) as well as custom </a:t>
            </a:r>
            <a:r>
              <a:rPr lang="en-US" sz="1800" dirty="0" err="1"/>
              <a:t>struct</a:t>
            </a:r>
            <a:r>
              <a:rPr lang="en-US" sz="1800" dirty="0"/>
              <a:t> and </a:t>
            </a:r>
            <a:r>
              <a:rPr lang="en-US" sz="1800" dirty="0" err="1"/>
              <a:t>enum</a:t>
            </a:r>
            <a:r>
              <a:rPr lang="en-US" sz="1800" dirty="0"/>
              <a:t> types</a:t>
            </a:r>
          </a:p>
          <a:p>
            <a:pPr algn="just"/>
            <a:r>
              <a:rPr lang="en-US" sz="1800" dirty="0"/>
              <a:t>Reference types comprise all class, array, delegate, and interface types</a:t>
            </a:r>
          </a:p>
          <a:p>
            <a:pPr algn="just"/>
            <a:r>
              <a:rPr lang="en-US" sz="1800" dirty="0"/>
              <a:t>The fundamental difference between value types and reference types is how they are handled in memory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466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Variables that are based on value types directly contain values</a:t>
            </a:r>
          </a:p>
          <a:p>
            <a:pPr algn="just"/>
            <a:r>
              <a:rPr lang="en-US" sz="1800" dirty="0"/>
              <a:t>Assigning one value type variable to another copies the contained value</a:t>
            </a:r>
          </a:p>
          <a:p>
            <a:pPr algn="just"/>
            <a:r>
              <a:rPr lang="en-US" sz="1800" dirty="0"/>
              <a:t>All value types are derived implicitly from the </a:t>
            </a:r>
            <a:r>
              <a:rPr lang="en-US" sz="1800" dirty="0" err="1"/>
              <a:t>System.ValueType</a:t>
            </a:r>
            <a:endParaRPr lang="en-US" sz="1800" dirty="0"/>
          </a:p>
          <a:p>
            <a:pPr algn="just"/>
            <a:r>
              <a:rPr lang="en-US" sz="1800" dirty="0"/>
              <a:t>A value type cannot contain the </a:t>
            </a:r>
            <a:r>
              <a:rPr lang="en-US" sz="1800" b="1" dirty="0"/>
              <a:t>null</a:t>
            </a:r>
            <a:r>
              <a:rPr lang="en-US" sz="1800" dirty="0"/>
              <a:t> value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50" y="2936069"/>
            <a:ext cx="4992377" cy="18358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6096" y="31894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6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05" y="2446797"/>
            <a:ext cx="1727243" cy="28706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1175813"/>
            <a:ext cx="7757469" cy="1493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7;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allocate 4 bytes of memory for "a", store 7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3;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allocate 8 bytes of memory for "b", store 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a;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allocate 4 bytes for "c" and copy value "7"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10;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"c" to 10, a is still equals to "7"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"a" to "5", "c" is equals "10"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0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6523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p1.X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p1.Y = 9;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 = p1;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p2.X = 5;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07" y="2909724"/>
            <a:ext cx="5738392" cy="21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4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B32AC37F00247874D4427955735E9" ma:contentTypeVersion="11" ma:contentTypeDescription="Create a new document." ma:contentTypeScope="" ma:versionID="af0b23bc888412d7df4b506d671534db">
  <xsd:schema xmlns:xsd="http://www.w3.org/2001/XMLSchema" xmlns:xs="http://www.w3.org/2001/XMLSchema" xmlns:p="http://schemas.microsoft.com/office/2006/metadata/properties" xmlns:ns2="20400e34-d395-42f5-8494-f20c6592eb2c" xmlns:ns3="532134fb-f5a0-4ded-9879-b62317c7c28f" targetNamespace="http://schemas.microsoft.com/office/2006/metadata/properties" ma:root="true" ma:fieldsID="954d504ce1b6d3b712fb5210bc47abf2" ns2:_="" ns3:_="">
    <xsd:import namespace="20400e34-d395-42f5-8494-f20c6592eb2c"/>
    <xsd:import namespace="532134fb-f5a0-4ded-9879-b62317c7c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00e34-d395-42f5-8494-f20c6592e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81eefaf-e118-49aa-818c-bc75380c65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7f33e51-8bca-4508-85d8-bf7a3adc7f05}" ma:internalName="TaxCatchAll" ma:showField="CatchAllData" ma:web="532134fb-f5a0-4ded-9879-b62317c7c2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0400e34-d395-42f5-8494-f20c6592eb2c">
      <Terms xmlns="http://schemas.microsoft.com/office/infopath/2007/PartnerControls"/>
    </lcf76f155ced4ddcb4097134ff3c332f>
    <TaxCatchAll xmlns="532134fb-f5a0-4ded-9879-b62317c7c28f" xsi:nil="true"/>
  </documentManagement>
</p:properties>
</file>

<file path=customXml/itemProps1.xml><?xml version="1.0" encoding="utf-8"?>
<ds:datastoreItem xmlns:ds="http://schemas.openxmlformats.org/officeDocument/2006/customXml" ds:itemID="{BC15F091-22E4-4D96-BE89-D6BF45330B93}"/>
</file>

<file path=customXml/itemProps2.xml><?xml version="1.0" encoding="utf-8"?>
<ds:datastoreItem xmlns:ds="http://schemas.openxmlformats.org/officeDocument/2006/customXml" ds:itemID="{42E7D576-107A-4C1F-AC1C-30D055CFD0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0BC6CA-CB5B-474F-BD95-338395C2846B}">
  <ds:schemaRefs>
    <ds:schemaRef ds:uri="http://purl.org/dc/terms/"/>
    <ds:schemaRef ds:uri="532134fb-f5a0-4ded-9879-b62317c7c28f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sharepoint/v3"/>
    <ds:schemaRef ds:uri="http://www.w3.org/XML/1998/namespace"/>
    <ds:schemaRef ds:uri="33e4a1ea-af2b-4409-80d7-554cb809ebf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2493</TotalTime>
  <Words>1864</Words>
  <Application>Microsoft Office PowerPoint</Application>
  <PresentationFormat>On-screen Show (4:3)</PresentationFormat>
  <Paragraphs>305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Franklin Gothic Book</vt:lpstr>
      <vt:lpstr>Franklin Gothic Medium</vt:lpstr>
      <vt:lpstr>Office Theme</vt:lpstr>
      <vt:lpstr>C# Language Basic</vt:lpstr>
      <vt:lpstr>OBjectives</vt:lpstr>
      <vt:lpstr>First program in C#</vt:lpstr>
      <vt:lpstr>Compilation</vt:lpstr>
      <vt:lpstr>Type Basic</vt:lpstr>
      <vt:lpstr>Value Types Versus Reference Types</vt:lpstr>
      <vt:lpstr>Value types</vt:lpstr>
      <vt:lpstr>Value types</vt:lpstr>
      <vt:lpstr>Value types</vt:lpstr>
      <vt:lpstr>Reference types </vt:lpstr>
      <vt:lpstr>Reference types</vt:lpstr>
      <vt:lpstr>Null</vt:lpstr>
      <vt:lpstr>The stack and heap</vt:lpstr>
      <vt:lpstr>Stack</vt:lpstr>
      <vt:lpstr>Stack</vt:lpstr>
      <vt:lpstr>Heap</vt:lpstr>
      <vt:lpstr>Heap</vt:lpstr>
      <vt:lpstr>Boxing and unboxing </vt:lpstr>
      <vt:lpstr>Parameter modifiers</vt:lpstr>
      <vt:lpstr>Passing arguments by value</vt:lpstr>
      <vt:lpstr>The ref modifier</vt:lpstr>
      <vt:lpstr>The out modifier </vt:lpstr>
      <vt:lpstr>Static members</vt:lpstr>
      <vt:lpstr>Static members</vt:lpstr>
      <vt:lpstr>Assignment</vt:lpstr>
      <vt:lpstr>References </vt:lpstr>
      <vt:lpstr>Revisions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Petru Cervac</cp:lastModifiedBy>
  <cp:revision>367</cp:revision>
  <dcterms:created xsi:type="dcterms:W3CDTF">2014-05-22T08:31:16Z</dcterms:created>
  <dcterms:modified xsi:type="dcterms:W3CDTF">2022-07-22T14:49:43Z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0x010100BADB32AC37F00247874D4427955735E9</vt:lpwstr>
  </property>
</Properties>
</file>