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357" r:id="rId7"/>
    <p:sldId id="358" r:id="rId8"/>
    <p:sldId id="318" r:id="rId9"/>
    <p:sldId id="359" r:id="rId10"/>
    <p:sldId id="360" r:id="rId11"/>
    <p:sldId id="319" r:id="rId12"/>
    <p:sldId id="361" r:id="rId13"/>
    <p:sldId id="362" r:id="rId14"/>
    <p:sldId id="363" r:id="rId15"/>
    <p:sldId id="364" r:id="rId16"/>
    <p:sldId id="365" r:id="rId17"/>
    <p:sldId id="366" r:id="rId18"/>
    <p:sldId id="368" r:id="rId19"/>
    <p:sldId id="369" r:id="rId20"/>
    <p:sldId id="370" r:id="rId21"/>
    <p:sldId id="371" r:id="rId22"/>
    <p:sldId id="372" r:id="rId23"/>
    <p:sldId id="373" r:id="rId24"/>
    <p:sldId id="343" r:id="rId25"/>
    <p:sldId id="340" r:id="rId26"/>
    <p:sldId id="375" r:id="rId27"/>
    <p:sldId id="376" r:id="rId28"/>
    <p:sldId id="377" r:id="rId29"/>
    <p:sldId id="350" r:id="rId30"/>
    <p:sldId id="351" r:id="rId31"/>
    <p:sldId id="374" r:id="rId32"/>
    <p:sldId id="341" r:id="rId33"/>
    <p:sldId id="346" r:id="rId34"/>
    <p:sldId id="347" r:id="rId35"/>
    <p:sldId id="348" r:id="rId36"/>
    <p:sldId id="349" r:id="rId37"/>
    <p:sldId id="352" r:id="rId38"/>
    <p:sldId id="353" r:id="rId39"/>
    <p:sldId id="354" r:id="rId40"/>
    <p:sldId id="355" r:id="rId41"/>
    <p:sldId id="378" r:id="rId42"/>
    <p:sldId id="379" r:id="rId43"/>
    <p:sldId id="380" r:id="rId44"/>
    <p:sldId id="381" r:id="rId45"/>
    <p:sldId id="382" r:id="rId46"/>
    <p:sldId id="383" r:id="rId47"/>
    <p:sldId id="384" r:id="rId48"/>
    <p:sldId id="367" r:id="rId49"/>
    <p:sldId id="334" r:id="rId50"/>
    <p:sldId id="335" r:id="rId51"/>
    <p:sldId id="336" r:id="rId52"/>
    <p:sldId id="337" r:id="rId53"/>
    <p:sldId id="338" r:id="rId54"/>
    <p:sldId id="339" r:id="rId55"/>
    <p:sldId id="260" r:id="rId56"/>
    <p:sldId id="311" r:id="rId57"/>
    <p:sldId id="35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100" d="100"/>
          <a:sy n="100" d="100"/>
        </p:scale>
        <p:origin x="1022" y="-3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Marinescu" userId="S::adrian.marinescu@amdaris.com::1dd85194-d59b-4c4e-82c3-18551669e616" providerId="AD" clId="Web-{9B8801BC-E9FE-965A-36A2-1F4AE52CC52A}"/>
    <pc:docChg chg="modSld">
      <pc:chgData name="Adrian Marinescu" userId="S::adrian.marinescu@amdaris.com::1dd85194-d59b-4c4e-82c3-18551669e616" providerId="AD" clId="Web-{9B8801BC-E9FE-965A-36A2-1F4AE52CC52A}" dt="2019-07-22T06:42:45.574" v="0" actId="1076"/>
      <pc:docMkLst>
        <pc:docMk/>
      </pc:docMkLst>
      <pc:sldChg chg="modSp">
        <pc:chgData name="Adrian Marinescu" userId="S::adrian.marinescu@amdaris.com::1dd85194-d59b-4c4e-82c3-18551669e616" providerId="AD" clId="Web-{9B8801BC-E9FE-965A-36A2-1F4AE52CC52A}" dt="2019-07-22T06:42:45.574" v="0" actId="1076"/>
        <pc:sldMkLst>
          <pc:docMk/>
          <pc:sldMk cId="2538144954" sldId="351"/>
        </pc:sldMkLst>
        <pc:spChg chg="mod">
          <ac:chgData name="Adrian Marinescu" userId="S::adrian.marinescu@amdaris.com::1dd85194-d59b-4c4e-82c3-18551669e616" providerId="AD" clId="Web-{9B8801BC-E9FE-965A-36A2-1F4AE52CC52A}" dt="2019-07-22T06:42:45.574" v="0" actId="1076"/>
          <ac:spMkLst>
            <pc:docMk/>
            <pc:sldMk cId="2538144954" sldId="35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de.google.com/p/dapper-dot-net/" TargetMode="External"/><Relationship Id="rId2" Type="http://schemas.openxmlformats.org/officeDocument/2006/relationships/hyperlink" Target="https://github.com/robconery/massiv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sdn.microsoft.com/en-us/library/ms173105.aspx" TargetMode="External"/><Relationship Id="rId2" Type="http://schemas.openxmlformats.org/officeDocument/2006/relationships/hyperlink" Target="https://msdn.microsoft.com/en-us/library/cc488006.aspx" TargetMode="External"/><Relationship Id="rId1" Type="http://schemas.openxmlformats.org/officeDocument/2006/relationships/slideLayout" Target="../slideLayouts/slideLayout1.xml"/><Relationship Id="rId5" Type="http://schemas.openxmlformats.org/officeDocument/2006/relationships/hyperlink" Target="https://docs.microsoft.com/en-us/dotnet/articles/csharp/csharp-7" TargetMode="External"/><Relationship Id="rId4" Type="http://schemas.openxmlformats.org/officeDocument/2006/relationships/hyperlink" Target="https://msdn.microsoft.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C#4 &amp; C#6 C#7 features</a:t>
            </a:r>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a:t>Sergiu </a:t>
            </a:r>
            <a:r>
              <a:rPr lang="en-US" dirty="0" err="1"/>
              <a:t>Grajdean</a:t>
            </a:r>
            <a:r>
              <a:rPr lang="en-US" dirty="0"/>
              <a:t> &amp; Maxim Procopenco &amp; Hohan </a:t>
            </a:r>
            <a:r>
              <a:rPr lang="en-US" dirty="0" err="1"/>
              <a:t>Iurie</a:t>
            </a:r>
            <a:r>
              <a:rPr lang="en-US" dirty="0"/>
              <a:t> &amp; </a:t>
            </a:r>
            <a:r>
              <a:rPr lang="en-US" dirty="0" err="1"/>
              <a:t>Lucash</a:t>
            </a:r>
            <a:r>
              <a:rPr lang="en-US" dirty="0"/>
              <a:t> </a:t>
            </a:r>
            <a:r>
              <a:rPr lang="en-US" dirty="0" err="1"/>
              <a:t>oleg</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a:t>Continuous </a:t>
            </a:r>
            <a:r>
              <a:rPr lang="en-GB" dirty="0"/>
              <a:t>staff improvement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Named arguments – Evaluation order</a:t>
            </a:r>
          </a:p>
        </p:txBody>
      </p:sp>
      <p:pic>
        <p:nvPicPr>
          <p:cNvPr id="6" name="Content Placeholder 5"/>
          <p:cNvPicPr>
            <a:picLocks noGrp="1" noChangeAspect="1"/>
          </p:cNvPicPr>
          <p:nvPr>
            <p:ph idx="1"/>
          </p:nvPr>
        </p:nvPicPr>
        <p:blipFill>
          <a:blip r:embed="rId2"/>
          <a:stretch>
            <a:fillRect/>
          </a:stretch>
        </p:blipFill>
        <p:spPr>
          <a:xfrm>
            <a:off x="753439" y="3818899"/>
            <a:ext cx="1533525" cy="1352550"/>
          </a:xfrm>
          <a:prstGeom prst="rect">
            <a:avLst/>
          </a:prstGeom>
        </p:spPr>
      </p:pic>
      <p:sp>
        <p:nvSpPr>
          <p:cNvPr id="4" name="Rectangle 3"/>
          <p:cNvSpPr/>
          <p:nvPr/>
        </p:nvSpPr>
        <p:spPr>
          <a:xfrm>
            <a:off x="628650" y="2466349"/>
            <a:ext cx="8653849"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3"/>
          <a:stretch>
            <a:fillRect/>
          </a:stretch>
        </p:blipFill>
        <p:spPr>
          <a:xfrm>
            <a:off x="628650" y="2210769"/>
            <a:ext cx="4086225" cy="1352550"/>
          </a:xfrm>
          <a:prstGeom prst="rect">
            <a:avLst/>
          </a:prstGeom>
        </p:spPr>
      </p:pic>
      <p:sp>
        <p:nvSpPr>
          <p:cNvPr id="8"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a:t>One should avoid changing execution order but it can potentially make code clearer. It is even worse when execution parameters depend one on another.</a:t>
            </a:r>
            <a:endParaRPr lang="en-US" sz="1500" dirty="0"/>
          </a:p>
        </p:txBody>
      </p:sp>
    </p:spTree>
    <p:extLst>
      <p:ext uri="{BB962C8B-B14F-4D97-AF65-F5344CB8AC3E}">
        <p14:creationId xmlns:p14="http://schemas.microsoft.com/office/powerpoint/2010/main" val="253805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Optional &amp; Named arguments – using two of them together</a:t>
            </a:r>
          </a:p>
        </p:txBody>
      </p:sp>
      <p:sp>
        <p:nvSpPr>
          <p:cNvPr id="4" name="Rectangle 3"/>
          <p:cNvSpPr/>
          <p:nvPr/>
        </p:nvSpPr>
        <p:spPr>
          <a:xfrm>
            <a:off x="628650" y="2466349"/>
            <a:ext cx="8653849" cy="369332"/>
          </a:xfrm>
          <a:prstGeom prst="rect">
            <a:avLst/>
          </a:prstGeom>
        </p:spPr>
        <p:txBody>
          <a:bodyPr wrap="square">
            <a:spAutoFit/>
          </a:bodyPr>
          <a:lstStyle/>
          <a:p>
            <a:endParaRPr lang="en-US" dirty="0"/>
          </a:p>
        </p:txBody>
      </p:sp>
      <p:sp>
        <p:nvSpPr>
          <p:cNvPr id="8"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a:t>Both techniques are often combined together.</a:t>
            </a:r>
          </a:p>
          <a:p>
            <a:pPr algn="just"/>
            <a:r>
              <a:rPr lang="en-US" sz="1800" dirty="0"/>
              <a:t>One extremely popular use case is to make objects </a:t>
            </a:r>
            <a:r>
              <a:rPr lang="en-US" sz="1800" i="1" dirty="0"/>
              <a:t>immutable (</a:t>
            </a:r>
            <a:r>
              <a:rPr lang="en-US" sz="1800" dirty="0"/>
              <a:t>unchangeable</a:t>
            </a:r>
            <a:r>
              <a:rPr lang="en-US" sz="1800" i="1" dirty="0"/>
              <a:t>)</a:t>
            </a:r>
            <a:r>
              <a:rPr lang="en-US" sz="1800" dirty="0"/>
              <a:t>.</a:t>
            </a:r>
            <a:endParaRPr lang="en-US" sz="1500" dirty="0"/>
          </a:p>
        </p:txBody>
      </p:sp>
      <p:pic>
        <p:nvPicPr>
          <p:cNvPr id="7" name="Picture 6"/>
          <p:cNvPicPr>
            <a:picLocks noChangeAspect="1"/>
          </p:cNvPicPr>
          <p:nvPr/>
        </p:nvPicPr>
        <p:blipFill>
          <a:blip r:embed="rId2"/>
          <a:stretch>
            <a:fillRect/>
          </a:stretch>
        </p:blipFill>
        <p:spPr>
          <a:xfrm>
            <a:off x="657225" y="2335618"/>
            <a:ext cx="4687507" cy="1197538"/>
          </a:xfrm>
          <a:prstGeom prst="rect">
            <a:avLst/>
          </a:prstGeom>
        </p:spPr>
      </p:pic>
      <p:pic>
        <p:nvPicPr>
          <p:cNvPr id="9" name="Picture 8"/>
          <p:cNvPicPr>
            <a:picLocks noChangeAspect="1"/>
          </p:cNvPicPr>
          <p:nvPr/>
        </p:nvPicPr>
        <p:blipFill>
          <a:blip r:embed="rId3"/>
          <a:stretch>
            <a:fillRect/>
          </a:stretch>
        </p:blipFill>
        <p:spPr>
          <a:xfrm>
            <a:off x="628650" y="3767959"/>
            <a:ext cx="4534160" cy="1168963"/>
          </a:xfrm>
          <a:prstGeom prst="rect">
            <a:avLst/>
          </a:prstGeom>
        </p:spPr>
      </p:pic>
    </p:spTree>
    <p:extLst>
      <p:ext uri="{BB962C8B-B14F-4D97-AF65-F5344CB8AC3E}">
        <p14:creationId xmlns:p14="http://schemas.microsoft.com/office/powerpoint/2010/main" val="195996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example - BEFORE</a:t>
            </a:r>
          </a:p>
        </p:txBody>
      </p:sp>
      <p:sp>
        <p:nvSpPr>
          <p:cNvPr id="4" name="Rectangle 3"/>
          <p:cNvSpPr/>
          <p:nvPr/>
        </p:nvSpPr>
        <p:spPr>
          <a:xfrm>
            <a:off x="628650" y="2466349"/>
            <a:ext cx="8653849" cy="369332"/>
          </a:xfrm>
          <a:prstGeom prst="rect">
            <a:avLst/>
          </a:prstGeom>
        </p:spPr>
        <p:txBody>
          <a:bodyPr wrap="square">
            <a:spAutoFit/>
          </a:bodyPr>
          <a:lstStyle/>
          <a:p>
            <a:endParaRPr lang="en-US" dirty="0"/>
          </a:p>
        </p:txBody>
      </p:sp>
      <p:sp>
        <p:nvSpPr>
          <p:cNvPr id="8"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1500" dirty="0"/>
          </a:p>
        </p:txBody>
      </p:sp>
      <p:pic>
        <p:nvPicPr>
          <p:cNvPr id="3" name="Picture 2"/>
          <p:cNvPicPr>
            <a:picLocks noChangeAspect="1"/>
          </p:cNvPicPr>
          <p:nvPr/>
        </p:nvPicPr>
        <p:blipFill>
          <a:blip r:embed="rId2"/>
          <a:stretch>
            <a:fillRect/>
          </a:stretch>
        </p:blipFill>
        <p:spPr>
          <a:xfrm>
            <a:off x="661987" y="1261366"/>
            <a:ext cx="7820025" cy="3857625"/>
          </a:xfrm>
          <a:prstGeom prst="rect">
            <a:avLst/>
          </a:prstGeom>
        </p:spPr>
      </p:pic>
    </p:spTree>
    <p:extLst>
      <p:ext uri="{BB962C8B-B14F-4D97-AF65-F5344CB8AC3E}">
        <p14:creationId xmlns:p14="http://schemas.microsoft.com/office/powerpoint/2010/main" val="62244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example - After</a:t>
            </a:r>
          </a:p>
        </p:txBody>
      </p:sp>
      <p:sp>
        <p:nvSpPr>
          <p:cNvPr id="4" name="Rectangle 3"/>
          <p:cNvSpPr/>
          <p:nvPr/>
        </p:nvSpPr>
        <p:spPr>
          <a:xfrm>
            <a:off x="628650" y="2466349"/>
            <a:ext cx="8653849" cy="369332"/>
          </a:xfrm>
          <a:prstGeom prst="rect">
            <a:avLst/>
          </a:prstGeom>
        </p:spPr>
        <p:txBody>
          <a:bodyPr wrap="square">
            <a:spAutoFit/>
          </a:bodyPr>
          <a:lstStyle/>
          <a:p>
            <a:endParaRPr lang="en-US" dirty="0"/>
          </a:p>
        </p:txBody>
      </p:sp>
      <p:sp>
        <p:nvSpPr>
          <p:cNvPr id="8"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1500" dirty="0"/>
          </a:p>
        </p:txBody>
      </p:sp>
      <p:pic>
        <p:nvPicPr>
          <p:cNvPr id="6" name="Picture 5"/>
          <p:cNvPicPr>
            <a:picLocks noChangeAspect="1"/>
          </p:cNvPicPr>
          <p:nvPr/>
        </p:nvPicPr>
        <p:blipFill>
          <a:blip r:embed="rId2"/>
          <a:stretch>
            <a:fillRect/>
          </a:stretch>
        </p:blipFill>
        <p:spPr>
          <a:xfrm>
            <a:off x="769337" y="1387881"/>
            <a:ext cx="5419725" cy="2895600"/>
          </a:xfrm>
          <a:prstGeom prst="rect">
            <a:avLst/>
          </a:prstGeom>
        </p:spPr>
      </p:pic>
    </p:spTree>
    <p:extLst>
      <p:ext uri="{BB962C8B-B14F-4D97-AF65-F5344CB8AC3E}">
        <p14:creationId xmlns:p14="http://schemas.microsoft.com/office/powerpoint/2010/main" val="27131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a:t>
            </a:r>
          </a:p>
        </p:txBody>
      </p:sp>
      <p:sp>
        <p:nvSpPr>
          <p:cNvPr id="3" name="Content Placeholder 2"/>
          <p:cNvSpPr>
            <a:spLocks noGrp="1"/>
          </p:cNvSpPr>
          <p:nvPr>
            <p:ph idx="1"/>
          </p:nvPr>
        </p:nvSpPr>
        <p:spPr/>
        <p:txBody>
          <a:bodyPr/>
          <a:lstStyle/>
          <a:p>
            <a:pPr algn="just"/>
            <a:r>
              <a:rPr lang="en-US" dirty="0"/>
              <a:t>C# has </a:t>
            </a:r>
            <a:r>
              <a:rPr lang="en-US" b="1" dirty="0"/>
              <a:t>always</a:t>
            </a:r>
            <a:r>
              <a:rPr lang="en-US" dirty="0"/>
              <a:t> been </a:t>
            </a:r>
            <a:r>
              <a:rPr lang="en-US" i="1" dirty="0"/>
              <a:t>statically</a:t>
            </a:r>
            <a:r>
              <a:rPr lang="en-US" dirty="0"/>
              <a:t> typed language. Since C# 4 it is partially dynamic.</a:t>
            </a:r>
          </a:p>
          <a:p>
            <a:pPr algn="just"/>
            <a:r>
              <a:rPr lang="en-US" dirty="0"/>
              <a:t>In simple words, a new static type called </a:t>
            </a:r>
            <a:r>
              <a:rPr lang="en-US" b="1" dirty="0"/>
              <a:t>dynamic</a:t>
            </a:r>
            <a:r>
              <a:rPr lang="en-US" dirty="0"/>
              <a:t>, which you can try to do almost anything with at compile time and let the framework sort it out at execution time.</a:t>
            </a:r>
          </a:p>
          <a:p>
            <a:pPr algn="just"/>
            <a:r>
              <a:rPr lang="en-US" dirty="0"/>
              <a:t>When introduced, it was aimed at interoperability and use with dynamic languages such as </a:t>
            </a:r>
            <a:r>
              <a:rPr lang="en-US" dirty="0" err="1"/>
              <a:t>IronPython</a:t>
            </a:r>
            <a:r>
              <a:rPr lang="en-US" dirty="0"/>
              <a:t>.</a:t>
            </a:r>
          </a:p>
          <a:p>
            <a:pPr algn="just"/>
            <a:r>
              <a:rPr lang="en-US" dirty="0"/>
              <a:t>Do use only when necessary, slower and </a:t>
            </a:r>
            <a:r>
              <a:rPr lang="en-US" dirty="0" smtClean="0"/>
              <a:t>in </a:t>
            </a:r>
            <a:r>
              <a:rPr lang="en-US" dirty="0"/>
              <a:t>most cases</a:t>
            </a:r>
            <a:r>
              <a:rPr lang="en-US" dirty="0"/>
              <a:t>. more complicated </a:t>
            </a:r>
            <a:endParaRPr lang="en-US" dirty="0"/>
          </a:p>
        </p:txBody>
      </p:sp>
    </p:spTree>
    <p:extLst>
      <p:ext uri="{BB962C8B-B14F-4D97-AF65-F5344CB8AC3E}">
        <p14:creationId xmlns:p14="http://schemas.microsoft.com/office/powerpoint/2010/main" val="56823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 - How it works</a:t>
            </a:r>
          </a:p>
        </p:txBody>
      </p:sp>
      <p:sp>
        <p:nvSpPr>
          <p:cNvPr id="3" name="Content Placeholder 2"/>
          <p:cNvSpPr>
            <a:spLocks noGrp="1"/>
          </p:cNvSpPr>
          <p:nvPr>
            <p:ph idx="1"/>
          </p:nvPr>
        </p:nvSpPr>
        <p:spPr/>
        <p:txBody>
          <a:bodyPr/>
          <a:lstStyle/>
          <a:p>
            <a:pPr algn="just"/>
            <a:r>
              <a:rPr lang="en-US" dirty="0"/>
              <a:t>The process of working out which member to use is called </a:t>
            </a:r>
            <a:r>
              <a:rPr lang="en-US" b="1" dirty="0"/>
              <a:t>binding</a:t>
            </a:r>
            <a:r>
              <a:rPr lang="en-US" dirty="0"/>
              <a:t>, and in a statically typed language it occurs at </a:t>
            </a:r>
            <a:r>
              <a:rPr lang="en-US" i="1" dirty="0"/>
              <a:t>compile time</a:t>
            </a:r>
            <a:r>
              <a:rPr lang="en-US" dirty="0"/>
              <a:t>.</a:t>
            </a:r>
          </a:p>
          <a:p>
            <a:pPr algn="just"/>
            <a:r>
              <a:rPr lang="en-US" dirty="0"/>
              <a:t>In a dynamically typed language, all of this binding occurs at </a:t>
            </a:r>
            <a:r>
              <a:rPr lang="en-US" i="1" dirty="0"/>
              <a:t>execution time</a:t>
            </a:r>
            <a:r>
              <a:rPr lang="en-US" dirty="0"/>
              <a:t>. </a:t>
            </a:r>
          </a:p>
          <a:p>
            <a:pPr algn="just"/>
            <a:r>
              <a:rPr lang="en-US" dirty="0"/>
              <a:t>A compiler or parser can check that the code is syntactically correct, but it can’t check that the methods you call and the properties you access are actually present.</a:t>
            </a:r>
          </a:p>
        </p:txBody>
      </p:sp>
    </p:spTree>
    <p:extLst>
      <p:ext uri="{BB962C8B-B14F-4D97-AF65-F5344CB8AC3E}">
        <p14:creationId xmlns:p14="http://schemas.microsoft.com/office/powerpoint/2010/main" val="10167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 - When to Use</a:t>
            </a:r>
          </a:p>
        </p:txBody>
      </p:sp>
      <p:sp>
        <p:nvSpPr>
          <p:cNvPr id="3" name="Content Placeholder 2"/>
          <p:cNvSpPr>
            <a:spLocks noGrp="1"/>
          </p:cNvSpPr>
          <p:nvPr>
            <p:ph idx="1"/>
          </p:nvPr>
        </p:nvSpPr>
        <p:spPr/>
        <p:txBody>
          <a:bodyPr/>
          <a:lstStyle/>
          <a:p>
            <a:pPr algn="just"/>
            <a:r>
              <a:rPr lang="en-US" dirty="0"/>
              <a:t>To call a method one, one needs to know the type of the object you’re calling it on and the types of the arguments.</a:t>
            </a:r>
          </a:p>
          <a:p>
            <a:pPr algn="just"/>
            <a:r>
              <a:rPr lang="en-US" dirty="0"/>
              <a:t>Sometimes you don’t know those types at compile time, even though you do know enough to be sure that the member will be present and correct when the code runs.</a:t>
            </a:r>
          </a:p>
        </p:txBody>
      </p:sp>
    </p:spTree>
    <p:extLst>
      <p:ext uri="{BB962C8B-B14F-4D97-AF65-F5344CB8AC3E}">
        <p14:creationId xmlns:p14="http://schemas.microsoft.com/office/powerpoint/2010/main" val="429146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a:t>
            </a:r>
          </a:p>
        </p:txBody>
      </p:sp>
      <p:sp>
        <p:nvSpPr>
          <p:cNvPr id="3" name="Content Placeholder 2"/>
          <p:cNvSpPr>
            <a:spLocks noGrp="1"/>
          </p:cNvSpPr>
          <p:nvPr>
            <p:ph idx="1"/>
          </p:nvPr>
        </p:nvSpPr>
        <p:spPr/>
        <p:txBody>
          <a:bodyPr>
            <a:normAutofit/>
          </a:bodyPr>
          <a:lstStyle/>
          <a:p>
            <a:pPr algn="just"/>
            <a:r>
              <a:rPr lang="en-US" dirty="0"/>
              <a:t>C# 4 introduces a new type called </a:t>
            </a:r>
            <a:r>
              <a:rPr lang="en-US" b="1" dirty="0"/>
              <a:t>dynamic</a:t>
            </a:r>
            <a:r>
              <a:rPr lang="en-US" dirty="0"/>
              <a:t>, a new CLR type.</a:t>
            </a:r>
          </a:p>
          <a:p>
            <a:pPr algn="just"/>
            <a:r>
              <a:rPr lang="en-US" dirty="0"/>
              <a:t>Instead of emitting IL to execute the code directly, the compiler generates code that calls into the DLR with all the required information. The rest of the work is performed at execution time.</a:t>
            </a:r>
          </a:p>
          <a:p>
            <a:pPr marL="457200" indent="-457200" algn="just">
              <a:buFont typeface="+mj-lt"/>
              <a:buAutoNum type="arabicPeriod"/>
            </a:pPr>
            <a:r>
              <a:rPr lang="en-US" dirty="0"/>
              <a:t>An </a:t>
            </a:r>
            <a:r>
              <a:rPr lang="en-US" b="1" dirty="0"/>
              <a:t>implicit</a:t>
            </a:r>
            <a:r>
              <a:rPr lang="en-US" dirty="0"/>
              <a:t> conversion exists from almost any CLR type to </a:t>
            </a:r>
            <a:r>
              <a:rPr lang="en-US" i="1" dirty="0"/>
              <a:t>dynamic</a:t>
            </a:r>
            <a:r>
              <a:rPr lang="en-US" dirty="0"/>
              <a:t>.</a:t>
            </a:r>
          </a:p>
          <a:p>
            <a:pPr marL="457200" indent="-457200" algn="just">
              <a:buFont typeface="+mj-lt"/>
              <a:buAutoNum type="arabicPeriod"/>
            </a:pPr>
            <a:r>
              <a:rPr lang="en-US" dirty="0"/>
              <a:t> An </a:t>
            </a:r>
            <a:r>
              <a:rPr lang="en-US" b="1" dirty="0"/>
              <a:t>implicit</a:t>
            </a:r>
            <a:r>
              <a:rPr lang="en-US" dirty="0"/>
              <a:t> conversion exists from any expression of type dynamic to almost any CLR type.</a:t>
            </a:r>
          </a:p>
          <a:p>
            <a:pPr marL="457200" indent="-457200" algn="just">
              <a:buFont typeface="+mj-lt"/>
              <a:buAutoNum type="arabicPeriod"/>
            </a:pPr>
            <a:r>
              <a:rPr lang="en-US" dirty="0"/>
              <a:t>Expressions that use a value of type dynamic are usually evaluated dynamically.</a:t>
            </a:r>
          </a:p>
          <a:p>
            <a:pPr marL="457200" indent="-457200" algn="just">
              <a:buFont typeface="+mj-lt"/>
              <a:buAutoNum type="arabicPeriod"/>
            </a:pPr>
            <a:r>
              <a:rPr lang="en-US" dirty="0"/>
              <a:t>The static type of a dynamically evaluated expression is usually dynamic.</a:t>
            </a:r>
          </a:p>
          <a:p>
            <a:pPr algn="just"/>
            <a:endParaRPr lang="en-US" dirty="0"/>
          </a:p>
        </p:txBody>
      </p:sp>
    </p:spTree>
    <p:extLst>
      <p:ext uri="{BB962C8B-B14F-4D97-AF65-F5344CB8AC3E}">
        <p14:creationId xmlns:p14="http://schemas.microsoft.com/office/powerpoint/2010/main" val="235263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 - EXAMPLE</a:t>
            </a:r>
          </a:p>
        </p:txBody>
      </p:sp>
      <p:pic>
        <p:nvPicPr>
          <p:cNvPr id="4" name="Content Placeholder 3"/>
          <p:cNvPicPr>
            <a:picLocks noGrp="1" noChangeAspect="1"/>
          </p:cNvPicPr>
          <p:nvPr>
            <p:ph idx="1"/>
          </p:nvPr>
        </p:nvPicPr>
        <p:blipFill>
          <a:blip r:embed="rId2"/>
          <a:stretch>
            <a:fillRect/>
          </a:stretch>
        </p:blipFill>
        <p:spPr>
          <a:xfrm>
            <a:off x="794398" y="1180350"/>
            <a:ext cx="5133975" cy="1114425"/>
          </a:xfrm>
          <a:prstGeom prst="rect">
            <a:avLst/>
          </a:prstGeom>
        </p:spPr>
      </p:pic>
      <p:sp>
        <p:nvSpPr>
          <p:cNvPr id="5" name="TextBox 4"/>
          <p:cNvSpPr txBox="1"/>
          <p:nvPr/>
        </p:nvSpPr>
        <p:spPr>
          <a:xfrm>
            <a:off x="794398" y="2412542"/>
            <a:ext cx="3662093" cy="369332"/>
          </a:xfrm>
          <a:prstGeom prst="rect">
            <a:avLst/>
          </a:prstGeom>
          <a:noFill/>
        </p:spPr>
        <p:txBody>
          <a:bodyPr wrap="none" rtlCol="0">
            <a:spAutoFit/>
          </a:bodyPr>
          <a:lstStyle/>
          <a:p>
            <a:r>
              <a:rPr lang="en-US" dirty="0"/>
              <a:t>Expected result </a:t>
            </a:r>
            <a:r>
              <a:rPr lang="en-US" i="1" dirty="0"/>
              <a:t>First!, Second!, Third!</a:t>
            </a:r>
          </a:p>
        </p:txBody>
      </p:sp>
      <p:pic>
        <p:nvPicPr>
          <p:cNvPr id="9" name="Picture 8"/>
          <p:cNvPicPr>
            <a:picLocks noChangeAspect="1"/>
          </p:cNvPicPr>
          <p:nvPr/>
        </p:nvPicPr>
        <p:blipFill>
          <a:blip r:embed="rId3"/>
          <a:stretch>
            <a:fillRect/>
          </a:stretch>
        </p:blipFill>
        <p:spPr>
          <a:xfrm>
            <a:off x="794398" y="3210059"/>
            <a:ext cx="4552950" cy="1828800"/>
          </a:xfrm>
          <a:prstGeom prst="rect">
            <a:avLst/>
          </a:prstGeom>
        </p:spPr>
      </p:pic>
    </p:spTree>
    <p:extLst>
      <p:ext uri="{BB962C8B-B14F-4D97-AF65-F5344CB8AC3E}">
        <p14:creationId xmlns:p14="http://schemas.microsoft.com/office/powerpoint/2010/main" val="202673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 - COM USAGE</a:t>
            </a:r>
          </a:p>
        </p:txBody>
      </p:sp>
      <p:pic>
        <p:nvPicPr>
          <p:cNvPr id="6" name="Content Placeholder 5"/>
          <p:cNvPicPr>
            <a:picLocks noGrp="1" noChangeAspect="1"/>
          </p:cNvPicPr>
          <p:nvPr>
            <p:ph idx="1"/>
          </p:nvPr>
        </p:nvPicPr>
        <p:blipFill>
          <a:blip r:embed="rId2"/>
          <a:stretch>
            <a:fillRect/>
          </a:stretch>
        </p:blipFill>
        <p:spPr>
          <a:xfrm>
            <a:off x="736779" y="1423507"/>
            <a:ext cx="5867400" cy="1581150"/>
          </a:xfrm>
          <a:prstGeom prst="rect">
            <a:avLst/>
          </a:prstGeom>
        </p:spPr>
      </p:pic>
      <p:pic>
        <p:nvPicPr>
          <p:cNvPr id="7" name="Picture 6"/>
          <p:cNvPicPr>
            <a:picLocks noChangeAspect="1"/>
          </p:cNvPicPr>
          <p:nvPr/>
        </p:nvPicPr>
        <p:blipFill>
          <a:blip r:embed="rId3"/>
          <a:stretch>
            <a:fillRect/>
          </a:stretch>
        </p:blipFill>
        <p:spPr>
          <a:xfrm>
            <a:off x="708204" y="3269690"/>
            <a:ext cx="5924550" cy="1838325"/>
          </a:xfrm>
          <a:prstGeom prst="rect">
            <a:avLst/>
          </a:prstGeom>
        </p:spPr>
      </p:pic>
    </p:spTree>
    <p:extLst>
      <p:ext uri="{BB962C8B-B14F-4D97-AF65-F5344CB8AC3E}">
        <p14:creationId xmlns:p14="http://schemas.microsoft.com/office/powerpoint/2010/main" val="72969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a:t>OBjectives</a:t>
            </a:r>
            <a:endParaRPr lang="en-US" dirty="0"/>
          </a:p>
        </p:txBody>
      </p:sp>
      <p:sp>
        <p:nvSpPr>
          <p:cNvPr id="3" name="Subtitle 2"/>
          <p:cNvSpPr>
            <a:spLocks noGrp="1"/>
          </p:cNvSpPr>
          <p:nvPr>
            <p:ph type="subTitle" idx="1"/>
          </p:nvPr>
        </p:nvSpPr>
        <p:spPr>
          <a:xfrm>
            <a:off x="1274805" y="1682621"/>
            <a:ext cx="7424352" cy="3795541"/>
          </a:xfrm>
        </p:spPr>
        <p:txBody>
          <a:bodyPr>
            <a:normAutofit/>
          </a:bodyPr>
          <a:lstStyle/>
          <a:p>
            <a:pPr marL="285750" indent="-285750" algn="l">
              <a:buFont typeface="Arial" panose="020B0604020202020204" pitchFamily="34" charset="0"/>
              <a:buChar char="•"/>
            </a:pPr>
            <a:r>
              <a:rPr lang="en-US" dirty="0"/>
              <a:t>C# Evolution</a:t>
            </a:r>
          </a:p>
          <a:p>
            <a:pPr marL="285750" indent="-285750" algn="l">
              <a:buFont typeface="Arial" panose="020B0604020202020204" pitchFamily="34" charset="0"/>
              <a:buChar char="•"/>
            </a:pPr>
            <a:r>
              <a:rPr lang="en-US" dirty="0"/>
              <a:t>C#4 Features</a:t>
            </a:r>
          </a:p>
          <a:p>
            <a:pPr marL="285750" indent="-285750" algn="l">
              <a:buFont typeface="Arial" panose="020B0604020202020204" pitchFamily="34" charset="0"/>
              <a:buChar char="•"/>
            </a:pPr>
            <a:r>
              <a:rPr lang="en-US" dirty="0"/>
              <a:t>C#6 Features</a:t>
            </a:r>
          </a:p>
          <a:p>
            <a:pPr marL="285750" indent="-285750" algn="l">
              <a:buFont typeface="Arial" panose="020B0604020202020204" pitchFamily="34" charset="0"/>
              <a:buChar char="•"/>
            </a:pPr>
            <a:r>
              <a:rPr lang="en-US" dirty="0"/>
              <a:t>C#7 Features</a:t>
            </a:r>
          </a:p>
          <a:p>
            <a:pPr marL="285750" indent="-285750" algn="l">
              <a:buFont typeface="Arial" panose="020B0604020202020204" pitchFamily="34" charset="0"/>
              <a:buChar char="•"/>
            </a:pPr>
            <a:r>
              <a:rPr lang="en-US" dirty="0"/>
              <a:t>Casting and Reference Conversions</a:t>
            </a:r>
          </a:p>
          <a:p>
            <a:pPr marL="628650" lvl="1" indent="-285750" algn="l">
              <a:buFont typeface="Arial" panose="020B0604020202020204" pitchFamily="34" charset="0"/>
              <a:buChar char="•"/>
            </a:pPr>
            <a:r>
              <a:rPr lang="en-US" dirty="0"/>
              <a:t>Implicit Conversions</a:t>
            </a:r>
          </a:p>
          <a:p>
            <a:pPr marL="628650" lvl="1" indent="-285750" algn="l">
              <a:buFont typeface="Arial" panose="020B0604020202020204" pitchFamily="34" charset="0"/>
              <a:buChar char="•"/>
            </a:pPr>
            <a:r>
              <a:rPr lang="en-US" dirty="0"/>
              <a:t>Explicit Conversions</a:t>
            </a:r>
          </a:p>
          <a:p>
            <a:pPr marL="628650" lvl="1" indent="-285750" algn="l">
              <a:buFont typeface="Arial" panose="020B0604020202020204" pitchFamily="34" charset="0"/>
              <a:buChar char="•"/>
            </a:pPr>
            <a:r>
              <a:rPr lang="en-US" dirty="0"/>
              <a:t>Type Conversion Exceptions at Run Time</a:t>
            </a:r>
          </a:p>
          <a:p>
            <a:pPr marL="628650" lvl="1" indent="-285750" algn="l">
              <a:buFont typeface="Arial" panose="020B0604020202020204" pitchFamily="34" charset="0"/>
              <a:buChar char="•"/>
            </a:pPr>
            <a:r>
              <a:rPr lang="en-US" dirty="0"/>
              <a:t>Safe Type cast : AS operator</a:t>
            </a:r>
          </a:p>
          <a:p>
            <a:pPr marL="628650" lvl="1" indent="-285750" algn="l">
              <a:buFont typeface="Arial" panose="020B0604020202020204" pitchFamily="34" charset="0"/>
              <a:buChar char="•"/>
            </a:pPr>
            <a:r>
              <a:rPr lang="en-US" dirty="0"/>
              <a:t>Safe Type cast : IS operator</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in C# - Real World Usage</a:t>
            </a:r>
          </a:p>
        </p:txBody>
      </p:sp>
      <p:sp>
        <p:nvSpPr>
          <p:cNvPr id="3" name="Content Placeholder 2"/>
          <p:cNvSpPr>
            <a:spLocks noGrp="1"/>
          </p:cNvSpPr>
          <p:nvPr>
            <p:ph idx="1"/>
          </p:nvPr>
        </p:nvSpPr>
        <p:spPr/>
        <p:txBody>
          <a:bodyPr>
            <a:normAutofit/>
          </a:bodyPr>
          <a:lstStyle/>
          <a:p>
            <a:pPr algn="just"/>
            <a:r>
              <a:rPr lang="en-US" dirty="0"/>
              <a:t>Massive  (</a:t>
            </a:r>
            <a:r>
              <a:rPr lang="en-US" dirty="0">
                <a:hlinkClick r:id="rId2"/>
              </a:rPr>
              <a:t>https://github.com/robconery/massive</a:t>
            </a:r>
            <a:r>
              <a:rPr lang="en-US" dirty="0"/>
              <a:t>),</a:t>
            </a:r>
          </a:p>
          <a:p>
            <a:pPr algn="just"/>
            <a:r>
              <a:rPr lang="en-US" dirty="0"/>
              <a:t>Dapper (</a:t>
            </a:r>
            <a:r>
              <a:rPr lang="en-US" dirty="0">
                <a:hlinkClick r:id="rId3"/>
              </a:rPr>
              <a:t>http://code.google.com/p/dapper-dot-net/</a:t>
            </a:r>
            <a:r>
              <a:rPr lang="en-US" dirty="0"/>
              <a:t>),</a:t>
            </a:r>
          </a:p>
          <a:p>
            <a:pPr algn="just"/>
            <a:r>
              <a:rPr lang="en-US" dirty="0"/>
              <a:t>Json.NET  (</a:t>
            </a:r>
            <a:r>
              <a:rPr lang="en-US" u="sng" dirty="0"/>
              <a:t>http://json.codeplex.com</a:t>
            </a:r>
            <a:r>
              <a:rPr lang="en-US" dirty="0"/>
              <a:t>). </a:t>
            </a:r>
          </a:p>
          <a:p>
            <a:pPr marL="0" indent="0" algn="just">
              <a:buNone/>
            </a:pPr>
            <a:r>
              <a:rPr lang="en-US" dirty="0"/>
              <a:t>These examples are all at data boundaries—whether that’s when talking to a database, or serializing and </a:t>
            </a:r>
            <a:r>
              <a:rPr lang="en-US" dirty="0" err="1"/>
              <a:t>deserializing</a:t>
            </a:r>
            <a:r>
              <a:rPr lang="en-US" dirty="0"/>
              <a:t> JSON</a:t>
            </a:r>
          </a:p>
        </p:txBody>
      </p:sp>
    </p:spTree>
    <p:extLst>
      <p:ext uri="{BB962C8B-B14F-4D97-AF65-F5344CB8AC3E}">
        <p14:creationId xmlns:p14="http://schemas.microsoft.com/office/powerpoint/2010/main" val="219806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4.bp.blogspot.com/-kzzg0buTjd8/Vel0wxYBHEI/AAAAAAAAEAk/xPzJ6K1M0Xg/s1600/C-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44" y="1637924"/>
            <a:ext cx="6858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3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Properties – Old Way</a:t>
            </a:r>
          </a:p>
        </p:txBody>
      </p:sp>
      <p:sp>
        <p:nvSpPr>
          <p:cNvPr id="3" name="Content Placeholder 2"/>
          <p:cNvSpPr>
            <a:spLocks noGrp="1"/>
          </p:cNvSpPr>
          <p:nvPr>
            <p:ph idx="1"/>
          </p:nvPr>
        </p:nvSpPr>
        <p:spPr/>
        <p:txBody>
          <a:bodyPr numCol="1">
            <a:noAutofit/>
          </a:bodyPr>
          <a:lstStyle/>
          <a:p>
            <a:pPr marL="0" indent="0" algn="just">
              <a:buNone/>
            </a:pPr>
            <a:endParaRPr lang="en-US" sz="1800" dirty="0"/>
          </a:p>
          <a:p>
            <a:pPr marL="0" indent="0" algn="just">
              <a:buNone/>
            </a:pPr>
            <a:r>
              <a:rPr lang="en-US" sz="1800" dirty="0"/>
              <a:t> </a:t>
            </a:r>
          </a:p>
          <a:p>
            <a:pPr marL="0" indent="0" algn="just">
              <a:buNone/>
            </a:pPr>
            <a:endParaRPr lang="en-US" sz="1500" dirty="0"/>
          </a:p>
        </p:txBody>
      </p:sp>
      <p:sp>
        <p:nvSpPr>
          <p:cNvPr id="7" name="Rectangle 3"/>
          <p:cNvSpPr>
            <a:spLocks noChangeArrowheads="1"/>
          </p:cNvSpPr>
          <p:nvPr/>
        </p:nvSpPr>
        <p:spPr bwMode="auto">
          <a:xfrm>
            <a:off x="731680" y="1442863"/>
            <a:ext cx="703428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_name;</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_name; }</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get;set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a:t>
            </a:r>
            <a:r>
              <a:rPr lang="en-US" sz="1400" dirty="0" err="1">
                <a:solidFill>
                  <a:srgbClr val="2B91AF"/>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_name = name;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40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Properties – New Way</a:t>
            </a:r>
          </a:p>
        </p:txBody>
      </p:sp>
      <p:sp>
        <p:nvSpPr>
          <p:cNvPr id="3" name="Content Placeholder 2"/>
          <p:cNvSpPr>
            <a:spLocks noGrp="1"/>
          </p:cNvSpPr>
          <p:nvPr>
            <p:ph idx="1"/>
          </p:nvPr>
        </p:nvSpPr>
        <p:spPr/>
        <p:txBody>
          <a:bodyPr numCol="1">
            <a:noAutofit/>
          </a:bodyPr>
          <a:lstStyle/>
          <a:p>
            <a:pPr marL="0" indent="0" algn="just">
              <a:buNone/>
            </a:pPr>
            <a:endParaRPr lang="en-US" sz="1800" dirty="0"/>
          </a:p>
          <a:p>
            <a:pPr marL="0" indent="0" algn="just">
              <a:buNone/>
            </a:pPr>
            <a:r>
              <a:rPr lang="en-US" sz="1800" dirty="0"/>
              <a:t> </a:t>
            </a:r>
          </a:p>
          <a:p>
            <a:pPr marL="0" indent="0" algn="just">
              <a:buNone/>
            </a:pPr>
            <a:endParaRPr lang="en-US" sz="1500" dirty="0"/>
          </a:p>
        </p:txBody>
      </p:sp>
      <p:sp>
        <p:nvSpPr>
          <p:cNvPr id="7" name="Rectangle 3"/>
          <p:cNvSpPr>
            <a:spLocks noChangeArrowheads="1"/>
          </p:cNvSpPr>
          <p:nvPr/>
        </p:nvSpPr>
        <p:spPr bwMode="auto">
          <a:xfrm>
            <a:off x="731680" y="1442862"/>
            <a:ext cx="703428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a:t>
            </a:r>
            <a:r>
              <a:rPr lang="en-US" sz="1400" dirty="0" err="1">
                <a:solidFill>
                  <a:srgbClr val="2B91AF"/>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Name = name;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 </a:t>
            </a:r>
            <a:r>
              <a:rPr lang="en-US" sz="1400" dirty="0" err="1">
                <a:solidFill>
                  <a:srgbClr val="2B91AF"/>
                </a:solidFill>
                <a:highlight>
                  <a:srgbClr val="FFFFFF"/>
                </a:highlight>
                <a:latin typeface="Consolas" panose="020B0609020204030204" pitchFamily="49" charset="0"/>
              </a:rPr>
              <a:t>DateTime</a:t>
            </a:r>
            <a:r>
              <a:rPr lang="en-US" sz="1400" dirty="0" err="1">
                <a:solidFill>
                  <a:srgbClr val="000000"/>
                </a:solidFill>
                <a:highlight>
                  <a:srgbClr val="FFFFFF"/>
                </a:highlight>
                <a:latin typeface="Consolas" panose="020B0609020204030204" pitchFamily="49" charset="0"/>
              </a:rPr>
              <a:t>.Now</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Name = name;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770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Expression-Bodied Members – Old way</a:t>
            </a:r>
          </a:p>
        </p:txBody>
      </p:sp>
      <p:sp>
        <p:nvSpPr>
          <p:cNvPr id="3" name="Content Placeholder 2"/>
          <p:cNvSpPr>
            <a:spLocks noGrp="1"/>
          </p:cNvSpPr>
          <p:nvPr>
            <p:ph idx="1"/>
          </p:nvPr>
        </p:nvSpPr>
        <p:spPr/>
        <p:txBody>
          <a:bodyPr numCol="1">
            <a:noAutofit/>
          </a:bodyPr>
          <a:lstStyle/>
          <a:p>
            <a:pPr marL="0" indent="0" algn="just">
              <a:buNone/>
            </a:pPr>
            <a:endParaRPr lang="en-US" sz="1800" dirty="0"/>
          </a:p>
          <a:p>
            <a:pPr marL="0" indent="0" algn="just">
              <a:buNone/>
            </a:pPr>
            <a:r>
              <a:rPr lang="en-US" sz="1800" dirty="0"/>
              <a:t> </a:t>
            </a:r>
          </a:p>
          <a:p>
            <a:pPr marL="0" indent="0" algn="just">
              <a:buNone/>
            </a:pPr>
            <a:endParaRPr lang="en-US" sz="1500" dirty="0"/>
          </a:p>
        </p:txBody>
      </p:sp>
      <p:sp>
        <p:nvSpPr>
          <p:cNvPr id="7" name="Rectangle 3"/>
          <p:cNvSpPr>
            <a:spLocks noChangeArrowheads="1"/>
          </p:cNvSpPr>
          <p:nvPr/>
        </p:nvSpPr>
        <p:spPr bwMode="auto">
          <a:xfrm>
            <a:off x="731680" y="1227418"/>
            <a:ext cx="703428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firstName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lastName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FirstName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firstName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LastName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lastName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FirstName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LastName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FullName</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get</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return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FirstName</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LastName</a:t>
            </a:r>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DateTime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DateOfBirth</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get</a:t>
            </a:r>
            <a:r>
              <a:rPr lang="en-US" sz="1400" dirty="0" smtClean="0">
                <a:solidFill>
                  <a:srgbClr val="000000"/>
                </a:solidFill>
                <a:highlight>
                  <a:srgbClr val="FFFFFF"/>
                </a:highlight>
                <a:latin typeface="Consolas" panose="020B0609020204030204" pitchFamily="49" charset="0"/>
              </a:rPr>
              <a:t>; } = </a:t>
            </a:r>
            <a:r>
              <a:rPr lang="en-US" sz="1400" dirty="0" err="1" smtClean="0">
                <a:solidFill>
                  <a:srgbClr val="2B91AF"/>
                </a:solidFill>
                <a:highlight>
                  <a:srgbClr val="FFFFFF"/>
                </a:highlight>
                <a:latin typeface="Consolas" panose="020B0609020204030204" pitchFamily="49" charset="0"/>
              </a:rPr>
              <a:t>DateTime</a:t>
            </a:r>
            <a:r>
              <a:rPr lang="en-US" sz="1400" dirty="0" err="1" smtClean="0">
                <a:solidFill>
                  <a:srgbClr val="000000"/>
                </a:solidFill>
                <a:highlight>
                  <a:srgbClr val="FFFFFF"/>
                </a:highlight>
                <a:latin typeface="Consolas" panose="020B0609020204030204" pitchFamily="49" charset="0"/>
              </a:rPr>
              <a:t>.Now</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940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Expression-bodied Members – New way</a:t>
            </a:r>
          </a:p>
        </p:txBody>
      </p:sp>
      <p:sp>
        <p:nvSpPr>
          <p:cNvPr id="3" name="Content Placeholder 2"/>
          <p:cNvSpPr>
            <a:spLocks noGrp="1"/>
          </p:cNvSpPr>
          <p:nvPr>
            <p:ph idx="1"/>
          </p:nvPr>
        </p:nvSpPr>
        <p:spPr/>
        <p:txBody>
          <a:bodyPr numCol="1">
            <a:noAutofit/>
          </a:bodyPr>
          <a:lstStyle/>
          <a:p>
            <a:pPr marL="0" indent="0" algn="just">
              <a:buNone/>
            </a:pPr>
            <a:endParaRPr lang="en-US" sz="1800" dirty="0"/>
          </a:p>
          <a:p>
            <a:pPr marL="0" indent="0" algn="just">
              <a:buNone/>
            </a:pPr>
            <a:r>
              <a:rPr lang="en-US" sz="1800" dirty="0"/>
              <a:t> </a:t>
            </a:r>
          </a:p>
          <a:p>
            <a:pPr marL="0" indent="0" algn="just">
              <a:buNone/>
            </a:pPr>
            <a:endParaRPr lang="en-US" sz="1500" dirty="0"/>
          </a:p>
        </p:txBody>
      </p:sp>
      <p:sp>
        <p:nvSpPr>
          <p:cNvPr id="7" name="Rectangle 3"/>
          <p:cNvSpPr>
            <a:spLocks noChangeArrowheads="1"/>
          </p:cNvSpPr>
          <p:nvPr/>
        </p:nvSpPr>
        <p:spPr bwMode="auto">
          <a:xfrm>
            <a:off x="731680" y="1261366"/>
            <a:ext cx="703428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Person</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Person(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FirstName</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firstName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FirstName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FullName</a:t>
            </a:r>
            <a:r>
              <a:rPr lang="en-US" sz="1200" dirty="0">
                <a:solidFill>
                  <a:srgbClr val="000000"/>
                </a:solidFill>
                <a:highlight>
                  <a:srgbClr val="FFFFFF"/>
                </a:highlight>
                <a:latin typeface="Consolas" panose="020B0609020204030204" pitchFamily="49" charset="0"/>
              </a:rPr>
              <a:t> () =&gt; </a:t>
            </a:r>
            <a:r>
              <a:rPr lang="en-US" sz="1200" dirty="0" err="1">
                <a:solidFill>
                  <a:srgbClr val="000000"/>
                </a:solidFill>
                <a:highlight>
                  <a:srgbClr val="FFFFFF"/>
                </a:highlight>
                <a:latin typeface="Consolas" panose="020B0609020204030204" pitchFamily="49" charset="0"/>
              </a:rPr>
              <a:t>FirstName</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LastName</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Age() =&gt;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DateTime</a:t>
            </a:r>
            <a:r>
              <a:rPr lang="en-US" sz="1200" dirty="0" err="1">
                <a:solidFill>
                  <a:srgbClr val="000000"/>
                </a:solidFill>
                <a:highlight>
                  <a:srgbClr val="FFFFFF"/>
                </a:highlight>
                <a:latin typeface="Consolas" panose="020B0609020204030204" pitchFamily="49" charset="0"/>
              </a:rPr>
              <a:t>.Now</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TotalDays</a:t>
            </a:r>
            <a:r>
              <a:rPr lang="en-US" sz="1200" dirty="0">
                <a:solidFill>
                  <a:srgbClr val="000000"/>
                </a:solidFill>
                <a:highlight>
                  <a:srgbClr val="FFFFFF"/>
                </a:highlight>
                <a:latin typeface="Consolas" panose="020B0609020204030204" pitchFamily="49" charset="0"/>
              </a:rPr>
              <a:t> / 365;</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 = </a:t>
            </a:r>
            <a:r>
              <a:rPr lang="en-US" sz="1200" dirty="0" err="1">
                <a:solidFill>
                  <a:srgbClr val="2B91AF"/>
                </a:solidFill>
                <a:highlight>
                  <a:srgbClr val="FFFFFF"/>
                </a:highlight>
                <a:latin typeface="Consolas" panose="020B0609020204030204" pitchFamily="49" charset="0"/>
              </a:rPr>
              <a:t>DateTime</a:t>
            </a:r>
            <a:r>
              <a:rPr lang="en-US" sz="1200" dirty="0" err="1">
                <a:solidFill>
                  <a:srgbClr val="000000"/>
                </a:solidFill>
                <a:highlight>
                  <a:srgbClr val="FFFFFF"/>
                </a:highlight>
                <a:latin typeface="Consolas" panose="020B0609020204030204" pitchFamily="49" charset="0"/>
              </a:rPr>
              <a:t>.Now</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11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nameOf</a:t>
            </a:r>
            <a:r>
              <a:rPr lang="en-US" dirty="0"/>
              <a:t> Expression - Before</a:t>
            </a:r>
          </a:p>
        </p:txBody>
      </p:sp>
      <p:sp>
        <p:nvSpPr>
          <p:cNvPr id="6" name="Content Placeholder 2"/>
          <p:cNvSpPr>
            <a:spLocks noGrp="1"/>
          </p:cNvSpPr>
          <p:nvPr>
            <p:ph idx="1"/>
          </p:nvPr>
        </p:nvSpPr>
        <p:spPr>
          <a:xfrm>
            <a:off x="628650" y="1300002"/>
            <a:ext cx="7886700" cy="4145521"/>
          </a:xfrm>
        </p:spPr>
        <p:txBody>
          <a:bodyPr numCol="1">
            <a:noAutofit/>
          </a:bodyPr>
          <a:lstStyle/>
          <a:p>
            <a:pPr marL="0" indent="0" algn="just">
              <a:buNone/>
            </a:pPr>
            <a:endParaRPr lang="en-US" sz="1800" dirty="0"/>
          </a:p>
          <a:p>
            <a:pPr algn="just"/>
            <a:endParaRPr lang="en-US" sz="1800" dirty="0"/>
          </a:p>
          <a:p>
            <a:pPr marL="0" indent="0" algn="just">
              <a:buNone/>
            </a:pPr>
            <a:r>
              <a:rPr lang="en-US" sz="1800" dirty="0"/>
              <a:t> </a:t>
            </a:r>
          </a:p>
          <a:p>
            <a:pPr marL="0" indent="0" algn="just">
              <a:buNone/>
            </a:pPr>
            <a:endParaRPr lang="en-US" sz="1500" dirty="0"/>
          </a:p>
        </p:txBody>
      </p:sp>
      <p:sp>
        <p:nvSpPr>
          <p:cNvPr id="4" name="Rectangle 2"/>
          <p:cNvSpPr>
            <a:spLocks noChangeArrowheads="1"/>
          </p:cNvSpPr>
          <p:nvPr/>
        </p:nvSpPr>
        <p:spPr bwMode="auto">
          <a:xfrm>
            <a:off x="628650" y="1997359"/>
            <a:ext cx="699412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static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DoSomething(</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(name == </a:t>
            </a:r>
            <a:r>
              <a:rPr kumimoji="0" lang="en-US" altLang="en-US" sz="1600" b="0" i="0" u="none" strike="noStrike" cap="none" normalizeH="0" baseline="0" dirty="0">
                <a:ln>
                  <a:noFill/>
                </a:ln>
                <a:solidFill>
                  <a:srgbClr val="0000FF"/>
                </a:solidFill>
                <a:effectLst/>
                <a:latin typeface="Consolas" panose="020B0609020204030204" pitchFamily="49" charset="0"/>
              </a:rPr>
              <a:t>null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throw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2B91AF"/>
                </a:solidFill>
                <a:effectLst/>
                <a:latin typeface="Consolas" panose="020B0609020204030204" pitchFamily="49" charset="0"/>
              </a:rPr>
              <a:t>Exception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"Name is null"</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679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nameOf</a:t>
            </a:r>
            <a:r>
              <a:rPr lang="en-US" dirty="0"/>
              <a:t> Expression – New Way</a:t>
            </a:r>
          </a:p>
        </p:txBody>
      </p:sp>
      <p:sp>
        <p:nvSpPr>
          <p:cNvPr id="6" name="Content Placeholder 2"/>
          <p:cNvSpPr>
            <a:spLocks noGrp="1"/>
          </p:cNvSpPr>
          <p:nvPr>
            <p:ph idx="1"/>
          </p:nvPr>
        </p:nvSpPr>
        <p:spPr/>
        <p:txBody>
          <a:bodyPr numCol="1">
            <a:noAutofit/>
          </a:bodyPr>
          <a:lstStyle/>
          <a:p>
            <a:pPr marL="0" indent="0" algn="just">
              <a:buNone/>
            </a:pPr>
            <a:r>
              <a:rPr lang="en-US" sz="1500" dirty="0"/>
              <a:t>A </a:t>
            </a:r>
            <a:r>
              <a:rPr lang="en-US" sz="1500" dirty="0" err="1"/>
              <a:t>nameof</a:t>
            </a:r>
            <a:r>
              <a:rPr lang="en-US" sz="1500" dirty="0"/>
              <a:t> expression produces the name of a variable, type, or member as the string constant:</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a:t>
            </a:r>
            <a:r>
              <a:rPr lang="en-US" sz="1500" dirty="0" err="1">
                <a:solidFill>
                  <a:schemeClr val="tx1"/>
                </a:solidFill>
              </a:rPr>
              <a:t>System.Collections.Generic</a:t>
            </a:r>
            <a:r>
              <a:rPr lang="en-US" sz="1500" dirty="0">
                <a:solidFill>
                  <a:schemeClr val="tx1"/>
                </a:solidFill>
              </a:rPr>
              <a:t>));  // output: Generic</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(List&lt;</a:t>
            </a:r>
            <a:r>
              <a:rPr lang="en-US" sz="1500" dirty="0" err="1">
                <a:solidFill>
                  <a:schemeClr val="tx1"/>
                </a:solidFill>
              </a:rPr>
              <a:t>int</a:t>
            </a:r>
            <a:r>
              <a:rPr lang="en-US" sz="1500" dirty="0">
                <a:solidFill>
                  <a:schemeClr val="tx1"/>
                </a:solidFill>
              </a:rPr>
              <a:t>&gt;));  // output: List</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(List&lt;</a:t>
            </a:r>
            <a:r>
              <a:rPr lang="en-US" sz="1500" dirty="0" err="1">
                <a:solidFill>
                  <a:schemeClr val="tx1"/>
                </a:solidFill>
              </a:rPr>
              <a:t>int</a:t>
            </a:r>
            <a:r>
              <a:rPr lang="en-US" sz="1500" dirty="0">
                <a:solidFill>
                  <a:schemeClr val="tx1"/>
                </a:solidFill>
              </a:rPr>
              <a:t>&gt;.Count));  // output: Count</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(List&lt;</a:t>
            </a:r>
            <a:r>
              <a:rPr lang="en-US" sz="1500" dirty="0" err="1">
                <a:solidFill>
                  <a:schemeClr val="tx1"/>
                </a:solidFill>
              </a:rPr>
              <a:t>int</a:t>
            </a:r>
            <a:r>
              <a:rPr lang="en-US" sz="1500" dirty="0">
                <a:solidFill>
                  <a:schemeClr val="tx1"/>
                </a:solidFill>
              </a:rPr>
              <a:t>&gt;.Add));  // output: Add</a:t>
            </a:r>
          </a:p>
          <a:p>
            <a:pPr marL="0" indent="0" algn="just">
              <a:buNone/>
            </a:pPr>
            <a:endParaRPr lang="en-US" sz="1500" dirty="0">
              <a:solidFill>
                <a:schemeClr val="tx1"/>
              </a:solidFill>
            </a:endParaRPr>
          </a:p>
          <a:p>
            <a:pPr marL="0" indent="0" algn="just">
              <a:buNone/>
            </a:pPr>
            <a:r>
              <a:rPr lang="en-US" sz="1500" dirty="0" err="1">
                <a:solidFill>
                  <a:schemeClr val="tx1"/>
                </a:solidFill>
              </a:rPr>
              <a:t>var</a:t>
            </a:r>
            <a:r>
              <a:rPr lang="en-US" sz="1500" dirty="0">
                <a:solidFill>
                  <a:schemeClr val="tx1"/>
                </a:solidFill>
              </a:rPr>
              <a:t> numbers = new List&lt;</a:t>
            </a:r>
            <a:r>
              <a:rPr lang="en-US" sz="1500" dirty="0" err="1">
                <a:solidFill>
                  <a:schemeClr val="tx1"/>
                </a:solidFill>
              </a:rPr>
              <a:t>int</a:t>
            </a:r>
            <a:r>
              <a:rPr lang="en-US" sz="1500" dirty="0">
                <a:solidFill>
                  <a:schemeClr val="tx1"/>
                </a:solidFill>
              </a:rPr>
              <a:t>&gt; { 1, 2, 3 };</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(numbers));  // output: numbers</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a:t>
            </a:r>
            <a:r>
              <a:rPr lang="en-US" sz="1500" dirty="0" err="1">
                <a:solidFill>
                  <a:schemeClr val="tx1"/>
                </a:solidFill>
              </a:rPr>
              <a:t>numbers.Count</a:t>
            </a:r>
            <a:r>
              <a:rPr lang="en-US" sz="1500" dirty="0">
                <a:solidFill>
                  <a:schemeClr val="tx1"/>
                </a:solidFill>
              </a:rPr>
              <a:t>));  // output: Count</a:t>
            </a:r>
          </a:p>
          <a:p>
            <a:pPr marL="0" indent="0" algn="just">
              <a:buNone/>
            </a:pPr>
            <a:r>
              <a:rPr lang="en-US" sz="1500" dirty="0" err="1">
                <a:solidFill>
                  <a:schemeClr val="tx1"/>
                </a:solidFill>
              </a:rPr>
              <a:t>Console.WriteLine</a:t>
            </a:r>
            <a:r>
              <a:rPr lang="en-US" sz="1500" dirty="0">
                <a:solidFill>
                  <a:schemeClr val="tx1"/>
                </a:solidFill>
              </a:rPr>
              <a:t>(</a:t>
            </a:r>
            <a:r>
              <a:rPr lang="en-US" sz="1500" dirty="0" err="1">
                <a:solidFill>
                  <a:schemeClr val="tx1"/>
                </a:solidFill>
              </a:rPr>
              <a:t>nameof</a:t>
            </a:r>
            <a:r>
              <a:rPr lang="en-US" sz="1500" dirty="0">
                <a:solidFill>
                  <a:schemeClr val="tx1"/>
                </a:solidFill>
              </a:rPr>
              <a:t>(</a:t>
            </a:r>
            <a:r>
              <a:rPr lang="en-US" sz="1500" dirty="0" err="1">
                <a:solidFill>
                  <a:schemeClr val="tx1"/>
                </a:solidFill>
              </a:rPr>
              <a:t>numbers.Add</a:t>
            </a:r>
            <a:r>
              <a:rPr lang="en-US" sz="1500" dirty="0">
                <a:solidFill>
                  <a:schemeClr val="tx1"/>
                </a:solidFill>
              </a:rPr>
              <a:t>));  // output: Add</a:t>
            </a:r>
          </a:p>
        </p:txBody>
      </p:sp>
      <p:sp>
        <p:nvSpPr>
          <p:cNvPr id="3" name="Rectangle 1"/>
          <p:cNvSpPr>
            <a:spLocks noChangeArrowheads="1"/>
          </p:cNvSpPr>
          <p:nvPr/>
        </p:nvSpPr>
        <p:spPr bwMode="auto">
          <a:xfrm>
            <a:off x="392430" y="4697729"/>
            <a:ext cx="80650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static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DoSomething(</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newName</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null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throw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2B91AF"/>
                </a:solidFill>
                <a:effectLst/>
                <a:latin typeface="Consolas" panose="020B0609020204030204" pitchFamily="49" charset="0"/>
              </a:rPr>
              <a:t>Exception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nameof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newName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 is null"</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14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Using Syntax – Old way</a:t>
            </a:r>
          </a:p>
        </p:txBody>
      </p:sp>
      <p:sp>
        <p:nvSpPr>
          <p:cNvPr id="3" name="Content Placeholder 2"/>
          <p:cNvSpPr>
            <a:spLocks noGrp="1"/>
          </p:cNvSpPr>
          <p:nvPr>
            <p:ph idx="1"/>
          </p:nvPr>
        </p:nvSpPr>
        <p:spPr/>
        <p:txBody>
          <a:bodyPr numCol="1">
            <a:noAutofit/>
          </a:bodyPr>
          <a:lstStyle/>
          <a:p>
            <a:pPr algn="just"/>
            <a:r>
              <a:rPr lang="en-US" sz="1500" dirty="0"/>
              <a:t>Before</a:t>
            </a:r>
          </a:p>
        </p:txBody>
      </p:sp>
      <p:sp>
        <p:nvSpPr>
          <p:cNvPr id="7" name="Rectangle 3"/>
          <p:cNvSpPr>
            <a:spLocks noChangeArrowheads="1"/>
          </p:cNvSpPr>
          <p:nvPr/>
        </p:nvSpPr>
        <p:spPr bwMode="auto">
          <a:xfrm>
            <a:off x="628650" y="2123635"/>
            <a:ext cx="6532004"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UsingStatic</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internal</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double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Maths</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x)</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Math</a:t>
            </a:r>
            <a:r>
              <a:rPr lang="en-US" sz="1600" dirty="0" err="1">
                <a:solidFill>
                  <a:srgbClr val="000000"/>
                </a:solidFill>
                <a:highlight>
                  <a:srgbClr val="FFFFFF"/>
                </a:highlight>
                <a:latin typeface="Consolas" panose="020B0609020204030204" pitchFamily="49" charset="0"/>
              </a:rPr>
              <a:t>.Sqrt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Math</a:t>
            </a:r>
            <a:r>
              <a:rPr lang="en-US" sz="1600" dirty="0" err="1">
                <a:solidFill>
                  <a:srgbClr val="000000"/>
                </a:solidFill>
                <a:highlight>
                  <a:srgbClr val="FFFFFF"/>
                </a:highlight>
                <a:latin typeface="Consolas" panose="020B0609020204030204" pitchFamily="49" charset="0"/>
              </a:rPr>
              <a:t>.Sin</a:t>
            </a:r>
            <a:r>
              <a:rPr lang="en-US" sz="1600" dirty="0">
                <a:solidFill>
                  <a:srgbClr val="000000"/>
                </a:solidFill>
                <a:highlight>
                  <a:srgbClr val="FFFFFF"/>
                </a:highlight>
                <a:latin typeface="Consolas" panose="020B0609020204030204" pitchFamily="49" charset="0"/>
              </a:rPr>
              <a:t>(x) + </a:t>
            </a:r>
            <a:r>
              <a:rPr lang="en-US" sz="1600" dirty="0" err="1">
                <a:solidFill>
                  <a:srgbClr val="2B91AF"/>
                </a:solidFill>
                <a:highlight>
                  <a:srgbClr val="FFFFFF"/>
                </a:highlight>
                <a:latin typeface="Consolas" panose="020B0609020204030204" pitchFamily="49" charset="0"/>
              </a:rPr>
              <a:t>Math</a:t>
            </a:r>
            <a:r>
              <a:rPr lang="en-US" sz="1600" dirty="0" err="1">
                <a:solidFill>
                  <a:srgbClr val="000000"/>
                </a:solidFill>
                <a:highlight>
                  <a:srgbClr val="FFFFFF"/>
                </a:highlight>
                <a:latin typeface="Consolas" panose="020B0609020204030204" pitchFamily="49" charset="0"/>
              </a:rPr>
              <a:t>.Cos</a:t>
            </a:r>
            <a:r>
              <a:rPr lang="en-US" sz="1600" dirty="0">
                <a:solidFill>
                  <a:srgbClr val="000000"/>
                </a:solidFill>
                <a:highlight>
                  <a:srgbClr val="FFFFFF"/>
                </a:highlight>
                <a:latin typeface="Consolas" panose="020B0609020204030204" pitchFamily="49" charset="0"/>
              </a:rPr>
              <a:t>(x));</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166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Using Syntax – new Way</a:t>
            </a:r>
          </a:p>
        </p:txBody>
      </p:sp>
      <p:sp>
        <p:nvSpPr>
          <p:cNvPr id="3" name="Content Placeholder 2"/>
          <p:cNvSpPr>
            <a:spLocks noGrp="1"/>
          </p:cNvSpPr>
          <p:nvPr>
            <p:ph idx="1"/>
          </p:nvPr>
        </p:nvSpPr>
        <p:spPr/>
        <p:txBody>
          <a:bodyPr numCol="1">
            <a:noAutofit/>
          </a:bodyPr>
          <a:lstStyle/>
          <a:p>
            <a:pPr algn="just"/>
            <a:r>
              <a:rPr lang="en-US" sz="1800" dirty="0"/>
              <a:t>After</a:t>
            </a:r>
          </a:p>
          <a:p>
            <a:pPr algn="just"/>
            <a:endParaRPr lang="en-US" sz="1800" dirty="0"/>
          </a:p>
          <a:p>
            <a:pPr marL="0" indent="0" algn="just">
              <a:buNone/>
            </a:pPr>
            <a:r>
              <a:rPr lang="en-US" sz="1800" dirty="0"/>
              <a:t> </a:t>
            </a:r>
          </a:p>
          <a:p>
            <a:pPr marL="0" indent="0" algn="just">
              <a:buNone/>
            </a:pPr>
            <a:endParaRPr lang="en-US" sz="1500" dirty="0"/>
          </a:p>
        </p:txBody>
      </p:sp>
      <p:sp>
        <p:nvSpPr>
          <p:cNvPr id="9" name="Rectangle 5"/>
          <p:cNvSpPr>
            <a:spLocks noChangeArrowheads="1"/>
          </p:cNvSpPr>
          <p:nvPr/>
        </p:nvSpPr>
        <p:spPr bwMode="auto">
          <a:xfrm>
            <a:off x="628650" y="1923575"/>
            <a:ext cx="333937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a:t>
            </a:r>
            <a:r>
              <a:rPr lang="en-US" sz="1100" dirty="0" err="1">
                <a:solidFill>
                  <a:srgbClr val="2B91AF"/>
                </a:solidFill>
                <a:highlight>
                  <a:srgbClr val="FFFFFF"/>
                </a:highlight>
                <a:latin typeface="Consolas" panose="020B0609020204030204" pitchFamily="49" charset="0"/>
              </a:rPr>
              <a:t>Math</a:t>
            </a:r>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namespace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LINQDemo</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class</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UsingStatic</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internal</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Maths</a:t>
            </a:r>
            <a:r>
              <a:rPr lang="en-US" sz="1100" dirty="0">
                <a:solidFill>
                  <a:srgbClr val="000000"/>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x)</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Sqrt</a:t>
            </a:r>
            <a:r>
              <a:rPr lang="en-US" sz="1100" dirty="0">
                <a:solidFill>
                  <a:srgbClr val="000000"/>
                </a:solidFill>
                <a:highlight>
                  <a:srgbClr val="FFFFFF"/>
                </a:highlight>
                <a:latin typeface="Consolas" panose="020B0609020204030204" pitchFamily="49" charset="0"/>
              </a:rPr>
              <a:t>(Sin(x) + Cos(x));</a:t>
            </a:r>
          </a:p>
          <a:p>
            <a:r>
              <a:rPr lang="en-US" sz="1100" dirty="0">
                <a:solidFill>
                  <a:srgbClr val="000000"/>
                </a:solidFill>
                <a:highlight>
                  <a:srgbClr val="FFFFFF"/>
                </a:highlight>
                <a:latin typeface="Consolas" panose="020B0609020204030204" pitchFamily="49" charset="0"/>
              </a:rPr>
              <a:t>      }</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22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Evolution</a:t>
            </a:r>
          </a:p>
        </p:txBody>
      </p:sp>
      <p:sp>
        <p:nvSpPr>
          <p:cNvPr id="3" name="Content Placeholder 2"/>
          <p:cNvSpPr>
            <a:spLocks noGrp="1"/>
          </p:cNvSpPr>
          <p:nvPr>
            <p:ph idx="1"/>
          </p:nvPr>
        </p:nvSpPr>
        <p:spPr/>
        <p:txBody>
          <a:bodyPr numCol="1">
            <a:noAutofit/>
          </a:bodyPr>
          <a:lstStyle/>
          <a:p>
            <a:pPr marL="0" indent="0" algn="just">
              <a:buNone/>
            </a:pPr>
            <a:endParaRPr lang="en-US" sz="1500" dirty="0"/>
          </a:p>
        </p:txBody>
      </p:sp>
      <p:pic>
        <p:nvPicPr>
          <p:cNvPr id="6" name="Picture 5"/>
          <p:cNvPicPr>
            <a:picLocks noChangeAspect="1"/>
          </p:cNvPicPr>
          <p:nvPr/>
        </p:nvPicPr>
        <p:blipFill>
          <a:blip r:embed="rId2"/>
          <a:stretch>
            <a:fillRect/>
          </a:stretch>
        </p:blipFill>
        <p:spPr>
          <a:xfrm>
            <a:off x="628650" y="1126062"/>
            <a:ext cx="6760691" cy="4416128"/>
          </a:xfrm>
          <a:prstGeom prst="rect">
            <a:avLst/>
          </a:prstGeom>
        </p:spPr>
      </p:pic>
    </p:spTree>
    <p:extLst>
      <p:ext uri="{BB962C8B-B14F-4D97-AF65-F5344CB8AC3E}">
        <p14:creationId xmlns:p14="http://schemas.microsoft.com/office/powerpoint/2010/main" val="4236099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Dictionary Initializers</a:t>
            </a:r>
          </a:p>
        </p:txBody>
      </p:sp>
      <p:sp>
        <p:nvSpPr>
          <p:cNvPr id="6" name="Content Placeholder 2"/>
          <p:cNvSpPr>
            <a:spLocks noGrp="1"/>
          </p:cNvSpPr>
          <p:nvPr>
            <p:ph idx="1"/>
          </p:nvPr>
        </p:nvSpPr>
        <p:spPr/>
        <p:txBody>
          <a:bodyPr numCol="1">
            <a:noAutofit/>
          </a:bodyPr>
          <a:lstStyle/>
          <a:p>
            <a:pPr algn="just"/>
            <a:r>
              <a:rPr lang="en-US" sz="1800" dirty="0"/>
              <a:t>Before</a:t>
            </a:r>
          </a:p>
          <a:p>
            <a:pPr algn="just"/>
            <a:endParaRPr lang="en-US" sz="1800" dirty="0"/>
          </a:p>
          <a:p>
            <a:pPr marL="0" indent="0" algn="just">
              <a:buNone/>
            </a:pPr>
            <a:r>
              <a:rPr lang="en-US" sz="1800" dirty="0"/>
              <a:t> </a:t>
            </a:r>
          </a:p>
          <a:p>
            <a:pPr marL="0" indent="0" algn="just">
              <a:buNone/>
            </a:pPr>
            <a:endParaRPr lang="en-US" sz="1500" dirty="0"/>
          </a:p>
        </p:txBody>
      </p:sp>
      <p:sp>
        <p:nvSpPr>
          <p:cNvPr id="3" name="Rectangle 1"/>
          <p:cNvSpPr>
            <a:spLocks noChangeArrowheads="1"/>
          </p:cNvSpPr>
          <p:nvPr/>
        </p:nvSpPr>
        <p:spPr bwMode="auto">
          <a:xfrm>
            <a:off x="628650" y="2180967"/>
            <a:ext cx="658064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FF"/>
                </a:solidFill>
                <a:effectLst/>
                <a:latin typeface="Consolas" panose="020B0609020204030204" pitchFamily="49" charset="0"/>
              </a:rPr>
              <a:t>var</a:t>
            </a:r>
            <a:r>
              <a:rPr kumimoji="0" lang="en-US" altLang="en-US" sz="1600" b="0" i="0" u="none" strike="noStrike" cap="none" normalizeH="0" baseline="0" dirty="0">
                <a:ln>
                  <a:noFill/>
                </a:ln>
                <a:solidFill>
                  <a:srgbClr val="000000"/>
                </a:solidFill>
                <a:effectLst/>
                <a:latin typeface="Consolas" panose="020B0609020204030204" pitchFamily="49" charset="0"/>
              </a:rPr>
              <a:t> stars =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2B91AF"/>
                </a:solidFill>
                <a:effectLst/>
                <a:latin typeface="Consolas" panose="020B0609020204030204" pitchFamily="49" charset="0"/>
              </a:rPr>
              <a:t>Dictionary</a:t>
            </a:r>
            <a:r>
              <a:rPr kumimoji="0" lang="en-US" altLang="en-US" sz="1600" b="0" i="0" u="none" strike="noStrike" cap="none" normalizeH="0" baseline="0" dirty="0">
                <a:ln>
                  <a:noFill/>
                </a:ln>
                <a:solidFill>
                  <a:srgbClr val="000000"/>
                </a:solidFill>
                <a:effectLst/>
                <a:latin typeface="Consolas" panose="020B0609020204030204" pitchFamily="49" charset="0"/>
              </a:rPr>
              <a:t>&lt;</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"Michael Jordon"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"Basketball"</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"Peyton Manning"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"Football"</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"Babe Ruth"</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"Baseball"</a:t>
            </a:r>
            <a:r>
              <a:rPr kumimoji="0" lang="en-US" altLang="en-US" sz="16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560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Dictionary Initializers</a:t>
            </a:r>
          </a:p>
        </p:txBody>
      </p:sp>
      <p:sp>
        <p:nvSpPr>
          <p:cNvPr id="6" name="Content Placeholder 2"/>
          <p:cNvSpPr>
            <a:spLocks noGrp="1"/>
          </p:cNvSpPr>
          <p:nvPr>
            <p:ph idx="1"/>
          </p:nvPr>
        </p:nvSpPr>
        <p:spPr/>
        <p:txBody>
          <a:bodyPr numCol="1">
            <a:noAutofit/>
          </a:bodyPr>
          <a:lstStyle/>
          <a:p>
            <a:pPr algn="just"/>
            <a:r>
              <a:rPr lang="en-US" sz="1800" dirty="0"/>
              <a:t>After</a:t>
            </a:r>
            <a:endParaRPr lang="en-US" sz="1500" dirty="0"/>
          </a:p>
        </p:txBody>
      </p:sp>
      <p:sp>
        <p:nvSpPr>
          <p:cNvPr id="4" name="Rectangle 1"/>
          <p:cNvSpPr>
            <a:spLocks noChangeArrowheads="1"/>
          </p:cNvSpPr>
          <p:nvPr/>
        </p:nvSpPr>
        <p:spPr bwMode="auto">
          <a:xfrm>
            <a:off x="628650" y="2175888"/>
            <a:ext cx="658064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FF"/>
                </a:solidFill>
                <a:effectLst/>
                <a:latin typeface="Consolas" panose="020B0609020204030204" pitchFamily="49" charset="0"/>
              </a:rPr>
              <a:t>var</a:t>
            </a:r>
            <a:r>
              <a:rPr kumimoji="0" lang="en-US" altLang="en-US" sz="1600" b="0" i="0" u="none" strike="noStrike" cap="none" normalizeH="0" baseline="0" dirty="0">
                <a:ln>
                  <a:noFill/>
                </a:ln>
                <a:solidFill>
                  <a:srgbClr val="000000"/>
                </a:solidFill>
                <a:effectLst/>
                <a:latin typeface="Consolas" panose="020B0609020204030204" pitchFamily="49" charset="0"/>
              </a:rPr>
              <a:t> stars =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2B91AF"/>
                </a:solidFill>
                <a:effectLst/>
                <a:latin typeface="Consolas" panose="020B0609020204030204" pitchFamily="49" charset="0"/>
              </a:rPr>
              <a:t>Dictionary</a:t>
            </a:r>
            <a:r>
              <a:rPr kumimoji="0" lang="en-US" altLang="en-US" sz="1600" b="0" i="0" u="none" strike="noStrike" cap="none" normalizeH="0" baseline="0" dirty="0">
                <a:ln>
                  <a:noFill/>
                </a:ln>
                <a:solidFill>
                  <a:srgbClr val="000000"/>
                </a:solidFill>
                <a:effectLst/>
                <a:latin typeface="Consolas" panose="020B0609020204030204" pitchFamily="49" charset="0"/>
              </a:rPr>
              <a:t>&lt;</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"Michael Jordan"</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"Basketball"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"Peyton Manning"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"Football"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"Babe Ruth"</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"Baseball"</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0304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String Interpolation</a:t>
            </a:r>
          </a:p>
        </p:txBody>
      </p:sp>
      <p:sp>
        <p:nvSpPr>
          <p:cNvPr id="6" name="Content Placeholder 2"/>
          <p:cNvSpPr>
            <a:spLocks noGrp="1"/>
          </p:cNvSpPr>
          <p:nvPr>
            <p:ph idx="1"/>
          </p:nvPr>
        </p:nvSpPr>
        <p:spPr/>
        <p:txBody>
          <a:bodyPr numCol="1">
            <a:noAutofit/>
          </a:bodyPr>
          <a:lstStyle/>
          <a:p>
            <a:pPr algn="just"/>
            <a:r>
              <a:rPr lang="en-US" sz="1800" dirty="0"/>
              <a:t>Before</a:t>
            </a:r>
          </a:p>
          <a:p>
            <a:pPr algn="just"/>
            <a:endParaRPr lang="en-US" sz="1800" dirty="0"/>
          </a:p>
          <a:p>
            <a:pPr marL="0" indent="0" algn="just">
              <a:buNone/>
            </a:pPr>
            <a:r>
              <a:rPr lang="en-US" sz="1800" dirty="0"/>
              <a:t> </a:t>
            </a:r>
          </a:p>
          <a:p>
            <a:pPr marL="0" indent="0" algn="just">
              <a:buNone/>
            </a:pPr>
            <a:endParaRPr lang="en-US" sz="1500" dirty="0"/>
          </a:p>
        </p:txBody>
      </p:sp>
      <p:sp>
        <p:nvSpPr>
          <p:cNvPr id="5" name="Rectangle 2"/>
          <p:cNvSpPr>
            <a:spLocks noChangeArrowheads="1"/>
          </p:cNvSpPr>
          <p:nvPr/>
        </p:nvSpPr>
        <p:spPr bwMode="auto">
          <a:xfrm>
            <a:off x="628650" y="1829996"/>
            <a:ext cx="815159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static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Main(</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"Michael"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"Crump"</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"Name : "</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"Name : </a:t>
            </a:r>
            <a:r>
              <a:rPr kumimoji="0" lang="en-US" altLang="en-US" sz="1600" b="0" i="0" u="none" strike="noStrike" cap="none" normalizeH="0" baseline="0" dirty="0">
                <a:ln>
                  <a:noFill/>
                </a:ln>
                <a:solidFill>
                  <a:srgbClr val="3CB371"/>
                </a:solidFill>
                <a:effectLst/>
                <a:latin typeface="Consolas" panose="020B0609020204030204" pitchFamily="49" charset="0"/>
              </a:rPr>
              <a:t>{0}</a:t>
            </a:r>
            <a:r>
              <a:rPr kumimoji="0" lang="en-US" altLang="en-US" sz="1600" b="0" i="0" u="none" strike="noStrike" cap="none" normalizeH="0" baseline="0" dirty="0">
                <a:ln>
                  <a:noFill/>
                </a:ln>
                <a:solidFill>
                  <a:srgbClr val="A31515"/>
                </a:solidFill>
                <a:effectLst/>
                <a:latin typeface="Consolas" panose="020B0609020204030204" pitchFamily="49" charset="0"/>
              </a:rPr>
              <a:t> </a:t>
            </a:r>
            <a:r>
              <a:rPr kumimoji="0" lang="en-US" altLang="en-US" sz="1600" b="0" i="0" u="none" strike="noStrike" cap="none" normalizeH="0" baseline="0" dirty="0">
                <a:ln>
                  <a:noFill/>
                </a:ln>
                <a:solidFill>
                  <a:srgbClr val="3CB371"/>
                </a:solidFill>
                <a:effectLst/>
                <a:latin typeface="Consolas" panose="020B0609020204030204" pitchFamily="49" charset="0"/>
              </a:rPr>
              <a:t>{1}</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rPr>
              <a:t>.ReadLine</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255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String Interpolation</a:t>
            </a:r>
          </a:p>
        </p:txBody>
      </p:sp>
      <p:sp>
        <p:nvSpPr>
          <p:cNvPr id="6" name="Content Placeholder 2"/>
          <p:cNvSpPr>
            <a:spLocks noGrp="1"/>
          </p:cNvSpPr>
          <p:nvPr>
            <p:ph idx="1"/>
          </p:nvPr>
        </p:nvSpPr>
        <p:spPr/>
        <p:txBody>
          <a:bodyPr numCol="1">
            <a:noAutofit/>
          </a:bodyPr>
          <a:lstStyle/>
          <a:p>
            <a:pPr algn="just"/>
            <a:r>
              <a:rPr lang="en-US" sz="1800" dirty="0"/>
              <a:t>After</a:t>
            </a:r>
            <a:endParaRPr lang="en-US" sz="1500" dirty="0"/>
          </a:p>
        </p:txBody>
      </p:sp>
      <p:sp>
        <p:nvSpPr>
          <p:cNvPr id="5" name="Rectangle 2"/>
          <p:cNvSpPr>
            <a:spLocks noChangeArrowheads="1"/>
          </p:cNvSpPr>
          <p:nvPr/>
        </p:nvSpPr>
        <p:spPr bwMode="auto">
          <a:xfrm>
            <a:off x="628650" y="1961881"/>
            <a:ext cx="714169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static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Main(</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"Michael"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"Crump"</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 is my name!"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ReadLine</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723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 Filters</a:t>
            </a:r>
          </a:p>
        </p:txBody>
      </p:sp>
      <p:sp>
        <p:nvSpPr>
          <p:cNvPr id="6" name="Content Placeholder 2"/>
          <p:cNvSpPr>
            <a:spLocks noGrp="1"/>
          </p:cNvSpPr>
          <p:nvPr>
            <p:ph idx="1"/>
          </p:nvPr>
        </p:nvSpPr>
        <p:spPr/>
        <p:txBody>
          <a:bodyPr numCol="1">
            <a:noAutofit/>
          </a:bodyPr>
          <a:lstStyle/>
          <a:p>
            <a:pPr algn="just"/>
            <a:r>
              <a:rPr lang="en-US" sz="1800" dirty="0"/>
              <a:t>Before</a:t>
            </a:r>
          </a:p>
          <a:p>
            <a:pPr algn="just"/>
            <a:endParaRPr lang="en-US" sz="1800" dirty="0"/>
          </a:p>
          <a:p>
            <a:pPr marL="0" indent="0" algn="just">
              <a:buNone/>
            </a:pPr>
            <a:r>
              <a:rPr lang="en-US" sz="1800" dirty="0"/>
              <a:t> </a:t>
            </a:r>
          </a:p>
          <a:p>
            <a:pPr marL="0" indent="0" algn="just">
              <a:buNone/>
            </a:pPr>
            <a:endParaRPr lang="en-US" sz="1500" dirty="0"/>
          </a:p>
        </p:txBody>
      </p:sp>
      <p:sp>
        <p:nvSpPr>
          <p:cNvPr id="5" name="Rectangle 2"/>
          <p:cNvSpPr>
            <a:spLocks noChangeArrowheads="1"/>
          </p:cNvSpPr>
          <p:nvPr/>
        </p:nvSpPr>
        <p:spPr bwMode="auto">
          <a:xfrm>
            <a:off x="628650" y="1621235"/>
            <a:ext cx="4204997"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static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void</a:t>
            </a:r>
            <a:r>
              <a:rPr kumimoji="0" lang="en-US" altLang="en-US" sz="1000" b="0" i="0" u="none" strike="noStrike" cap="none" normalizeH="0" baseline="0" dirty="0">
                <a:ln>
                  <a:noFill/>
                </a:ln>
                <a:solidFill>
                  <a:srgbClr val="000000"/>
                </a:solidFill>
                <a:effectLst/>
                <a:latin typeface="Consolas" panose="020B0609020204030204" pitchFamily="49" charset="0"/>
              </a:rPr>
              <a:t> Main(</a:t>
            </a:r>
            <a:r>
              <a:rPr kumimoji="0" lang="en-US" altLang="en-US" sz="1000" b="0" i="0" u="none" strike="noStrike" cap="none" normalizeH="0" baseline="0" dirty="0">
                <a:ln>
                  <a:noFill/>
                </a:ln>
                <a:solidFill>
                  <a:srgbClr val="0000FF"/>
                </a:solidFill>
                <a:effectLst/>
                <a:latin typeface="Consolas" panose="020B0609020204030204" pitchFamily="49" charset="0"/>
              </a:rPr>
              <a:t>string</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args</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FF"/>
                </a:solidFill>
                <a:effectLst/>
                <a:latin typeface="Consolas" panose="020B0609020204030204" pitchFamily="49" charset="0"/>
              </a:rPr>
              <a:t>var</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httpStatusCode</a:t>
            </a:r>
            <a:r>
              <a:rPr kumimoji="0" lang="en-US" altLang="en-US" sz="1000" b="0" i="0" u="none" strike="noStrike" cap="none" normalizeH="0" baseline="0" dirty="0">
                <a:ln>
                  <a:noFill/>
                </a:ln>
                <a:solidFill>
                  <a:srgbClr val="000000"/>
                </a:solidFill>
                <a:effectLst/>
                <a:latin typeface="Consolas" panose="020B0609020204030204" pitchFamily="49" charset="0"/>
              </a:rPr>
              <a:t> = 404;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"HTTP Error: "</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throw</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new</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httpStatusCode.ToString</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if</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"500"</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"Bad Request"</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else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if</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"401"</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"Unauthorized"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else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if</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"402"</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"Payment Required"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else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if</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"403"</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"Forbidden"</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else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if</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"404"</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"Not Found"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ReadLine</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515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 Filters</a:t>
            </a:r>
          </a:p>
        </p:txBody>
      </p:sp>
      <p:sp>
        <p:nvSpPr>
          <p:cNvPr id="6" name="Content Placeholder 2"/>
          <p:cNvSpPr>
            <a:spLocks noGrp="1"/>
          </p:cNvSpPr>
          <p:nvPr>
            <p:ph idx="1"/>
          </p:nvPr>
        </p:nvSpPr>
        <p:spPr/>
        <p:txBody>
          <a:bodyPr numCol="1">
            <a:noAutofit/>
          </a:bodyPr>
          <a:lstStyle/>
          <a:p>
            <a:pPr algn="just"/>
            <a:r>
              <a:rPr lang="en-US" sz="1800" dirty="0"/>
              <a:t>After</a:t>
            </a:r>
            <a:endParaRPr lang="en-US" sz="1500" dirty="0"/>
          </a:p>
        </p:txBody>
      </p:sp>
      <p:sp>
        <p:nvSpPr>
          <p:cNvPr id="4" name="Rectangle 1"/>
          <p:cNvSpPr>
            <a:spLocks noChangeArrowheads="1"/>
          </p:cNvSpPr>
          <p:nvPr/>
        </p:nvSpPr>
        <p:spPr bwMode="auto">
          <a:xfrm>
            <a:off x="628650" y="1621235"/>
            <a:ext cx="3852337"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throw</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new</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httpStatusCode.ToString</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 </a:t>
            </a:r>
            <a:r>
              <a:rPr kumimoji="0" lang="en-US" altLang="en-US" sz="1000" b="0" i="0" u="none" strike="noStrike" cap="none" normalizeH="0" baseline="0" dirty="0">
                <a:ln>
                  <a:noFill/>
                </a:ln>
                <a:solidFill>
                  <a:srgbClr val="0000FF"/>
                </a:solidFill>
                <a:effectLst/>
                <a:latin typeface="Consolas" panose="020B0609020204030204" pitchFamily="49" charset="0"/>
              </a:rPr>
              <a:t>when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"400"</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br>
              <a:rPr kumimoji="0" lang="en-US" altLang="en-US" sz="1000" b="0" i="0" u="none" strike="noStrike" cap="none" normalizeH="0" baseline="0" dirty="0">
                <a:ln>
                  <a:noFill/>
                </a:ln>
                <a:solidFill>
                  <a:srgbClr val="000000"/>
                </a:solidFill>
                <a:effectLst/>
                <a:latin typeface="Consolas" panose="020B0609020204030204" pitchFamily="49" charset="0"/>
              </a:rPr>
            </a:b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"Bad Request"</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 </a:t>
            </a:r>
            <a:r>
              <a:rPr kumimoji="0" lang="en-US" altLang="en-US" sz="1000" b="0" i="0" u="none" strike="noStrike" cap="none" normalizeH="0" baseline="0" dirty="0">
                <a:ln>
                  <a:noFill/>
                </a:ln>
                <a:solidFill>
                  <a:srgbClr val="0000FF"/>
                </a:solidFill>
                <a:effectLst/>
                <a:latin typeface="Consolas" panose="020B0609020204030204" pitchFamily="49" charset="0"/>
              </a:rPr>
              <a:t>when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"401"</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"Unauthorized"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 </a:t>
            </a:r>
            <a:r>
              <a:rPr kumimoji="0" lang="en-US" altLang="en-US" sz="1000" b="0" i="0" u="none" strike="noStrike" cap="none" normalizeH="0" baseline="0" dirty="0">
                <a:ln>
                  <a:noFill/>
                </a:ln>
                <a:solidFill>
                  <a:srgbClr val="0000FF"/>
                </a:solidFill>
                <a:effectLst/>
                <a:latin typeface="Consolas" panose="020B0609020204030204" pitchFamily="49" charset="0"/>
              </a:rPr>
              <a:t>when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"402"</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"Payment Required"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 </a:t>
            </a:r>
            <a:r>
              <a:rPr kumimoji="0" lang="en-US" altLang="en-US" sz="1000" b="0" i="0" u="none" strike="noStrike" cap="none" normalizeH="0" baseline="0" dirty="0">
                <a:ln>
                  <a:noFill/>
                </a:ln>
                <a:solidFill>
                  <a:srgbClr val="0000FF"/>
                </a:solidFill>
                <a:effectLst/>
                <a:latin typeface="Consolas" panose="020B0609020204030204" pitchFamily="49" charset="0"/>
              </a:rPr>
              <a:t>when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"403"</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"Forbidden"</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rPr>
              <a:t>catch</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2B91AF"/>
                </a:solidFill>
                <a:effectLst/>
                <a:latin typeface="Consolas" panose="020B0609020204030204" pitchFamily="49" charset="0"/>
              </a:rPr>
              <a:t>Exception</a:t>
            </a:r>
            <a:r>
              <a:rPr kumimoji="0" lang="en-US" altLang="en-US" sz="1000" b="0" i="0" u="none" strike="noStrike" cap="none" normalizeH="0" baseline="0" dirty="0">
                <a:ln>
                  <a:noFill/>
                </a:ln>
                <a:solidFill>
                  <a:srgbClr val="000000"/>
                </a:solidFill>
                <a:effectLst/>
                <a:latin typeface="Consolas" panose="020B0609020204030204" pitchFamily="49" charset="0"/>
              </a:rPr>
              <a:t> ex) </a:t>
            </a:r>
            <a:r>
              <a:rPr kumimoji="0" lang="en-US" altLang="en-US" sz="1000" b="0" i="0" u="none" strike="noStrike" cap="none" normalizeH="0" baseline="0" dirty="0">
                <a:ln>
                  <a:noFill/>
                </a:ln>
                <a:solidFill>
                  <a:srgbClr val="0000FF"/>
                </a:solidFill>
                <a:effectLst/>
                <a:latin typeface="Consolas" panose="020B0609020204030204" pitchFamily="49" charset="0"/>
              </a:rPr>
              <a:t>when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ex.Message.Equals</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A31515"/>
                </a:solidFill>
                <a:effectLst/>
                <a:latin typeface="Consolas" panose="020B0609020204030204" pitchFamily="49" charset="0"/>
              </a:rPr>
              <a:t>"404"</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    Write(</a:t>
            </a:r>
            <a:r>
              <a:rPr kumimoji="0" lang="en-US" altLang="en-US" sz="1000" b="0" i="0" u="none" strike="noStrike" cap="none" normalizeH="0" baseline="0" dirty="0">
                <a:ln>
                  <a:noFill/>
                </a:ln>
                <a:solidFill>
                  <a:srgbClr val="A31515"/>
                </a:solidFill>
                <a:effectLst/>
                <a:latin typeface="Consolas" panose="020B0609020204030204" pitchFamily="49" charset="0"/>
              </a:rPr>
              <a:t>"Not Found"</a:t>
            </a:r>
            <a:r>
              <a:rPr kumimoji="0" lang="en-US" altLang="en-US" sz="1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40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Null Conditional Operator</a:t>
            </a:r>
          </a:p>
        </p:txBody>
      </p:sp>
      <p:sp>
        <p:nvSpPr>
          <p:cNvPr id="6" name="Content Placeholder 2"/>
          <p:cNvSpPr>
            <a:spLocks noGrp="1"/>
          </p:cNvSpPr>
          <p:nvPr>
            <p:ph idx="1"/>
          </p:nvPr>
        </p:nvSpPr>
        <p:spPr/>
        <p:txBody>
          <a:bodyPr numCol="1">
            <a:noAutofit/>
          </a:bodyPr>
          <a:lstStyle/>
          <a:p>
            <a:pPr algn="just"/>
            <a:r>
              <a:rPr lang="en-US" sz="1800" dirty="0"/>
              <a:t>Before</a:t>
            </a:r>
          </a:p>
          <a:p>
            <a:pPr algn="just"/>
            <a:endParaRPr lang="en-US" sz="1800" dirty="0"/>
          </a:p>
          <a:p>
            <a:pPr marL="0" indent="0" algn="just">
              <a:buNone/>
            </a:pPr>
            <a:r>
              <a:rPr lang="en-US" sz="1800" dirty="0"/>
              <a:t> </a:t>
            </a:r>
          </a:p>
          <a:p>
            <a:pPr marL="0" indent="0" algn="just">
              <a:buNone/>
            </a:pPr>
            <a:endParaRPr lang="en-US" sz="1500" dirty="0"/>
          </a:p>
        </p:txBody>
      </p:sp>
      <p:sp>
        <p:nvSpPr>
          <p:cNvPr id="4" name="Rectangle 2"/>
          <p:cNvSpPr>
            <a:spLocks noChangeArrowheads="1"/>
          </p:cNvSpPr>
          <p:nvPr/>
        </p:nvSpPr>
        <p:spPr bwMode="auto">
          <a:xfrm>
            <a:off x="628650" y="2175497"/>
            <a:ext cx="736611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static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Test(</a:t>
            </a:r>
            <a:r>
              <a:rPr kumimoji="0" lang="en-US" altLang="en-US" sz="1600" b="0" i="0" u="none" strike="noStrike" cap="none" normalizeH="0" baseline="0" dirty="0">
                <a:ln>
                  <a:noFill/>
                </a:ln>
                <a:solidFill>
                  <a:srgbClr val="2B91AF"/>
                </a:solidFill>
                <a:effectLst/>
                <a:latin typeface="Consolas" panose="020B0609020204030204" pitchFamily="49" charset="0"/>
              </a:rPr>
              <a:t>Person</a:t>
            </a:r>
            <a:r>
              <a:rPr kumimoji="0" lang="en-US" altLang="en-US" sz="1600" b="0" i="0" u="none" strike="noStrike" cap="none" normalizeH="0" baseline="0" dirty="0">
                <a:ln>
                  <a:noFill/>
                </a:ln>
                <a:solidFill>
                  <a:srgbClr val="000000"/>
                </a:solidFill>
                <a:effectLst/>
                <a:latin typeface="Consolas" panose="020B0609020204030204" pitchFamily="49" charset="0"/>
              </a:rPr>
              <a:t> 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rPr>
              <a:t>(person != </a:t>
            </a:r>
            <a:r>
              <a:rPr kumimoji="0" lang="en-US" altLang="en-US" sz="1600" b="0" i="0" u="none" strike="noStrike" cap="none" normalizeH="0" baseline="0" dirty="0">
                <a:ln>
                  <a:noFill/>
                </a:ln>
                <a:solidFill>
                  <a:srgbClr val="0000FF"/>
                </a:solidFill>
                <a:effectLst/>
                <a:latin typeface="Consolas" panose="020B0609020204030204" pitchFamily="49" charset="0"/>
              </a:rPr>
              <a:t>null</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person.Name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"Field is null."</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65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Null Conditional Operator</a:t>
            </a:r>
          </a:p>
        </p:txBody>
      </p:sp>
      <p:sp>
        <p:nvSpPr>
          <p:cNvPr id="6" name="Content Placeholder 2"/>
          <p:cNvSpPr>
            <a:spLocks noGrp="1"/>
          </p:cNvSpPr>
          <p:nvPr>
            <p:ph idx="1"/>
          </p:nvPr>
        </p:nvSpPr>
        <p:spPr/>
        <p:txBody>
          <a:bodyPr numCol="1">
            <a:noAutofit/>
          </a:bodyPr>
          <a:lstStyle/>
          <a:p>
            <a:pPr algn="just"/>
            <a:r>
              <a:rPr lang="en-US" sz="1800" dirty="0"/>
              <a:t>After</a:t>
            </a:r>
            <a:endParaRPr lang="en-US" sz="1500" dirty="0"/>
          </a:p>
        </p:txBody>
      </p:sp>
      <p:sp>
        <p:nvSpPr>
          <p:cNvPr id="3" name="Rectangle 2"/>
          <p:cNvSpPr/>
          <p:nvPr/>
        </p:nvSpPr>
        <p:spPr>
          <a:xfrm>
            <a:off x="628650" y="1719433"/>
            <a:ext cx="8257655" cy="1077218"/>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0000FF"/>
                </a:solidFill>
                <a:latin typeface="Consolas" panose="020B0609020204030204" pitchFamily="49" charset="0"/>
              </a:rPr>
              <a:t>static</a:t>
            </a:r>
            <a:r>
              <a:rPr lang="en-US" altLang="en-US" sz="1600" dirty="0">
                <a:solidFill>
                  <a:srgbClr val="000000"/>
                </a:solidFill>
                <a:latin typeface="Consolas" panose="020B0609020204030204" pitchFamily="49" charset="0"/>
              </a:rPr>
              <a:t> </a:t>
            </a:r>
            <a:r>
              <a:rPr lang="en-US" altLang="en-US" sz="1600" dirty="0">
                <a:solidFill>
                  <a:srgbClr val="0000FF"/>
                </a:solidFill>
                <a:latin typeface="Consolas" panose="020B0609020204030204" pitchFamily="49" charset="0"/>
              </a:rPr>
              <a:t>void</a:t>
            </a:r>
            <a:r>
              <a:rPr lang="en-US" altLang="en-US" sz="1600" dirty="0">
                <a:solidFill>
                  <a:srgbClr val="000000"/>
                </a:solidFill>
                <a:latin typeface="Consolas" panose="020B0609020204030204" pitchFamily="49" charset="0"/>
              </a:rPr>
              <a:t> Test(</a:t>
            </a:r>
            <a:r>
              <a:rPr lang="en-US" altLang="en-US" sz="1600" dirty="0">
                <a:solidFill>
                  <a:srgbClr val="2B91AF"/>
                </a:solidFill>
                <a:latin typeface="Consolas" panose="020B0609020204030204" pitchFamily="49" charset="0"/>
              </a:rPr>
              <a:t>Person</a:t>
            </a:r>
            <a:r>
              <a:rPr lang="en-US" altLang="en-US" sz="1600" dirty="0">
                <a:solidFill>
                  <a:srgbClr val="000000"/>
                </a:solidFill>
                <a:latin typeface="Consolas" panose="020B0609020204030204" pitchFamily="49" charset="0"/>
              </a:rPr>
              <a:t> person)</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WriteLine</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person?.Name</a:t>
            </a:r>
            <a:r>
              <a:rPr lang="en-US" altLang="en-US" sz="1600" dirty="0">
                <a:solidFill>
                  <a:srgbClr val="000000"/>
                </a:solidFill>
                <a:latin typeface="Consolas" panose="020B0609020204030204" pitchFamily="49" charset="0"/>
              </a:rPr>
              <a:t> ?? </a:t>
            </a:r>
            <a:r>
              <a:rPr lang="en-US" altLang="en-US" sz="1600" dirty="0">
                <a:solidFill>
                  <a:srgbClr val="A31515"/>
                </a:solidFill>
                <a:latin typeface="Consolas" panose="020B0609020204030204" pitchFamily="49" charset="0"/>
              </a:rPr>
              <a:t>"Field is null."</a:t>
            </a:r>
            <a:r>
              <a:rPr lang="en-US" altLang="en-US" sz="1600"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a:t>
            </a:r>
            <a:endParaRPr lang="en-US" altLang="en-US" sz="1600" dirty="0">
              <a:latin typeface="Arial" panose="020B0604020202020204" pitchFamily="34" charset="0"/>
            </a:endParaRPr>
          </a:p>
        </p:txBody>
      </p:sp>
      <p:sp>
        <p:nvSpPr>
          <p:cNvPr id="10" name="Rectangle 9"/>
          <p:cNvSpPr/>
          <p:nvPr/>
        </p:nvSpPr>
        <p:spPr>
          <a:xfrm>
            <a:off x="628649" y="3563160"/>
            <a:ext cx="8257655" cy="1354217"/>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r>
              <a:rPr lang="en-US" dirty="0">
                <a:solidFill>
                  <a:srgbClr val="1E73B9"/>
                </a:solidFill>
                <a:latin typeface="Franklin Gothic Book" panose="020B0503020102020204" pitchFamily="34" charset="0"/>
              </a:rPr>
              <a:t>New example</a:t>
            </a:r>
            <a:endParaRPr lang="en-US" sz="1500" dirty="0">
              <a:solidFill>
                <a:srgbClr val="1E73B9"/>
              </a:solidFill>
              <a:latin typeface="Franklin Gothic Book" panose="020B0503020102020204" pitchFamily="34" charset="0"/>
            </a:endParaRPr>
          </a:p>
          <a:p>
            <a:pPr lvl="0" eaLnBrk="0" fontAlgn="base" hangingPunct="0">
              <a:spcBef>
                <a:spcPct val="0"/>
              </a:spcBef>
              <a:spcAft>
                <a:spcPct val="0"/>
              </a:spcAft>
            </a:pPr>
            <a:r>
              <a:rPr lang="en-US" altLang="en-US" sz="1600" dirty="0">
                <a:solidFill>
                  <a:srgbClr val="0000FF"/>
                </a:solidFill>
                <a:latin typeface="Consolas" panose="020B0609020204030204" pitchFamily="49" charset="0"/>
              </a:rPr>
              <a:t>static</a:t>
            </a:r>
            <a:r>
              <a:rPr lang="en-US" altLang="en-US" sz="1600" dirty="0">
                <a:solidFill>
                  <a:srgbClr val="000000"/>
                </a:solidFill>
                <a:latin typeface="Consolas" panose="020B0609020204030204" pitchFamily="49" charset="0"/>
              </a:rPr>
              <a:t> </a:t>
            </a:r>
            <a:r>
              <a:rPr lang="en-US" altLang="en-US" sz="1600" dirty="0">
                <a:solidFill>
                  <a:srgbClr val="0000FF"/>
                </a:solidFill>
                <a:latin typeface="Consolas" panose="020B0609020204030204" pitchFamily="49" charset="0"/>
              </a:rPr>
              <a:t>void</a:t>
            </a:r>
            <a:r>
              <a:rPr lang="en-US" altLang="en-US" sz="1600" dirty="0">
                <a:solidFill>
                  <a:srgbClr val="000000"/>
                </a:solidFill>
                <a:latin typeface="Consolas" panose="020B0609020204030204" pitchFamily="49" charset="0"/>
              </a:rPr>
              <a:t> Test(</a:t>
            </a:r>
            <a:r>
              <a:rPr lang="en-US" altLang="en-US" sz="1600" dirty="0">
                <a:solidFill>
                  <a:srgbClr val="2B91AF"/>
                </a:solidFill>
                <a:latin typeface="Consolas" panose="020B0609020204030204" pitchFamily="49" charset="0"/>
              </a:rPr>
              <a:t>Person</a:t>
            </a:r>
            <a:r>
              <a:rPr lang="en-US" altLang="en-US" sz="1600" dirty="0">
                <a:solidFill>
                  <a:srgbClr val="000000"/>
                </a:solidFill>
                <a:latin typeface="Consolas" panose="020B0609020204030204" pitchFamily="49" charset="0"/>
              </a:rPr>
              <a:t> person)</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     </a:t>
            </a:r>
            <a:r>
              <a:rPr lang="en-US" altLang="en-US" sz="1600" dirty="0" err="1">
                <a:solidFill>
                  <a:srgbClr val="0000FF"/>
                </a:solidFill>
                <a:latin typeface="Consolas" panose="020B0609020204030204" pitchFamily="49" charset="0"/>
              </a:rPr>
              <a:t>var</a:t>
            </a:r>
            <a:r>
              <a:rPr lang="en-US" altLang="en-US" sz="1600" dirty="0">
                <a:solidFill>
                  <a:srgbClr val="000000"/>
                </a:solidFill>
                <a:latin typeface="Consolas" panose="020B0609020204030204" pitchFamily="49" charset="0"/>
              </a:rPr>
              <a:t> first = </a:t>
            </a:r>
            <a:r>
              <a:rPr lang="en-US" altLang="en-US" sz="1600" dirty="0" err="1">
                <a:solidFill>
                  <a:srgbClr val="000000"/>
                </a:solidFill>
                <a:latin typeface="Consolas" panose="020B0609020204030204" pitchFamily="49" charset="0"/>
              </a:rPr>
              <a:t>person?.Name</a:t>
            </a:r>
            <a:r>
              <a:rPr lang="en-US" altLang="en-US" sz="1600"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106078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7.0 </a:t>
            </a:r>
          </a:p>
        </p:txBody>
      </p:sp>
      <p:pic>
        <p:nvPicPr>
          <p:cNvPr id="4" name="Content Placeholder 3"/>
          <p:cNvPicPr>
            <a:picLocks noGrp="1" noChangeAspect="1"/>
          </p:cNvPicPr>
          <p:nvPr>
            <p:ph idx="1"/>
          </p:nvPr>
        </p:nvPicPr>
        <p:blipFill>
          <a:blip r:embed="rId2"/>
          <a:stretch>
            <a:fillRect/>
          </a:stretch>
        </p:blipFill>
        <p:spPr>
          <a:xfrm>
            <a:off x="904875" y="2048669"/>
            <a:ext cx="7334250" cy="2571750"/>
          </a:xfrm>
          <a:prstGeom prst="rect">
            <a:avLst/>
          </a:prstGeom>
        </p:spPr>
      </p:pic>
      <p:sp>
        <p:nvSpPr>
          <p:cNvPr id="3" name="Rectangle 2"/>
          <p:cNvSpPr/>
          <p:nvPr/>
        </p:nvSpPr>
        <p:spPr>
          <a:xfrm>
            <a:off x="628650" y="1719433"/>
            <a:ext cx="8257655" cy="338554"/>
          </a:xfrm>
          <a:prstGeom prst="rect">
            <a:avLst/>
          </a:prstGeom>
        </p:spPr>
        <p:txBody>
          <a:bodyPr wrap="square">
            <a:spAutoFit/>
          </a:bodyPr>
          <a:lstStyle/>
          <a:p>
            <a:pPr lvl="0" eaLnBrk="0" fontAlgn="base" hangingPunct="0">
              <a:spcBef>
                <a:spcPct val="0"/>
              </a:spcBef>
              <a:spcAft>
                <a:spcPct val="0"/>
              </a:spcAf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3626594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 variables</a:t>
            </a:r>
          </a:p>
        </p:txBody>
      </p:sp>
      <p:sp>
        <p:nvSpPr>
          <p:cNvPr id="6" name="Content Placeholder 2"/>
          <p:cNvSpPr>
            <a:spLocks noGrp="1"/>
          </p:cNvSpPr>
          <p:nvPr>
            <p:ph idx="1"/>
          </p:nvPr>
        </p:nvSpPr>
        <p:spPr/>
        <p:txBody>
          <a:bodyPr numCol="1">
            <a:noAutofit/>
          </a:bodyPr>
          <a:lstStyle/>
          <a:p>
            <a:pPr algn="just"/>
            <a:r>
              <a:rPr lang="en-US" sz="1800" dirty="0"/>
              <a:t>Before</a:t>
            </a:r>
            <a:endParaRPr lang="en-US" sz="1500" dirty="0"/>
          </a:p>
        </p:txBody>
      </p:sp>
      <p:sp>
        <p:nvSpPr>
          <p:cNvPr id="3" name="Rectangle 2"/>
          <p:cNvSpPr/>
          <p:nvPr/>
        </p:nvSpPr>
        <p:spPr>
          <a:xfrm>
            <a:off x="628650" y="1719433"/>
            <a:ext cx="8257655" cy="1323439"/>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numericResult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.TryParse</a:t>
            </a:r>
            <a:r>
              <a:rPr lang="en-US" sz="1600" dirty="0">
                <a:solidFill>
                  <a:srgbClr val="000000"/>
                </a:solidFill>
                <a:latin typeface="Consolas" panose="020B0609020204030204" pitchFamily="49" charset="0"/>
              </a:rPr>
              <a:t>(input,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numericResult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numericResult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else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"Could not parse input"</a:t>
            </a:r>
            <a:r>
              <a:rPr lang="en-US" sz="1600" dirty="0">
                <a:solidFill>
                  <a:srgbClr val="000000"/>
                </a:solidFill>
                <a:latin typeface="Consolas" panose="020B0609020204030204" pitchFamily="49" charset="0"/>
              </a:rPr>
              <a:t>);</a:t>
            </a:r>
            <a:endParaRPr lang="en-US" altLang="en-US" sz="1600" dirty="0">
              <a:solidFill>
                <a:srgbClr val="0000FF"/>
              </a:solidFill>
              <a:latin typeface="Consolas" panose="020B0609020204030204" pitchFamily="49" charset="0"/>
            </a:endParaRPr>
          </a:p>
        </p:txBody>
      </p:sp>
      <p:sp>
        <p:nvSpPr>
          <p:cNvPr id="10" name="Rectangle 9"/>
          <p:cNvSpPr/>
          <p:nvPr/>
        </p:nvSpPr>
        <p:spPr>
          <a:xfrm>
            <a:off x="628649" y="3563160"/>
            <a:ext cx="8257655" cy="1326517"/>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r>
              <a:rPr lang="en-US" dirty="0">
                <a:solidFill>
                  <a:srgbClr val="1E73B9"/>
                </a:solidFill>
                <a:latin typeface="Franklin Gothic Book" panose="020B0503020102020204" pitchFamily="34" charset="0"/>
              </a:rPr>
              <a:t>After</a:t>
            </a:r>
          </a:p>
          <a:p>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.TryParse</a:t>
            </a:r>
            <a:r>
              <a:rPr lang="en-US" sz="1600" dirty="0">
                <a:solidFill>
                  <a:srgbClr val="000000"/>
                </a:solidFill>
                <a:latin typeface="Consolas" panose="020B0609020204030204" pitchFamily="49" charset="0"/>
              </a:rPr>
              <a:t>(input,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(result);</a:t>
            </a:r>
          </a:p>
          <a:p>
            <a:r>
              <a:rPr lang="en-US" sz="1600" dirty="0">
                <a:solidFill>
                  <a:srgbClr val="0000FF"/>
                </a:solidFill>
                <a:latin typeface="Consolas" panose="020B0609020204030204" pitchFamily="49" charset="0"/>
              </a:rPr>
              <a:t>else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"Could not parse input"</a:t>
            </a:r>
            <a:r>
              <a:rPr lang="en-US" sz="1600" dirty="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105252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4 – COM support</a:t>
            </a:r>
          </a:p>
        </p:txBody>
      </p:sp>
      <p:sp>
        <p:nvSpPr>
          <p:cNvPr id="3" name="Content Placeholder 2"/>
          <p:cNvSpPr>
            <a:spLocks noGrp="1"/>
          </p:cNvSpPr>
          <p:nvPr>
            <p:ph idx="1"/>
          </p:nvPr>
        </p:nvSpPr>
        <p:spPr/>
        <p:txBody>
          <a:bodyPr numCol="1">
            <a:noAutofit/>
          </a:bodyPr>
          <a:lstStyle/>
          <a:p>
            <a:pPr marL="0" indent="0" algn="just">
              <a:buNone/>
            </a:pPr>
            <a:r>
              <a:rPr lang="en-US" sz="2000" dirty="0"/>
              <a:t>1. Big feature – </a:t>
            </a:r>
            <a:r>
              <a:rPr lang="en-US" sz="2000" b="1" dirty="0"/>
              <a:t>dynamic</a:t>
            </a:r>
            <a:r>
              <a:rPr lang="en-US" sz="2000" dirty="0"/>
              <a:t> typing</a:t>
            </a:r>
            <a:r>
              <a:rPr lang="en-US" sz="1500" dirty="0"/>
              <a:t>.</a:t>
            </a:r>
            <a:endParaRPr lang="en-US" sz="2000" dirty="0"/>
          </a:p>
          <a:p>
            <a:pPr marL="0" indent="0" algn="just">
              <a:buNone/>
            </a:pPr>
            <a:r>
              <a:rPr lang="en-US" sz="2000" dirty="0"/>
              <a:t>2. Optional </a:t>
            </a:r>
            <a:r>
              <a:rPr lang="en-US" sz="2000" dirty="0" err="1"/>
              <a:t>params</a:t>
            </a:r>
            <a:r>
              <a:rPr lang="en-US" sz="2000" dirty="0"/>
              <a:t> and named arguments.</a:t>
            </a:r>
          </a:p>
          <a:p>
            <a:pPr marL="0" indent="0" algn="just">
              <a:buNone/>
            </a:pPr>
            <a:r>
              <a:rPr lang="en-US" sz="1500" dirty="0"/>
              <a:t>1 &amp; 2 is for better COM support, features existing in VB and migrated to C#</a:t>
            </a:r>
          </a:p>
          <a:p>
            <a:pPr algn="just"/>
            <a:r>
              <a:rPr lang="en-US" sz="2000" dirty="0"/>
              <a:t>Generic variance for interfaces and delegates -&gt; for self learning</a:t>
            </a:r>
          </a:p>
          <a:p>
            <a:pPr algn="just"/>
            <a:r>
              <a:rPr lang="en-US" sz="2000" dirty="0"/>
              <a:t>Other tiny changes for robust locking &amp; field-like events.</a:t>
            </a:r>
          </a:p>
          <a:p>
            <a:pPr algn="just"/>
            <a:endParaRPr lang="en-US" sz="2000" dirty="0"/>
          </a:p>
          <a:p>
            <a:pPr algn="just"/>
            <a:endParaRPr lang="en-US" sz="2000" dirty="0"/>
          </a:p>
          <a:p>
            <a:pPr marL="0" indent="0" algn="just">
              <a:buNone/>
            </a:pPr>
            <a:r>
              <a:rPr lang="en-US" sz="2000" dirty="0"/>
              <a:t>Generally not that big impact release, features are not used as they were meant to.</a:t>
            </a:r>
          </a:p>
        </p:txBody>
      </p:sp>
    </p:spTree>
    <p:extLst>
      <p:ext uri="{BB962C8B-B14F-4D97-AF65-F5344CB8AC3E}">
        <p14:creationId xmlns:p14="http://schemas.microsoft.com/office/powerpoint/2010/main" val="393139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Tuples</a:t>
            </a:r>
          </a:p>
        </p:txBody>
      </p:sp>
      <p:sp>
        <p:nvSpPr>
          <p:cNvPr id="6" name="Content Placeholder 2"/>
          <p:cNvSpPr>
            <a:spLocks noGrp="1"/>
          </p:cNvSpPr>
          <p:nvPr>
            <p:ph idx="1"/>
          </p:nvPr>
        </p:nvSpPr>
        <p:spPr/>
        <p:txBody>
          <a:bodyPr numCol="1">
            <a:noAutofit/>
          </a:bodyPr>
          <a:lstStyle/>
          <a:p>
            <a:pPr algn="just"/>
            <a:r>
              <a:rPr lang="en-US" sz="1500" dirty="0"/>
              <a:t>Declarations</a:t>
            </a:r>
          </a:p>
        </p:txBody>
      </p:sp>
      <p:sp>
        <p:nvSpPr>
          <p:cNvPr id="3" name="Rectangle 2"/>
          <p:cNvSpPr/>
          <p:nvPr/>
        </p:nvSpPr>
        <p:spPr>
          <a:xfrm>
            <a:off x="628650" y="1719433"/>
            <a:ext cx="8257655" cy="1815882"/>
          </a:xfrm>
          <a:prstGeom prst="rect">
            <a:avLst/>
          </a:prstGeom>
        </p:spPr>
        <p:txBody>
          <a:bodyPr wrap="square">
            <a:spAutoFit/>
          </a:bodyPr>
          <a:lstStyle/>
          <a:p>
            <a:r>
              <a:rPr lang="en-US" sz="1600" dirty="0">
                <a:solidFill>
                  <a:srgbClr val="000000"/>
                </a:solidFill>
                <a:latin typeface="Consolas" panose="020B0609020204030204" pitchFamily="49" charset="0"/>
              </a:rPr>
              <a:t>1)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letters = (</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"b"</a:t>
            </a:r>
            <a:r>
              <a:rPr lang="en-US" sz="1600" dirty="0">
                <a:solidFill>
                  <a:srgbClr val="000000"/>
                </a:solidFill>
                <a:latin typeface="Consolas" panose="020B0609020204030204" pitchFamily="49" charset="0"/>
              </a:rPr>
              <a:t>);</a:t>
            </a:r>
            <a:endParaRPr lang="x-non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2)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Alpha,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Beta) </a:t>
            </a:r>
            <a:r>
              <a:rPr lang="en-US" sz="1600" dirty="0" err="1">
                <a:solidFill>
                  <a:srgbClr val="000000"/>
                </a:solidFill>
                <a:latin typeface="Consolas" panose="020B0609020204030204" pitchFamily="49" charset="0"/>
              </a:rPr>
              <a:t>namedLetters</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"b"</a:t>
            </a:r>
            <a:r>
              <a:rPr lang="en-US" sz="1600" dirty="0">
                <a:solidFill>
                  <a:srgbClr val="000000"/>
                </a:solidFill>
                <a:latin typeface="Consolas" panose="020B0609020204030204" pitchFamily="49" charset="0"/>
              </a:rPr>
              <a:t>);</a:t>
            </a:r>
            <a:endParaRPr lang="x-none" sz="1600" dirty="0">
              <a:solidFill>
                <a:srgbClr val="000000"/>
              </a:solidFill>
              <a:latin typeface="Consolas" panose="020B0609020204030204" pitchFamily="49" charset="0"/>
            </a:endParaRPr>
          </a:p>
          <a:p>
            <a:r>
              <a:rPr lang="sv-SE" sz="1600" dirty="0">
                <a:latin typeface="Consolas" panose="020B0609020204030204" pitchFamily="49" charset="0"/>
              </a:rPr>
              <a:t>3) </a:t>
            </a:r>
            <a:r>
              <a:rPr lang="sv-SE" sz="1600" dirty="0">
                <a:solidFill>
                  <a:srgbClr val="0000FF"/>
                </a:solidFill>
                <a:latin typeface="Consolas" panose="020B0609020204030204" pitchFamily="49" charset="0"/>
              </a:rPr>
              <a:t>var</a:t>
            </a:r>
            <a:r>
              <a:rPr lang="sv-SE" sz="1600" dirty="0">
                <a:solidFill>
                  <a:srgbClr val="000000"/>
                </a:solidFill>
                <a:latin typeface="Consolas" panose="020B0609020204030204" pitchFamily="49" charset="0"/>
              </a:rPr>
              <a:t> alphabetStart = (Alpha: </a:t>
            </a:r>
            <a:r>
              <a:rPr lang="sv-SE" sz="1600" dirty="0">
                <a:solidFill>
                  <a:srgbClr val="A31515"/>
                </a:solidFill>
                <a:latin typeface="Consolas" panose="020B0609020204030204" pitchFamily="49" charset="0"/>
              </a:rPr>
              <a:t>"a"</a:t>
            </a:r>
            <a:r>
              <a:rPr lang="sv-SE" sz="1600" dirty="0">
                <a:solidFill>
                  <a:srgbClr val="000000"/>
                </a:solidFill>
                <a:latin typeface="Consolas" panose="020B0609020204030204" pitchFamily="49" charset="0"/>
              </a:rPr>
              <a:t>, Beta: </a:t>
            </a:r>
            <a:r>
              <a:rPr lang="sv-SE" sz="1600" dirty="0">
                <a:solidFill>
                  <a:srgbClr val="A31515"/>
                </a:solidFill>
                <a:latin typeface="Consolas" panose="020B0609020204030204" pitchFamily="49" charset="0"/>
              </a:rPr>
              <a:t>"b"</a:t>
            </a:r>
            <a:r>
              <a:rPr lang="sv-SE" sz="1600" dirty="0">
                <a:solidFill>
                  <a:srgbClr val="000000"/>
                </a:solidFill>
                <a:latin typeface="Consolas" panose="020B0609020204030204" pitchFamily="49" charset="0"/>
              </a:rPr>
              <a:t>);</a:t>
            </a:r>
            <a:endParaRPr lang="x-none"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//warning - telling you that the names on the right side of the assignment re ignored because they conflict with the names on the left side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4)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First,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Second) </a:t>
            </a:r>
            <a:r>
              <a:rPr lang="en-US" sz="1600" dirty="0" err="1">
                <a:solidFill>
                  <a:srgbClr val="000000"/>
                </a:solidFill>
                <a:latin typeface="Consolas" panose="020B0609020204030204" pitchFamily="49" charset="0"/>
              </a:rPr>
              <a:t>firstLetters</a:t>
            </a:r>
            <a:r>
              <a:rPr lang="en-US" sz="1600" dirty="0">
                <a:solidFill>
                  <a:srgbClr val="000000"/>
                </a:solidFill>
                <a:latin typeface="Consolas" panose="020B0609020204030204" pitchFamily="49" charset="0"/>
              </a:rPr>
              <a:t> = (Alpha: </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Beta: </a:t>
            </a:r>
            <a:r>
              <a:rPr lang="en-US" sz="1600" dirty="0">
                <a:solidFill>
                  <a:srgbClr val="A31515"/>
                </a:solidFill>
                <a:latin typeface="Consolas" panose="020B0609020204030204" pitchFamily="49" charset="0"/>
              </a:rPr>
              <a:t>"b"</a:t>
            </a:r>
            <a:r>
              <a:rPr lang="en-US" sz="1600" dirty="0">
                <a:solidFill>
                  <a:srgbClr val="000000"/>
                </a:solidFill>
                <a:latin typeface="Consolas" panose="020B0609020204030204" pitchFamily="49" charset="0"/>
              </a:rPr>
              <a:t>); </a:t>
            </a:r>
            <a:endParaRPr lang="en-US" altLang="en-US" sz="1600" dirty="0">
              <a:solidFill>
                <a:srgbClr val="0000FF"/>
              </a:solidFill>
              <a:latin typeface="Consolas" panose="020B0609020204030204" pitchFamily="49" charset="0"/>
            </a:endParaRPr>
          </a:p>
        </p:txBody>
      </p:sp>
      <p:sp>
        <p:nvSpPr>
          <p:cNvPr id="10" name="Rectangle 9"/>
          <p:cNvSpPr/>
          <p:nvPr/>
        </p:nvSpPr>
        <p:spPr>
          <a:xfrm>
            <a:off x="628649" y="3563160"/>
            <a:ext cx="8257655" cy="313932"/>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232446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Tuples</a:t>
            </a:r>
          </a:p>
        </p:txBody>
      </p:sp>
      <p:sp>
        <p:nvSpPr>
          <p:cNvPr id="6" name="Content Placeholder 2"/>
          <p:cNvSpPr>
            <a:spLocks noGrp="1"/>
          </p:cNvSpPr>
          <p:nvPr>
            <p:ph idx="1"/>
          </p:nvPr>
        </p:nvSpPr>
        <p:spPr/>
        <p:txBody>
          <a:bodyPr numCol="1">
            <a:noAutofit/>
          </a:bodyPr>
          <a:lstStyle/>
          <a:p>
            <a:pPr algn="just"/>
            <a:r>
              <a:rPr lang="en-US" sz="1500" dirty="0"/>
              <a:t>Example</a:t>
            </a:r>
          </a:p>
        </p:txBody>
      </p:sp>
      <p:sp>
        <p:nvSpPr>
          <p:cNvPr id="3" name="Rectangle 2"/>
          <p:cNvSpPr/>
          <p:nvPr/>
        </p:nvSpPr>
        <p:spPr>
          <a:xfrm>
            <a:off x="628650" y="1719433"/>
            <a:ext cx="8257655" cy="2800767"/>
          </a:xfrm>
          <a:prstGeom prst="rect">
            <a:avLst/>
          </a:prstGeom>
        </p:spPr>
        <p:txBody>
          <a:bodyPr wrap="square">
            <a:spAutoFit/>
          </a:bodyPr>
          <a:lstStyle/>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Min) Range(</a:t>
            </a: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numbers)</a:t>
            </a:r>
          </a:p>
          <a:p>
            <a:r>
              <a:rPr lang="x-none"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min =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.MaxValue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max = </a:t>
            </a:r>
            <a:r>
              <a:rPr lang="en-US" sz="1600" dirty="0" err="1">
                <a:solidFill>
                  <a:srgbClr val="0000FF"/>
                </a:solidFill>
                <a:latin typeface="Consolas" panose="020B0609020204030204" pitchFamily="49" charset="0"/>
              </a:rPr>
              <a:t>int</a:t>
            </a:r>
            <a:r>
              <a:rPr lang="en-US" sz="1600" dirty="0" err="1">
                <a:solidFill>
                  <a:srgbClr val="000000"/>
                </a:solidFill>
                <a:latin typeface="Consolas" panose="020B0609020204030204" pitchFamily="49" charset="0"/>
              </a:rPr>
              <a:t>.MinValue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n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x-none" sz="1600" dirty="0">
                <a:solidFill>
                  <a:srgbClr val="000000"/>
                </a:solidFill>
                <a:latin typeface="Consolas" panose="020B0609020204030204" pitchFamily="49" charset="0"/>
              </a:rPr>
              <a:t>{</a:t>
            </a:r>
          </a:p>
          <a:p>
            <a:r>
              <a:rPr lang="sv-SE" sz="1600" dirty="0">
                <a:solidFill>
                  <a:srgbClr val="000000"/>
                </a:solidFill>
                <a:latin typeface="Consolas" panose="020B0609020204030204" pitchFamily="49" charset="0"/>
              </a:rPr>
              <a:t>                min = (n &lt; min) ? n : min;</a:t>
            </a:r>
          </a:p>
          <a:p>
            <a:r>
              <a:rPr lang="pt-BR" sz="1600" dirty="0">
                <a:solidFill>
                  <a:srgbClr val="000000"/>
                </a:solidFill>
                <a:latin typeface="Consolas" panose="020B0609020204030204" pitchFamily="49" charset="0"/>
              </a:rPr>
              <a:t>                max = (n &gt; max) ? n : max;</a:t>
            </a:r>
          </a:p>
          <a:p>
            <a:r>
              <a:rPr lang="en-US" sz="1600" dirty="0">
                <a:solidFill>
                  <a:srgbClr val="000000"/>
                </a:solidFill>
                <a:latin typeface="Consolas" panose="020B0609020204030204" pitchFamily="49" charset="0"/>
              </a:rPr>
              <a:t>	</a:t>
            </a:r>
            <a:r>
              <a:rPr lang="x-none"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(max, min);</a:t>
            </a:r>
          </a:p>
          <a:p>
            <a:r>
              <a:rPr lang="x-none" sz="1600" dirty="0" smtClean="0">
                <a:solidFill>
                  <a:srgbClr val="000000"/>
                </a:solidFill>
                <a:latin typeface="Consolas" panose="020B0609020204030204" pitchFamily="49" charset="0"/>
              </a:rPr>
              <a:t>}</a:t>
            </a:r>
            <a:endParaRPr lang="en-US" sz="1600" dirty="0" smtClean="0">
              <a:solidFill>
                <a:srgbClr val="000000"/>
              </a:solidFill>
              <a:latin typeface="Consolas" panose="020B0609020204030204" pitchFamily="49" charset="0"/>
            </a:endParaRPr>
          </a:p>
        </p:txBody>
      </p:sp>
      <p:sp>
        <p:nvSpPr>
          <p:cNvPr id="10" name="Rectangle 9"/>
          <p:cNvSpPr/>
          <p:nvPr/>
        </p:nvSpPr>
        <p:spPr>
          <a:xfrm>
            <a:off x="628649" y="3563160"/>
            <a:ext cx="8257655" cy="313932"/>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30780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matching</a:t>
            </a:r>
          </a:p>
        </p:txBody>
      </p:sp>
      <p:sp>
        <p:nvSpPr>
          <p:cNvPr id="6" name="Content Placeholder 2"/>
          <p:cNvSpPr>
            <a:spLocks noGrp="1"/>
          </p:cNvSpPr>
          <p:nvPr>
            <p:ph idx="1"/>
          </p:nvPr>
        </p:nvSpPr>
        <p:spPr/>
        <p:txBody>
          <a:bodyPr numCol="1">
            <a:noAutofit/>
          </a:bodyPr>
          <a:lstStyle/>
          <a:p>
            <a:pPr algn="just"/>
            <a:r>
              <a:rPr lang="en-US" sz="1500" dirty="0"/>
              <a:t>Example</a:t>
            </a:r>
          </a:p>
        </p:txBody>
      </p:sp>
      <p:sp>
        <p:nvSpPr>
          <p:cNvPr id="3" name="Rectangle 2"/>
          <p:cNvSpPr/>
          <p:nvPr/>
        </p:nvSpPr>
        <p:spPr>
          <a:xfrm>
            <a:off x="628650" y="1719433"/>
            <a:ext cx="8257655" cy="3046988"/>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DiceSum2(</a:t>
            </a: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&gt; values)</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sum = 0;</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item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values)</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(item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sum += </a:t>
            </a:r>
            <a:r>
              <a:rPr lang="en-US" sz="1600" dirty="0" err="1">
                <a:solidFill>
                  <a:srgbClr val="000000"/>
                </a:solidFill>
                <a:latin typeface="Consolas" panose="020B0609020204030204" pitchFamily="49" charset="0"/>
              </a:rPr>
              <a:t>val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(item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subList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sum += DiceSum2(</a:t>
            </a:r>
            <a:r>
              <a:rPr lang="en-US" sz="1600" dirty="0" err="1">
                <a:solidFill>
                  <a:srgbClr val="000000"/>
                </a:solidFill>
                <a:latin typeface="Consolas" panose="020B0609020204030204" pitchFamily="49" charset="0"/>
              </a:rPr>
              <a:t>subList</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sum;</a:t>
            </a:r>
          </a:p>
          <a:p>
            <a:r>
              <a:rPr lang="x-none" sz="1600" dirty="0">
                <a:solidFill>
                  <a:srgbClr val="000000"/>
                </a:solidFill>
                <a:latin typeface="Consolas" panose="020B0609020204030204" pitchFamily="49" charset="0"/>
              </a:rPr>
              <a:t>        }</a:t>
            </a:r>
            <a:endParaRPr lang="en-US" altLang="en-US" sz="1600" dirty="0">
              <a:solidFill>
                <a:srgbClr val="0000FF"/>
              </a:solidFill>
              <a:latin typeface="Consolas" panose="020B0609020204030204" pitchFamily="49" charset="0"/>
            </a:endParaRPr>
          </a:p>
        </p:txBody>
      </p:sp>
      <p:sp>
        <p:nvSpPr>
          <p:cNvPr id="10" name="Rectangle 9"/>
          <p:cNvSpPr/>
          <p:nvPr/>
        </p:nvSpPr>
        <p:spPr>
          <a:xfrm>
            <a:off x="628649" y="3563160"/>
            <a:ext cx="8257655" cy="313932"/>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516710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 locals and returns</a:t>
            </a:r>
          </a:p>
        </p:txBody>
      </p:sp>
      <p:sp>
        <p:nvSpPr>
          <p:cNvPr id="3" name="Rectangle 2"/>
          <p:cNvSpPr/>
          <p:nvPr/>
        </p:nvSpPr>
        <p:spPr>
          <a:xfrm>
            <a:off x="628649" y="1193221"/>
            <a:ext cx="8257655" cy="2554545"/>
          </a:xfrm>
          <a:prstGeom prst="rect">
            <a:avLst/>
          </a:prstGeom>
        </p:spPr>
        <p:txBody>
          <a:bodyPr wrap="square">
            <a:spAutoFit/>
          </a:bodyPr>
          <a:lstStyle/>
          <a:p>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Find(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numbers.Length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(numbers[</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number)</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numbers[</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we return reference, not value</a:t>
            </a:r>
            <a:endParaRPr lang="en-US" sz="1600" dirty="0">
              <a:solidFill>
                <a:srgbClr val="000000"/>
              </a:solidFill>
              <a:latin typeface="Consolas" panose="020B0609020204030204" pitchFamily="49" charset="0"/>
            </a:endParaRPr>
          </a:p>
          <a:p>
            <a:r>
              <a:rPr lang="x-none" sz="1600" dirty="0">
                <a:solidFill>
                  <a:srgbClr val="000000"/>
                </a:solidFill>
                <a:latin typeface="Consolas" panose="020B0609020204030204" pitchFamily="49" charset="0"/>
              </a:rPr>
              <a:t>                }</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IndexOutOfRangeException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"Number is not found"</a:t>
            </a:r>
            <a:r>
              <a:rPr lang="en-US" sz="1600" dirty="0">
                <a:solidFill>
                  <a:srgbClr val="000000"/>
                </a:solidFill>
                <a:latin typeface="Consolas" panose="020B0609020204030204" pitchFamily="49" charset="0"/>
              </a:rPr>
              <a:t>);</a:t>
            </a:r>
            <a:r>
              <a:rPr lang="x-none" sz="1600" dirty="0">
                <a:solidFill>
                  <a:srgbClr val="000000"/>
                </a:solidFill>
                <a:latin typeface="Consolas" panose="020B0609020204030204" pitchFamily="49" charset="0"/>
              </a:rPr>
              <a:t>}</a:t>
            </a:r>
            <a:endParaRPr lang="en-US" altLang="en-US" sz="1600" dirty="0">
              <a:solidFill>
                <a:srgbClr val="0000FF"/>
              </a:solidFill>
              <a:latin typeface="Consolas" panose="020B0609020204030204" pitchFamily="49" charset="0"/>
            </a:endParaRPr>
          </a:p>
        </p:txBody>
      </p:sp>
      <p:sp>
        <p:nvSpPr>
          <p:cNvPr id="10" name="Rectangle 9"/>
          <p:cNvSpPr/>
          <p:nvPr/>
        </p:nvSpPr>
        <p:spPr>
          <a:xfrm>
            <a:off x="628649" y="3563160"/>
            <a:ext cx="8257655" cy="313932"/>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endParaRPr lang="en-US" altLang="en-US" sz="1600" dirty="0">
              <a:latin typeface="Arial" panose="020B0604020202020204" pitchFamily="34" charset="0"/>
            </a:endParaRPr>
          </a:p>
        </p:txBody>
      </p:sp>
      <p:sp>
        <p:nvSpPr>
          <p:cNvPr id="5" name="Rectangle 4"/>
          <p:cNvSpPr/>
          <p:nvPr/>
        </p:nvSpPr>
        <p:spPr>
          <a:xfrm>
            <a:off x="466923" y="3747766"/>
            <a:ext cx="8419381" cy="1815882"/>
          </a:xfrm>
          <a:prstGeom prst="rect">
            <a:avLst/>
          </a:prstGeom>
        </p:spPr>
        <p:txBody>
          <a:bodyPr wrap="square">
            <a:spAutoFit/>
          </a:bodyPr>
          <a:lstStyle/>
          <a:p>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 1, 2, 3, 4, 5, 6, 7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numberRef</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Find(4, numbers); </a:t>
            </a:r>
            <a:r>
              <a:rPr lang="en-US" sz="1600" dirty="0">
                <a:solidFill>
                  <a:srgbClr val="008000"/>
                </a:solidFill>
                <a:latin typeface="Consolas" panose="020B0609020204030204" pitchFamily="49" charset="0"/>
              </a:rPr>
              <a:t>//finding 4 in array</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numberRef</a:t>
            </a:r>
            <a:r>
              <a:rPr lang="en-US" sz="1600" dirty="0">
                <a:solidFill>
                  <a:srgbClr val="000000"/>
                </a:solidFill>
                <a:latin typeface="Consolas" panose="020B0609020204030204" pitchFamily="49" charset="0"/>
              </a:rPr>
              <a:t> = 9; </a:t>
            </a:r>
            <a:r>
              <a:rPr lang="en-US" sz="1600" dirty="0">
                <a:solidFill>
                  <a:srgbClr val="008000"/>
                </a:solidFill>
                <a:latin typeface="Consolas" panose="020B0609020204030204" pitchFamily="49" charset="0"/>
              </a:rPr>
              <a:t>//change 4 to 9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(numbers[3]); </a:t>
            </a:r>
            <a:r>
              <a:rPr lang="en-US" sz="1600" dirty="0">
                <a:solidFill>
                  <a:srgbClr val="008000"/>
                </a:solidFill>
                <a:latin typeface="Consolas" panose="020B0609020204030204" pitchFamily="49" charset="0"/>
              </a:rPr>
              <a:t>// 9</a:t>
            </a:r>
            <a:endParaRPr lang="x-non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.Read</a:t>
            </a:r>
            <a:r>
              <a:rPr lang="en-US" sz="1600" dirty="0">
                <a:solidFill>
                  <a:srgbClr val="000000"/>
                </a:solidFill>
                <a:latin typeface="Consolas" panose="020B0609020204030204" pitchFamily="49" charset="0"/>
              </a:rPr>
              <a:t>();}</a:t>
            </a:r>
            <a:endParaRPr lang="x-none" sz="1600" dirty="0"/>
          </a:p>
        </p:txBody>
      </p:sp>
    </p:spTree>
    <p:extLst>
      <p:ext uri="{BB962C8B-B14F-4D97-AF65-F5344CB8AC3E}">
        <p14:creationId xmlns:p14="http://schemas.microsoft.com/office/powerpoint/2010/main" val="617482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functions</a:t>
            </a:r>
          </a:p>
        </p:txBody>
      </p:sp>
      <p:sp>
        <p:nvSpPr>
          <p:cNvPr id="3" name="Rectangle 2"/>
          <p:cNvSpPr/>
          <p:nvPr/>
        </p:nvSpPr>
        <p:spPr>
          <a:xfrm>
            <a:off x="628649" y="1331244"/>
            <a:ext cx="8257655" cy="4278094"/>
          </a:xfrm>
          <a:prstGeom prst="rect">
            <a:avLst/>
          </a:prstGeom>
        </p:spPr>
        <p:txBody>
          <a:bodyPr wrap="square">
            <a:spAutoFit/>
          </a:bodyPr>
          <a:lstStyle/>
          <a:p>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GetResult</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a:t>
            </a:r>
            <a:r>
              <a:rPr lang="x-none"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limit = 0;</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local function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IsMoreThan</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number &gt; limit;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0;</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numbers.Length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IsMoreThan</a:t>
            </a:r>
            <a:r>
              <a:rPr lang="en-US" sz="1600" dirty="0">
                <a:solidFill>
                  <a:srgbClr val="000000"/>
                </a:solidFill>
                <a:latin typeface="Consolas" panose="020B0609020204030204" pitchFamily="49" charset="0"/>
              </a:rPr>
              <a:t>(numbers[</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result += numbers[</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x-none" sz="1600" dirty="0">
                <a:solidFill>
                  <a:srgbClr val="000000"/>
                </a:solidFill>
                <a:latin typeface="Consolas" panose="020B0609020204030204" pitchFamily="49" charset="0"/>
              </a:rPr>
              <a:t>                }</a:t>
            </a:r>
          </a:p>
          <a:p>
            <a:r>
              <a:rPr lang="x-non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 </a:t>
            </a:r>
          </a:p>
          <a:p>
            <a:r>
              <a:rPr lang="x-none" sz="1600" dirty="0">
                <a:solidFill>
                  <a:srgbClr val="000000"/>
                </a:solidFill>
                <a:latin typeface="Consolas" panose="020B0609020204030204" pitchFamily="49" charset="0"/>
              </a:rPr>
              <a:t>}</a:t>
            </a:r>
            <a:endParaRPr lang="en-US" altLang="en-US" sz="1600" dirty="0">
              <a:solidFill>
                <a:srgbClr val="0000FF"/>
              </a:solidFill>
              <a:latin typeface="Consolas" panose="020B0609020204030204" pitchFamily="49" charset="0"/>
            </a:endParaRPr>
          </a:p>
        </p:txBody>
      </p:sp>
      <p:sp>
        <p:nvSpPr>
          <p:cNvPr id="10" name="Rectangle 9"/>
          <p:cNvSpPr/>
          <p:nvPr/>
        </p:nvSpPr>
        <p:spPr>
          <a:xfrm>
            <a:off x="628649" y="3563160"/>
            <a:ext cx="8257655" cy="313932"/>
          </a:xfrm>
          <a:prstGeom prst="rect">
            <a:avLst/>
          </a:prstGeom>
        </p:spPr>
        <p:txBody>
          <a:bodyPr wrap="square">
            <a:spAutoFit/>
          </a:bodyPr>
          <a:lstStyle/>
          <a:p>
            <a:pPr marL="171450" lvl="0" indent="-171450" algn="just" defTabSz="685800">
              <a:lnSpc>
                <a:spcPct val="90000"/>
              </a:lnSpc>
              <a:spcBef>
                <a:spcPts val="750"/>
              </a:spcBef>
              <a:buFont typeface="Arial" panose="020B0604020202020204" pitchFamily="34" charset="0"/>
              <a:buChar char="•"/>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3727620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Casting and Reference Conversions</a:t>
            </a:r>
          </a:p>
        </p:txBody>
      </p:sp>
      <p:sp>
        <p:nvSpPr>
          <p:cNvPr id="3" name="Content Placeholder 2"/>
          <p:cNvSpPr>
            <a:spLocks noGrp="1"/>
          </p:cNvSpPr>
          <p:nvPr>
            <p:ph idx="1"/>
          </p:nvPr>
        </p:nvSpPr>
        <p:spPr/>
        <p:txBody>
          <a:bodyPr numCol="1">
            <a:noAutofit/>
          </a:bodyPr>
          <a:lstStyle/>
          <a:p>
            <a:pPr algn="just"/>
            <a:r>
              <a:rPr lang="en-US" sz="1800" dirty="0"/>
              <a:t>Because C# is statically-typed at compile time, after a variable is declared, it cannot be declared again or used to store values of another type unless that type is convertible to the variable's type.</a:t>
            </a:r>
          </a:p>
          <a:p>
            <a:pPr algn="just"/>
            <a:r>
              <a:rPr lang="en-US" sz="1800" dirty="0"/>
              <a:t>Operation which converts one type to another are called </a:t>
            </a:r>
            <a:r>
              <a:rPr lang="en-US" sz="1800" b="1" i="1" dirty="0"/>
              <a:t>type conversions</a:t>
            </a:r>
          </a:p>
          <a:p>
            <a:pPr algn="just"/>
            <a:r>
              <a:rPr lang="en-US" sz="1800" b="1" dirty="0"/>
              <a:t>Implicit conversions</a:t>
            </a:r>
            <a:r>
              <a:rPr lang="en-US" sz="1800" dirty="0"/>
              <a:t>: No special syntax is required because the conversion is type safe and no data will be lost. </a:t>
            </a:r>
          </a:p>
          <a:p>
            <a:pPr algn="just"/>
            <a:r>
              <a:rPr lang="en-US" sz="1800" b="1" dirty="0"/>
              <a:t>Explicit conversions (casts)</a:t>
            </a:r>
            <a:r>
              <a:rPr lang="en-US" sz="1800" dirty="0"/>
              <a:t>: Explicit conversions require a cast operator. Casting is required when information might be lost in the conversion, or when the conversion might not succeed for other reasons. </a:t>
            </a:r>
          </a:p>
          <a:p>
            <a:pPr algn="just"/>
            <a:r>
              <a:rPr lang="en-US" sz="1800" b="1" dirty="0"/>
              <a:t>User-defined conversions</a:t>
            </a:r>
            <a:r>
              <a:rPr lang="en-US" sz="1800" dirty="0"/>
              <a:t>: User-defined conversions are performed by special methods that you can define to enable explicit and implicit conversions between custom types that do not have a base class–derived class relationship.</a:t>
            </a:r>
          </a:p>
          <a:p>
            <a:pPr algn="just"/>
            <a:r>
              <a:rPr lang="en-US" sz="1800" b="1" dirty="0"/>
              <a:t>Conversions with helper classes</a:t>
            </a:r>
            <a:r>
              <a:rPr lang="en-US" sz="1800" dirty="0"/>
              <a:t>: To convert between non-compatible types.</a:t>
            </a:r>
          </a:p>
          <a:p>
            <a:pPr algn="just"/>
            <a:endParaRPr lang="en-US" sz="1800" dirty="0"/>
          </a:p>
          <a:p>
            <a:pPr marL="0" indent="0" algn="just">
              <a:buNone/>
            </a:pPr>
            <a:r>
              <a:rPr lang="en-US" sz="1800" dirty="0"/>
              <a:t> </a:t>
            </a:r>
          </a:p>
          <a:p>
            <a:pPr marL="0" indent="0" algn="just">
              <a:buNone/>
            </a:pPr>
            <a:endParaRPr lang="en-US" sz="1500" dirty="0"/>
          </a:p>
        </p:txBody>
      </p:sp>
    </p:spTree>
    <p:extLst>
      <p:ext uri="{BB962C8B-B14F-4D97-AF65-F5344CB8AC3E}">
        <p14:creationId xmlns:p14="http://schemas.microsoft.com/office/powerpoint/2010/main" val="708882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 Conversions</a:t>
            </a:r>
          </a:p>
        </p:txBody>
      </p:sp>
      <p:sp>
        <p:nvSpPr>
          <p:cNvPr id="3" name="Content Placeholder 2"/>
          <p:cNvSpPr>
            <a:spLocks noGrp="1"/>
          </p:cNvSpPr>
          <p:nvPr>
            <p:ph idx="1"/>
          </p:nvPr>
        </p:nvSpPr>
        <p:spPr/>
        <p:txBody>
          <a:bodyPr numCol="1">
            <a:noAutofit/>
          </a:bodyPr>
          <a:lstStyle/>
          <a:p>
            <a:pPr algn="just"/>
            <a:r>
              <a:rPr lang="en-US" sz="1800" dirty="0"/>
              <a:t>For built-in numeric types, an implicit conversion can be made when the value to be stored can fit into the variable without being truncated or rounded off</a:t>
            </a:r>
          </a:p>
          <a:p>
            <a:pPr algn="just"/>
            <a:endParaRPr lang="en-US" sz="1800" dirty="0"/>
          </a:p>
          <a:p>
            <a:pPr algn="just"/>
            <a:endParaRPr lang="en-US" sz="1800" dirty="0"/>
          </a:p>
          <a:p>
            <a:pPr algn="just"/>
            <a:r>
              <a:rPr lang="en-US" sz="1800" dirty="0"/>
              <a:t>For reference types, an implicit conversion always exists from a class to any one of its direct or indirect base classes or interfaces</a:t>
            </a:r>
          </a:p>
          <a:p>
            <a:pPr algn="just"/>
            <a:endParaRPr lang="en-US" sz="1800" dirty="0"/>
          </a:p>
          <a:p>
            <a:pPr marL="0" indent="0" algn="just">
              <a:buNone/>
            </a:pPr>
            <a:r>
              <a:rPr lang="en-US" sz="1800" dirty="0"/>
              <a:t> </a:t>
            </a:r>
          </a:p>
          <a:p>
            <a:pPr marL="0" indent="0" algn="just">
              <a:buNone/>
            </a:pPr>
            <a:endParaRPr lang="en-US" sz="1500" dirty="0"/>
          </a:p>
        </p:txBody>
      </p:sp>
      <p:sp>
        <p:nvSpPr>
          <p:cNvPr id="4" name="Rectangle 3"/>
          <p:cNvSpPr/>
          <p:nvPr/>
        </p:nvSpPr>
        <p:spPr>
          <a:xfrm>
            <a:off x="628650" y="1853684"/>
            <a:ext cx="4572000" cy="646331"/>
          </a:xfrm>
          <a:prstGeom prst="rect">
            <a:avLst/>
          </a:prstGeom>
        </p:spPr>
        <p:txBody>
          <a:bodyPr>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 2147483647;</a:t>
            </a:r>
          </a:p>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bigNum</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a:t>
            </a:r>
            <a:endParaRPr lang="en-US" dirty="0"/>
          </a:p>
        </p:txBody>
      </p:sp>
      <p:sp>
        <p:nvSpPr>
          <p:cNvPr id="5" name="Rectangle 4"/>
          <p:cNvSpPr/>
          <p:nvPr/>
        </p:nvSpPr>
        <p:spPr>
          <a:xfrm>
            <a:off x="628650" y="3092333"/>
            <a:ext cx="4572000" cy="2585323"/>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b=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b;</a:t>
            </a:r>
            <a:endParaRPr lang="en-US" dirty="0"/>
          </a:p>
        </p:txBody>
      </p:sp>
    </p:spTree>
    <p:extLst>
      <p:ext uri="{BB962C8B-B14F-4D97-AF65-F5344CB8AC3E}">
        <p14:creationId xmlns:p14="http://schemas.microsoft.com/office/powerpoint/2010/main" val="3375823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Conversions</a:t>
            </a:r>
          </a:p>
        </p:txBody>
      </p:sp>
      <p:sp>
        <p:nvSpPr>
          <p:cNvPr id="3" name="Content Placeholder 2"/>
          <p:cNvSpPr>
            <a:spLocks noGrp="1"/>
          </p:cNvSpPr>
          <p:nvPr>
            <p:ph idx="1"/>
          </p:nvPr>
        </p:nvSpPr>
        <p:spPr/>
        <p:txBody>
          <a:bodyPr numCol="1">
            <a:noAutofit/>
          </a:bodyPr>
          <a:lstStyle/>
          <a:p>
            <a:pPr algn="just"/>
            <a:r>
              <a:rPr lang="en-US" sz="1800" dirty="0"/>
              <a:t>If a conversion cannot be made without a risk of losing information, the compiler requires that you perform an explicit conversion, which is called a </a:t>
            </a:r>
            <a:r>
              <a:rPr lang="en-US" sz="1800" i="1" dirty="0"/>
              <a:t>cast</a:t>
            </a:r>
            <a:endParaRPr lang="en-US" sz="1800" dirty="0"/>
          </a:p>
          <a:p>
            <a:pPr algn="just"/>
            <a:endParaRPr lang="en-US" sz="1800" dirty="0"/>
          </a:p>
          <a:p>
            <a:pPr marL="0" indent="0" algn="just">
              <a:buNone/>
            </a:pPr>
            <a:r>
              <a:rPr lang="en-US" sz="1800" dirty="0"/>
              <a:t> </a:t>
            </a:r>
          </a:p>
          <a:p>
            <a:pPr marL="0" indent="0" algn="just">
              <a:buNone/>
            </a:pPr>
            <a:endParaRPr lang="en-US" sz="1500" dirty="0"/>
          </a:p>
        </p:txBody>
      </p:sp>
      <p:sp>
        <p:nvSpPr>
          <p:cNvPr id="4" name="Rectangle 3"/>
          <p:cNvSpPr/>
          <p:nvPr/>
        </p:nvSpPr>
        <p:spPr>
          <a:xfrm>
            <a:off x="628650" y="2055647"/>
            <a:ext cx="4572000" cy="646331"/>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bigNum</a:t>
            </a:r>
            <a:r>
              <a:rPr lang="en-US" dirty="0">
                <a:solidFill>
                  <a:srgbClr val="000000"/>
                </a:solidFill>
                <a:highlight>
                  <a:srgbClr val="FFFFFF"/>
                </a:highlight>
                <a:latin typeface="Consolas" panose="020B0609020204030204" pitchFamily="49" charset="0"/>
              </a:rPr>
              <a:t> = 2147483647;</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num</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bigNum</a:t>
            </a:r>
            <a:r>
              <a:rPr lang="en-US" dirty="0">
                <a:solidFill>
                  <a:srgbClr val="000000"/>
                </a:solidFill>
                <a:highlight>
                  <a:srgbClr val="FFFFFF"/>
                </a:highlight>
                <a:latin typeface="Consolas" panose="020B0609020204030204" pitchFamily="49" charset="0"/>
              </a:rPr>
              <a:t>;</a:t>
            </a:r>
            <a:endParaRPr lang="en-US" dirty="0"/>
          </a:p>
        </p:txBody>
      </p:sp>
      <p:sp>
        <p:nvSpPr>
          <p:cNvPr id="5" name="Rectangle 4"/>
          <p:cNvSpPr/>
          <p:nvPr/>
        </p:nvSpPr>
        <p:spPr>
          <a:xfrm>
            <a:off x="628650" y="2701978"/>
            <a:ext cx="4572000" cy="2585323"/>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smtClean="0">
                <a:solidFill>
                  <a:srgbClr val="000000"/>
                </a:solidFill>
                <a:highlight>
                  <a:srgbClr val="FFFFFF"/>
                </a:highlight>
                <a:latin typeface="Consolas" panose="020B0609020204030204" pitchFamily="49" charset="0"/>
              </a:rPr>
              <a:t>(</a:t>
            </a:r>
            <a:r>
              <a:rPr lang="en-US" dirty="0" smtClean="0">
                <a:solidFill>
                  <a:srgbClr val="2B91AF"/>
                </a:solidFill>
                <a:highlight>
                  <a:srgbClr val="FFFFFF"/>
                </a:highlight>
                <a:latin typeface="Consolas" panose="020B0609020204030204" pitchFamily="49" charset="0"/>
              </a:rPr>
              <a:t>B</a:t>
            </a:r>
            <a:r>
              <a:rPr lang="en-US" dirty="0" smtClean="0">
                <a:solidFill>
                  <a:srgbClr val="0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956373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Conversion Exceptions at Run Time</a:t>
            </a:r>
          </a:p>
        </p:txBody>
      </p:sp>
      <p:sp>
        <p:nvSpPr>
          <p:cNvPr id="3" name="Content Placeholder 2"/>
          <p:cNvSpPr>
            <a:spLocks noGrp="1"/>
          </p:cNvSpPr>
          <p:nvPr>
            <p:ph idx="1"/>
          </p:nvPr>
        </p:nvSpPr>
        <p:spPr/>
        <p:txBody>
          <a:bodyPr numCol="1">
            <a:noAutofit/>
          </a:bodyPr>
          <a:lstStyle/>
          <a:p>
            <a:pPr algn="just"/>
            <a:r>
              <a:rPr lang="en-US" sz="1800" dirty="0"/>
              <a:t>In some reference type conversions, the compiler cannot determine whether a cast will be valid. It is possible for a cast operation that compiles correctly to fail at run time.</a:t>
            </a:r>
          </a:p>
          <a:p>
            <a:pPr algn="just"/>
            <a:r>
              <a:rPr lang="en-US" sz="1800" dirty="0"/>
              <a:t>If type cast fails at runtime an </a:t>
            </a:r>
            <a:r>
              <a:rPr lang="en-US" sz="1800" b="1" i="1" dirty="0" err="1"/>
              <a:t>InvalidCastException</a:t>
            </a:r>
            <a:r>
              <a:rPr lang="en-US" sz="1800" dirty="0"/>
              <a:t> is thrown.</a:t>
            </a:r>
          </a:p>
          <a:p>
            <a:pPr algn="just"/>
            <a:endParaRPr lang="en-US" sz="1800" dirty="0"/>
          </a:p>
          <a:p>
            <a:pPr algn="just"/>
            <a:endParaRPr lang="en-US" sz="1800" dirty="0"/>
          </a:p>
          <a:p>
            <a:pPr marL="0" indent="0" algn="just">
              <a:buNone/>
            </a:pPr>
            <a:r>
              <a:rPr lang="en-US" sz="1800" dirty="0"/>
              <a:t> </a:t>
            </a:r>
          </a:p>
          <a:p>
            <a:pPr marL="0" indent="0" algn="just">
              <a:buNone/>
            </a:pPr>
            <a:endParaRPr lang="en-US" sz="1500" dirty="0"/>
          </a:p>
        </p:txBody>
      </p:sp>
      <p:sp>
        <p:nvSpPr>
          <p:cNvPr id="5" name="Rectangle 4"/>
          <p:cNvSpPr/>
          <p:nvPr/>
        </p:nvSpPr>
        <p:spPr>
          <a:xfrm>
            <a:off x="628650" y="2578410"/>
            <a:ext cx="4572000" cy="2585323"/>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a:t>
            </a:r>
          </a:p>
        </p:txBody>
      </p:sp>
    </p:spTree>
    <p:extLst>
      <p:ext uri="{BB962C8B-B14F-4D97-AF65-F5344CB8AC3E}">
        <p14:creationId xmlns:p14="http://schemas.microsoft.com/office/powerpoint/2010/main" val="622871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safe Type cast : </a:t>
            </a:r>
            <a:r>
              <a:rPr lang="en-US" b="1" dirty="0"/>
              <a:t>AS</a:t>
            </a:r>
            <a:r>
              <a:rPr lang="en-US" dirty="0"/>
              <a:t> operator</a:t>
            </a:r>
          </a:p>
        </p:txBody>
      </p:sp>
      <p:sp>
        <p:nvSpPr>
          <p:cNvPr id="3" name="Content Placeholder 2"/>
          <p:cNvSpPr>
            <a:spLocks noGrp="1"/>
          </p:cNvSpPr>
          <p:nvPr>
            <p:ph idx="1"/>
          </p:nvPr>
        </p:nvSpPr>
        <p:spPr/>
        <p:txBody>
          <a:bodyPr numCol="1">
            <a:noAutofit/>
          </a:bodyPr>
          <a:lstStyle/>
          <a:p>
            <a:pPr algn="just"/>
            <a:r>
              <a:rPr lang="en-US" sz="1800" dirty="0"/>
              <a:t>You can use the as operator to perform certain types of conversions between compatible reference types or </a:t>
            </a:r>
            <a:r>
              <a:rPr lang="en-US" sz="1800" dirty="0" err="1"/>
              <a:t>nullable</a:t>
            </a:r>
            <a:r>
              <a:rPr lang="en-US" sz="1800" dirty="0"/>
              <a:t> types. </a:t>
            </a:r>
          </a:p>
          <a:p>
            <a:pPr algn="just"/>
            <a:r>
              <a:rPr lang="en-US" sz="1800" dirty="0"/>
              <a:t>The </a:t>
            </a:r>
            <a:r>
              <a:rPr lang="en-US" sz="1800" b="1" dirty="0"/>
              <a:t>as</a:t>
            </a:r>
            <a:r>
              <a:rPr lang="en-US" sz="1800" dirty="0"/>
              <a:t> operator is like a cast operation. However, if the conversion isn't possible, </a:t>
            </a:r>
            <a:r>
              <a:rPr lang="en-US" sz="1800" b="1" dirty="0"/>
              <a:t>as</a:t>
            </a:r>
            <a:r>
              <a:rPr lang="en-US" sz="1800" dirty="0"/>
              <a:t> returns </a:t>
            </a:r>
            <a:r>
              <a:rPr lang="en-US" sz="1800" b="1" dirty="0"/>
              <a:t>null</a:t>
            </a:r>
            <a:r>
              <a:rPr lang="en-US" sz="1800" dirty="0"/>
              <a:t> instead of raising an exception. </a:t>
            </a:r>
          </a:p>
          <a:p>
            <a:pPr algn="just"/>
            <a:r>
              <a:rPr lang="en-US" sz="1800" dirty="0"/>
              <a:t>The </a:t>
            </a:r>
            <a:r>
              <a:rPr lang="en-US" sz="1800" b="1" dirty="0"/>
              <a:t>as</a:t>
            </a:r>
            <a:r>
              <a:rPr lang="en-US" sz="1800" dirty="0"/>
              <a:t> operator performs only reference conversions, </a:t>
            </a:r>
            <a:r>
              <a:rPr lang="en-US" sz="1800" dirty="0" err="1"/>
              <a:t>nullable</a:t>
            </a:r>
            <a:r>
              <a:rPr lang="en-US" sz="1800" dirty="0"/>
              <a:t> conversions, and boxing conversions. The </a:t>
            </a:r>
            <a:r>
              <a:rPr lang="en-US" sz="1800" b="1" dirty="0"/>
              <a:t>as</a:t>
            </a:r>
            <a:r>
              <a:rPr lang="en-US" sz="1800" dirty="0"/>
              <a:t> operator can't perform other conversions, such as user-defined conversions, which should instead be performed by using cast expressions.</a:t>
            </a:r>
          </a:p>
          <a:p>
            <a:pPr algn="just"/>
            <a:r>
              <a:rPr lang="en-US" sz="1800" dirty="0"/>
              <a:t>Example</a:t>
            </a:r>
          </a:p>
          <a:p>
            <a:pPr algn="just"/>
            <a:endParaRPr lang="en-US" sz="1800" dirty="0"/>
          </a:p>
          <a:p>
            <a:pPr marL="0" indent="0" algn="just">
              <a:buNone/>
            </a:pPr>
            <a:r>
              <a:rPr lang="en-US" sz="1800" dirty="0"/>
              <a:t> </a:t>
            </a:r>
          </a:p>
          <a:p>
            <a:pPr marL="0" indent="0" algn="just">
              <a:buNone/>
            </a:pPr>
            <a:endParaRPr lang="en-US" sz="1500" dirty="0"/>
          </a:p>
        </p:txBody>
      </p:sp>
      <p:sp>
        <p:nvSpPr>
          <p:cNvPr id="4" name="Rectangle 3"/>
          <p:cNvSpPr/>
          <p:nvPr/>
        </p:nvSpPr>
        <p:spPr>
          <a:xfrm>
            <a:off x="719267" y="3929559"/>
            <a:ext cx="4572000" cy="1477328"/>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r>
              <a:rPr lang="pt-BR" dirty="0">
                <a:solidFill>
                  <a:srgbClr val="2B91AF"/>
                </a:solidFill>
                <a:highlight>
                  <a:srgbClr val="FFFFFF"/>
                </a:highlight>
                <a:latin typeface="Consolas" panose="020B0609020204030204" pitchFamily="49" charset="0"/>
              </a:rPr>
              <a:t>B</a:t>
            </a:r>
            <a:r>
              <a:rPr lang="pt-BR" dirty="0">
                <a:solidFill>
                  <a:srgbClr val="000000"/>
                </a:solidFill>
                <a:highlight>
                  <a:srgbClr val="FFFFFF"/>
                </a:highlight>
                <a:latin typeface="Consolas" panose="020B0609020204030204" pitchFamily="49" charset="0"/>
              </a:rPr>
              <a:t> b = a </a:t>
            </a:r>
            <a:r>
              <a:rPr lang="pt-BR" dirty="0">
                <a:solidFill>
                  <a:srgbClr val="0000FF"/>
                </a:solidFill>
                <a:highlight>
                  <a:srgbClr val="FFFFFF"/>
                </a:highlight>
                <a:latin typeface="Consolas" panose="020B0609020204030204" pitchFamily="49" charset="0"/>
              </a:rPr>
              <a:t>as</a:t>
            </a:r>
            <a:r>
              <a:rPr lang="pt-BR" dirty="0">
                <a:solidFill>
                  <a:srgbClr val="000000"/>
                </a:solidFill>
                <a:highlight>
                  <a:srgbClr val="FFFFFF"/>
                </a:highlight>
                <a:latin typeface="Consolas" panose="020B0609020204030204" pitchFamily="49" charset="0"/>
              </a:rPr>
              <a:t> </a:t>
            </a:r>
            <a:r>
              <a:rPr lang="pt-BR" dirty="0">
                <a:solidFill>
                  <a:srgbClr val="2B91AF"/>
                </a:solidFill>
                <a:highlight>
                  <a:srgbClr val="FFFFFF"/>
                </a:highlight>
                <a:latin typeface="Consolas" panose="020B0609020204030204" pitchFamily="49" charset="0"/>
              </a:rPr>
              <a:t>B</a:t>
            </a:r>
            <a:r>
              <a:rPr lang="pt-BR"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90203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Optional parameters</a:t>
            </a:r>
          </a:p>
        </p:txBody>
      </p:sp>
      <p:sp>
        <p:nvSpPr>
          <p:cNvPr id="3" name="Content Placeholder 2"/>
          <p:cNvSpPr>
            <a:spLocks noGrp="1"/>
          </p:cNvSpPr>
          <p:nvPr>
            <p:ph idx="1"/>
          </p:nvPr>
        </p:nvSpPr>
        <p:spPr/>
        <p:txBody>
          <a:bodyPr numCol="1">
            <a:noAutofit/>
          </a:bodyPr>
          <a:lstStyle/>
          <a:p>
            <a:pPr algn="just"/>
            <a:r>
              <a:rPr lang="en-US" sz="1800" dirty="0"/>
              <a:t>Motivation is to reduce the number of overloads of a function</a:t>
            </a:r>
          </a:p>
          <a:p>
            <a:pPr algn="just"/>
            <a:endParaRPr lang="en-US" sz="1800" dirty="0"/>
          </a:p>
          <a:p>
            <a:pPr marL="0" indent="0" algn="just">
              <a:buNone/>
            </a:pPr>
            <a:r>
              <a:rPr lang="en-US" sz="1800" dirty="0"/>
              <a:t> </a:t>
            </a:r>
          </a:p>
          <a:p>
            <a:pPr marL="0" indent="0" algn="just">
              <a:buNone/>
            </a:pPr>
            <a:endParaRPr lang="en-US" sz="1500" dirty="0"/>
          </a:p>
        </p:txBody>
      </p:sp>
      <p:sp>
        <p:nvSpPr>
          <p:cNvPr id="5" name="Rectangle 4"/>
          <p:cNvSpPr/>
          <p:nvPr/>
        </p:nvSpPr>
        <p:spPr>
          <a:xfrm>
            <a:off x="628650" y="1524676"/>
            <a:ext cx="8886053"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Foo(</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s,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10,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canMake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(s);</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canMake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Foo(</a:t>
            </a:r>
            <a:r>
              <a:rPr lang="en-US" dirty="0">
                <a:solidFill>
                  <a:srgbClr val="A31515"/>
                </a:solidFill>
                <a:highlight>
                  <a:srgbClr val="FFFFFF"/>
                </a:highlight>
                <a:latin typeface="Consolas" panose="020B0609020204030204" pitchFamily="49" charset="0"/>
              </a:rPr>
              <a:t>"hi"</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Foo(</a:t>
            </a:r>
            <a:r>
              <a:rPr lang="en-US" dirty="0">
                <a:solidFill>
                  <a:srgbClr val="A31515"/>
                </a:solidFill>
                <a:highlight>
                  <a:srgbClr val="FFFFFF"/>
                </a:highlight>
                <a:latin typeface="Consolas" panose="020B0609020204030204" pitchFamily="49" charset="0"/>
              </a:rPr>
              <a:t>"hi"</a:t>
            </a:r>
            <a:r>
              <a:rPr lang="en-US" dirty="0">
                <a:solidFill>
                  <a:srgbClr val="000000"/>
                </a:solidFill>
                <a:highlight>
                  <a:srgbClr val="FFFFFF"/>
                </a:highlight>
                <a:latin typeface="Consolas" panose="020B0609020204030204" pitchFamily="49" charset="0"/>
              </a:rPr>
              <a:t>, 2);</a:t>
            </a:r>
          </a:p>
          <a:p>
            <a:r>
              <a:rPr lang="en-US" dirty="0">
                <a:solidFill>
                  <a:srgbClr val="000000"/>
                </a:solidFill>
                <a:highlight>
                  <a:srgbClr val="FFFFFF"/>
                </a:highlight>
                <a:latin typeface="Consolas" panose="020B0609020204030204" pitchFamily="49" charset="0"/>
              </a:rPr>
              <a:t>    Foo(</a:t>
            </a:r>
            <a:r>
              <a:rPr lang="en-US" dirty="0">
                <a:solidFill>
                  <a:srgbClr val="A31515"/>
                </a:solidFill>
                <a:highlight>
                  <a:srgbClr val="FFFFFF"/>
                </a:highlight>
                <a:latin typeface="Consolas" panose="020B0609020204030204" pitchFamily="49" charset="0"/>
              </a:rPr>
              <a:t>"hi"</a:t>
            </a:r>
            <a:r>
              <a:rPr lang="en-US" dirty="0">
                <a:solidFill>
                  <a:srgbClr val="000000"/>
                </a:solidFill>
                <a:highlight>
                  <a:srgbClr val="FFFFFF"/>
                </a:highlight>
                <a:latin typeface="Consolas" panose="020B0609020204030204" pitchFamily="49" charset="0"/>
              </a:rPr>
              <a:t>, 5,</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203709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safe Type cast : </a:t>
            </a:r>
            <a:r>
              <a:rPr lang="en-US" b="1" dirty="0"/>
              <a:t>IS </a:t>
            </a:r>
            <a:r>
              <a:rPr lang="en-US" dirty="0"/>
              <a:t>operator</a:t>
            </a:r>
          </a:p>
        </p:txBody>
      </p:sp>
      <p:sp>
        <p:nvSpPr>
          <p:cNvPr id="3" name="Content Placeholder 2"/>
          <p:cNvSpPr>
            <a:spLocks noGrp="1"/>
          </p:cNvSpPr>
          <p:nvPr>
            <p:ph idx="1"/>
          </p:nvPr>
        </p:nvSpPr>
        <p:spPr>
          <a:xfrm>
            <a:off x="628650" y="1261366"/>
            <a:ext cx="7886700" cy="4145521"/>
          </a:xfrm>
        </p:spPr>
        <p:txBody>
          <a:bodyPr numCol="1">
            <a:noAutofit/>
          </a:bodyPr>
          <a:lstStyle/>
          <a:p>
            <a:pPr algn="just"/>
            <a:r>
              <a:rPr lang="en-US" sz="1800" b="1" dirty="0"/>
              <a:t>Is</a:t>
            </a:r>
            <a:r>
              <a:rPr lang="en-US" sz="1800" dirty="0"/>
              <a:t> Operator – checks if an object is compatible with a given type.</a:t>
            </a:r>
          </a:p>
          <a:p>
            <a:pPr algn="just"/>
            <a:r>
              <a:rPr lang="en-US" sz="1800" dirty="0"/>
              <a:t>An </a:t>
            </a:r>
            <a:r>
              <a:rPr lang="en-US" sz="1800" b="1" dirty="0"/>
              <a:t>is</a:t>
            </a:r>
            <a:r>
              <a:rPr lang="en-US" sz="1800" dirty="0"/>
              <a:t> expression evaluates to </a:t>
            </a:r>
            <a:r>
              <a:rPr lang="en-US" sz="1800" b="1" dirty="0"/>
              <a:t>true</a:t>
            </a:r>
            <a:r>
              <a:rPr lang="en-US" sz="1800" dirty="0"/>
              <a:t> if the provided expression is non-null, and the provided object can be cast to the provided type without causing an exception to be thrown.</a:t>
            </a:r>
          </a:p>
          <a:p>
            <a:pPr algn="just"/>
            <a:r>
              <a:rPr lang="en-US" sz="1800" dirty="0"/>
              <a:t>The </a:t>
            </a:r>
            <a:r>
              <a:rPr lang="en-US" sz="1800" b="1" dirty="0"/>
              <a:t>is</a:t>
            </a:r>
            <a:r>
              <a:rPr lang="en-US" sz="1800" dirty="0"/>
              <a:t> keyword causes a compile-time warning if the expression is known to always be </a:t>
            </a:r>
            <a:r>
              <a:rPr lang="en-US" sz="1800" b="1" dirty="0"/>
              <a:t>true</a:t>
            </a:r>
            <a:r>
              <a:rPr lang="en-US" sz="1800" dirty="0"/>
              <a:t> or to always be </a:t>
            </a:r>
            <a:r>
              <a:rPr lang="en-US" sz="1800" b="1" dirty="0"/>
              <a:t>false</a:t>
            </a:r>
            <a:r>
              <a:rPr lang="en-US" sz="1800" dirty="0"/>
              <a:t>, but typically evaluates type compatibility at run time.</a:t>
            </a:r>
          </a:p>
          <a:p>
            <a:pPr algn="just"/>
            <a:r>
              <a:rPr lang="en-US" sz="1800" dirty="0"/>
              <a:t>The </a:t>
            </a:r>
            <a:r>
              <a:rPr lang="en-US" sz="1800" b="1" dirty="0"/>
              <a:t>is</a:t>
            </a:r>
            <a:r>
              <a:rPr lang="en-US" sz="1800" dirty="0"/>
              <a:t> operator cannot be overloaded.</a:t>
            </a:r>
          </a:p>
          <a:p>
            <a:pPr algn="just"/>
            <a:r>
              <a:rPr lang="en-US" sz="1800" dirty="0"/>
              <a:t>The </a:t>
            </a:r>
            <a:r>
              <a:rPr lang="en-US" sz="1800" b="1" dirty="0"/>
              <a:t>is</a:t>
            </a:r>
            <a:r>
              <a:rPr lang="en-US" sz="1800" dirty="0"/>
              <a:t> operator only considers reference conversions, boxing conversions, and unboxing conversions. Other conversions, such as user-defined conversions, are not considered.</a:t>
            </a:r>
          </a:p>
          <a:p>
            <a:pPr algn="just"/>
            <a:r>
              <a:rPr lang="en-US" sz="1800" dirty="0"/>
              <a:t>Anonymous methods are not allowed on the left side of the </a:t>
            </a:r>
            <a:r>
              <a:rPr lang="en-US" sz="1800" b="1" dirty="0"/>
              <a:t>is</a:t>
            </a:r>
            <a:r>
              <a:rPr lang="en-US" sz="1800" dirty="0"/>
              <a:t> operator. This exception includes lambda expressions.</a:t>
            </a:r>
          </a:p>
          <a:p>
            <a:pPr algn="just"/>
            <a:endParaRPr lang="en-US" sz="1800" dirty="0"/>
          </a:p>
          <a:p>
            <a:pPr marL="0" indent="0" algn="just">
              <a:buNone/>
            </a:pPr>
            <a:r>
              <a:rPr lang="en-US" sz="1800" dirty="0"/>
              <a:t> </a:t>
            </a:r>
          </a:p>
          <a:p>
            <a:pPr marL="0" indent="0" algn="just">
              <a:buNone/>
            </a:pPr>
            <a:endParaRPr lang="en-US" sz="1500" dirty="0"/>
          </a:p>
        </p:txBody>
      </p:sp>
    </p:spTree>
    <p:extLst>
      <p:ext uri="{BB962C8B-B14F-4D97-AF65-F5344CB8AC3E}">
        <p14:creationId xmlns:p14="http://schemas.microsoft.com/office/powerpoint/2010/main" val="1167089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safe Type cast : </a:t>
            </a:r>
            <a:r>
              <a:rPr lang="en-US" b="1" dirty="0"/>
              <a:t>IS </a:t>
            </a:r>
            <a:r>
              <a:rPr lang="en-US" dirty="0"/>
              <a:t>operator</a:t>
            </a:r>
          </a:p>
        </p:txBody>
      </p:sp>
      <p:sp>
        <p:nvSpPr>
          <p:cNvPr id="3" name="Content Placeholder 2"/>
          <p:cNvSpPr>
            <a:spLocks noGrp="1"/>
          </p:cNvSpPr>
          <p:nvPr>
            <p:ph idx="1"/>
          </p:nvPr>
        </p:nvSpPr>
        <p:spPr/>
        <p:txBody>
          <a:bodyPr numCol="1">
            <a:noAutofit/>
          </a:bodyPr>
          <a:lstStyle/>
          <a:p>
            <a:pPr algn="just"/>
            <a:r>
              <a:rPr lang="en-US" sz="1800" dirty="0"/>
              <a:t>Example</a:t>
            </a:r>
          </a:p>
          <a:p>
            <a:pPr algn="just"/>
            <a:endParaRPr lang="en-US" sz="1800" dirty="0"/>
          </a:p>
          <a:p>
            <a:pPr marL="0" indent="0" algn="just">
              <a:buNone/>
            </a:pPr>
            <a:r>
              <a:rPr lang="en-US" sz="1800" dirty="0"/>
              <a:t> </a:t>
            </a:r>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p:txBody>
      </p:sp>
      <p:sp>
        <p:nvSpPr>
          <p:cNvPr id="4" name="Rectangle 3"/>
          <p:cNvSpPr/>
          <p:nvPr/>
        </p:nvSpPr>
        <p:spPr>
          <a:xfrm>
            <a:off x="628650" y="1713568"/>
            <a:ext cx="6999588"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dirty="0">
              <a:solidFill>
                <a:srgbClr val="2B91AF"/>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 </a:t>
            </a:r>
            <a:r>
              <a:rPr lang="en-US">
                <a:solidFill>
                  <a:srgbClr val="0000FF"/>
                </a:solidFill>
                <a:highlight>
                  <a:srgbClr val="FFFFFF"/>
                </a:highlight>
                <a:latin typeface="Consolas" panose="020B0609020204030204" pitchFamily="49" charset="0"/>
              </a:rPr>
              <a:t>is</a:t>
            </a:r>
            <a:r>
              <a:rPr lang="en-US">
                <a:solidFill>
                  <a:srgbClr val="000000"/>
                </a:solidFill>
                <a:highlight>
                  <a:srgbClr val="FFFFFF"/>
                </a:highlight>
                <a:latin typeface="Consolas" panose="020B0609020204030204" pitchFamily="49" charset="0"/>
              </a:rPr>
              <a:t> </a:t>
            </a:r>
            <a:r>
              <a:rPr lang="en-US" smtClean="0">
                <a:solidFill>
                  <a:srgbClr val="2B91AF"/>
                </a:solidFill>
                <a:highlight>
                  <a:srgbClr val="FFFFFF"/>
                </a:highlight>
                <a:latin typeface="Consolas" panose="020B0609020204030204" pitchFamily="49" charset="0"/>
              </a:rPr>
              <a:t>A</a:t>
            </a:r>
            <a:r>
              <a:rPr lang="en-US"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 </a:t>
            </a:r>
            <a:r>
              <a:rPr lang="en-US" dirty="0">
                <a:solidFill>
                  <a:srgbClr val="0000FF"/>
                </a:solidFill>
                <a:highlight>
                  <a:srgbClr val="FFFFFF"/>
                </a:highlight>
                <a:latin typeface="Consolas" panose="020B0609020204030204" pitchFamily="49" charset="0"/>
              </a:rPr>
              <a:t>is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 </a:t>
            </a:r>
            <a:r>
              <a:rPr lang="en-US" dirty="0">
                <a:solidFill>
                  <a:srgbClr val="0000FF"/>
                </a:solidFill>
                <a:highlight>
                  <a:srgbClr val="FFFFFF"/>
                </a:highlight>
                <a:latin typeface="Consolas" panose="020B0609020204030204" pitchFamily="49" charset="0"/>
              </a:rPr>
              <a:t>is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true</a:t>
            </a:r>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 </a:t>
            </a:r>
            <a:r>
              <a:rPr lang="en-US" dirty="0">
                <a:solidFill>
                  <a:srgbClr val="0000FF"/>
                </a:solidFill>
                <a:highlight>
                  <a:srgbClr val="FFFFFF"/>
                </a:highlight>
                <a:latin typeface="Consolas" panose="020B0609020204030204" pitchFamily="49" charset="0"/>
              </a:rPr>
              <a:t>is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821274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7811531" cy="3317746"/>
          </a:xfrm>
        </p:spPr>
        <p:txBody>
          <a:bodyPr>
            <a:normAutofit fontScale="92500" lnSpcReduction="20000"/>
          </a:bodyPr>
          <a:lstStyle/>
          <a:p>
            <a:pPr marL="285750" indent="-285750" algn="l">
              <a:buFont typeface="Arial" panose="020B0604020202020204" pitchFamily="34" charset="0"/>
              <a:buChar char="•"/>
            </a:pPr>
            <a:r>
              <a:rPr lang="en-GB" dirty="0"/>
              <a:t>Think of a method with optional parameters in your domain</a:t>
            </a:r>
          </a:p>
          <a:p>
            <a:pPr marL="285750" indent="-285750" algn="l">
              <a:buFont typeface="Arial" panose="020B0604020202020204" pitchFamily="34" charset="0"/>
              <a:buChar char="•"/>
            </a:pPr>
            <a:r>
              <a:rPr lang="en-GB" dirty="0"/>
              <a:t>Call methods with optional parameters and using named arguments</a:t>
            </a:r>
          </a:p>
          <a:p>
            <a:pPr marL="285750" indent="-285750" algn="l">
              <a:buFont typeface="Arial" panose="020B0604020202020204" pitchFamily="34" charset="0"/>
              <a:buChar char="•"/>
            </a:pPr>
            <a:r>
              <a:rPr lang="en-GB" dirty="0"/>
              <a:t>Experiment with Dynamic</a:t>
            </a:r>
          </a:p>
          <a:p>
            <a:pPr marL="285750" indent="-285750" algn="l">
              <a:buFont typeface="Arial" panose="020B0604020202020204" pitchFamily="34" charset="0"/>
              <a:buChar char="•"/>
            </a:pPr>
            <a:r>
              <a:rPr lang="en-GB" dirty="0"/>
              <a:t>Convert to </a:t>
            </a:r>
            <a:r>
              <a:rPr lang="en-GB" dirty="0" err="1"/>
              <a:t>Autoproperty</a:t>
            </a:r>
            <a:endParaRPr lang="en-GB" dirty="0"/>
          </a:p>
          <a:p>
            <a:pPr marL="285750" indent="-285750" algn="l">
              <a:buFont typeface="Arial" panose="020B0604020202020204" pitchFamily="34" charset="0"/>
              <a:buChar char="•"/>
            </a:pPr>
            <a:r>
              <a:rPr lang="en-GB" dirty="0"/>
              <a:t>Consider </a:t>
            </a:r>
            <a:r>
              <a:rPr lang="en-GB" dirty="0" err="1"/>
              <a:t>EXPRESSIOn</a:t>
            </a:r>
            <a:r>
              <a:rPr lang="en-GB" dirty="0"/>
              <a:t> Bodied Methods</a:t>
            </a:r>
          </a:p>
          <a:p>
            <a:pPr marL="285750" indent="-285750" algn="l">
              <a:buFont typeface="Arial" panose="020B0604020202020204" pitchFamily="34" charset="0"/>
              <a:buChar char="•"/>
            </a:pPr>
            <a:r>
              <a:rPr lang="en-GB" dirty="0"/>
              <a:t>Consider String Interpolation</a:t>
            </a:r>
          </a:p>
          <a:p>
            <a:pPr marL="285750" indent="-285750" algn="l">
              <a:buFont typeface="Arial" panose="020B0604020202020204" pitchFamily="34" charset="0"/>
              <a:buChar char="•"/>
            </a:pPr>
            <a:r>
              <a:rPr lang="en-GB" dirty="0"/>
              <a:t>Think of Exception filtering application</a:t>
            </a:r>
          </a:p>
          <a:p>
            <a:pPr marL="285750" indent="-285750" algn="l">
              <a:buFont typeface="Arial" panose="020B0604020202020204" pitchFamily="34" charset="0"/>
              <a:buChar char="•"/>
            </a:pPr>
            <a:r>
              <a:rPr lang="en-GB" dirty="0"/>
              <a:t>Preconditions with </a:t>
            </a:r>
            <a:r>
              <a:rPr lang="en-GB" dirty="0" err="1"/>
              <a:t>Nameof</a:t>
            </a:r>
            <a:endParaRPr lang="en-GB" dirty="0"/>
          </a:p>
          <a:p>
            <a:pPr marL="285750" indent="-285750" algn="l">
              <a:buFont typeface="Arial" panose="020B0604020202020204" pitchFamily="34" charset="0"/>
              <a:buChar char="•"/>
            </a:pPr>
            <a:r>
              <a:rPr lang="en-GB" dirty="0"/>
              <a:t>See if you can apply null conditional Operator</a:t>
            </a:r>
          </a:p>
          <a:p>
            <a:pPr marL="285750" indent="-285750" algn="l">
              <a:buFont typeface="Arial" panose="020B0604020202020204" pitchFamily="34" charset="0"/>
              <a:buChar char="•"/>
            </a:pPr>
            <a:r>
              <a:rPr lang="en-GB" dirty="0"/>
              <a:t>Test C# 7.0 features</a:t>
            </a:r>
          </a:p>
          <a:p>
            <a:pPr marL="285750" indent="-285750" algn="l">
              <a:buFont typeface="Arial" panose="020B0604020202020204" pitchFamily="34" charset="0"/>
              <a:buChar char="•"/>
            </a:pPr>
            <a:r>
              <a:rPr lang="en-GB" dirty="0"/>
              <a:t>Self Study Conversions</a:t>
            </a:r>
          </a:p>
          <a:p>
            <a:pPr algn="l"/>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numCol="1">
            <a:noAutofit/>
          </a:bodyPr>
          <a:lstStyle/>
          <a:p>
            <a:pPr algn="just"/>
            <a:r>
              <a:rPr lang="en-US" sz="1500" dirty="0" err="1"/>
              <a:t>Albahari</a:t>
            </a:r>
            <a:r>
              <a:rPr lang="en-US" sz="1500" dirty="0"/>
              <a:t> J, </a:t>
            </a:r>
            <a:r>
              <a:rPr lang="en-US" sz="1500" dirty="0" err="1"/>
              <a:t>Albahari</a:t>
            </a:r>
            <a:r>
              <a:rPr lang="en-US" sz="1500" dirty="0"/>
              <a:t> B. C# 6.0 in a Nutshell. </a:t>
            </a:r>
          </a:p>
          <a:p>
            <a:pPr algn="just"/>
            <a:r>
              <a:rPr lang="en-US" sz="1500" dirty="0">
                <a:hlinkClick r:id="rId2"/>
              </a:rPr>
              <a:t>How to: Safely Cast by Using as and is Operators </a:t>
            </a:r>
            <a:endParaRPr lang="en-US" sz="1500" dirty="0"/>
          </a:p>
          <a:p>
            <a:pPr algn="just"/>
            <a:r>
              <a:rPr lang="en-US" sz="1500" dirty="0">
                <a:hlinkClick r:id="rId3"/>
              </a:rPr>
              <a:t>Casting and Type Conversions</a:t>
            </a:r>
            <a:endParaRPr lang="en-US" sz="1500" dirty="0"/>
          </a:p>
          <a:p>
            <a:pPr algn="just"/>
            <a:r>
              <a:rPr lang="en-US" sz="1500" dirty="0">
                <a:hlinkClick r:id="rId4"/>
              </a:rPr>
              <a:t>MSDN</a:t>
            </a:r>
            <a:endParaRPr lang="en-US" sz="1500" dirty="0"/>
          </a:p>
          <a:p>
            <a:pPr algn="just"/>
            <a:r>
              <a:rPr lang="en-US" sz="1500" dirty="0">
                <a:hlinkClick r:id="rId5"/>
              </a:rPr>
              <a:t>C# 7.0 features</a:t>
            </a:r>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spTree>
    <p:extLst>
      <p:ext uri="{BB962C8B-B14F-4D97-AF65-F5344CB8AC3E}">
        <p14:creationId xmlns:p14="http://schemas.microsoft.com/office/powerpoint/2010/main" val="3965165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a:t>
            </a:r>
          </a:p>
        </p:txBody>
      </p:sp>
      <p:sp>
        <p:nvSpPr>
          <p:cNvPr id="3" name="Content Placeholder 2"/>
          <p:cNvSpPr>
            <a:spLocks noGrp="1"/>
          </p:cNvSpPr>
          <p:nvPr>
            <p:ph idx="1"/>
          </p:nvPr>
        </p:nvSpPr>
        <p:spPr/>
        <p:txBody>
          <a:bodyPr numCol="1">
            <a:noAutofit/>
          </a:bodyPr>
          <a:lstStyle/>
          <a:p>
            <a:pPr algn="just"/>
            <a:endParaRPr lang="en-US" sz="1500" dirty="0"/>
          </a:p>
          <a:p>
            <a:pPr algn="just"/>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3439117654"/>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6709177"/>
                    </a:ext>
                  </a:extLst>
                </a:gridCol>
                <a:gridCol w="1665316">
                  <a:extLst>
                    <a:ext uri="{9D8B030D-6E8A-4147-A177-3AD203B41FA5}">
                      <a16:colId xmlns:a16="http://schemas.microsoft.com/office/drawing/2014/main" val="2692421573"/>
                    </a:ext>
                  </a:extLst>
                </a:gridCol>
                <a:gridCol w="1382684">
                  <a:extLst>
                    <a:ext uri="{9D8B030D-6E8A-4147-A177-3AD203B41FA5}">
                      <a16:colId xmlns:a16="http://schemas.microsoft.com/office/drawing/2014/main" val="1378851966"/>
                    </a:ext>
                  </a:extLst>
                </a:gridCol>
                <a:gridCol w="1524000">
                  <a:extLst>
                    <a:ext uri="{9D8B030D-6E8A-4147-A177-3AD203B41FA5}">
                      <a16:colId xmlns:a16="http://schemas.microsoft.com/office/drawing/2014/main" val="1787007998"/>
                    </a:ext>
                  </a:extLst>
                </a:gridCol>
              </a:tblGrid>
              <a:tr h="370840">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70840">
                <a:tc>
                  <a:txBody>
                    <a:bodyPr/>
                    <a:lstStyle/>
                    <a:p>
                      <a:r>
                        <a:rPr lang="en-US" dirty="0"/>
                        <a:t>1.0.0</a:t>
                      </a:r>
                    </a:p>
                  </a:txBody>
                  <a:tcPr/>
                </a:tc>
                <a:tc>
                  <a:txBody>
                    <a:bodyPr/>
                    <a:lstStyle/>
                    <a:p>
                      <a:r>
                        <a:rPr lang="en-US" dirty="0" err="1"/>
                        <a:t>Serghei</a:t>
                      </a:r>
                      <a:r>
                        <a:rPr lang="en-US" dirty="0"/>
                        <a:t> Grajdean</a:t>
                      </a:r>
                    </a:p>
                  </a:txBody>
                  <a:tcPr/>
                </a:tc>
                <a:tc>
                  <a:txBody>
                    <a:bodyPr/>
                    <a:lstStyle/>
                    <a:p>
                      <a:r>
                        <a:rPr lang="en-US" dirty="0"/>
                        <a:t>07.12.2015</a:t>
                      </a:r>
                    </a:p>
                  </a:txBody>
                  <a:tcPr/>
                </a:tc>
                <a:tc>
                  <a:txBody>
                    <a:bodyPr/>
                    <a:lstStyle/>
                    <a:p>
                      <a:r>
                        <a:rPr lang="en-US" dirty="0"/>
                        <a:t>Initial version</a:t>
                      </a:r>
                    </a:p>
                  </a:txBody>
                  <a:tcPr/>
                </a:tc>
                <a:extLst>
                  <a:ext uri="{0D108BD9-81ED-4DB2-BD59-A6C34878D82A}">
                    <a16:rowId xmlns:a16="http://schemas.microsoft.com/office/drawing/2014/main" val="2017587795"/>
                  </a:ext>
                </a:extLst>
              </a:tr>
              <a:tr h="370840">
                <a:tc>
                  <a:txBody>
                    <a:bodyPr/>
                    <a:lstStyle/>
                    <a:p>
                      <a:r>
                        <a:rPr lang="en-US" dirty="0"/>
                        <a:t>1.1.0</a:t>
                      </a:r>
                    </a:p>
                  </a:txBody>
                  <a:tcPr/>
                </a:tc>
                <a:tc>
                  <a:txBody>
                    <a:bodyPr/>
                    <a:lstStyle/>
                    <a:p>
                      <a:r>
                        <a:rPr lang="en-US" dirty="0"/>
                        <a:t>Maxim Procopenco</a:t>
                      </a:r>
                    </a:p>
                  </a:txBody>
                  <a:tcPr/>
                </a:tc>
                <a:tc>
                  <a:txBody>
                    <a:bodyPr/>
                    <a:lstStyle/>
                    <a:p>
                      <a:r>
                        <a:rPr lang="en-US" dirty="0"/>
                        <a:t>09.03.2016</a:t>
                      </a:r>
                    </a:p>
                  </a:txBody>
                  <a:tcPr/>
                </a:tc>
                <a:tc>
                  <a:txBody>
                    <a:bodyPr/>
                    <a:lstStyle/>
                    <a:p>
                      <a:r>
                        <a:rPr lang="en-US" dirty="0"/>
                        <a:t>C# 6 features</a:t>
                      </a:r>
                    </a:p>
                  </a:txBody>
                  <a:tcPr/>
                </a:tc>
                <a:extLst>
                  <a:ext uri="{0D108BD9-81ED-4DB2-BD59-A6C34878D82A}">
                    <a16:rowId xmlns:a16="http://schemas.microsoft.com/office/drawing/2014/main" val="2328451736"/>
                  </a:ext>
                </a:extLst>
              </a:tr>
              <a:tr h="370840">
                <a:tc>
                  <a:txBody>
                    <a:bodyPr/>
                    <a:lstStyle/>
                    <a:p>
                      <a:r>
                        <a:rPr lang="en-US" dirty="0"/>
                        <a:t>1.2.0</a:t>
                      </a:r>
                    </a:p>
                  </a:txBody>
                  <a:tcPr/>
                </a:tc>
                <a:tc>
                  <a:txBody>
                    <a:bodyPr/>
                    <a:lstStyle/>
                    <a:p>
                      <a:r>
                        <a:rPr lang="en-US" dirty="0" err="1"/>
                        <a:t>Lucash</a:t>
                      </a:r>
                      <a:r>
                        <a:rPr lang="en-US" dirty="0"/>
                        <a:t> Oleg</a:t>
                      </a:r>
                    </a:p>
                  </a:txBody>
                  <a:tcPr/>
                </a:tc>
                <a:tc>
                  <a:txBody>
                    <a:bodyPr/>
                    <a:lstStyle/>
                    <a:p>
                      <a:r>
                        <a:rPr lang="en-US" dirty="0"/>
                        <a:t>19.03.2017</a:t>
                      </a:r>
                    </a:p>
                  </a:txBody>
                  <a:tcPr/>
                </a:tc>
                <a:tc>
                  <a:txBody>
                    <a:bodyPr/>
                    <a:lstStyle/>
                    <a:p>
                      <a:r>
                        <a:rPr lang="en-US" dirty="0"/>
                        <a:t>C# 7 features</a:t>
                      </a:r>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400999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Optional parameters - Restrictions</a:t>
            </a:r>
          </a:p>
        </p:txBody>
      </p:sp>
      <p:sp>
        <p:nvSpPr>
          <p:cNvPr id="3" name="Content Placeholder 2"/>
          <p:cNvSpPr>
            <a:spLocks noGrp="1"/>
          </p:cNvSpPr>
          <p:nvPr>
            <p:ph idx="1"/>
          </p:nvPr>
        </p:nvSpPr>
        <p:spPr/>
        <p:txBody>
          <a:bodyPr numCol="1">
            <a:noAutofit/>
          </a:bodyPr>
          <a:lstStyle/>
          <a:p>
            <a:pPr algn="just"/>
            <a:r>
              <a:rPr lang="en-US" sz="1800" dirty="0"/>
              <a:t>Should follow required parameters (only after). The exception is </a:t>
            </a:r>
            <a:r>
              <a:rPr lang="en-US" sz="1800" i="1" dirty="0"/>
              <a:t>parameter array</a:t>
            </a:r>
            <a:r>
              <a:rPr lang="en-US" sz="1800" dirty="0"/>
              <a:t>, which has to come at the end.</a:t>
            </a:r>
          </a:p>
          <a:p>
            <a:pPr algn="just"/>
            <a:r>
              <a:rPr lang="en-US" sz="1800" dirty="0"/>
              <a:t>Do not combine with </a:t>
            </a:r>
            <a:r>
              <a:rPr lang="en-US" sz="1800" i="1" dirty="0"/>
              <a:t>ref</a:t>
            </a:r>
            <a:r>
              <a:rPr lang="en-US" sz="1800" dirty="0"/>
              <a:t> and </a:t>
            </a:r>
            <a:r>
              <a:rPr lang="en-US" sz="1800" i="1" dirty="0"/>
              <a:t>out</a:t>
            </a:r>
            <a:r>
              <a:rPr lang="en-US" sz="1800" dirty="0"/>
              <a:t> keywords.</a:t>
            </a:r>
          </a:p>
          <a:p>
            <a:pPr algn="just"/>
            <a:r>
              <a:rPr lang="en-US" sz="1800" dirty="0"/>
              <a:t>Constants: literals, </a:t>
            </a:r>
            <a:r>
              <a:rPr lang="en-US" sz="1800" i="1" dirty="0"/>
              <a:t>null, </a:t>
            </a:r>
            <a:r>
              <a:rPr lang="en-US" sz="1800" i="1" dirty="0" err="1"/>
              <a:t>const</a:t>
            </a:r>
            <a:r>
              <a:rPr lang="en-US" sz="1800" i="1" dirty="0"/>
              <a:t>, </a:t>
            </a:r>
            <a:r>
              <a:rPr lang="en-US" sz="1800" i="1" dirty="0" err="1"/>
              <a:t>enum</a:t>
            </a:r>
            <a:r>
              <a:rPr lang="en-US" sz="1800" dirty="0"/>
              <a:t> members, </a:t>
            </a:r>
            <a:r>
              <a:rPr lang="en-US" sz="1800" i="1" dirty="0"/>
              <a:t>default(T)</a:t>
            </a:r>
            <a:r>
              <a:rPr lang="en-US" sz="1800" dirty="0"/>
              <a:t> operator. </a:t>
            </a:r>
          </a:p>
          <a:p>
            <a:pPr algn="just"/>
            <a:r>
              <a:rPr lang="en-US" sz="1800" dirty="0"/>
              <a:t>Should be an implicit, not user-defined conversion.</a:t>
            </a:r>
          </a:p>
          <a:p>
            <a:pPr algn="just"/>
            <a:r>
              <a:rPr lang="en-US" sz="1500" dirty="0"/>
              <a:t>Default value for Reference type except of string can be just null</a:t>
            </a:r>
          </a:p>
        </p:txBody>
      </p:sp>
      <p:pic>
        <p:nvPicPr>
          <p:cNvPr id="4" name="Picture 3"/>
          <p:cNvPicPr>
            <a:picLocks noChangeAspect="1"/>
          </p:cNvPicPr>
          <p:nvPr/>
        </p:nvPicPr>
        <p:blipFill>
          <a:blip r:embed="rId2"/>
          <a:stretch>
            <a:fillRect/>
          </a:stretch>
        </p:blipFill>
        <p:spPr>
          <a:xfrm>
            <a:off x="1487342" y="3334126"/>
            <a:ext cx="6169316" cy="1949296"/>
          </a:xfrm>
          <a:prstGeom prst="rect">
            <a:avLst/>
          </a:prstGeom>
        </p:spPr>
      </p:pic>
    </p:spTree>
    <p:extLst>
      <p:ext uri="{BB962C8B-B14F-4D97-AF65-F5344CB8AC3E}">
        <p14:creationId xmlns:p14="http://schemas.microsoft.com/office/powerpoint/2010/main" val="368914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other </a:t>
            </a:r>
            <a:r>
              <a:rPr lang="en-US" dirty="0" err="1"/>
              <a:t>Const</a:t>
            </a:r>
            <a:r>
              <a:rPr lang="en-US" dirty="0"/>
              <a:t> restriction</a:t>
            </a:r>
          </a:p>
        </p:txBody>
      </p:sp>
      <p:pic>
        <p:nvPicPr>
          <p:cNvPr id="5" name="Content Placeholder 4"/>
          <p:cNvPicPr>
            <a:picLocks noGrp="1" noChangeAspect="1"/>
          </p:cNvPicPr>
          <p:nvPr>
            <p:ph idx="1"/>
          </p:nvPr>
        </p:nvPicPr>
        <p:blipFill>
          <a:blip r:embed="rId2"/>
          <a:stretch>
            <a:fillRect/>
          </a:stretch>
        </p:blipFill>
        <p:spPr>
          <a:xfrm>
            <a:off x="857853" y="1339659"/>
            <a:ext cx="5658857" cy="3653937"/>
          </a:xfrm>
          <a:prstGeom prst="rect">
            <a:avLst/>
          </a:prstGeom>
        </p:spPr>
      </p:pic>
    </p:spTree>
    <p:extLst>
      <p:ext uri="{BB962C8B-B14F-4D97-AF65-F5344CB8AC3E}">
        <p14:creationId xmlns:p14="http://schemas.microsoft.com/office/powerpoint/2010/main" val="115861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arguments</a:t>
            </a:r>
          </a:p>
        </p:txBody>
      </p:sp>
      <p:sp>
        <p:nvSpPr>
          <p:cNvPr id="3" name="Content Placeholder 2"/>
          <p:cNvSpPr>
            <a:spLocks noGrp="1"/>
          </p:cNvSpPr>
          <p:nvPr>
            <p:ph idx="1"/>
          </p:nvPr>
        </p:nvSpPr>
        <p:spPr/>
        <p:txBody>
          <a:bodyPr numCol="1">
            <a:noAutofit/>
          </a:bodyPr>
          <a:lstStyle/>
          <a:p>
            <a:pPr algn="just"/>
            <a:r>
              <a:rPr lang="en-US" sz="1800" dirty="0"/>
              <a:t>Named arguments free you from the need to remember or to look up the order of parameters in the parameter lists of called methods – culture of writing “clean code”.</a:t>
            </a:r>
          </a:p>
          <a:p>
            <a:pPr algn="just"/>
            <a:r>
              <a:rPr lang="en-US" sz="1800" dirty="0"/>
              <a:t>The parameter for each argument can be specified by parameter name.</a:t>
            </a:r>
          </a:p>
          <a:p>
            <a:pPr algn="just"/>
            <a:r>
              <a:rPr lang="en-US" sz="1800" i="1" dirty="0"/>
              <a:t>Positional arguments</a:t>
            </a:r>
            <a:r>
              <a:rPr lang="en-US" sz="1800" dirty="0"/>
              <a:t> cannot follow </a:t>
            </a:r>
            <a:r>
              <a:rPr lang="en-US" sz="1800" i="1" dirty="0"/>
              <a:t>named arguments</a:t>
            </a:r>
            <a:r>
              <a:rPr lang="en-US" sz="1800" dirty="0"/>
              <a:t>.</a:t>
            </a:r>
          </a:p>
          <a:p>
            <a:pPr marL="0" indent="0" algn="just">
              <a:buNone/>
            </a:pPr>
            <a:endParaRPr lang="en-US" sz="1800" dirty="0"/>
          </a:p>
          <a:p>
            <a:pPr marL="0" indent="0" algn="just">
              <a:buNone/>
            </a:pPr>
            <a:r>
              <a:rPr lang="en-US" sz="1800" dirty="0"/>
              <a:t> </a:t>
            </a:r>
          </a:p>
          <a:p>
            <a:pPr marL="0" indent="0" algn="just">
              <a:buNone/>
            </a:pPr>
            <a:endParaRPr lang="en-US" sz="1500" dirty="0"/>
          </a:p>
        </p:txBody>
      </p:sp>
      <p:sp>
        <p:nvSpPr>
          <p:cNvPr id="4" name="Rectangle 3"/>
          <p:cNvSpPr/>
          <p:nvPr/>
        </p:nvSpPr>
        <p:spPr>
          <a:xfrm>
            <a:off x="628650" y="2466349"/>
            <a:ext cx="8653849"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42930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arguments</a:t>
            </a:r>
          </a:p>
        </p:txBody>
      </p:sp>
      <p:sp>
        <p:nvSpPr>
          <p:cNvPr id="3" name="Content Placeholder 2"/>
          <p:cNvSpPr>
            <a:spLocks noGrp="1"/>
          </p:cNvSpPr>
          <p:nvPr>
            <p:ph idx="1"/>
          </p:nvPr>
        </p:nvSpPr>
        <p:spPr/>
        <p:txBody>
          <a:bodyPr numCol="1">
            <a:noAutofit/>
          </a:bodyPr>
          <a:lstStyle/>
          <a:p>
            <a:pPr marL="0" indent="0" algn="just">
              <a:buNone/>
            </a:pPr>
            <a:endParaRPr lang="en-US" sz="1500" dirty="0"/>
          </a:p>
        </p:txBody>
      </p:sp>
      <p:sp>
        <p:nvSpPr>
          <p:cNvPr id="4" name="Rectangle 3"/>
          <p:cNvSpPr/>
          <p:nvPr/>
        </p:nvSpPr>
        <p:spPr>
          <a:xfrm>
            <a:off x="628650" y="2466349"/>
            <a:ext cx="8653849" cy="369332"/>
          </a:xfrm>
          <a:prstGeom prst="rect">
            <a:avLst/>
          </a:prstGeom>
        </p:spPr>
        <p:txBody>
          <a:bodyPr wrap="square">
            <a:spAutoFit/>
          </a:bodyPr>
          <a:lstStyle/>
          <a:p>
            <a:endParaRPr lang="en-US" dirty="0"/>
          </a:p>
        </p:txBody>
      </p:sp>
      <p:pic>
        <p:nvPicPr>
          <p:cNvPr id="7" name="Picture 6"/>
          <p:cNvPicPr>
            <a:picLocks noChangeAspect="1"/>
          </p:cNvPicPr>
          <p:nvPr/>
        </p:nvPicPr>
        <p:blipFill>
          <a:blip r:embed="rId2"/>
          <a:stretch>
            <a:fillRect/>
          </a:stretch>
        </p:blipFill>
        <p:spPr>
          <a:xfrm>
            <a:off x="628651" y="1101220"/>
            <a:ext cx="6828218" cy="4544931"/>
          </a:xfrm>
          <a:prstGeom prst="rect">
            <a:avLst/>
          </a:prstGeom>
        </p:spPr>
      </p:pic>
    </p:spTree>
    <p:extLst>
      <p:ext uri="{BB962C8B-B14F-4D97-AF65-F5344CB8AC3E}">
        <p14:creationId xmlns:p14="http://schemas.microsoft.com/office/powerpoint/2010/main" val="676430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C2EDC0-42CF-450C-818A-AE4F4B8EE39C}">
  <ds:schemaRefs>
    <ds:schemaRef ds:uri="http://schemas.microsoft.com/sharepoint/v3/contenttype/forms"/>
  </ds:schemaRefs>
</ds:datastoreItem>
</file>

<file path=customXml/itemProps2.xml><?xml version="1.0" encoding="utf-8"?>
<ds:datastoreItem xmlns:ds="http://schemas.openxmlformats.org/officeDocument/2006/customXml" ds:itemID="{B348DEBA-E606-4DA1-B01A-42B588EBD51C}">
  <ds:schemaRefs>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532134fb-f5a0-4ded-9879-b62317c7c28f"/>
  </ds:schemaRefs>
</ds:datastoreItem>
</file>

<file path=customXml/itemProps3.xml><?xml version="1.0" encoding="utf-8"?>
<ds:datastoreItem xmlns:ds="http://schemas.openxmlformats.org/officeDocument/2006/customXml" ds:itemID="{6B59454D-80C7-48EB-B45B-8E5E95206338}"/>
</file>

<file path=docProps/app.xml><?xml version="1.0" encoding="utf-8"?>
<Properties xmlns="http://schemas.openxmlformats.org/officeDocument/2006/extended-properties" xmlns:vt="http://schemas.openxmlformats.org/officeDocument/2006/docPropsVTypes">
  <Template>SummerWorkshop-New</Template>
  <TotalTime>5619</TotalTime>
  <Words>2335</Words>
  <Application>Microsoft Office PowerPoint</Application>
  <PresentationFormat>On-screen Show (4:3)</PresentationFormat>
  <Paragraphs>572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Consolas</vt:lpstr>
      <vt:lpstr>Franklin Gothic Book</vt:lpstr>
      <vt:lpstr>Franklin Gothic Medium</vt:lpstr>
      <vt:lpstr>Office Theme</vt:lpstr>
      <vt:lpstr>C#4 &amp; C#6 C#7 features</vt:lpstr>
      <vt:lpstr>OBjectives</vt:lpstr>
      <vt:lpstr>C# Evolution</vt:lpstr>
      <vt:lpstr>C# 4 – COM support</vt:lpstr>
      <vt:lpstr>Optional parameters</vt:lpstr>
      <vt:lpstr>Optional parameters - Restrictions</vt:lpstr>
      <vt:lpstr>Getting other Const restriction</vt:lpstr>
      <vt:lpstr>Named arguments</vt:lpstr>
      <vt:lpstr>Named arguments</vt:lpstr>
      <vt:lpstr>Named arguments – Evaluation order</vt:lpstr>
      <vt:lpstr>Optional &amp; Named arguments – using two of them together</vt:lpstr>
      <vt:lpstr>Word example - BEFORE</vt:lpstr>
      <vt:lpstr>Word example - After</vt:lpstr>
      <vt:lpstr>Dynamic in C#</vt:lpstr>
      <vt:lpstr>Dynamic in C# - How it works</vt:lpstr>
      <vt:lpstr>Dynamic in C# - When to Use</vt:lpstr>
      <vt:lpstr>Dynamic in C#</vt:lpstr>
      <vt:lpstr>Dynamic in C# - EXAMPLE</vt:lpstr>
      <vt:lpstr>Dynamic in C# - COM USAGE</vt:lpstr>
      <vt:lpstr>Dynamic in C# - Real World Usage</vt:lpstr>
      <vt:lpstr>PowerPoint Presentation</vt:lpstr>
      <vt:lpstr>Auto Properties – Old Way</vt:lpstr>
      <vt:lpstr>Auto Properties – New Way</vt:lpstr>
      <vt:lpstr>Expression-Bodied Members – Old way</vt:lpstr>
      <vt:lpstr>Expression-bodied Members – New way</vt:lpstr>
      <vt:lpstr>nameOf Expression - Before</vt:lpstr>
      <vt:lpstr>nameOf Expression – New Way</vt:lpstr>
      <vt:lpstr>Static Using Syntax – Old way</vt:lpstr>
      <vt:lpstr>Static Using Syntax – new Way</vt:lpstr>
      <vt:lpstr>Dictionary Initializers</vt:lpstr>
      <vt:lpstr>Dictionary Initializers</vt:lpstr>
      <vt:lpstr>String Interpolation</vt:lpstr>
      <vt:lpstr>String Interpolation</vt:lpstr>
      <vt:lpstr>Exception Filters</vt:lpstr>
      <vt:lpstr>Exception Filters</vt:lpstr>
      <vt:lpstr>Null Conditional Operator</vt:lpstr>
      <vt:lpstr>Null Conditional Operator</vt:lpstr>
      <vt:lpstr>C# 7.0 </vt:lpstr>
      <vt:lpstr>Out variables</vt:lpstr>
      <vt:lpstr>Tuples</vt:lpstr>
      <vt:lpstr>Tuples</vt:lpstr>
      <vt:lpstr>Pattern matching</vt:lpstr>
      <vt:lpstr>Ref locals and returns</vt:lpstr>
      <vt:lpstr>Local functions</vt:lpstr>
      <vt:lpstr>Casting and Reference Conversions</vt:lpstr>
      <vt:lpstr>Implicit Conversions</vt:lpstr>
      <vt:lpstr>Explicit Conversions</vt:lpstr>
      <vt:lpstr>Type Conversion Exceptions at Run Time</vt:lpstr>
      <vt:lpstr>safe Type cast : AS operator</vt:lpstr>
      <vt:lpstr>safe Type cast : IS operator</vt:lpstr>
      <vt:lpstr>safe Type cast : IS operator</vt:lpstr>
      <vt:lpstr>Assignment</vt:lpstr>
      <vt:lpstr>References </vt:lpstr>
      <vt:lpstr>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Iasa Soloduh</cp:lastModifiedBy>
  <cp:revision>741</cp:revision>
  <dcterms:created xsi:type="dcterms:W3CDTF">2014-05-22T08:31:16Z</dcterms:created>
  <dcterms:modified xsi:type="dcterms:W3CDTF">2022-08-05T07:56:37Z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