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46" d="100"/>
          <a:sy n="46" d="100"/>
        </p:scale>
        <p:origin x="13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500" b="0" u="none" dirty="0">
                <a:latin typeface="Aharoni" panose="02010803020104030203" pitchFamily="2" charset="-79"/>
                <a:cs typeface="Aharoni" panose="02010803020104030203" pitchFamily="2" charset="-79"/>
              </a:rPr>
              <a:t>DISTRIBUTION</a:t>
            </a:r>
            <a:endParaRPr lang="he-IL" sz="1500" b="0" u="none" dirty="0">
              <a:latin typeface="Aharoni" panose="02010803020104030203" pitchFamily="2" charset="-79"/>
              <a:cs typeface="Aharoni" panose="02010803020104030203" pitchFamily="2" charset="-79"/>
            </a:endParaRPr>
          </a:p>
        </c:rich>
      </c:tx>
      <c:layout>
        <c:manualLayout>
          <c:xMode val="edge"/>
          <c:yMode val="edge"/>
          <c:x val="0.36728250038658916"/>
          <c:y val="5.8052392512795523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he-IL"/>
        </a:p>
      </c:txPr>
    </c:title>
    <c:autoTitleDeleted val="0"/>
    <c:plotArea>
      <c:layout>
        <c:manualLayout>
          <c:layoutTarget val="inner"/>
          <c:xMode val="edge"/>
          <c:yMode val="edge"/>
          <c:x val="9.2639395443039924E-2"/>
          <c:y val="0.21113679557221074"/>
          <c:w val="0.5528391439889645"/>
          <c:h val="0.530723447860875"/>
        </c:manualLayout>
      </c:layout>
      <c:barChart>
        <c:barDir val="col"/>
        <c:grouping val="clustered"/>
        <c:varyColors val="0"/>
        <c:ser>
          <c:idx val="0"/>
          <c:order val="0"/>
          <c:tx>
            <c:strRef>
              <c:f>גיליון1!$B$1</c:f>
              <c:strCache>
                <c:ptCount val="1"/>
                <c:pt idx="0">
                  <c:v>Benfords law</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גיליון1!$A$2:$A$10</c:f>
              <c:numCache>
                <c:formatCode>General</c:formatCode>
                <c:ptCount val="9"/>
                <c:pt idx="0">
                  <c:v>1</c:v>
                </c:pt>
                <c:pt idx="1">
                  <c:v>2</c:v>
                </c:pt>
                <c:pt idx="2">
                  <c:v>3</c:v>
                </c:pt>
                <c:pt idx="3">
                  <c:v>4</c:v>
                </c:pt>
                <c:pt idx="4">
                  <c:v>5</c:v>
                </c:pt>
                <c:pt idx="5">
                  <c:v>6</c:v>
                </c:pt>
                <c:pt idx="6">
                  <c:v>7</c:v>
                </c:pt>
                <c:pt idx="7">
                  <c:v>8</c:v>
                </c:pt>
                <c:pt idx="8">
                  <c:v>9</c:v>
                </c:pt>
              </c:numCache>
            </c:numRef>
          </c:cat>
          <c:val>
            <c:numRef>
              <c:f>גיליון1!$B$2:$B$10</c:f>
              <c:numCache>
                <c:formatCode>0.00%</c:formatCode>
                <c:ptCount val="9"/>
                <c:pt idx="0">
                  <c:v>0.30099999999999999</c:v>
                </c:pt>
                <c:pt idx="1">
                  <c:v>0.17599999999999999</c:v>
                </c:pt>
                <c:pt idx="2">
                  <c:v>0.125</c:v>
                </c:pt>
                <c:pt idx="3">
                  <c:v>9.7000000000000003E-2</c:v>
                </c:pt>
                <c:pt idx="4">
                  <c:v>7.9000000000000001E-2</c:v>
                </c:pt>
                <c:pt idx="5">
                  <c:v>6.7000000000000004E-2</c:v>
                </c:pt>
                <c:pt idx="6">
                  <c:v>5.8000000000000003E-2</c:v>
                </c:pt>
                <c:pt idx="7">
                  <c:v>5.0999999999999997E-2</c:v>
                </c:pt>
                <c:pt idx="8">
                  <c:v>4.5999999999999999E-2</c:v>
                </c:pt>
              </c:numCache>
            </c:numRef>
          </c:val>
          <c:extLst>
            <c:ext xmlns:c16="http://schemas.microsoft.com/office/drawing/2014/chart" uri="{C3380CC4-5D6E-409C-BE32-E72D297353CC}">
              <c16:uniqueId val="{00000000-D23A-4B9F-A5E9-242BDF40EB36}"/>
            </c:ext>
          </c:extLst>
        </c:ser>
        <c:ser>
          <c:idx val="1"/>
          <c:order val="1"/>
          <c:tx>
            <c:strRef>
              <c:f>גיליון1!$C$1</c:f>
              <c:strCache>
                <c:ptCount val="1"/>
                <c:pt idx="0">
                  <c:v>Donald Trump</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גיליון1!$A$2:$A$10</c:f>
              <c:numCache>
                <c:formatCode>General</c:formatCode>
                <c:ptCount val="9"/>
                <c:pt idx="0">
                  <c:v>1</c:v>
                </c:pt>
                <c:pt idx="1">
                  <c:v>2</c:v>
                </c:pt>
                <c:pt idx="2">
                  <c:v>3</c:v>
                </c:pt>
                <c:pt idx="3">
                  <c:v>4</c:v>
                </c:pt>
                <c:pt idx="4">
                  <c:v>5</c:v>
                </c:pt>
                <c:pt idx="5">
                  <c:v>6</c:v>
                </c:pt>
                <c:pt idx="6">
                  <c:v>7</c:v>
                </c:pt>
                <c:pt idx="7">
                  <c:v>8</c:v>
                </c:pt>
                <c:pt idx="8">
                  <c:v>9</c:v>
                </c:pt>
              </c:numCache>
            </c:numRef>
          </c:cat>
          <c:val>
            <c:numRef>
              <c:f>גיליון1!$C$2:$C$10</c:f>
              <c:numCache>
                <c:formatCode>0.00%</c:formatCode>
                <c:ptCount val="9"/>
                <c:pt idx="0">
                  <c:v>0.28999999999999998</c:v>
                </c:pt>
                <c:pt idx="1">
                  <c:v>0.28000000000000003</c:v>
                </c:pt>
                <c:pt idx="2">
                  <c:v>0.16</c:v>
                </c:pt>
                <c:pt idx="3">
                  <c:v>0.09</c:v>
                </c:pt>
                <c:pt idx="4">
                  <c:v>0.04</c:v>
                </c:pt>
                <c:pt idx="5">
                  <c:v>0.02</c:v>
                </c:pt>
                <c:pt idx="6">
                  <c:v>0.02</c:v>
                </c:pt>
                <c:pt idx="7">
                  <c:v>0.02</c:v>
                </c:pt>
                <c:pt idx="8">
                  <c:v>0.02</c:v>
                </c:pt>
              </c:numCache>
            </c:numRef>
          </c:val>
          <c:extLst>
            <c:ext xmlns:c16="http://schemas.microsoft.com/office/drawing/2014/chart" uri="{C3380CC4-5D6E-409C-BE32-E72D297353CC}">
              <c16:uniqueId val="{00000001-D23A-4B9F-A5E9-242BDF40EB36}"/>
            </c:ext>
          </c:extLst>
        </c:ser>
        <c:ser>
          <c:idx val="2"/>
          <c:order val="2"/>
          <c:tx>
            <c:strRef>
              <c:f>גיליון1!$D$1</c:f>
              <c:strCache>
                <c:ptCount val="1"/>
                <c:pt idx="0">
                  <c:v>Joe Baiden2</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גיליון1!$A$2:$A$10</c:f>
              <c:numCache>
                <c:formatCode>General</c:formatCode>
                <c:ptCount val="9"/>
                <c:pt idx="0">
                  <c:v>1</c:v>
                </c:pt>
                <c:pt idx="1">
                  <c:v>2</c:v>
                </c:pt>
                <c:pt idx="2">
                  <c:v>3</c:v>
                </c:pt>
                <c:pt idx="3">
                  <c:v>4</c:v>
                </c:pt>
                <c:pt idx="4">
                  <c:v>5</c:v>
                </c:pt>
                <c:pt idx="5">
                  <c:v>6</c:v>
                </c:pt>
                <c:pt idx="6">
                  <c:v>7</c:v>
                </c:pt>
                <c:pt idx="7">
                  <c:v>8</c:v>
                </c:pt>
                <c:pt idx="8">
                  <c:v>9</c:v>
                </c:pt>
              </c:numCache>
            </c:numRef>
          </c:cat>
          <c:val>
            <c:numRef>
              <c:f>גיליון1!$D$2:$D$10</c:f>
              <c:numCache>
                <c:formatCode>0%</c:formatCode>
                <c:ptCount val="9"/>
                <c:pt idx="0">
                  <c:v>0.17</c:v>
                </c:pt>
                <c:pt idx="1">
                  <c:v>0.09</c:v>
                </c:pt>
                <c:pt idx="2">
                  <c:v>0.11</c:v>
                </c:pt>
                <c:pt idx="3">
                  <c:v>0.16</c:v>
                </c:pt>
                <c:pt idx="4">
                  <c:v>0.12</c:v>
                </c:pt>
                <c:pt idx="5">
                  <c:v>0.11</c:v>
                </c:pt>
                <c:pt idx="6">
                  <c:v>7.0000000000000007E-2</c:v>
                </c:pt>
                <c:pt idx="7">
                  <c:v>7.0000000000000007E-2</c:v>
                </c:pt>
                <c:pt idx="8">
                  <c:v>0.05</c:v>
                </c:pt>
              </c:numCache>
            </c:numRef>
          </c:val>
          <c:extLst>
            <c:ext xmlns:c16="http://schemas.microsoft.com/office/drawing/2014/chart" uri="{C3380CC4-5D6E-409C-BE32-E72D297353CC}">
              <c16:uniqueId val="{00000000-9BDE-4EA3-8A63-78F85F42F71B}"/>
            </c:ext>
          </c:extLst>
        </c:ser>
        <c:dLbls>
          <c:showLegendKey val="0"/>
          <c:showVal val="0"/>
          <c:showCatName val="0"/>
          <c:showSerName val="0"/>
          <c:showPercent val="0"/>
          <c:showBubbleSize val="0"/>
        </c:dLbls>
        <c:gapWidth val="218"/>
        <c:overlap val="-52"/>
        <c:axId val="1408210831"/>
        <c:axId val="1408214191"/>
      </c:barChart>
      <c:catAx>
        <c:axId val="1408210831"/>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sz="1000" b="0" dirty="0">
                    <a:latin typeface="Aharoni" panose="02010803020104030203" pitchFamily="2" charset="-79"/>
                    <a:cs typeface="Aharoni" panose="02010803020104030203" pitchFamily="2" charset="-79"/>
                  </a:rPr>
                  <a:t>LEADING</a:t>
                </a:r>
                <a:r>
                  <a:rPr lang="en-US" sz="1000" b="0" baseline="0" dirty="0">
                    <a:latin typeface="Aharoni" panose="02010803020104030203" pitchFamily="2" charset="-79"/>
                    <a:cs typeface="Aharoni" panose="02010803020104030203" pitchFamily="2" charset="-79"/>
                  </a:rPr>
                  <a:t> DIGIT</a:t>
                </a:r>
                <a:endParaRPr lang="he-IL" sz="1000" b="0" dirty="0">
                  <a:latin typeface="Aharoni" panose="02010803020104030203" pitchFamily="2" charset="-79"/>
                  <a:cs typeface="Aharoni" panose="02010803020104030203" pitchFamily="2" charset="-79"/>
                </a:endParaRP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he-IL"/>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he-IL"/>
          </a:p>
        </c:txPr>
        <c:crossAx val="1408214191"/>
        <c:crosses val="autoZero"/>
        <c:auto val="1"/>
        <c:lblAlgn val="ctr"/>
        <c:lblOffset val="100"/>
        <c:noMultiLvlLbl val="0"/>
      </c:catAx>
      <c:valAx>
        <c:axId val="1408214191"/>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he-IL"/>
          </a:p>
        </c:txPr>
        <c:crossAx val="1408210831"/>
        <c:crosses val="autoZero"/>
        <c:crossBetween val="between"/>
      </c:valAx>
      <c:spPr>
        <a:noFill/>
        <a:ln>
          <a:noFill/>
        </a:ln>
        <a:effectLst/>
      </c:spPr>
    </c:plotArea>
    <c:legend>
      <c:legendPos val="r"/>
      <c:layout>
        <c:manualLayout>
          <c:xMode val="edge"/>
          <c:yMode val="edge"/>
          <c:x val="0.6677699449718224"/>
          <c:y val="0.23174926486015543"/>
          <c:w val="0.31885521170428682"/>
          <c:h val="0.5479670463536927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5/30/2023</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תמונה 9">
            <a:extLst>
              <a:ext uri="{FF2B5EF4-FFF2-40B4-BE49-F238E27FC236}">
                <a16:creationId xmlns:a16="http://schemas.microsoft.com/office/drawing/2014/main" id="{94C8EE0A-2CBC-E3A9-8653-B465E9E78714}"/>
              </a:ext>
            </a:extLst>
          </p:cNvPr>
          <p:cNvPicPr>
            <a:picLocks noChangeAspect="1"/>
          </p:cNvPicPr>
          <p:nvPr/>
        </p:nvPicPr>
        <p:blipFill>
          <a:blip r:embed="rId2">
            <a:alphaModFix amt="30000"/>
          </a:blip>
          <a:stretch>
            <a:fillRect/>
          </a:stretch>
        </p:blipFill>
        <p:spPr>
          <a:xfrm>
            <a:off x="0" y="-1"/>
            <a:ext cx="6858000" cy="10080626"/>
          </a:xfrm>
          <a:prstGeom prst="rect">
            <a:avLst/>
          </a:prstGeom>
        </p:spPr>
      </p:pic>
      <p:sp>
        <p:nvSpPr>
          <p:cNvPr id="8" name="TextBox 7"/>
          <p:cNvSpPr txBox="1"/>
          <p:nvPr/>
        </p:nvSpPr>
        <p:spPr>
          <a:xfrm>
            <a:off x="-244880" y="5002000"/>
            <a:ext cx="184730" cy="173766"/>
          </a:xfrm>
          <a:prstGeom prst="rect">
            <a:avLst/>
          </a:prstGeom>
          <a:noFill/>
        </p:spPr>
        <p:txBody>
          <a:bodyPr wrap="none" rtlCol="1">
            <a:spAutoFit/>
          </a:bodyPr>
          <a:lstStyle/>
          <a:p>
            <a:pPr algn="r" rtl="1"/>
            <a:endParaRPr lang="he-IL" sz="490" dirty="0"/>
          </a:p>
        </p:txBody>
      </p:sp>
      <p:sp>
        <p:nvSpPr>
          <p:cNvPr id="12" name="Rounded Rectangle 6"/>
          <p:cNvSpPr/>
          <p:nvPr/>
        </p:nvSpPr>
        <p:spPr>
          <a:xfrm>
            <a:off x="3522131" y="1615843"/>
            <a:ext cx="3152036" cy="2369211"/>
          </a:xfrm>
          <a:prstGeom prst="roundRect">
            <a:avLst/>
          </a:prstGeom>
          <a:ln/>
        </p:spPr>
        <p:style>
          <a:lnRef idx="1">
            <a:schemeClr val="accent4"/>
          </a:lnRef>
          <a:fillRef idx="2">
            <a:schemeClr val="accent4"/>
          </a:fillRef>
          <a:effectRef idx="1">
            <a:schemeClr val="accent4"/>
          </a:effectRef>
          <a:fontRef idx="minor">
            <a:schemeClr val="dk1"/>
          </a:fontRef>
        </p:style>
        <p:txBody>
          <a:bodyPr rtlCol="1" anchor="t"/>
          <a:lstStyle/>
          <a:p>
            <a:pPr>
              <a:defRPr/>
            </a:pPr>
            <a:r>
              <a:rPr lang="en-US" sz="1200" dirty="0">
                <a:effectLst/>
                <a:latin typeface="Calibri" panose="020F0502020204030204" pitchFamily="34" charset="0"/>
                <a:ea typeface="Calibri" panose="020F0502020204030204" pitchFamily="34" charset="0"/>
                <a:cs typeface="Arial" panose="020B0604020202020204" pitchFamily="34" charset="0"/>
              </a:rPr>
              <a:t>2. </a:t>
            </a:r>
            <a:r>
              <a:rPr lang="en-US" sz="1200" b="1" dirty="0">
                <a:effectLst/>
                <a:latin typeface="Calibri" panose="020F0502020204030204" pitchFamily="34" charset="0"/>
                <a:ea typeface="Calibri" panose="020F0502020204030204" pitchFamily="34" charset="0"/>
                <a:cs typeface="Arial" panose="020B0604020202020204" pitchFamily="34" charset="0"/>
              </a:rPr>
              <a:t>Benford’s Law</a:t>
            </a:r>
            <a:r>
              <a:rPr lang="en-US" sz="1200" dirty="0">
                <a:effectLst/>
                <a:latin typeface="Calibri" panose="020F0502020204030204" pitchFamily="34" charset="0"/>
                <a:ea typeface="Calibri" panose="020F0502020204030204" pitchFamily="34" charset="0"/>
                <a:cs typeface="Arial" panose="020B0604020202020204" pitchFamily="34" charset="0"/>
              </a:rPr>
              <a:t>, also known as the </a:t>
            </a:r>
            <a:r>
              <a:rPr lang="en-US" sz="1200" b="1" dirty="0">
                <a:effectLst/>
                <a:latin typeface="Calibri" panose="020F0502020204030204" pitchFamily="34" charset="0"/>
                <a:ea typeface="Calibri" panose="020F0502020204030204" pitchFamily="34" charset="0"/>
                <a:cs typeface="Arial" panose="020B0604020202020204" pitchFamily="34" charset="0"/>
              </a:rPr>
              <a:t>first-digit law</a:t>
            </a:r>
            <a:r>
              <a:rPr lang="en-US" sz="1200" dirty="0">
                <a:effectLst/>
                <a:latin typeface="Calibri" panose="020F0502020204030204" pitchFamily="34" charset="0"/>
                <a:ea typeface="Calibri" panose="020F0502020204030204" pitchFamily="34" charset="0"/>
                <a:cs typeface="Arial" panose="020B0604020202020204" pitchFamily="34" charset="0"/>
              </a:rPr>
              <a:t>, is an observation that in many real-life sets of numerical </a:t>
            </a:r>
            <a:r>
              <a:rPr lang="en-US" sz="1200" strike="noStrike" dirty="0">
                <a:solidFill>
                  <a:schemeClr val="tx1"/>
                </a:solidFill>
                <a:effectLst/>
                <a:latin typeface="Calibri" panose="020F0502020204030204" pitchFamily="34" charset="0"/>
                <a:ea typeface="Calibri" panose="020F0502020204030204" pitchFamily="34" charset="0"/>
                <a:cs typeface="Arial" panose="020B0604020202020204" pitchFamily="34" charset="0"/>
              </a:rPr>
              <a:t>data</a:t>
            </a: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the </a:t>
            </a:r>
            <a:r>
              <a:rPr lang="en-US" sz="1200" b="1" strike="noStrike" dirty="0">
                <a:solidFill>
                  <a:schemeClr val="tx1"/>
                </a:solidFill>
                <a:effectLst/>
                <a:latin typeface="Calibri" panose="020F0502020204030204" pitchFamily="34" charset="0"/>
                <a:ea typeface="Calibri" panose="020F0502020204030204" pitchFamily="34" charset="0"/>
                <a:cs typeface="Arial" panose="020B0604020202020204" pitchFamily="34" charset="0"/>
              </a:rPr>
              <a:t>leading digit</a:t>
            </a: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is likely to be small. In sets that obey the law, the number </a:t>
            </a:r>
            <a:r>
              <a:rPr lang="en-US" sz="1200" b="1" dirty="0">
                <a:solidFill>
                  <a:schemeClr val="tx1"/>
                </a:solidFill>
                <a:effectLst/>
                <a:latin typeface="Calibri" panose="020F0502020204030204" pitchFamily="34" charset="0"/>
                <a:ea typeface="Calibri" panose="020F0502020204030204" pitchFamily="34" charset="0"/>
                <a:cs typeface="Arial" panose="020B0604020202020204" pitchFamily="34" charset="0"/>
              </a:rPr>
              <a:t>1</a:t>
            </a:r>
            <a:r>
              <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appears as the </a:t>
            </a:r>
            <a:r>
              <a:rPr lang="en-US" sz="1200" dirty="0">
                <a:effectLst/>
                <a:latin typeface="Calibri" panose="020F0502020204030204" pitchFamily="34" charset="0"/>
                <a:ea typeface="Calibri" panose="020F0502020204030204" pitchFamily="34" charset="0"/>
                <a:cs typeface="Arial" panose="020B0604020202020204" pitchFamily="34" charset="0"/>
              </a:rPr>
              <a:t>leading significant digit about </a:t>
            </a:r>
            <a:r>
              <a:rPr lang="en-US" sz="1200" b="1" dirty="0">
                <a:effectLst/>
                <a:latin typeface="Calibri" panose="020F0502020204030204" pitchFamily="34" charset="0"/>
                <a:ea typeface="Calibri" panose="020F0502020204030204" pitchFamily="34" charset="0"/>
                <a:cs typeface="Arial" panose="020B0604020202020204" pitchFamily="34" charset="0"/>
              </a:rPr>
              <a:t>30%</a:t>
            </a:r>
            <a:r>
              <a:rPr lang="en-US" sz="1200" dirty="0">
                <a:effectLst/>
                <a:latin typeface="Calibri" panose="020F0502020204030204" pitchFamily="34" charset="0"/>
                <a:ea typeface="Calibri" panose="020F0502020204030204" pitchFamily="34" charset="0"/>
                <a:cs typeface="Arial" panose="020B0604020202020204" pitchFamily="34" charset="0"/>
              </a:rPr>
              <a:t> of the time, while </a:t>
            </a:r>
            <a:r>
              <a:rPr lang="en-US" sz="1200" b="1" dirty="0">
                <a:effectLst/>
                <a:latin typeface="Calibri" panose="020F0502020204030204" pitchFamily="34" charset="0"/>
                <a:ea typeface="Calibri" panose="020F0502020204030204" pitchFamily="34" charset="0"/>
                <a:cs typeface="Arial" panose="020B0604020202020204" pitchFamily="34" charset="0"/>
              </a:rPr>
              <a:t>9</a:t>
            </a:r>
            <a:r>
              <a:rPr lang="en-US" sz="1200" dirty="0">
                <a:effectLst/>
                <a:latin typeface="Calibri" panose="020F0502020204030204" pitchFamily="34" charset="0"/>
                <a:ea typeface="Calibri" panose="020F0502020204030204" pitchFamily="34" charset="0"/>
                <a:cs typeface="Arial" panose="020B0604020202020204" pitchFamily="34" charset="0"/>
              </a:rPr>
              <a:t> appears as the leading significant digit less than </a:t>
            </a:r>
            <a:r>
              <a:rPr lang="en-US" sz="1200" b="1" dirty="0">
                <a:effectLst/>
                <a:latin typeface="Calibri" panose="020F0502020204030204" pitchFamily="34" charset="0"/>
                <a:ea typeface="Calibri" panose="020F0502020204030204" pitchFamily="34" charset="0"/>
                <a:cs typeface="Arial" panose="020B0604020202020204" pitchFamily="34" charset="0"/>
              </a:rPr>
              <a:t>5%</a:t>
            </a:r>
            <a:r>
              <a:rPr lang="en-US" sz="1200" dirty="0">
                <a:effectLst/>
                <a:latin typeface="Calibri" panose="020F0502020204030204" pitchFamily="34" charset="0"/>
                <a:ea typeface="Calibri" panose="020F0502020204030204" pitchFamily="34" charset="0"/>
                <a:cs typeface="Arial" panose="020B0604020202020204" pitchFamily="34" charset="0"/>
              </a:rPr>
              <a:t> of the time. </a:t>
            </a:r>
            <a:r>
              <a:rPr lang="en-US" sz="1200" b="1" dirty="0">
                <a:effectLst/>
                <a:latin typeface="Calibri" panose="020F0502020204030204" pitchFamily="34" charset="0"/>
                <a:ea typeface="Calibri" panose="020F0502020204030204" pitchFamily="34" charset="0"/>
                <a:cs typeface="Arial" panose="020B0604020202020204" pitchFamily="34" charset="0"/>
              </a:rPr>
              <a:t>Benford’s Law </a:t>
            </a:r>
            <a:r>
              <a:rPr lang="en-US" sz="1200" dirty="0">
                <a:effectLst/>
                <a:latin typeface="Calibri" panose="020F0502020204030204" pitchFamily="34" charset="0"/>
                <a:ea typeface="Calibri" panose="020F0502020204030204" pitchFamily="34" charset="0"/>
                <a:cs typeface="Arial" panose="020B0604020202020204" pitchFamily="34" charset="0"/>
              </a:rPr>
              <a:t>is often used as a tool for </a:t>
            </a:r>
            <a:r>
              <a:rPr lang="en-US" sz="1200" b="1" dirty="0">
                <a:effectLst/>
                <a:latin typeface="Calibri" panose="020F0502020204030204" pitchFamily="34" charset="0"/>
                <a:ea typeface="Calibri" panose="020F0502020204030204" pitchFamily="34" charset="0"/>
                <a:cs typeface="Arial" panose="020B0604020202020204" pitchFamily="34" charset="0"/>
              </a:rPr>
              <a:t>detecting anomalies or fraud in datasets</a:t>
            </a:r>
            <a:r>
              <a:rPr lang="en-US" sz="1200" dirty="0">
                <a:effectLst/>
                <a:latin typeface="Calibri" panose="020F0502020204030204" pitchFamily="34" charset="0"/>
                <a:ea typeface="Calibri" panose="020F0502020204030204" pitchFamily="34" charset="0"/>
                <a:cs typeface="Arial" panose="020B0604020202020204" pitchFamily="34" charset="0"/>
              </a:rPr>
              <a:t>, as deviations from the expected distribution can indicate potential irregularities.</a:t>
            </a:r>
            <a:endParaRPr lang="he-IL" sz="12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69929" y="2915550"/>
            <a:ext cx="2944178" cy="2006601"/>
          </a:xfrm>
          <a:prstGeom prst="roundRect">
            <a:avLst/>
          </a:prstGeom>
          <a:ln/>
        </p:spPr>
        <p:style>
          <a:lnRef idx="1">
            <a:schemeClr val="accent5"/>
          </a:lnRef>
          <a:fillRef idx="2">
            <a:schemeClr val="accent5"/>
          </a:fillRef>
          <a:effectRef idx="1">
            <a:schemeClr val="accent5"/>
          </a:effectRef>
          <a:fontRef idx="minor">
            <a:schemeClr val="dk1"/>
          </a:fontRef>
        </p:style>
        <p:txBody>
          <a:bodyPr rtlCol="1" anchor="t"/>
          <a:lstStyle/>
          <a:p>
            <a:pPr>
              <a:defRPr/>
            </a:pPr>
            <a:r>
              <a:rPr lang="he-IL" sz="1200" b="1" dirty="0">
                <a:ea typeface="Tahoma" pitchFamily="34" charset="0"/>
                <a:cs typeface="Arial" pitchFamily="34" charset="0"/>
              </a:rPr>
              <a:t>3</a:t>
            </a:r>
            <a:r>
              <a:rPr lang="en-US" sz="1200" b="1" dirty="0">
                <a:ea typeface="Tahoma" pitchFamily="34" charset="0"/>
                <a:cs typeface="Arial" pitchFamily="34" charset="0"/>
              </a:rPr>
              <a:t>. </a:t>
            </a:r>
            <a:r>
              <a:rPr lang="en-US" sz="1200" dirty="0">
                <a:ea typeface="Tahoma" pitchFamily="34" charset="0"/>
                <a:cs typeface="Arial" pitchFamily="34" charset="0"/>
              </a:rPr>
              <a:t>The election simulator is a tool that runs simulations of election scenarios involving two or more candidates. </a:t>
            </a:r>
          </a:p>
          <a:p>
            <a:pPr>
              <a:defRPr/>
            </a:pPr>
            <a:r>
              <a:rPr lang="en-US" sz="1200" dirty="0">
                <a:ea typeface="Tahoma" pitchFamily="34" charset="0"/>
                <a:cs typeface="Arial" pitchFamily="34" charset="0"/>
              </a:rPr>
              <a:t>It takes input data, specifically the votes obtained in each ward, and generates the </a:t>
            </a:r>
            <a:r>
              <a:rPr lang="en-US" sz="1200" b="1" dirty="0">
                <a:ea typeface="Tahoma" pitchFamily="34" charset="0"/>
                <a:cs typeface="Arial" pitchFamily="34" charset="0"/>
              </a:rPr>
              <a:t>Benford's Law </a:t>
            </a:r>
            <a:r>
              <a:rPr lang="en-US" sz="1200" dirty="0">
                <a:ea typeface="Tahoma" pitchFamily="34" charset="0"/>
                <a:cs typeface="Arial" pitchFamily="34" charset="0"/>
              </a:rPr>
              <a:t>distribution for each candidate. </a:t>
            </a:r>
          </a:p>
          <a:p>
            <a:pPr>
              <a:defRPr/>
            </a:pPr>
            <a:r>
              <a:rPr lang="en-US" sz="1200" dirty="0">
                <a:ea typeface="Tahoma" pitchFamily="34" charset="0"/>
                <a:cs typeface="Arial" pitchFamily="34" charset="0"/>
              </a:rPr>
              <a:t>This tool allows us to analyze the </a:t>
            </a:r>
            <a:r>
              <a:rPr lang="en-US" sz="1200" b="1" dirty="0">
                <a:ea typeface="Tahoma" pitchFamily="34" charset="0"/>
                <a:cs typeface="Arial" pitchFamily="34" charset="0"/>
              </a:rPr>
              <a:t>Benford's Law </a:t>
            </a:r>
            <a:r>
              <a:rPr lang="en-US" sz="1200" dirty="0">
                <a:ea typeface="Tahoma" pitchFamily="34" charset="0"/>
                <a:cs typeface="Arial" pitchFamily="34" charset="0"/>
              </a:rPr>
              <a:t>distributions across a wide range of election scenarios.</a:t>
            </a:r>
            <a:br>
              <a:rPr lang="en-US" sz="1200" b="1" dirty="0">
                <a:ea typeface="Tahoma" pitchFamily="34" charset="0"/>
                <a:cs typeface="Arial" pitchFamily="34" charset="0"/>
              </a:rPr>
            </a:br>
            <a:r>
              <a:rPr lang="he-IL" sz="1200" b="1" dirty="0">
                <a:ea typeface="Tahoma" pitchFamily="34" charset="0"/>
                <a:cs typeface="Arial" pitchFamily="34" charset="0"/>
              </a:rPr>
              <a:t> </a:t>
            </a:r>
            <a:endParaRPr lang="en-US" sz="1200" b="1" dirty="0">
              <a:ea typeface="Tahoma" pitchFamily="34" charset="0"/>
              <a:cs typeface="Arial" pitchFamily="34" charset="0"/>
            </a:endParaRPr>
          </a:p>
        </p:txBody>
      </p:sp>
      <p:sp>
        <p:nvSpPr>
          <p:cNvPr id="29" name="Rounded Rectangle 6"/>
          <p:cNvSpPr/>
          <p:nvPr/>
        </p:nvSpPr>
        <p:spPr>
          <a:xfrm>
            <a:off x="3550389" y="4088390"/>
            <a:ext cx="3115448" cy="1316262"/>
          </a:xfrm>
          <a:prstGeom prst="roundRect">
            <a:avLst/>
          </a:prstGeom>
          <a:ln/>
        </p:spPr>
        <p:style>
          <a:lnRef idx="1">
            <a:schemeClr val="accent4"/>
          </a:lnRef>
          <a:fillRef idx="2">
            <a:schemeClr val="accent4"/>
          </a:fillRef>
          <a:effectRef idx="1">
            <a:schemeClr val="accent4"/>
          </a:effectRef>
          <a:fontRef idx="minor">
            <a:schemeClr val="dk1"/>
          </a:fontRef>
        </p:style>
        <p:txBody>
          <a:bodyPr rtlCol="1" anchor="t"/>
          <a:lstStyle/>
          <a:p>
            <a:pPr algn="l">
              <a:defRPr/>
            </a:pPr>
            <a:r>
              <a:rPr lang="en-US" sz="1100" dirty="0">
                <a:solidFill>
                  <a:prstClr val="black"/>
                </a:solidFill>
                <a:ea typeface="Tahoma" pitchFamily="34" charset="0"/>
                <a:cs typeface="Arial" pitchFamily="34" charset="0"/>
              </a:rPr>
              <a:t>4. The simulator utilizes data from various wards, comprising their sizes (indicating the number of assigned citizens) and the actual election outcomes. Each ward's result represents a data unit for every candidate, which is incorporated into the final dataset to determine the distribution in accordance with Benford’s Law.</a:t>
            </a:r>
            <a:endParaRPr lang="he-IL" sz="1100" dirty="0">
              <a:solidFill>
                <a:prstClr val="black"/>
              </a:solidFill>
              <a:ea typeface="Tahoma" pitchFamily="34" charset="0"/>
              <a:cs typeface="Arial" pitchFamily="34" charset="0"/>
            </a:endParaRPr>
          </a:p>
        </p:txBody>
      </p:sp>
      <p:sp>
        <p:nvSpPr>
          <p:cNvPr id="36" name="Rounded Rectangle 6"/>
          <p:cNvSpPr/>
          <p:nvPr/>
        </p:nvSpPr>
        <p:spPr>
          <a:xfrm>
            <a:off x="166597" y="5587957"/>
            <a:ext cx="6524805" cy="4377310"/>
          </a:xfrm>
          <a:prstGeom prst="roundRect">
            <a:avLst/>
          </a:prstGeom>
          <a:ln/>
        </p:spPr>
        <p:style>
          <a:lnRef idx="1">
            <a:schemeClr val="accent6"/>
          </a:lnRef>
          <a:fillRef idx="2">
            <a:schemeClr val="accent6"/>
          </a:fillRef>
          <a:effectRef idx="1">
            <a:schemeClr val="accent6"/>
          </a:effectRef>
          <a:fontRef idx="minor">
            <a:schemeClr val="dk1"/>
          </a:fontRef>
        </p:style>
        <p:txBody>
          <a:bodyPr rtlCol="1" anchor="t"/>
          <a:lstStyle/>
          <a:p>
            <a:pPr rtl="1">
              <a:defRPr/>
            </a:pPr>
            <a:r>
              <a:rPr lang="en-US" sz="1200" dirty="0">
                <a:solidFill>
                  <a:prstClr val="black"/>
                </a:solidFill>
                <a:ea typeface="Tahoma" pitchFamily="34" charset="0"/>
                <a:cs typeface="Arial" pitchFamily="34" charset="0"/>
              </a:rPr>
              <a:t>5. The simulator findings show us the distribution over each candidate, here is the findings of an election scenario which represents the 2020 election at Milwaukee(US) in which Joe Baiden had 70% support and Donald Trump had 30% support.</a:t>
            </a:r>
          </a:p>
          <a:p>
            <a:pPr rtl="1">
              <a:defRPr/>
            </a:pPr>
            <a:endParaRPr lang="en-US" sz="1200" dirty="0">
              <a:solidFill>
                <a:prstClr val="black"/>
              </a:solidFill>
              <a:ea typeface="Tahoma" pitchFamily="34" charset="0"/>
              <a:cs typeface="Arial" pitchFamily="34" charset="0"/>
            </a:endParaRPr>
          </a:p>
          <a:p>
            <a:pPr rtl="1">
              <a:defRPr/>
            </a:pPr>
            <a:endParaRPr lang="en-US" sz="1200" dirty="0">
              <a:solidFill>
                <a:prstClr val="black"/>
              </a:solidFill>
              <a:ea typeface="Tahoma" pitchFamily="34" charset="0"/>
              <a:cs typeface="Arial" pitchFamily="34" charset="0"/>
            </a:endParaRPr>
          </a:p>
          <a:p>
            <a:pPr rtl="1">
              <a:defRPr/>
            </a:pPr>
            <a:endParaRPr lang="en-US" sz="1200" dirty="0">
              <a:solidFill>
                <a:prstClr val="black"/>
              </a:solidFill>
              <a:ea typeface="Tahoma" pitchFamily="34" charset="0"/>
              <a:cs typeface="Arial" pitchFamily="34" charset="0"/>
            </a:endParaRPr>
          </a:p>
          <a:p>
            <a:pPr rtl="1">
              <a:defRPr/>
            </a:pPr>
            <a:endParaRPr lang="en-US" sz="1200" dirty="0">
              <a:solidFill>
                <a:prstClr val="black"/>
              </a:solidFill>
              <a:ea typeface="Tahoma" pitchFamily="34" charset="0"/>
              <a:cs typeface="Arial" pitchFamily="34" charset="0"/>
            </a:endParaRPr>
          </a:p>
          <a:p>
            <a:pPr rtl="1">
              <a:defRPr/>
            </a:pPr>
            <a:endParaRPr lang="en-US" sz="1200" dirty="0">
              <a:solidFill>
                <a:prstClr val="black"/>
              </a:solidFill>
              <a:ea typeface="Tahoma" pitchFamily="34" charset="0"/>
              <a:cs typeface="Arial" pitchFamily="34" charset="0"/>
            </a:endParaRPr>
          </a:p>
          <a:p>
            <a:pPr rtl="1">
              <a:defRPr/>
            </a:pPr>
            <a:endParaRPr lang="en-US" sz="1200" dirty="0">
              <a:solidFill>
                <a:prstClr val="black"/>
              </a:solidFill>
              <a:ea typeface="Tahoma" pitchFamily="34" charset="0"/>
              <a:cs typeface="Arial" pitchFamily="34" charset="0"/>
            </a:endParaRPr>
          </a:p>
          <a:p>
            <a:pPr rtl="1">
              <a:defRPr/>
            </a:pPr>
            <a:endParaRPr lang="en-US" sz="1200" dirty="0">
              <a:solidFill>
                <a:prstClr val="black"/>
              </a:solidFill>
              <a:ea typeface="Tahoma" pitchFamily="34" charset="0"/>
              <a:cs typeface="Arial" pitchFamily="34" charset="0"/>
            </a:endParaRPr>
          </a:p>
          <a:p>
            <a:pPr rtl="1">
              <a:defRPr/>
            </a:pPr>
            <a:endParaRPr lang="en-US" sz="1200" dirty="0">
              <a:solidFill>
                <a:prstClr val="black"/>
              </a:solidFill>
              <a:ea typeface="Tahoma" pitchFamily="34" charset="0"/>
              <a:cs typeface="Arial" pitchFamily="34" charset="0"/>
            </a:endParaRPr>
          </a:p>
          <a:p>
            <a:pPr rtl="1">
              <a:defRPr/>
            </a:pPr>
            <a:endParaRPr lang="en-US" sz="1200" dirty="0">
              <a:solidFill>
                <a:prstClr val="black"/>
              </a:solidFill>
              <a:ea typeface="Tahoma" pitchFamily="34" charset="0"/>
              <a:cs typeface="Arial" pitchFamily="34" charset="0"/>
            </a:endParaRPr>
          </a:p>
          <a:p>
            <a:pPr rtl="1">
              <a:defRPr/>
            </a:pPr>
            <a:endParaRPr lang="en-US" sz="1200" dirty="0">
              <a:solidFill>
                <a:prstClr val="black"/>
              </a:solidFill>
              <a:ea typeface="Tahoma" pitchFamily="34" charset="0"/>
              <a:cs typeface="Arial" pitchFamily="34" charset="0"/>
            </a:endParaRPr>
          </a:p>
          <a:p>
            <a:pPr>
              <a:defRPr/>
            </a:pPr>
            <a:r>
              <a:rPr lang="en-US" sz="1200" dirty="0">
                <a:solidFill>
                  <a:prstClr val="black"/>
                </a:solidFill>
                <a:ea typeface="Tahoma" pitchFamily="34" charset="0"/>
                <a:cs typeface="Arial" pitchFamily="34" charset="0"/>
              </a:rPr>
              <a:t>As shown in the above figure, Trump’s distribution is more likely to follow Benford’s Law distribution than Baiden’s distribution. </a:t>
            </a:r>
            <a:br>
              <a:rPr lang="en-US" sz="1200" dirty="0">
                <a:solidFill>
                  <a:prstClr val="black"/>
                </a:solidFill>
                <a:ea typeface="Tahoma" pitchFamily="34" charset="0"/>
                <a:cs typeface="Arial" pitchFamily="34" charset="0"/>
              </a:rPr>
            </a:br>
            <a:r>
              <a:rPr lang="en-US" sz="1200" dirty="0">
                <a:solidFill>
                  <a:prstClr val="black"/>
                </a:solidFill>
                <a:ea typeface="Tahoma" pitchFamily="34" charset="0"/>
                <a:cs typeface="Arial" pitchFamily="34" charset="0"/>
              </a:rPr>
              <a:t>We are claiming that there were approximately 1000 voters in each ward to cause this kind of distribution for both candidates. Baiden had 70% of total votes, therefore, his leading digits were 4,5,6 (besides 1), on the other hand, Trump had 30% of total votes, therefore, his leading digits were 1,2,3 (similar to Benford).   </a:t>
            </a:r>
            <a:endParaRPr lang="he-IL" sz="1200" dirty="0">
              <a:solidFill>
                <a:prstClr val="black"/>
              </a:solidFill>
              <a:ea typeface="Tahoma" pitchFamily="34" charset="0"/>
              <a:cs typeface="Arial" pitchFamily="34" charset="0"/>
            </a:endParaRPr>
          </a:p>
        </p:txBody>
      </p:sp>
      <p:sp>
        <p:nvSpPr>
          <p:cNvPr id="13" name="TextBox 12"/>
          <p:cNvSpPr txBox="1"/>
          <p:nvPr/>
        </p:nvSpPr>
        <p:spPr>
          <a:xfrm>
            <a:off x="5659300" y="9425641"/>
            <a:ext cx="750659" cy="209609"/>
          </a:xfrm>
          <a:prstGeom prst="rect">
            <a:avLst/>
          </a:prstGeom>
        </p:spPr>
        <p:style>
          <a:lnRef idx="1">
            <a:schemeClr val="accent2"/>
          </a:lnRef>
          <a:fillRef idx="2">
            <a:schemeClr val="accent2"/>
          </a:fillRef>
          <a:effectRef idx="1">
            <a:schemeClr val="accent2"/>
          </a:effectRef>
          <a:fontRef idx="minor">
            <a:schemeClr val="dk1"/>
          </a:fontRef>
        </p:style>
        <p:txBody>
          <a:bodyPr wrap="square" rtlCol="1">
            <a:spAutoFit/>
          </a:bodyPr>
          <a:lstStyle/>
          <a:p>
            <a:pPr algn="ctr"/>
            <a:r>
              <a:rPr lang="en-US" sz="762" dirty="0">
                <a:latin typeface="Arial" pitchFamily="34" charset="0"/>
                <a:cs typeface="Arial" pitchFamily="34" charset="0"/>
              </a:rPr>
              <a:t>Visit Us</a:t>
            </a:r>
            <a:endParaRPr lang="he-IL" sz="762" dirty="0">
              <a:latin typeface="Arial" pitchFamily="34" charset="0"/>
              <a:cs typeface="Arial" pitchFamily="34" charset="0"/>
            </a:endParaRPr>
          </a:p>
        </p:txBody>
      </p:sp>
      <p:sp>
        <p:nvSpPr>
          <p:cNvPr id="14" name="Arrow: Left 13">
            <a:extLst>
              <a:ext uri="{FF2B5EF4-FFF2-40B4-BE49-F238E27FC236}">
                <a16:creationId xmlns:a16="http://schemas.microsoft.com/office/drawing/2014/main" id="{74739229-DA93-498A-93F3-E36AC736CA39}"/>
              </a:ext>
            </a:extLst>
          </p:cNvPr>
          <p:cNvSpPr/>
          <p:nvPr/>
        </p:nvSpPr>
        <p:spPr>
          <a:xfrm rot="10800000">
            <a:off x="3117723" y="2069561"/>
            <a:ext cx="404933" cy="241730"/>
          </a:xfrm>
          <a:prstGeom prst="lef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5" name="Arrow: Right 14">
            <a:extLst>
              <a:ext uri="{FF2B5EF4-FFF2-40B4-BE49-F238E27FC236}">
                <a16:creationId xmlns:a16="http://schemas.microsoft.com/office/drawing/2014/main" id="{B5ACDA5A-2EDD-4539-A5A7-1A7E2E4C029F}"/>
              </a:ext>
            </a:extLst>
          </p:cNvPr>
          <p:cNvSpPr/>
          <p:nvPr/>
        </p:nvSpPr>
        <p:spPr>
          <a:xfrm rot="10800000">
            <a:off x="3117195" y="3180566"/>
            <a:ext cx="404936" cy="241727"/>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52" name="Arrow: Left 51">
            <a:extLst>
              <a:ext uri="{FF2B5EF4-FFF2-40B4-BE49-F238E27FC236}">
                <a16:creationId xmlns:a16="http://schemas.microsoft.com/office/drawing/2014/main" id="{B42B5E19-1352-4CD7-BA33-5F59FA87A388}"/>
              </a:ext>
            </a:extLst>
          </p:cNvPr>
          <p:cNvSpPr/>
          <p:nvPr/>
        </p:nvSpPr>
        <p:spPr>
          <a:xfrm rot="10800000">
            <a:off x="3120235" y="4438222"/>
            <a:ext cx="420717" cy="241728"/>
          </a:xfrm>
          <a:prstGeom prst="leftArrow">
            <a:avLst>
              <a:gd name="adj1" fmla="val 42995"/>
              <a:gd name="adj2" fmla="val 50000"/>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6" name="Arrow: Down 15">
            <a:extLst>
              <a:ext uri="{FF2B5EF4-FFF2-40B4-BE49-F238E27FC236}">
                <a16:creationId xmlns:a16="http://schemas.microsoft.com/office/drawing/2014/main" id="{934A1CC8-3731-4427-9E37-E524BEB70E91}"/>
              </a:ext>
            </a:extLst>
          </p:cNvPr>
          <p:cNvSpPr/>
          <p:nvPr/>
        </p:nvSpPr>
        <p:spPr>
          <a:xfrm>
            <a:off x="1520309" y="4923753"/>
            <a:ext cx="236752" cy="664204"/>
          </a:xfrm>
          <a:prstGeom prst="downArrow">
            <a:avLst>
              <a:gd name="adj1" fmla="val 46425"/>
              <a:gd name="adj2" fmla="val 50000"/>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8" name="Rounded Rectangle 6">
            <a:extLst>
              <a:ext uri="{FF2B5EF4-FFF2-40B4-BE49-F238E27FC236}">
                <a16:creationId xmlns:a16="http://schemas.microsoft.com/office/drawing/2014/main" id="{833CA314-16B2-48AE-972C-270F5704890A}"/>
              </a:ext>
            </a:extLst>
          </p:cNvPr>
          <p:cNvSpPr/>
          <p:nvPr/>
        </p:nvSpPr>
        <p:spPr>
          <a:xfrm>
            <a:off x="166597" y="1588541"/>
            <a:ext cx="2944177" cy="1223674"/>
          </a:xfrm>
          <a:prstGeom prst="roundRect">
            <a:avLst/>
          </a:prstGeom>
          <a:ln/>
        </p:spPr>
        <p:style>
          <a:lnRef idx="1">
            <a:schemeClr val="accent5"/>
          </a:lnRef>
          <a:fillRef idx="2">
            <a:schemeClr val="accent5"/>
          </a:fillRef>
          <a:effectRef idx="1">
            <a:schemeClr val="accent5"/>
          </a:effectRef>
          <a:fontRef idx="minor">
            <a:schemeClr val="dk1"/>
          </a:fontRef>
        </p:style>
        <p:txBody>
          <a:bodyPr rtlCol="1" anchor="t"/>
          <a:lstStyle/>
          <a:p>
            <a:pPr>
              <a:buFontTx/>
              <a:buAutoNum type="arabicPeriod"/>
              <a:defRPr/>
            </a:pPr>
            <a:r>
              <a:rPr lang="en-US" sz="1200" dirty="0"/>
              <a:t>The objective of the project is to examine </a:t>
            </a:r>
            <a:r>
              <a:rPr lang="en-US" sz="1200" b="1" dirty="0"/>
              <a:t>Benford's Law </a:t>
            </a:r>
            <a:r>
              <a:rPr lang="en-US" sz="1200" dirty="0"/>
              <a:t>within datasets that represent election campaigns, with the aim of drawing new insights and making conclusions about the application of </a:t>
            </a:r>
            <a:r>
              <a:rPr lang="en-US" sz="1200" b="1" dirty="0"/>
              <a:t>Benford's Law </a:t>
            </a:r>
            <a:r>
              <a:rPr lang="en-US" sz="1200" dirty="0"/>
              <a:t>in this context.</a:t>
            </a:r>
            <a:endParaRPr lang="he-IL" sz="1200" dirty="0">
              <a:solidFill>
                <a:prstClr val="black"/>
              </a:solidFill>
              <a:latin typeface="Arial" pitchFamily="34" charset="0"/>
              <a:ea typeface="Tahoma" pitchFamily="34" charset="0"/>
            </a:endParaRPr>
          </a:p>
        </p:txBody>
      </p:sp>
      <p:cxnSp>
        <p:nvCxnSpPr>
          <p:cNvPr id="7" name="Straight Arrow Connector 6">
            <a:extLst>
              <a:ext uri="{FF2B5EF4-FFF2-40B4-BE49-F238E27FC236}">
                <a16:creationId xmlns:a16="http://schemas.microsoft.com/office/drawing/2014/main" id="{9C49D1D0-6211-48F5-B887-977D5BA10AE3}"/>
              </a:ext>
            </a:extLst>
          </p:cNvPr>
          <p:cNvCxnSpPr>
            <a:cxnSpLocks/>
          </p:cNvCxnSpPr>
          <p:nvPr/>
        </p:nvCxnSpPr>
        <p:spPr>
          <a:xfrm>
            <a:off x="4335442" y="9556446"/>
            <a:ext cx="437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F3F334E-0FC7-49AB-A5E6-5E33276B81C9}"/>
              </a:ext>
            </a:extLst>
          </p:cNvPr>
          <p:cNvSpPr txBox="1"/>
          <p:nvPr/>
        </p:nvSpPr>
        <p:spPr>
          <a:xfrm>
            <a:off x="2298900" y="9425641"/>
            <a:ext cx="2063385" cy="261610"/>
          </a:xfrm>
          <a:prstGeom prst="rect">
            <a:avLst/>
          </a:prstGeom>
          <a:noFill/>
        </p:spPr>
        <p:txBody>
          <a:bodyPr wrap="none" rtlCol="0">
            <a:spAutoFit/>
          </a:bodyPr>
          <a:lstStyle/>
          <a:p>
            <a:pPr algn="r" rtl="1"/>
            <a:r>
              <a:rPr lang="en-US" sz="1100" dirty="0"/>
              <a:t>Scan </a:t>
            </a:r>
            <a:r>
              <a:rPr lang="en-US" sz="1100" dirty="0" err="1"/>
              <a:t>QRCode</a:t>
            </a:r>
            <a:r>
              <a:rPr lang="en-US" sz="1100" dirty="0"/>
              <a:t> for full Instructions</a:t>
            </a:r>
          </a:p>
        </p:txBody>
      </p:sp>
      <p:graphicFrame>
        <p:nvGraphicFramePr>
          <p:cNvPr id="19" name="תרשים 18">
            <a:extLst>
              <a:ext uri="{FF2B5EF4-FFF2-40B4-BE49-F238E27FC236}">
                <a16:creationId xmlns:a16="http://schemas.microsoft.com/office/drawing/2014/main" id="{AAC0DA30-39A3-013E-A11D-19177C1025DA}"/>
              </a:ext>
            </a:extLst>
          </p:cNvPr>
          <p:cNvGraphicFramePr/>
          <p:nvPr>
            <p:extLst>
              <p:ext uri="{D42A27DB-BD31-4B8C-83A1-F6EECF244321}">
                <p14:modId xmlns:p14="http://schemas.microsoft.com/office/powerpoint/2010/main" val="1180515983"/>
              </p:ext>
            </p:extLst>
          </p:nvPr>
        </p:nvGraphicFramePr>
        <p:xfrm>
          <a:off x="580367" y="6463099"/>
          <a:ext cx="5697263" cy="1722549"/>
        </p:xfrm>
        <a:graphic>
          <a:graphicData uri="http://schemas.openxmlformats.org/drawingml/2006/chart">
            <c:chart xmlns:c="http://schemas.openxmlformats.org/drawingml/2006/chart" xmlns:r="http://schemas.openxmlformats.org/officeDocument/2006/relationships" r:id="rId3"/>
          </a:graphicData>
        </a:graphic>
      </p:graphicFrame>
      <p:pic>
        <p:nvPicPr>
          <p:cNvPr id="5" name="תמונה 4">
            <a:extLst>
              <a:ext uri="{FF2B5EF4-FFF2-40B4-BE49-F238E27FC236}">
                <a16:creationId xmlns:a16="http://schemas.microsoft.com/office/drawing/2014/main" id="{E88B7975-00EB-D943-FDEA-510E8FA4C0E5}"/>
              </a:ext>
            </a:extLst>
          </p:cNvPr>
          <p:cNvPicPr>
            <a:picLocks noChangeAspect="1"/>
          </p:cNvPicPr>
          <p:nvPr/>
        </p:nvPicPr>
        <p:blipFill>
          <a:blip r:embed="rId4"/>
          <a:stretch>
            <a:fillRect/>
          </a:stretch>
        </p:blipFill>
        <p:spPr>
          <a:xfrm>
            <a:off x="4963362" y="0"/>
            <a:ext cx="1894638" cy="740702"/>
          </a:xfrm>
          <a:prstGeom prst="rect">
            <a:avLst/>
          </a:prstGeom>
        </p:spPr>
      </p:pic>
      <p:pic>
        <p:nvPicPr>
          <p:cNvPr id="23" name="תמונה 22" descr="תמונה שמכילה טקסט, צילום מסך, גופן, מספר&#10;&#10;התיאור נוצר באופן אוטומטי">
            <a:extLst>
              <a:ext uri="{FF2B5EF4-FFF2-40B4-BE49-F238E27FC236}">
                <a16:creationId xmlns:a16="http://schemas.microsoft.com/office/drawing/2014/main" id="{2C110021-0744-8090-57C7-0901591CA7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602"/>
            <a:ext cx="1844622" cy="864427"/>
          </a:xfrm>
          <a:prstGeom prst="rect">
            <a:avLst/>
          </a:prstGeom>
        </p:spPr>
      </p:pic>
      <p:sp>
        <p:nvSpPr>
          <p:cNvPr id="24" name="תיבת טקסט 23">
            <a:extLst>
              <a:ext uri="{FF2B5EF4-FFF2-40B4-BE49-F238E27FC236}">
                <a16:creationId xmlns:a16="http://schemas.microsoft.com/office/drawing/2014/main" id="{982ADC29-C352-628D-E802-BD2AFAEF76F7}"/>
              </a:ext>
            </a:extLst>
          </p:cNvPr>
          <p:cNvSpPr txBox="1"/>
          <p:nvPr/>
        </p:nvSpPr>
        <p:spPr>
          <a:xfrm>
            <a:off x="1781252" y="8745"/>
            <a:ext cx="3152035" cy="1569660"/>
          </a:xfrm>
          <a:prstGeom prst="rect">
            <a:avLst/>
          </a:prstGeom>
          <a:noFill/>
        </p:spPr>
        <p:txBody>
          <a:bodyPr wrap="square" rtlCol="1">
            <a:spAutoFit/>
          </a:bodyPr>
          <a:lstStyle/>
          <a:p>
            <a:pPr algn="ctr"/>
            <a:r>
              <a:rPr lang="en-US" b="1" dirty="0">
                <a:solidFill>
                  <a:schemeClr val="tx1"/>
                </a:solidFill>
                <a:latin typeface="Calibri"/>
                <a:cs typeface="Arial"/>
              </a:rPr>
              <a:t>Benford’s Law</a:t>
            </a:r>
            <a:br>
              <a:rPr lang="en-US" sz="1300" b="1" dirty="0">
                <a:solidFill>
                  <a:schemeClr val="tx1"/>
                </a:solidFill>
                <a:latin typeface="Calibri"/>
                <a:cs typeface="Arial"/>
              </a:rPr>
            </a:br>
            <a:br>
              <a:rPr lang="en-US" sz="1300" b="1" dirty="0">
                <a:solidFill>
                  <a:schemeClr val="tx1"/>
                </a:solidFill>
                <a:latin typeface="Calibri"/>
                <a:cs typeface="Arial"/>
              </a:rPr>
            </a:br>
            <a:r>
              <a:rPr lang="en-US" sz="1300" b="1" dirty="0">
                <a:solidFill>
                  <a:schemeClr val="tx1"/>
                </a:solidFill>
                <a:latin typeface="Calibri"/>
                <a:cs typeface="Arial"/>
              </a:rPr>
              <a:t>Natali </a:t>
            </a:r>
            <a:r>
              <a:rPr lang="en-US" sz="1300" b="1" dirty="0" err="1">
                <a:solidFill>
                  <a:schemeClr val="tx1"/>
                </a:solidFill>
                <a:latin typeface="Calibri"/>
                <a:cs typeface="Arial"/>
              </a:rPr>
              <a:t>Djavarov</a:t>
            </a:r>
            <a:br>
              <a:rPr lang="en-US" sz="1300" b="1" dirty="0">
                <a:solidFill>
                  <a:schemeClr val="tx1"/>
                </a:solidFill>
                <a:latin typeface="Calibri"/>
                <a:cs typeface="Arial"/>
              </a:rPr>
            </a:br>
            <a:r>
              <a:rPr lang="en-US" sz="1300" b="1" dirty="0" err="1">
                <a:solidFill>
                  <a:schemeClr val="tx1"/>
                </a:solidFill>
                <a:latin typeface="Calibri"/>
                <a:cs typeface="Arial"/>
              </a:rPr>
              <a:t>Dor</a:t>
            </a:r>
            <a:r>
              <a:rPr lang="en-US" sz="1300" b="1" dirty="0">
                <a:solidFill>
                  <a:schemeClr val="tx1"/>
                </a:solidFill>
                <a:latin typeface="Calibri"/>
                <a:cs typeface="Arial"/>
              </a:rPr>
              <a:t> </a:t>
            </a:r>
            <a:r>
              <a:rPr lang="en-US" sz="1300" b="1" dirty="0" err="1">
                <a:solidFill>
                  <a:schemeClr val="tx1"/>
                </a:solidFill>
                <a:latin typeface="Calibri"/>
                <a:cs typeface="Arial"/>
              </a:rPr>
              <a:t>Yaakobi</a:t>
            </a:r>
            <a:br>
              <a:rPr lang="en-US" sz="1300" b="1" dirty="0">
                <a:solidFill>
                  <a:schemeClr val="tx1"/>
                </a:solidFill>
                <a:latin typeface="Calibri"/>
                <a:cs typeface="Arial"/>
              </a:rPr>
            </a:br>
            <a:r>
              <a:rPr lang="en-US" sz="1300" b="1" dirty="0" err="1">
                <a:solidFill>
                  <a:schemeClr val="tx1"/>
                </a:solidFill>
                <a:latin typeface="Calibri"/>
                <a:cs typeface="Arial"/>
              </a:rPr>
              <a:t>Koren</a:t>
            </a:r>
            <a:r>
              <a:rPr lang="en-US" sz="1300" b="1" dirty="0">
                <a:solidFill>
                  <a:schemeClr val="tx1"/>
                </a:solidFill>
                <a:latin typeface="Calibri"/>
                <a:cs typeface="Arial"/>
              </a:rPr>
              <a:t> Levi</a:t>
            </a:r>
            <a:br>
              <a:rPr lang="en-US" sz="1300" b="1" dirty="0">
                <a:solidFill>
                  <a:schemeClr val="tx1"/>
                </a:solidFill>
                <a:latin typeface="Calibri"/>
                <a:cs typeface="Arial"/>
              </a:rPr>
            </a:br>
            <a:br>
              <a:rPr lang="en-US" sz="1300" b="1" dirty="0">
                <a:solidFill>
                  <a:schemeClr val="tx1"/>
                </a:solidFill>
                <a:latin typeface="Calibri"/>
                <a:cs typeface="Arial"/>
              </a:rPr>
            </a:br>
            <a:r>
              <a:rPr lang="en-US" sz="1300" b="1" dirty="0">
                <a:solidFill>
                  <a:schemeClr val="tx1"/>
                </a:solidFill>
                <a:latin typeface="Calibri"/>
                <a:cs typeface="Arial"/>
              </a:rPr>
              <a:t>Supervisor: Prof. Vadim </a:t>
            </a:r>
            <a:r>
              <a:rPr lang="en-US" sz="1300" b="1" dirty="0" err="1">
                <a:solidFill>
                  <a:schemeClr val="tx1"/>
                </a:solidFill>
                <a:latin typeface="Calibri"/>
                <a:cs typeface="Arial"/>
              </a:rPr>
              <a:t>Levit</a:t>
            </a:r>
            <a:endParaRPr lang="he-IL" sz="1300" b="1" dirty="0"/>
          </a:p>
        </p:txBody>
      </p:sp>
      <p:pic>
        <p:nvPicPr>
          <p:cNvPr id="3" name="תמונה 2" descr="תמונה שמכילה דפוס, ריבוע, פיקסל, תפר&#10;&#10;התיאור נוצר באופן אוטומטי">
            <a:extLst>
              <a:ext uri="{FF2B5EF4-FFF2-40B4-BE49-F238E27FC236}">
                <a16:creationId xmlns:a16="http://schemas.microsoft.com/office/drawing/2014/main" id="{B13F072A-2218-B3C5-9EEF-00F6BEC3B3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2703" y="9196446"/>
            <a:ext cx="720000" cy="720000"/>
          </a:xfrm>
          <a:prstGeom prst="rect">
            <a:avLst/>
          </a:prstGeom>
        </p:spPr>
      </p:pic>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TotalTime>
  <Words>419</Words>
  <Application>Microsoft Office PowerPoint</Application>
  <PresentationFormat>מותאם אישית</PresentationFormat>
  <Paragraphs>23</Paragraphs>
  <Slides>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Aharoni</vt:lpstr>
      <vt:lpstr>Arial</vt:lpstr>
      <vt:lpstr>Calibri</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קורן לוי</cp:lastModifiedBy>
  <cp:revision>18</cp:revision>
  <dcterms:created xsi:type="dcterms:W3CDTF">2020-05-21T09:41:20Z</dcterms:created>
  <dcterms:modified xsi:type="dcterms:W3CDTF">2023-05-30T14:42:50Z</dcterms:modified>
</cp:coreProperties>
</file>