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69" r:id="rId5"/>
    <p:sldId id="271" r:id="rId6"/>
    <p:sldId id="272" r:id="rId7"/>
    <p:sldId id="273" r:id="rId8"/>
    <p:sldId id="325" r:id="rId9"/>
    <p:sldId id="318" r:id="rId10"/>
    <p:sldId id="319" r:id="rId11"/>
    <p:sldId id="311" r:id="rId12"/>
    <p:sldId id="260" r:id="rId13"/>
    <p:sldId id="259" r:id="rId14"/>
    <p:sldId id="261" r:id="rId15"/>
    <p:sldId id="262" r:id="rId16"/>
    <p:sldId id="263" r:id="rId17"/>
    <p:sldId id="258" r:id="rId18"/>
    <p:sldId id="326" r:id="rId19"/>
    <p:sldId id="264" r:id="rId20"/>
    <p:sldId id="265"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ECF9B-5A15-438E-9FBC-B6C529A4E467}"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ECF9B-5A15-438E-9FBC-B6C529A4E467}"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ECF9B-5A15-438E-9FBC-B6C529A4E467}"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2677230B-ECB1-4B7A-A12C-FCEA1E29CC2B}"/>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nvGrpSpPr>
          <p:cNvPr id="5" name="Group 8">
            <a:extLst>
              <a:ext uri="{FF2B5EF4-FFF2-40B4-BE49-F238E27FC236}">
                <a16:creationId xmlns:a16="http://schemas.microsoft.com/office/drawing/2014/main" id="{C788C66E-C8D6-4F15-B43F-E4335EED0F43}"/>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547D68E4-A988-4BCB-A1DC-29A6322E7590}"/>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id="{86E491FC-5C24-4D11-BEA0-0CCBC1F417A7}"/>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id="{A4203754-0224-49D1-BA2C-8CB9C38048D7}"/>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id="{283B1CD9-6449-495D-AF5F-03BF29E30875}"/>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id="{4C940407-D440-4006-A10A-720F2F3744FF}"/>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id="{66C11D76-BD62-4973-8272-C47AED21E853}"/>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id="{ADF2649F-54E4-461D-B707-7A9B6503DDFC}"/>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id="{50CAFD68-9411-43B3-B457-7F5E2ED77405}"/>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id="{C5A3177A-9099-4E25-9AE0-9F0C6026E1B4}"/>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id="{0D0622F4-EC90-41F1-BE24-E4CF54971771}"/>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id="{B0F12C33-0309-41DF-A265-7652E873FFB1}"/>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id="{CD521D90-4C4B-4018-A2C3-B374B55DD9B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id="{F5F662FC-9804-40DB-A24D-A527AD8EC683}"/>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id="{01F5FB2B-1EE2-49F5-86D2-67963FDCC5E6}"/>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id="{3283C52A-FA29-4EE3-92D4-060FC85EABA2}"/>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id="{D4FC445B-8055-4121-B65E-F0F9CBC669B3}"/>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id="{61CC7794-AEB1-4F96-8515-2DB5779A5A2E}"/>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id="{3E43BB9F-A9F2-47B3-A534-EAB64DEEC44A}"/>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id="{1B1334FF-B211-4436-AAF0-3C734EE16AC6}"/>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id="{D1C4530A-10D9-408C-AD50-E0D6498EE215}"/>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id="{38C9BA2C-07C7-4C15-BCA9-BC6E00C8BF26}"/>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id="{57D406D2-2D48-4DBB-BF89-65C84999BA03}"/>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id="{0BF5A8AE-604E-44DB-8989-B6487FA40606}"/>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id="{CCF65C1F-1E74-40EE-B7EA-684907EDDFE9}"/>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id="{A7A08BE5-9D70-4135-BC43-8E64C1C3C145}"/>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id="{3D1D3AF6-4459-4F65-A082-784EE09D4864}"/>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id="{A5AC8F1F-5AD9-40EF-810D-B1403E92C30F}"/>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id="{418A70C8-382C-41EC-95D9-34AEDA741341}"/>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id="{3666C9E4-7368-438A-9787-72B0CBAFB3B6}"/>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id="{9517E279-B3B3-48B0-B950-C7B4708CEEA2}"/>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id="{70049747-69B9-47C2-ADA3-5BAD8CD223AA}"/>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id="{A5753AA9-1810-4FD5-A968-066CA3C664E8}"/>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8806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8806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id="{CE539914-B158-4B52-96BA-0AC7DAE28A64}"/>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id="{87F9488E-EF33-4E08-892F-68245809F475}"/>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a:extLst>
              <a:ext uri="{FF2B5EF4-FFF2-40B4-BE49-F238E27FC236}">
                <a16:creationId xmlns:a16="http://schemas.microsoft.com/office/drawing/2014/main" id="{44FBFA2A-ABCB-4975-914F-0D75E1D11618}"/>
              </a:ext>
            </a:extLst>
          </p:cNvPr>
          <p:cNvSpPr>
            <a:spLocks noGrp="1" noChangeArrowheads="1"/>
          </p:cNvSpPr>
          <p:nvPr>
            <p:ph type="sldNum" sz="quarter" idx="12"/>
          </p:nvPr>
        </p:nvSpPr>
        <p:spPr/>
        <p:txBody>
          <a:bodyPr/>
          <a:lstStyle>
            <a:lvl1pPr>
              <a:defRPr/>
            </a:lvl1pPr>
          </a:lstStyle>
          <a:p>
            <a:fld id="{04E8FAF7-0DA6-432E-9D6A-45AF1D12BEB9}" type="slidenum">
              <a:rPr lang="en-US" altLang="en-US"/>
              <a:pPr/>
              <a:t>‹#›</a:t>
            </a:fld>
            <a:endParaRPr lang="en-US" altLang="en-US"/>
          </a:p>
        </p:txBody>
      </p:sp>
    </p:spTree>
    <p:extLst>
      <p:ext uri="{BB962C8B-B14F-4D97-AF65-F5344CB8AC3E}">
        <p14:creationId xmlns:p14="http://schemas.microsoft.com/office/powerpoint/2010/main" val="43569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A9A0271-609B-4B65-A6A1-86A0E1781F9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3F03DF3-7476-465A-817F-EFD23C9479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B6ECF0C6-69A4-4B5F-8471-3EC719003EE3}"/>
              </a:ext>
            </a:extLst>
          </p:cNvPr>
          <p:cNvSpPr>
            <a:spLocks noGrp="1" noChangeArrowheads="1"/>
          </p:cNvSpPr>
          <p:nvPr>
            <p:ph type="sldNum" sz="quarter" idx="12"/>
          </p:nvPr>
        </p:nvSpPr>
        <p:spPr>
          <a:ln/>
        </p:spPr>
        <p:txBody>
          <a:bodyPr/>
          <a:lstStyle>
            <a:lvl1pPr>
              <a:defRPr/>
            </a:lvl1pPr>
          </a:lstStyle>
          <a:p>
            <a:fld id="{B1F7EFD6-4844-4916-9F9F-9BB899B79872}" type="slidenum">
              <a:rPr lang="en-US" altLang="en-US"/>
              <a:pPr/>
              <a:t>‹#›</a:t>
            </a:fld>
            <a:endParaRPr lang="en-US" altLang="en-US"/>
          </a:p>
        </p:txBody>
      </p:sp>
    </p:spTree>
    <p:extLst>
      <p:ext uri="{BB962C8B-B14F-4D97-AF65-F5344CB8AC3E}">
        <p14:creationId xmlns:p14="http://schemas.microsoft.com/office/powerpoint/2010/main" val="24750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E8F3EA72-E966-4C41-BA4E-4539DAC66EE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411DC31E-CB96-4322-A256-0E48F76CCB9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1CABF43-DC1F-4BC5-B1AE-3AFC7FBCE7D7}"/>
              </a:ext>
            </a:extLst>
          </p:cNvPr>
          <p:cNvSpPr>
            <a:spLocks noGrp="1" noChangeArrowheads="1"/>
          </p:cNvSpPr>
          <p:nvPr>
            <p:ph type="sldNum" sz="quarter" idx="12"/>
          </p:nvPr>
        </p:nvSpPr>
        <p:spPr>
          <a:ln/>
        </p:spPr>
        <p:txBody>
          <a:bodyPr/>
          <a:lstStyle>
            <a:lvl1pPr>
              <a:defRPr/>
            </a:lvl1pPr>
          </a:lstStyle>
          <a:p>
            <a:fld id="{0C08B7A8-C870-4299-8E15-FFD3F0186DAC}" type="slidenum">
              <a:rPr lang="en-US" altLang="en-US"/>
              <a:pPr/>
              <a:t>‹#›</a:t>
            </a:fld>
            <a:endParaRPr lang="en-US" altLang="en-US"/>
          </a:p>
        </p:txBody>
      </p:sp>
    </p:spTree>
    <p:extLst>
      <p:ext uri="{BB962C8B-B14F-4D97-AF65-F5344CB8AC3E}">
        <p14:creationId xmlns:p14="http://schemas.microsoft.com/office/powerpoint/2010/main" val="85147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B6F6753-1FDA-4E10-9E93-9C1B9821944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E329F47-DCB0-4554-8805-CDE5C028E46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BA99B375-7A67-4934-884C-529193B955F9}"/>
              </a:ext>
            </a:extLst>
          </p:cNvPr>
          <p:cNvSpPr>
            <a:spLocks noGrp="1" noChangeArrowheads="1"/>
          </p:cNvSpPr>
          <p:nvPr>
            <p:ph type="sldNum" sz="quarter" idx="12"/>
          </p:nvPr>
        </p:nvSpPr>
        <p:spPr>
          <a:ln/>
        </p:spPr>
        <p:txBody>
          <a:bodyPr/>
          <a:lstStyle>
            <a:lvl1pPr>
              <a:defRPr/>
            </a:lvl1pPr>
          </a:lstStyle>
          <a:p>
            <a:fld id="{A4400799-544C-4337-BB41-CB699BFAF5BB}" type="slidenum">
              <a:rPr lang="en-US" altLang="en-US"/>
              <a:pPr/>
              <a:t>‹#›</a:t>
            </a:fld>
            <a:endParaRPr lang="en-US" altLang="en-US"/>
          </a:p>
        </p:txBody>
      </p:sp>
    </p:spTree>
    <p:extLst>
      <p:ext uri="{BB962C8B-B14F-4D97-AF65-F5344CB8AC3E}">
        <p14:creationId xmlns:p14="http://schemas.microsoft.com/office/powerpoint/2010/main" val="632739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D8AD8BAB-5049-4A1B-BDD2-B4CC45EFAD3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3352CD12-DF2A-446D-A27E-10AA1E8250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17E8DC16-6F7B-4998-9FEC-ECDB6112B49E}"/>
              </a:ext>
            </a:extLst>
          </p:cNvPr>
          <p:cNvSpPr>
            <a:spLocks noGrp="1" noChangeArrowheads="1"/>
          </p:cNvSpPr>
          <p:nvPr>
            <p:ph type="sldNum" sz="quarter" idx="12"/>
          </p:nvPr>
        </p:nvSpPr>
        <p:spPr>
          <a:ln/>
        </p:spPr>
        <p:txBody>
          <a:bodyPr/>
          <a:lstStyle>
            <a:lvl1pPr>
              <a:defRPr/>
            </a:lvl1pPr>
          </a:lstStyle>
          <a:p>
            <a:fld id="{4456BA30-E960-4D44-A7D9-B5BCF73DE45B}" type="slidenum">
              <a:rPr lang="en-US" altLang="en-US"/>
              <a:pPr/>
              <a:t>‹#›</a:t>
            </a:fld>
            <a:endParaRPr lang="en-US" altLang="en-US"/>
          </a:p>
        </p:txBody>
      </p:sp>
    </p:spTree>
    <p:extLst>
      <p:ext uri="{BB962C8B-B14F-4D97-AF65-F5344CB8AC3E}">
        <p14:creationId xmlns:p14="http://schemas.microsoft.com/office/powerpoint/2010/main" val="336916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325E64B9-2C39-4FEF-89DC-1EF1914FAD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81E72176-9B2A-467F-B615-03AF25DBBE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E9A67CD4-0EA9-461A-ACE7-5C934BF17668}"/>
              </a:ext>
            </a:extLst>
          </p:cNvPr>
          <p:cNvSpPr>
            <a:spLocks noGrp="1" noChangeArrowheads="1"/>
          </p:cNvSpPr>
          <p:nvPr>
            <p:ph type="sldNum" sz="quarter" idx="12"/>
          </p:nvPr>
        </p:nvSpPr>
        <p:spPr>
          <a:ln/>
        </p:spPr>
        <p:txBody>
          <a:bodyPr/>
          <a:lstStyle>
            <a:lvl1pPr>
              <a:defRPr/>
            </a:lvl1pPr>
          </a:lstStyle>
          <a:p>
            <a:fld id="{E65FBA9E-4387-4AE8-AE5E-B784FF39720F}" type="slidenum">
              <a:rPr lang="en-US" altLang="en-US"/>
              <a:pPr/>
              <a:t>‹#›</a:t>
            </a:fld>
            <a:endParaRPr lang="en-US" altLang="en-US"/>
          </a:p>
        </p:txBody>
      </p:sp>
    </p:spTree>
    <p:extLst>
      <p:ext uri="{BB962C8B-B14F-4D97-AF65-F5344CB8AC3E}">
        <p14:creationId xmlns:p14="http://schemas.microsoft.com/office/powerpoint/2010/main" val="4196531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82389C3-31BC-4125-ACE8-46509E1CA05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7E953527-CBAC-497E-8A15-8368EBB7965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F3CE64F1-1C11-42B3-9352-F460227788DE}"/>
              </a:ext>
            </a:extLst>
          </p:cNvPr>
          <p:cNvSpPr>
            <a:spLocks noGrp="1" noChangeArrowheads="1"/>
          </p:cNvSpPr>
          <p:nvPr>
            <p:ph type="sldNum" sz="quarter" idx="12"/>
          </p:nvPr>
        </p:nvSpPr>
        <p:spPr>
          <a:ln/>
        </p:spPr>
        <p:txBody>
          <a:bodyPr/>
          <a:lstStyle>
            <a:lvl1pPr>
              <a:defRPr/>
            </a:lvl1pPr>
          </a:lstStyle>
          <a:p>
            <a:fld id="{EC39FCC3-11D7-43DE-B8FA-E1DD0C8F2641}" type="slidenum">
              <a:rPr lang="en-US" altLang="en-US"/>
              <a:pPr/>
              <a:t>‹#›</a:t>
            </a:fld>
            <a:endParaRPr lang="en-US" altLang="en-US"/>
          </a:p>
        </p:txBody>
      </p:sp>
    </p:spTree>
    <p:extLst>
      <p:ext uri="{BB962C8B-B14F-4D97-AF65-F5344CB8AC3E}">
        <p14:creationId xmlns:p14="http://schemas.microsoft.com/office/powerpoint/2010/main" val="1969021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1575C1B5-FA79-43BD-BBC9-6A01D45C88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297EF89-B7CE-4FCE-936D-760B065B8F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F6D25295-3395-48C4-97C5-0E5DFD6A9B52}"/>
              </a:ext>
            </a:extLst>
          </p:cNvPr>
          <p:cNvSpPr>
            <a:spLocks noGrp="1" noChangeArrowheads="1"/>
          </p:cNvSpPr>
          <p:nvPr>
            <p:ph type="sldNum" sz="quarter" idx="12"/>
          </p:nvPr>
        </p:nvSpPr>
        <p:spPr>
          <a:ln/>
        </p:spPr>
        <p:txBody>
          <a:bodyPr/>
          <a:lstStyle>
            <a:lvl1pPr>
              <a:defRPr/>
            </a:lvl1pPr>
          </a:lstStyle>
          <a:p>
            <a:fld id="{D96E68C7-219C-42A9-80B2-75934EB9D33F}" type="slidenum">
              <a:rPr lang="en-US" altLang="en-US"/>
              <a:pPr/>
              <a:t>‹#›</a:t>
            </a:fld>
            <a:endParaRPr lang="en-US" altLang="en-US"/>
          </a:p>
        </p:txBody>
      </p:sp>
    </p:spTree>
    <p:extLst>
      <p:ext uri="{BB962C8B-B14F-4D97-AF65-F5344CB8AC3E}">
        <p14:creationId xmlns:p14="http://schemas.microsoft.com/office/powerpoint/2010/main" val="118431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ECF9B-5A15-438E-9FBC-B6C529A4E467}"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BFD2648-A5E0-46B5-8F16-4EC082CEA00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EA18578-B095-4987-9584-B75770454E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6F354941-2186-46C3-B3D4-FAE0B26F3507}"/>
              </a:ext>
            </a:extLst>
          </p:cNvPr>
          <p:cNvSpPr>
            <a:spLocks noGrp="1" noChangeArrowheads="1"/>
          </p:cNvSpPr>
          <p:nvPr>
            <p:ph type="sldNum" sz="quarter" idx="12"/>
          </p:nvPr>
        </p:nvSpPr>
        <p:spPr>
          <a:ln/>
        </p:spPr>
        <p:txBody>
          <a:bodyPr/>
          <a:lstStyle>
            <a:lvl1pPr>
              <a:defRPr/>
            </a:lvl1pPr>
          </a:lstStyle>
          <a:p>
            <a:fld id="{8749A511-DAD0-4C98-BEC9-110147A42F4F}" type="slidenum">
              <a:rPr lang="en-US" altLang="en-US"/>
              <a:pPr/>
              <a:t>‹#›</a:t>
            </a:fld>
            <a:endParaRPr lang="en-US" altLang="en-US"/>
          </a:p>
        </p:txBody>
      </p:sp>
    </p:spTree>
    <p:extLst>
      <p:ext uri="{BB962C8B-B14F-4D97-AF65-F5344CB8AC3E}">
        <p14:creationId xmlns:p14="http://schemas.microsoft.com/office/powerpoint/2010/main" val="3234286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0E61690-E1B1-419D-9AE3-2EDCEDAAB84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FC9FBCA2-4624-4F48-A1CE-EF39EF7DA3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41899631-A0C5-45F2-B442-C04841064DD0}"/>
              </a:ext>
            </a:extLst>
          </p:cNvPr>
          <p:cNvSpPr>
            <a:spLocks noGrp="1" noChangeArrowheads="1"/>
          </p:cNvSpPr>
          <p:nvPr>
            <p:ph type="sldNum" sz="quarter" idx="12"/>
          </p:nvPr>
        </p:nvSpPr>
        <p:spPr>
          <a:ln/>
        </p:spPr>
        <p:txBody>
          <a:bodyPr/>
          <a:lstStyle>
            <a:lvl1pPr>
              <a:defRPr/>
            </a:lvl1pPr>
          </a:lstStyle>
          <a:p>
            <a:fld id="{ACFAAC93-E068-4F6D-8142-A026B759952A}" type="slidenum">
              <a:rPr lang="en-US" altLang="en-US"/>
              <a:pPr/>
              <a:t>‹#›</a:t>
            </a:fld>
            <a:endParaRPr lang="en-US" altLang="en-US"/>
          </a:p>
        </p:txBody>
      </p:sp>
    </p:spTree>
    <p:extLst>
      <p:ext uri="{BB962C8B-B14F-4D97-AF65-F5344CB8AC3E}">
        <p14:creationId xmlns:p14="http://schemas.microsoft.com/office/powerpoint/2010/main" val="3699587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5700350-A9F8-4705-8D36-D589AB2010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AF725690-44F1-4844-AF80-54DA7582D0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4FAAC2CA-74DF-4FA2-A33D-8D82E79700DA}"/>
              </a:ext>
            </a:extLst>
          </p:cNvPr>
          <p:cNvSpPr>
            <a:spLocks noGrp="1" noChangeArrowheads="1"/>
          </p:cNvSpPr>
          <p:nvPr>
            <p:ph type="sldNum" sz="quarter" idx="12"/>
          </p:nvPr>
        </p:nvSpPr>
        <p:spPr>
          <a:ln/>
        </p:spPr>
        <p:txBody>
          <a:bodyPr/>
          <a:lstStyle>
            <a:lvl1pPr>
              <a:defRPr/>
            </a:lvl1pPr>
          </a:lstStyle>
          <a:p>
            <a:fld id="{4E3AC8D8-7080-4EA6-A918-2FD8494BFB7B}" type="slidenum">
              <a:rPr lang="en-US" altLang="en-US"/>
              <a:pPr/>
              <a:t>‹#›</a:t>
            </a:fld>
            <a:endParaRPr lang="en-US" altLang="en-US"/>
          </a:p>
        </p:txBody>
      </p:sp>
    </p:spTree>
    <p:extLst>
      <p:ext uri="{BB962C8B-B14F-4D97-AF65-F5344CB8AC3E}">
        <p14:creationId xmlns:p14="http://schemas.microsoft.com/office/powerpoint/2010/main" val="32558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ECF9B-5A15-438E-9FBC-B6C529A4E467}"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1ECF9B-5A15-438E-9FBC-B6C529A4E467}"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ECF9B-5A15-438E-9FBC-B6C529A4E467}"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25C2C-8CCE-4956-A5CE-C864D0403B6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ECF9B-5A15-438E-9FBC-B6C529A4E467}"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ECF9B-5A15-438E-9FBC-B6C529A4E467}"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ECF9B-5A15-438E-9FBC-B6C529A4E467}"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ECF9B-5A15-438E-9FBC-B6C529A4E467}"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61ECF9B-5A15-438E-9FBC-B6C529A4E467}" type="datetimeFigureOut">
              <a:rPr lang="en-US" smtClean="0"/>
              <a:t>3/30/2021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8C25C2C-8CCE-4956-A5CE-C864D0403B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D18224B1-2B99-49C0-A9D7-95C01675BA35}"/>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27" name="Rectangle 3">
            <a:extLst>
              <a:ext uri="{FF2B5EF4-FFF2-40B4-BE49-F238E27FC236}">
                <a16:creationId xmlns:a16="http://schemas.microsoft.com/office/drawing/2014/main" id="{EF25F513-E70B-4C9D-965E-71350291FEAF}"/>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133F637B-C511-45C5-9E13-3F6ECF1A4B26}"/>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045" name="Rectangle 5">
            <a:extLst>
              <a:ext uri="{FF2B5EF4-FFF2-40B4-BE49-F238E27FC236}">
                <a16:creationId xmlns:a16="http://schemas.microsoft.com/office/drawing/2014/main" id="{E77E10AE-E78F-4DA1-8399-4737475FB708}"/>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en-US"/>
          </a:p>
        </p:txBody>
      </p:sp>
      <p:sp>
        <p:nvSpPr>
          <p:cNvPr id="87046" name="Rectangle 6">
            <a:extLst>
              <a:ext uri="{FF2B5EF4-FFF2-40B4-BE49-F238E27FC236}">
                <a16:creationId xmlns:a16="http://schemas.microsoft.com/office/drawing/2014/main" id="{D39DD608-6A8A-42AB-ADD7-4A593A81D5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en-US"/>
          </a:p>
        </p:txBody>
      </p:sp>
      <p:sp>
        <p:nvSpPr>
          <p:cNvPr id="87047" name="Rectangle 7">
            <a:extLst>
              <a:ext uri="{FF2B5EF4-FFF2-40B4-BE49-F238E27FC236}">
                <a16:creationId xmlns:a16="http://schemas.microsoft.com/office/drawing/2014/main" id="{14A256EB-9FD3-4509-8AE9-A088445DCF6E}"/>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4333740C-9839-45A6-9986-5FEE1264B7BF}" type="slidenum">
              <a:rPr lang="en-US" altLang="en-US"/>
              <a:pPr/>
              <a:t>‹#›</a:t>
            </a:fld>
            <a:endParaRPr lang="en-US" altLang="en-US"/>
          </a:p>
        </p:txBody>
      </p:sp>
      <p:grpSp>
        <p:nvGrpSpPr>
          <p:cNvPr id="1032" name="Group 8">
            <a:extLst>
              <a:ext uri="{FF2B5EF4-FFF2-40B4-BE49-F238E27FC236}">
                <a16:creationId xmlns:a16="http://schemas.microsoft.com/office/drawing/2014/main" id="{BC05658E-D096-4864-8C74-40BF7A19606E}"/>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C194C0F2-0168-48A9-9910-321D7FCE1181}"/>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4" name="Oval 10">
              <a:extLst>
                <a:ext uri="{FF2B5EF4-FFF2-40B4-BE49-F238E27FC236}">
                  <a16:creationId xmlns:a16="http://schemas.microsoft.com/office/drawing/2014/main" id="{66B8123F-0A97-436D-8D2E-12EA218E4A47}"/>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5" name="Oval 11">
              <a:extLst>
                <a:ext uri="{FF2B5EF4-FFF2-40B4-BE49-F238E27FC236}">
                  <a16:creationId xmlns:a16="http://schemas.microsoft.com/office/drawing/2014/main" id="{2A33146A-E9DB-4C04-B503-DB45A3252039}"/>
                </a:ext>
              </a:extLst>
            </p:cNvPr>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6" name="Oval 12">
              <a:extLst>
                <a:ext uri="{FF2B5EF4-FFF2-40B4-BE49-F238E27FC236}">
                  <a16:creationId xmlns:a16="http://schemas.microsoft.com/office/drawing/2014/main" id="{23EA50CF-A4EA-49DA-98D9-A099943F5A1B}"/>
                </a:ext>
              </a:extLst>
            </p:cNvPr>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7" name="Oval 13">
              <a:extLst>
                <a:ext uri="{FF2B5EF4-FFF2-40B4-BE49-F238E27FC236}">
                  <a16:creationId xmlns:a16="http://schemas.microsoft.com/office/drawing/2014/main" id="{D6C6F3CB-6934-4D8A-82D8-6C00F2E18357}"/>
                </a:ext>
              </a:extLst>
            </p:cNvPr>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8" name="Oval 14">
              <a:extLst>
                <a:ext uri="{FF2B5EF4-FFF2-40B4-BE49-F238E27FC236}">
                  <a16:creationId xmlns:a16="http://schemas.microsoft.com/office/drawing/2014/main" id="{02C5C138-2ABE-40D7-A4FA-198DF1CC3A67}"/>
                </a:ext>
              </a:extLst>
            </p:cNvPr>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9" name="Oval 15">
              <a:extLst>
                <a:ext uri="{FF2B5EF4-FFF2-40B4-BE49-F238E27FC236}">
                  <a16:creationId xmlns:a16="http://schemas.microsoft.com/office/drawing/2014/main" id="{7DF88C30-9CFB-465F-B04E-A88AF9E5F972}"/>
                </a:ext>
              </a:extLst>
            </p:cNvPr>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0" name="Oval 16">
              <a:extLst>
                <a:ext uri="{FF2B5EF4-FFF2-40B4-BE49-F238E27FC236}">
                  <a16:creationId xmlns:a16="http://schemas.microsoft.com/office/drawing/2014/main" id="{A7934B04-5499-4DA6-A287-CB6FAE463FAE}"/>
                </a:ext>
              </a:extLst>
            </p:cNvPr>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1" name="Oval 17">
              <a:extLst>
                <a:ext uri="{FF2B5EF4-FFF2-40B4-BE49-F238E27FC236}">
                  <a16:creationId xmlns:a16="http://schemas.microsoft.com/office/drawing/2014/main" id="{B2461DD3-8E49-4B69-A500-B596DB06CFE3}"/>
                </a:ext>
              </a:extLst>
            </p:cNvPr>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2" name="Oval 18">
              <a:extLst>
                <a:ext uri="{FF2B5EF4-FFF2-40B4-BE49-F238E27FC236}">
                  <a16:creationId xmlns:a16="http://schemas.microsoft.com/office/drawing/2014/main" id="{CC5F9A2B-407B-4193-9D5B-31691285A39E}"/>
                </a:ext>
              </a:extLst>
            </p:cNvPr>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3" name="Oval 19">
              <a:extLst>
                <a:ext uri="{FF2B5EF4-FFF2-40B4-BE49-F238E27FC236}">
                  <a16:creationId xmlns:a16="http://schemas.microsoft.com/office/drawing/2014/main" id="{EA0D0EDE-F831-4ABE-8F7B-A9A7E82CA768}"/>
                </a:ext>
              </a:extLst>
            </p:cNvPr>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4" name="Oval 20">
              <a:extLst>
                <a:ext uri="{FF2B5EF4-FFF2-40B4-BE49-F238E27FC236}">
                  <a16:creationId xmlns:a16="http://schemas.microsoft.com/office/drawing/2014/main" id="{4360583C-0A9F-4D76-AD01-BC4DD7E8296B}"/>
                </a:ext>
              </a:extLst>
            </p:cNvPr>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5" name="Oval 21">
              <a:extLst>
                <a:ext uri="{FF2B5EF4-FFF2-40B4-BE49-F238E27FC236}">
                  <a16:creationId xmlns:a16="http://schemas.microsoft.com/office/drawing/2014/main" id="{050E6289-939C-4249-BF09-496894A99668}"/>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6" name="Oval 22">
              <a:extLst>
                <a:ext uri="{FF2B5EF4-FFF2-40B4-BE49-F238E27FC236}">
                  <a16:creationId xmlns:a16="http://schemas.microsoft.com/office/drawing/2014/main" id="{E7232F9A-32BE-4741-987B-29489608776D}"/>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7" name="Oval 23">
              <a:extLst>
                <a:ext uri="{FF2B5EF4-FFF2-40B4-BE49-F238E27FC236}">
                  <a16:creationId xmlns:a16="http://schemas.microsoft.com/office/drawing/2014/main" id="{039E16F4-F9E0-4A90-94AA-43B1A2F46E36}"/>
                </a:ext>
              </a:extLst>
            </p:cNvPr>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8" name="Oval 24">
              <a:extLst>
                <a:ext uri="{FF2B5EF4-FFF2-40B4-BE49-F238E27FC236}">
                  <a16:creationId xmlns:a16="http://schemas.microsoft.com/office/drawing/2014/main" id="{6500B524-4F63-4159-9A11-5208BDB1D410}"/>
                </a:ext>
              </a:extLst>
            </p:cNvPr>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9" name="Oval 25">
              <a:extLst>
                <a:ext uri="{FF2B5EF4-FFF2-40B4-BE49-F238E27FC236}">
                  <a16:creationId xmlns:a16="http://schemas.microsoft.com/office/drawing/2014/main" id="{970F6058-9B7A-4DBB-871F-C9703F81DD01}"/>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0" name="Oval 26">
              <a:extLst>
                <a:ext uri="{FF2B5EF4-FFF2-40B4-BE49-F238E27FC236}">
                  <a16:creationId xmlns:a16="http://schemas.microsoft.com/office/drawing/2014/main" id="{C72850C7-A33E-40A0-80DF-CA6BC9A7F1AC}"/>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1" name="Oval 27">
              <a:extLst>
                <a:ext uri="{FF2B5EF4-FFF2-40B4-BE49-F238E27FC236}">
                  <a16:creationId xmlns:a16="http://schemas.microsoft.com/office/drawing/2014/main" id="{71CA022E-4D07-4B5D-8AE7-9E522036DEA6}"/>
                </a:ext>
              </a:extLst>
            </p:cNvPr>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2" name="Oval 28">
              <a:extLst>
                <a:ext uri="{FF2B5EF4-FFF2-40B4-BE49-F238E27FC236}">
                  <a16:creationId xmlns:a16="http://schemas.microsoft.com/office/drawing/2014/main" id="{9FD4AFC2-5110-46ED-803E-A315D85F59CD}"/>
                </a:ext>
              </a:extLst>
            </p:cNvPr>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3" name="Oval 29">
              <a:extLst>
                <a:ext uri="{FF2B5EF4-FFF2-40B4-BE49-F238E27FC236}">
                  <a16:creationId xmlns:a16="http://schemas.microsoft.com/office/drawing/2014/main" id="{DCDBAEF8-C999-4228-9ABB-174F7251538F}"/>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4" name="Oval 30">
              <a:extLst>
                <a:ext uri="{FF2B5EF4-FFF2-40B4-BE49-F238E27FC236}">
                  <a16:creationId xmlns:a16="http://schemas.microsoft.com/office/drawing/2014/main" id="{18DCD2EB-E954-4578-A70B-97AF82B876A6}"/>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5" name="Oval 31">
              <a:extLst>
                <a:ext uri="{FF2B5EF4-FFF2-40B4-BE49-F238E27FC236}">
                  <a16:creationId xmlns:a16="http://schemas.microsoft.com/office/drawing/2014/main" id="{8E27203B-1C31-4F97-A336-06332538A82C}"/>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6" name="Oval 32">
              <a:extLst>
                <a:ext uri="{FF2B5EF4-FFF2-40B4-BE49-F238E27FC236}">
                  <a16:creationId xmlns:a16="http://schemas.microsoft.com/office/drawing/2014/main" id="{1382D7C0-D05C-4EDD-84A3-04428F6C923D}"/>
                </a:ext>
              </a:extLst>
            </p:cNvPr>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7" name="Oval 33">
              <a:extLst>
                <a:ext uri="{FF2B5EF4-FFF2-40B4-BE49-F238E27FC236}">
                  <a16:creationId xmlns:a16="http://schemas.microsoft.com/office/drawing/2014/main" id="{A127D903-CAE7-453F-8040-D1309EF0E257}"/>
                </a:ext>
              </a:extLst>
            </p:cNvPr>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8" name="Oval 34">
              <a:extLst>
                <a:ext uri="{FF2B5EF4-FFF2-40B4-BE49-F238E27FC236}">
                  <a16:creationId xmlns:a16="http://schemas.microsoft.com/office/drawing/2014/main" id="{50343CC5-72BB-4B80-B4E4-398FF59C49BD}"/>
                </a:ext>
              </a:extLst>
            </p:cNvPr>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9" name="Oval 35">
              <a:extLst>
                <a:ext uri="{FF2B5EF4-FFF2-40B4-BE49-F238E27FC236}">
                  <a16:creationId xmlns:a16="http://schemas.microsoft.com/office/drawing/2014/main" id="{8F01E50C-D87C-488E-98B9-6ABE129E7B5F}"/>
                </a:ext>
              </a:extLst>
            </p:cNvPr>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0" name="Oval 36">
              <a:extLst>
                <a:ext uri="{FF2B5EF4-FFF2-40B4-BE49-F238E27FC236}">
                  <a16:creationId xmlns:a16="http://schemas.microsoft.com/office/drawing/2014/main" id="{605CA276-347A-424A-B812-442BEC0BCB2D}"/>
                </a:ext>
              </a:extLst>
            </p:cNvPr>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1" name="Oval 37">
              <a:extLst>
                <a:ext uri="{FF2B5EF4-FFF2-40B4-BE49-F238E27FC236}">
                  <a16:creationId xmlns:a16="http://schemas.microsoft.com/office/drawing/2014/main" id="{32761DA4-DAF4-44B4-B80C-7FA726EAC12C}"/>
                </a:ext>
              </a:extLst>
            </p:cNvPr>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2" name="Oval 38">
              <a:extLst>
                <a:ext uri="{FF2B5EF4-FFF2-40B4-BE49-F238E27FC236}">
                  <a16:creationId xmlns:a16="http://schemas.microsoft.com/office/drawing/2014/main" id="{F841B90A-5D12-44E5-AC09-D7F87059EA10}"/>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3" name="Oval 39">
              <a:extLst>
                <a:ext uri="{FF2B5EF4-FFF2-40B4-BE49-F238E27FC236}">
                  <a16:creationId xmlns:a16="http://schemas.microsoft.com/office/drawing/2014/main" id="{F02CB08A-DA1C-4BBB-B655-0EA18F03E607}"/>
                </a:ext>
              </a:extLst>
            </p:cNvPr>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Tree>
    <p:extLst>
      <p:ext uri="{BB962C8B-B14F-4D97-AF65-F5344CB8AC3E}">
        <p14:creationId xmlns:p14="http://schemas.microsoft.com/office/powerpoint/2010/main" val="3184910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438400"/>
            <a:ext cx="8153400" cy="3124200"/>
          </a:xfrm>
        </p:spPr>
        <p:txBody>
          <a:bodyPr>
            <a:normAutofit/>
          </a:bodyPr>
          <a:lstStyle/>
          <a:p>
            <a:pPr algn="ctr"/>
            <a:r>
              <a:rPr lang="en-US" sz="2400" b="1" dirty="0">
                <a:latin typeface="Times New Roman"/>
                <a:ea typeface="Calibri"/>
              </a:rPr>
              <a:t>Lecture 6:</a:t>
            </a:r>
          </a:p>
          <a:p>
            <a:pPr algn="ctr"/>
            <a:endParaRPr lang="en-US" sz="2400" b="1" dirty="0">
              <a:latin typeface="Times New Roman"/>
              <a:ea typeface="Calibri"/>
            </a:endParaRPr>
          </a:p>
          <a:p>
            <a:pPr algn="ctr"/>
            <a:r>
              <a:rPr lang="en-US" sz="3600" b="1" dirty="0">
                <a:latin typeface="Times New Roman"/>
                <a:ea typeface="Calibri"/>
              </a:rPr>
              <a:t> The Philosophy of Ethics </a:t>
            </a:r>
            <a:endParaRPr lang="en-US" sz="3600" b="1" dirty="0"/>
          </a:p>
        </p:txBody>
      </p:sp>
      <p:sp>
        <p:nvSpPr>
          <p:cNvPr id="2" name="Title 1"/>
          <p:cNvSpPr>
            <a:spLocks noGrp="1"/>
          </p:cNvSpPr>
          <p:nvPr>
            <p:ph type="ctrTitle"/>
          </p:nvPr>
        </p:nvSpPr>
        <p:spPr>
          <a:xfrm>
            <a:off x="228600" y="381000"/>
            <a:ext cx="8610600" cy="1793167"/>
          </a:xfrm>
        </p:spPr>
        <p:txBody>
          <a:bodyPr/>
          <a:lstStyle/>
          <a:p>
            <a:pPr marL="182880" indent="0" algn="ctr">
              <a:buNone/>
            </a:pPr>
            <a:r>
              <a:rPr lang="en-US" dirty="0"/>
              <a:t>Science of Thinking &amp; Ethics</a:t>
            </a:r>
          </a:p>
        </p:txBody>
      </p:sp>
    </p:spTree>
    <p:extLst>
      <p:ext uri="{BB962C8B-B14F-4D97-AF65-F5344CB8AC3E}">
        <p14:creationId xmlns:p14="http://schemas.microsoft.com/office/powerpoint/2010/main" val="186020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34AC619-3DC4-49E3-885F-E0E962091E7A}"/>
              </a:ext>
            </a:extLst>
          </p:cNvPr>
          <p:cNvSpPr>
            <a:spLocks noGrp="1"/>
          </p:cNvSpPr>
          <p:nvPr>
            <p:ph type="title"/>
          </p:nvPr>
        </p:nvSpPr>
        <p:spPr>
          <a:xfrm>
            <a:off x="457200" y="122238"/>
            <a:ext cx="7543800" cy="715962"/>
          </a:xfrm>
        </p:spPr>
        <p:txBody>
          <a:bodyPr/>
          <a:lstStyle/>
          <a:p>
            <a:pPr algn="ctr"/>
            <a:r>
              <a:rPr lang="sv-SE" altLang="en-US" sz="4000" dirty="0"/>
              <a:t>NIHILISME</a:t>
            </a:r>
            <a:endParaRPr lang="en-US" altLang="en-US" dirty="0"/>
          </a:p>
        </p:txBody>
      </p:sp>
      <p:sp>
        <p:nvSpPr>
          <p:cNvPr id="29699" name="Content Placeholder 2">
            <a:extLst>
              <a:ext uri="{FF2B5EF4-FFF2-40B4-BE49-F238E27FC236}">
                <a16:creationId xmlns:a16="http://schemas.microsoft.com/office/drawing/2014/main" id="{9DB88787-9489-474D-83BB-13BE1A946E5A}"/>
              </a:ext>
            </a:extLst>
          </p:cNvPr>
          <p:cNvSpPr>
            <a:spLocks noGrp="1"/>
          </p:cNvSpPr>
          <p:nvPr>
            <p:ph idx="1"/>
          </p:nvPr>
        </p:nvSpPr>
        <p:spPr>
          <a:xfrm>
            <a:off x="457200" y="1066800"/>
            <a:ext cx="8229600" cy="5064125"/>
          </a:xfrm>
        </p:spPr>
        <p:txBody>
          <a:bodyPr/>
          <a:lstStyle/>
          <a:p>
            <a:pPr eaLnBrk="1" hangingPunct="1">
              <a:lnSpc>
                <a:spcPct val="80000"/>
              </a:lnSpc>
            </a:pPr>
            <a:r>
              <a:rPr lang="sv-SE" altLang="en-US" sz="3200" dirty="0"/>
              <a:t>Friedrich Nietzshe thinks that the world has no objective direction except what is contributed by us.. </a:t>
            </a:r>
          </a:p>
          <a:p>
            <a:pPr eaLnBrk="1" hangingPunct="1">
              <a:lnSpc>
                <a:spcPct val="80000"/>
              </a:lnSpc>
            </a:pPr>
            <a:endParaRPr lang="sv-SE" altLang="en-US" sz="3200" dirty="0"/>
          </a:p>
          <a:p>
            <a:pPr eaLnBrk="1" hangingPunct="1">
              <a:lnSpc>
                <a:spcPct val="80000"/>
              </a:lnSpc>
            </a:pPr>
            <a:r>
              <a:rPr lang="sv-SE" altLang="en-US" sz="3200" dirty="0"/>
              <a:t>All things need to be appreciated and should work together to destroy [</a:t>
            </a:r>
            <a:r>
              <a:rPr lang="sv-SE" altLang="en-US" sz="3200" i="1" dirty="0"/>
              <a:t>Will To Power</a:t>
            </a:r>
            <a:r>
              <a:rPr lang="sv-SE" altLang="en-US" sz="3200" dirty="0"/>
              <a:t>]. </a:t>
            </a:r>
          </a:p>
          <a:p>
            <a:pPr eaLnBrk="1" hangingPunct="1">
              <a:lnSpc>
                <a:spcPct val="80000"/>
              </a:lnSpc>
            </a:pPr>
            <a:endParaRPr lang="sv-SE" altLang="en-US" sz="3200" dirty="0"/>
          </a:p>
          <a:p>
            <a:pPr eaLnBrk="1" hangingPunct="1">
              <a:lnSpc>
                <a:spcPct val="80000"/>
              </a:lnSpc>
            </a:pPr>
            <a:r>
              <a:rPr lang="sv-SE" altLang="en-US" sz="3200" dirty="0"/>
              <a:t>Nihilisme exposes all forms of belief as a symptom for the destruction of western mythology. </a:t>
            </a:r>
          </a:p>
          <a:p>
            <a:pPr eaLnBrk="1" hangingPunct="1">
              <a:lnSpc>
                <a:spcPct val="80000"/>
              </a:lnSpc>
            </a:pPr>
            <a:endParaRPr lang="sv-SE" altLang="en-US" sz="3200" dirty="0"/>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512511" cy="762000"/>
          </a:xfrm>
        </p:spPr>
        <p:txBody>
          <a:bodyPr/>
          <a:lstStyle/>
          <a:p>
            <a:pPr marL="0" indent="0" algn="ctr">
              <a:buNone/>
            </a:pPr>
            <a:r>
              <a:rPr lang="en-US" dirty="0">
                <a:latin typeface="Arial,Helvetica,Sans Serif"/>
              </a:rPr>
              <a:t>Consequentialism</a:t>
            </a:r>
            <a:endParaRPr lang="en-US" dirty="0"/>
          </a:p>
        </p:txBody>
      </p:sp>
      <p:sp>
        <p:nvSpPr>
          <p:cNvPr id="3" name="Content Placeholder 2"/>
          <p:cNvSpPr>
            <a:spLocks noGrp="1"/>
          </p:cNvSpPr>
          <p:nvPr>
            <p:ph sz="quarter" idx="13"/>
          </p:nvPr>
        </p:nvSpPr>
        <p:spPr>
          <a:xfrm>
            <a:off x="762000" y="1371600"/>
            <a:ext cx="8077200" cy="5105401"/>
          </a:xfrm>
        </p:spPr>
        <p:txBody>
          <a:bodyPr>
            <a:normAutofit fontScale="85000" lnSpcReduction="10000"/>
          </a:bodyPr>
          <a:lstStyle/>
          <a:p>
            <a:pPr algn="just"/>
            <a:r>
              <a:rPr lang="en-US" sz="2800" dirty="0">
                <a:solidFill>
                  <a:srgbClr val="FF0000"/>
                </a:solidFill>
                <a:latin typeface="Arial,Helvetica,Sans Serif"/>
              </a:rPr>
              <a:t>Consequentialism</a:t>
            </a:r>
            <a:r>
              <a:rPr lang="en-US" sz="2800" dirty="0">
                <a:latin typeface="Arial,Helvetica,Sans Serif"/>
              </a:rPr>
              <a:t> (or Teleological Ethics) argues that the morality of an action is depending on the action's outcome or result.</a:t>
            </a:r>
          </a:p>
          <a:p>
            <a:pPr algn="just"/>
            <a:endParaRPr lang="en-US" sz="2800" dirty="0">
              <a:latin typeface="Arial,Helvetica,Sans Serif"/>
            </a:endParaRPr>
          </a:p>
          <a:p>
            <a:pPr algn="just"/>
            <a:r>
              <a:rPr lang="en-US" sz="2800" dirty="0">
                <a:latin typeface="Arial,Helvetica,Sans Serif"/>
              </a:rPr>
              <a:t>A </a:t>
            </a:r>
            <a:r>
              <a:rPr lang="en-US" sz="2800" b="1" dirty="0">
                <a:latin typeface="Arial,Helvetica,Sans Serif"/>
              </a:rPr>
              <a:t>morally right</a:t>
            </a:r>
            <a:r>
              <a:rPr lang="en-US" sz="2800" dirty="0">
                <a:latin typeface="Arial,Helvetica,Sans Serif"/>
              </a:rPr>
              <a:t> action is one that produces a good outcome or </a:t>
            </a:r>
            <a:r>
              <a:rPr lang="en-US" sz="2800" b="1" dirty="0">
                <a:latin typeface="Arial,Helvetica,Sans Serif"/>
              </a:rPr>
              <a:t>consequence.</a:t>
            </a:r>
          </a:p>
          <a:p>
            <a:pPr marL="45720" indent="0" algn="just">
              <a:buNone/>
            </a:pPr>
            <a:endParaRPr lang="en-US" sz="2800" b="1" dirty="0">
              <a:latin typeface="Arial,Helvetica,Sans Serif"/>
            </a:endParaRPr>
          </a:p>
          <a:p>
            <a:pPr algn="just"/>
            <a:r>
              <a:rPr lang="en-US" sz="2800" dirty="0">
                <a:latin typeface="Arial,Helvetica,Sans Serif"/>
              </a:rPr>
              <a:t>Consequentialist theories must consider questions like:</a:t>
            </a:r>
          </a:p>
          <a:p>
            <a:pPr lvl="2" algn="just"/>
            <a:r>
              <a:rPr lang="en-US" sz="2800" dirty="0">
                <a:latin typeface="Arial,Helvetica,Sans Serif"/>
              </a:rPr>
              <a:t>"</a:t>
            </a:r>
            <a:r>
              <a:rPr lang="en-US" sz="2400" dirty="0">
                <a:latin typeface="Arial,Helvetica,Sans Serif"/>
              </a:rPr>
              <a:t>What sort of consequences count as good consequences?", </a:t>
            </a:r>
          </a:p>
          <a:p>
            <a:pPr lvl="2" algn="just"/>
            <a:endParaRPr lang="en-US" sz="2400" dirty="0">
              <a:latin typeface="Arial,Helvetica,Sans Serif"/>
            </a:endParaRPr>
          </a:p>
          <a:p>
            <a:pPr lvl="2" algn="just"/>
            <a:r>
              <a:rPr lang="en-US" sz="2400" dirty="0">
                <a:latin typeface="Arial,Helvetica,Sans Serif"/>
              </a:rPr>
              <a:t>"Who is the primary beneficiary of moral action?", </a:t>
            </a:r>
          </a:p>
          <a:p>
            <a:pPr marL="640080" lvl="2" indent="0" algn="just">
              <a:buNone/>
            </a:pPr>
            <a:endParaRPr lang="en-US" sz="2400" dirty="0">
              <a:latin typeface="Arial,Helvetica,Sans Serif"/>
            </a:endParaRPr>
          </a:p>
          <a:p>
            <a:pPr lvl="2" algn="just"/>
            <a:r>
              <a:rPr lang="en-US" sz="2400" dirty="0">
                <a:latin typeface="Arial,Helvetica,Sans Serif"/>
              </a:rPr>
              <a:t>"How are the consequences judged and who judges them?"</a:t>
            </a:r>
          </a:p>
        </p:txBody>
      </p:sp>
    </p:spTree>
    <p:extLst>
      <p:ext uri="{BB962C8B-B14F-4D97-AF65-F5344CB8AC3E}">
        <p14:creationId xmlns:p14="http://schemas.microsoft.com/office/powerpoint/2010/main" val="297085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85800"/>
          </a:xfrm>
        </p:spPr>
        <p:txBody>
          <a:bodyPr/>
          <a:lstStyle/>
          <a:p>
            <a:pPr marL="0" indent="0" algn="ctr">
              <a:buNone/>
            </a:pPr>
            <a:r>
              <a:rPr lang="en-US" sz="4400" dirty="0">
                <a:latin typeface="Arial,Helvetica,Sans Serif"/>
              </a:rPr>
              <a:t>Consequentialist theories:</a:t>
            </a:r>
            <a:br>
              <a:rPr lang="en-US" sz="4400" b="0" dirty="0">
                <a:solidFill>
                  <a:prstClr val="black">
                    <a:lumMod val="75000"/>
                    <a:lumOff val="25000"/>
                  </a:prstClr>
                </a:solidFill>
                <a:effectLst/>
                <a:latin typeface="Arial,Helvetica,Sans Serif"/>
                <a:ea typeface="+mn-ea"/>
                <a:cs typeface="+mn-cs"/>
              </a:rPr>
            </a:br>
            <a:endParaRPr lang="en-US" sz="4400" dirty="0"/>
          </a:p>
        </p:txBody>
      </p:sp>
      <p:sp>
        <p:nvSpPr>
          <p:cNvPr id="3" name="Content Placeholder 2"/>
          <p:cNvSpPr>
            <a:spLocks noGrp="1"/>
          </p:cNvSpPr>
          <p:nvPr>
            <p:ph sz="quarter" idx="13"/>
          </p:nvPr>
        </p:nvSpPr>
        <p:spPr>
          <a:xfrm>
            <a:off x="533400" y="1066801"/>
            <a:ext cx="8305799" cy="5486400"/>
          </a:xfrm>
        </p:spPr>
        <p:txBody>
          <a:bodyPr>
            <a:normAutofit fontScale="92500" lnSpcReduction="20000"/>
          </a:bodyPr>
          <a:lstStyle/>
          <a:p>
            <a:pPr marL="45720" indent="0" algn="just">
              <a:buNone/>
            </a:pPr>
            <a:r>
              <a:rPr lang="en-US" sz="4400" b="1" dirty="0">
                <a:solidFill>
                  <a:srgbClr val="7030A0"/>
                </a:solidFill>
                <a:latin typeface="Arial,Helvetica,Sans Serif"/>
                <a:ea typeface="+mj-ea"/>
                <a:cs typeface="+mj-cs"/>
              </a:rPr>
              <a:t>1. Utilitarianism</a:t>
            </a:r>
          </a:p>
          <a:p>
            <a:pPr marL="45720" indent="0" algn="just">
              <a:buNone/>
            </a:pPr>
            <a:endParaRPr lang="en-US" sz="1200" dirty="0">
              <a:solidFill>
                <a:srgbClr val="7030A0"/>
              </a:solidFill>
              <a:latin typeface="Arial,Helvetica,Sans Serif"/>
            </a:endParaRPr>
          </a:p>
          <a:p>
            <a:pPr algn="just"/>
            <a:r>
              <a:rPr lang="en-US" sz="2800" dirty="0">
                <a:latin typeface="Arial,Helvetica,Sans Serif"/>
              </a:rPr>
              <a:t>It holds that an action is right if it leads to the most </a:t>
            </a:r>
            <a:r>
              <a:rPr lang="en-US" sz="2800" dirty="0">
                <a:solidFill>
                  <a:srgbClr val="FF0000"/>
                </a:solidFill>
                <a:latin typeface="Arial,Helvetica,Sans Serif"/>
              </a:rPr>
              <a:t>happiness</a:t>
            </a:r>
            <a:r>
              <a:rPr lang="en-US" sz="2800" dirty="0">
                <a:latin typeface="Arial,Helvetica,Sans Serif"/>
              </a:rPr>
              <a:t> for the greatest number of people.</a:t>
            </a:r>
          </a:p>
          <a:p>
            <a:pPr marL="45720" indent="0" algn="just">
              <a:buNone/>
            </a:pPr>
            <a:r>
              <a:rPr lang="en-US" sz="2800" dirty="0">
                <a:latin typeface="Arial,Helvetica,Sans Serif"/>
              </a:rPr>
              <a:t> </a:t>
            </a:r>
          </a:p>
          <a:p>
            <a:pPr algn="just"/>
            <a:r>
              <a:rPr lang="en-US" sz="2800" dirty="0">
                <a:latin typeface="Arial,Helvetica,Sans Serif"/>
              </a:rPr>
              <a:t>“</a:t>
            </a:r>
            <a:r>
              <a:rPr lang="en-US" sz="2800" dirty="0">
                <a:solidFill>
                  <a:srgbClr val="FF0000"/>
                </a:solidFill>
                <a:latin typeface="Arial,Helvetica,Sans Serif"/>
              </a:rPr>
              <a:t>Happiness” </a:t>
            </a:r>
            <a:r>
              <a:rPr lang="en-US" sz="2800" dirty="0">
                <a:latin typeface="Arial,Helvetica,Sans Serif"/>
              </a:rPr>
              <a:t>here is defined as the maximization of </a:t>
            </a:r>
            <a:r>
              <a:rPr lang="en-US" sz="2800" dirty="0">
                <a:solidFill>
                  <a:srgbClr val="FF0000"/>
                </a:solidFill>
                <a:latin typeface="Arial,Helvetica,Sans Serif"/>
              </a:rPr>
              <a:t>pleasure</a:t>
            </a:r>
            <a:r>
              <a:rPr lang="en-US" sz="2800" dirty="0">
                <a:latin typeface="Arial,Helvetica,Sans Serif"/>
              </a:rPr>
              <a:t> and the minimization of </a:t>
            </a:r>
            <a:r>
              <a:rPr lang="en-US" sz="2800" dirty="0">
                <a:solidFill>
                  <a:srgbClr val="FF0000"/>
                </a:solidFill>
                <a:latin typeface="Arial,Helvetica,Sans Serif"/>
              </a:rPr>
              <a:t>pain</a:t>
            </a:r>
            <a:r>
              <a:rPr lang="en-US" sz="2800" dirty="0">
                <a:latin typeface="Arial,Helvetica,Sans Serif"/>
              </a:rPr>
              <a:t>). </a:t>
            </a:r>
          </a:p>
          <a:p>
            <a:pPr marL="45720" indent="0" algn="just">
              <a:buNone/>
            </a:pPr>
            <a:endParaRPr lang="en-US" sz="2800" dirty="0">
              <a:latin typeface="Arial,Helvetica,Sans Serif"/>
            </a:endParaRPr>
          </a:p>
          <a:p>
            <a:pPr algn="just"/>
            <a:r>
              <a:rPr lang="en-US" sz="2800" dirty="0">
                <a:latin typeface="Arial,Helvetica,Sans Serif"/>
              </a:rPr>
              <a:t>The origins of Utilitarianism can be traced back as far as the Greek philosopher: </a:t>
            </a:r>
          </a:p>
          <a:p>
            <a:pPr marL="1154430" lvl="2" indent="-514350" algn="just">
              <a:buFont typeface="+mj-lt"/>
              <a:buAutoNum type="arabicPeriod"/>
            </a:pPr>
            <a:r>
              <a:rPr lang="en-US" sz="2400" b="1" dirty="0">
                <a:solidFill>
                  <a:srgbClr val="FF0000"/>
                </a:solidFill>
                <a:latin typeface="Arial,Helvetica,Sans Serif"/>
              </a:rPr>
              <a:t>Epicurus </a:t>
            </a:r>
          </a:p>
          <a:p>
            <a:pPr marL="1154430" lvl="2" indent="-514350" algn="just">
              <a:buFont typeface="+mj-lt"/>
              <a:buAutoNum type="arabicPeriod"/>
            </a:pPr>
            <a:r>
              <a:rPr lang="en-US" sz="2400">
                <a:solidFill>
                  <a:srgbClr val="002060"/>
                </a:solidFill>
                <a:latin typeface="Arial,Helvetica,Sans Serif"/>
              </a:rPr>
              <a:t>Jeremy Bentham </a:t>
            </a:r>
            <a:endParaRPr lang="en-US" sz="2400" dirty="0">
              <a:solidFill>
                <a:srgbClr val="002060"/>
              </a:solidFill>
              <a:latin typeface="Arial,Helvetica,Sans Serif"/>
            </a:endParaRPr>
          </a:p>
          <a:p>
            <a:pPr marL="1154430" lvl="2" indent="-514350" algn="just">
              <a:buFont typeface="+mj-lt"/>
              <a:buAutoNum type="arabicPeriod"/>
            </a:pPr>
            <a:r>
              <a:rPr lang="en-US" sz="2400" dirty="0">
                <a:solidFill>
                  <a:srgbClr val="002060"/>
                </a:solidFill>
                <a:latin typeface="Arial,Helvetica,Sans Serif"/>
              </a:rPr>
              <a:t>John Stuart Mill</a:t>
            </a:r>
          </a:p>
        </p:txBody>
      </p:sp>
    </p:spTree>
    <p:extLst>
      <p:ext uri="{BB962C8B-B14F-4D97-AF65-F5344CB8AC3E}">
        <p14:creationId xmlns:p14="http://schemas.microsoft.com/office/powerpoint/2010/main" val="164522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512511" cy="685800"/>
          </a:xfrm>
        </p:spPr>
        <p:txBody>
          <a:bodyPr/>
          <a:lstStyle/>
          <a:p>
            <a:pPr marL="45720" lvl="0" indent="0" algn="ctr">
              <a:spcBef>
                <a:spcPct val="20000"/>
              </a:spcBef>
              <a:spcAft>
                <a:spcPts val="300"/>
              </a:spcAft>
              <a:buNone/>
            </a:pPr>
            <a:r>
              <a:rPr lang="en-US" dirty="0">
                <a:latin typeface="Arial,Helvetica,Sans Serif"/>
              </a:rPr>
              <a:t>Utilitarianism</a:t>
            </a:r>
            <a:br>
              <a:rPr lang="en-US" sz="4100" b="0" dirty="0">
                <a:solidFill>
                  <a:srgbClr val="7030A0"/>
                </a:solidFill>
                <a:effectLst/>
                <a:latin typeface="Arial,Helvetica,Sans Serif"/>
                <a:ea typeface="+mn-ea"/>
                <a:cs typeface="+mn-cs"/>
              </a:rPr>
            </a:br>
            <a:endParaRPr lang="en-US" dirty="0"/>
          </a:p>
        </p:txBody>
      </p:sp>
      <p:sp>
        <p:nvSpPr>
          <p:cNvPr id="3" name="Content Placeholder 2"/>
          <p:cNvSpPr>
            <a:spLocks noGrp="1"/>
          </p:cNvSpPr>
          <p:nvPr>
            <p:ph sz="quarter" idx="13"/>
          </p:nvPr>
        </p:nvSpPr>
        <p:spPr>
          <a:xfrm>
            <a:off x="609600" y="1295400"/>
            <a:ext cx="8305800" cy="5257800"/>
          </a:xfrm>
        </p:spPr>
        <p:txBody>
          <a:bodyPr>
            <a:normAutofit/>
          </a:bodyPr>
          <a:lstStyle/>
          <a:p>
            <a:pPr algn="just"/>
            <a:r>
              <a:rPr lang="en-US" sz="2800" dirty="0"/>
              <a:t>Its core idea is that whether actions are morally right or wrong depends on their effects.</a:t>
            </a:r>
          </a:p>
          <a:p>
            <a:pPr marL="45720" indent="0" algn="just">
              <a:buNone/>
            </a:pPr>
            <a:endParaRPr lang="en-US" sz="2600" dirty="0">
              <a:latin typeface="Arial,Helvetica,Sans Serif"/>
            </a:endParaRPr>
          </a:p>
          <a:p>
            <a:pPr algn="just"/>
            <a:r>
              <a:rPr lang="en-US" sz="2600" dirty="0">
                <a:latin typeface="Arial,Helvetica,Sans Serif"/>
              </a:rPr>
              <a:t>The doctrine that actions are right if they are useful or for the benefit of a majority.</a:t>
            </a:r>
          </a:p>
          <a:p>
            <a:pPr algn="just"/>
            <a:endParaRPr lang="en-US" sz="2600" dirty="0">
              <a:latin typeface="Arial,Helvetica,Sans Serif"/>
            </a:endParaRPr>
          </a:p>
          <a:p>
            <a:pPr algn="just"/>
            <a:r>
              <a:rPr lang="en-US" sz="2800" dirty="0"/>
              <a:t>The doctrine that an action is right insofar as it promotes happiness, and that the greatest happiness of the greatest number should be the guiding principle of conduct.</a:t>
            </a:r>
            <a:endParaRPr lang="en-US" sz="2600" dirty="0">
              <a:latin typeface="Arial,Helvetica,Sans Serif"/>
            </a:endParaRPr>
          </a:p>
        </p:txBody>
      </p:sp>
    </p:spTree>
    <p:extLst>
      <p:ext uri="{BB962C8B-B14F-4D97-AF65-F5344CB8AC3E}">
        <p14:creationId xmlns:p14="http://schemas.microsoft.com/office/powerpoint/2010/main" val="89265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512511" cy="685800"/>
          </a:xfrm>
        </p:spPr>
        <p:txBody>
          <a:bodyPr/>
          <a:lstStyle/>
          <a:p>
            <a:pPr marL="0" indent="0" algn="ctr">
              <a:buNone/>
            </a:pPr>
            <a:r>
              <a:rPr lang="en-US" dirty="0">
                <a:gradFill>
                  <a:gsLst>
                    <a:gs pos="0">
                      <a:prstClr val="black"/>
                    </a:gs>
                    <a:gs pos="40000">
                      <a:prstClr val="black">
                        <a:lumMod val="75000"/>
                        <a:lumOff val="25000"/>
                      </a:prstClr>
                    </a:gs>
                    <a:gs pos="100000">
                      <a:srgbClr val="212745">
                        <a:alpha val="65000"/>
                      </a:srgbClr>
                    </a:gs>
                  </a:gsLst>
                  <a:lin ang="5400000" scaled="0"/>
                </a:gradFill>
                <a:latin typeface="Arial,Helvetica,Sans Serif"/>
              </a:rPr>
              <a:t>Utilitarianism</a:t>
            </a:r>
            <a:endParaRPr lang="en-US" dirty="0"/>
          </a:p>
        </p:txBody>
      </p:sp>
      <p:sp>
        <p:nvSpPr>
          <p:cNvPr id="3" name="Content Placeholder 2"/>
          <p:cNvSpPr>
            <a:spLocks noGrp="1"/>
          </p:cNvSpPr>
          <p:nvPr>
            <p:ph sz="quarter" idx="13"/>
          </p:nvPr>
        </p:nvSpPr>
        <p:spPr>
          <a:xfrm>
            <a:off x="609600" y="1371600"/>
            <a:ext cx="8305800" cy="5303520"/>
          </a:xfrm>
        </p:spPr>
        <p:txBody>
          <a:bodyPr>
            <a:normAutofit/>
          </a:bodyPr>
          <a:lstStyle/>
          <a:p>
            <a:pPr algn="just"/>
            <a:r>
              <a:rPr lang="en-US" sz="2800" dirty="0"/>
              <a:t>Utilitarian's believe that the purpose of morality is to make life better by increasing the amount of good things (such as pleasure and happiness) in the world and decreasing the amount of bad things (such as pain and unhappiness).</a:t>
            </a:r>
          </a:p>
          <a:p>
            <a:pPr marL="45720" indent="0" algn="just">
              <a:buNone/>
            </a:pPr>
            <a:endParaRPr lang="en-US" sz="2800" dirty="0"/>
          </a:p>
          <a:p>
            <a:pPr algn="just"/>
            <a:r>
              <a:rPr lang="en-US" sz="2800" dirty="0"/>
              <a:t>They reject moral codes or systems that consist of commands or taboos that are based on customs, traditions, or orders given by leaders or supernatural beings.</a:t>
            </a:r>
          </a:p>
        </p:txBody>
      </p:sp>
    </p:spTree>
    <p:extLst>
      <p:ext uri="{BB962C8B-B14F-4D97-AF65-F5344CB8AC3E}">
        <p14:creationId xmlns:p14="http://schemas.microsoft.com/office/powerpoint/2010/main" val="308319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512511" cy="762000"/>
          </a:xfrm>
        </p:spPr>
        <p:txBody>
          <a:bodyPr/>
          <a:lstStyle/>
          <a:p>
            <a:pPr marL="0" indent="0" algn="ctr">
              <a:buNone/>
            </a:pPr>
            <a:r>
              <a:rPr lang="en-US" dirty="0">
                <a:gradFill>
                  <a:gsLst>
                    <a:gs pos="0">
                      <a:prstClr val="black"/>
                    </a:gs>
                    <a:gs pos="40000">
                      <a:prstClr val="black">
                        <a:lumMod val="75000"/>
                        <a:lumOff val="25000"/>
                      </a:prstClr>
                    </a:gs>
                    <a:gs pos="100000">
                      <a:srgbClr val="212745">
                        <a:alpha val="65000"/>
                      </a:srgbClr>
                    </a:gs>
                  </a:gsLst>
                  <a:lin ang="5400000" scaled="0"/>
                </a:gradFill>
                <a:latin typeface="Arial,Helvetica,Sans Serif"/>
              </a:rPr>
              <a:t>Utilitarianism</a:t>
            </a:r>
            <a:endParaRPr lang="en-US" dirty="0"/>
          </a:p>
        </p:txBody>
      </p:sp>
      <p:sp>
        <p:nvSpPr>
          <p:cNvPr id="3" name="Content Placeholder 2"/>
          <p:cNvSpPr>
            <a:spLocks noGrp="1"/>
          </p:cNvSpPr>
          <p:nvPr>
            <p:ph sz="quarter" idx="13"/>
          </p:nvPr>
        </p:nvSpPr>
        <p:spPr>
          <a:xfrm>
            <a:off x="685800" y="1219200"/>
            <a:ext cx="8153400" cy="5455920"/>
          </a:xfrm>
        </p:spPr>
        <p:txBody>
          <a:bodyPr>
            <a:noAutofit/>
          </a:bodyPr>
          <a:lstStyle/>
          <a:p>
            <a:pPr algn="just"/>
            <a:r>
              <a:rPr lang="en-US" sz="2500" dirty="0"/>
              <a:t>Instead, </a:t>
            </a:r>
            <a:r>
              <a:rPr lang="en-US" sz="2500" dirty="0" err="1"/>
              <a:t>utilitarians</a:t>
            </a:r>
            <a:r>
              <a:rPr lang="en-US" sz="2500" dirty="0"/>
              <a:t> think that what makes a morality be true or justifiable is its positive contribution to human beings.</a:t>
            </a:r>
          </a:p>
          <a:p>
            <a:pPr algn="just"/>
            <a:endParaRPr lang="en-US" sz="2500" dirty="0"/>
          </a:p>
          <a:p>
            <a:pPr algn="just"/>
            <a:r>
              <a:rPr lang="en-US" sz="2500" dirty="0"/>
              <a:t>Utilitarianism is a form of consequentialism because it rests on the idea that it is the consequences or results of actions, laws, policies, etc. that determine whether they are good or bad, right or wrong.</a:t>
            </a:r>
          </a:p>
          <a:p>
            <a:pPr algn="just"/>
            <a:endParaRPr lang="en-US" sz="2500" dirty="0"/>
          </a:p>
          <a:p>
            <a:pPr algn="just"/>
            <a:r>
              <a:rPr lang="en-US" sz="2500" dirty="0"/>
              <a:t>In the language of </a:t>
            </a:r>
            <a:r>
              <a:rPr lang="en-US" sz="2500" dirty="0" err="1"/>
              <a:t>utilitarians</a:t>
            </a:r>
            <a:r>
              <a:rPr lang="en-US" sz="2500" dirty="0"/>
              <a:t>, we should choose the option that “maximizes utility,” i.e. that action or policy that produces the largest amount of good</a:t>
            </a:r>
            <a:r>
              <a:rPr lang="en-US" sz="2800" dirty="0"/>
              <a:t>.</a:t>
            </a:r>
          </a:p>
        </p:txBody>
      </p:sp>
    </p:spTree>
    <p:extLst>
      <p:ext uri="{BB962C8B-B14F-4D97-AF65-F5344CB8AC3E}">
        <p14:creationId xmlns:p14="http://schemas.microsoft.com/office/powerpoint/2010/main" val="338588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pPr marL="0" indent="0" algn="ctr">
              <a:buNone/>
            </a:pPr>
            <a:r>
              <a:rPr lang="en-US" dirty="0">
                <a:gradFill>
                  <a:gsLst>
                    <a:gs pos="0">
                      <a:prstClr val="black"/>
                    </a:gs>
                    <a:gs pos="40000">
                      <a:prstClr val="black">
                        <a:lumMod val="75000"/>
                        <a:lumOff val="25000"/>
                      </a:prstClr>
                    </a:gs>
                    <a:gs pos="100000">
                      <a:srgbClr val="212745">
                        <a:alpha val="65000"/>
                      </a:srgbClr>
                    </a:gs>
                  </a:gsLst>
                  <a:lin ang="5400000" scaled="0"/>
                </a:gradFill>
                <a:latin typeface="Arial,Helvetica,Sans Serif"/>
              </a:rPr>
              <a:t>Consequentialism theories:</a:t>
            </a:r>
            <a:br>
              <a:rPr lang="en-US" dirty="0"/>
            </a:br>
            <a:endParaRPr lang="en-US" dirty="0"/>
          </a:p>
        </p:txBody>
      </p:sp>
      <p:sp>
        <p:nvSpPr>
          <p:cNvPr id="3" name="Content Placeholder 2"/>
          <p:cNvSpPr>
            <a:spLocks noGrp="1"/>
          </p:cNvSpPr>
          <p:nvPr>
            <p:ph sz="quarter" idx="13"/>
          </p:nvPr>
        </p:nvSpPr>
        <p:spPr>
          <a:xfrm>
            <a:off x="609600" y="990600"/>
            <a:ext cx="8153400" cy="5257800"/>
          </a:xfrm>
        </p:spPr>
        <p:txBody>
          <a:bodyPr>
            <a:normAutofit lnSpcReduction="10000"/>
          </a:bodyPr>
          <a:lstStyle/>
          <a:p>
            <a:pPr marL="45720" indent="0" algn="just">
              <a:buNone/>
            </a:pPr>
            <a:r>
              <a:rPr lang="en-US" sz="4100" b="1" dirty="0">
                <a:solidFill>
                  <a:srgbClr val="7030A0"/>
                </a:solidFill>
                <a:latin typeface="Arial,Helvetica,Sans Serif"/>
                <a:ea typeface="+mj-ea"/>
                <a:cs typeface="+mj-cs"/>
              </a:rPr>
              <a:t>2. Hedonism</a:t>
            </a:r>
          </a:p>
          <a:p>
            <a:pPr algn="just"/>
            <a:r>
              <a:rPr lang="en-US" sz="2800" dirty="0">
                <a:latin typeface="Arial,Helvetica,Sans Serif"/>
              </a:rPr>
              <a:t>Hedonism posits that the principal ethic is maximizing pleasure and minimizing pain.</a:t>
            </a:r>
          </a:p>
          <a:p>
            <a:pPr marL="45720" indent="0" algn="just">
              <a:buNone/>
            </a:pPr>
            <a:endParaRPr lang="en-US" sz="2800" dirty="0">
              <a:latin typeface="Arial,Helvetica,Sans Serif"/>
            </a:endParaRPr>
          </a:p>
          <a:p>
            <a:pPr algn="just"/>
            <a:r>
              <a:rPr lang="en-US" sz="2800" dirty="0">
                <a:latin typeface="Arial,Helvetica,Sans Serif"/>
              </a:rPr>
              <a:t>This may range from those advocating self-gratification regardless of the pain and expense to others and with no thought for the future.</a:t>
            </a:r>
          </a:p>
          <a:p>
            <a:pPr algn="just"/>
            <a:endParaRPr lang="en-US" sz="2800" dirty="0">
              <a:latin typeface="Arial,Helvetica,Sans Serif"/>
            </a:endParaRPr>
          </a:p>
          <a:p>
            <a:pPr algn="just"/>
            <a:r>
              <a:rPr lang="en-US" sz="2800" dirty="0">
                <a:latin typeface="Arial,Helvetica,Sans Serif"/>
              </a:rPr>
              <a:t>The ethical theory that pleasure (in the sense of the satisfaction of desires) is the highest good and proper aim of human life</a:t>
            </a:r>
          </a:p>
        </p:txBody>
      </p:sp>
    </p:spTree>
    <p:extLst>
      <p:ext uri="{BB962C8B-B14F-4D97-AF65-F5344CB8AC3E}">
        <p14:creationId xmlns:p14="http://schemas.microsoft.com/office/powerpoint/2010/main" val="8169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742F5D-5492-4703-9132-E79F3117B620}"/>
              </a:ext>
            </a:extLst>
          </p:cNvPr>
          <p:cNvSpPr txBox="1">
            <a:spLocks/>
          </p:cNvSpPr>
          <p:nvPr/>
        </p:nvSpPr>
        <p:spPr bwMode="auto">
          <a:xfrm>
            <a:off x="457200" y="122238"/>
            <a:ext cx="75438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900" b="1" i="0" u="none" strike="noStrike" kern="0" cap="none" spc="0" normalizeH="0" baseline="0" noProof="0" dirty="0">
                <a:ln>
                  <a:noFill/>
                </a:ln>
                <a:solidFill>
                  <a:srgbClr val="330066"/>
                </a:solidFill>
                <a:effectLst/>
                <a:uLnTx/>
                <a:uFillTx/>
                <a:latin typeface="Arial"/>
                <a:ea typeface="+mj-ea"/>
                <a:cs typeface="+mj-cs"/>
              </a:rPr>
              <a:t>Hedonism</a:t>
            </a:r>
          </a:p>
        </p:txBody>
      </p:sp>
      <p:sp>
        <p:nvSpPr>
          <p:cNvPr id="5" name="Content Placeholder 2">
            <a:extLst>
              <a:ext uri="{FF2B5EF4-FFF2-40B4-BE49-F238E27FC236}">
                <a16:creationId xmlns:a16="http://schemas.microsoft.com/office/drawing/2014/main" id="{38A92743-7895-49A4-BF9E-056F5C51F77B}"/>
              </a:ext>
            </a:extLst>
          </p:cNvPr>
          <p:cNvSpPr txBox="1">
            <a:spLocks/>
          </p:cNvSpPr>
          <p:nvPr/>
        </p:nvSpPr>
        <p:spPr bwMode="auto">
          <a:xfrm>
            <a:off x="457200" y="1295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sz="3200" b="0" i="0" u="none" strike="noStrike" kern="0" cap="none" spc="0" normalizeH="0" baseline="0" noProof="0">
                <a:ln>
                  <a:noFill/>
                </a:ln>
                <a:solidFill>
                  <a:srgbClr val="000000"/>
                </a:solidFill>
                <a:effectLst/>
                <a:uLnTx/>
                <a:uFillTx/>
                <a:latin typeface="Arial"/>
                <a:ea typeface="+mn-ea"/>
                <a:cs typeface="+mn-cs"/>
              </a:rPr>
              <a:t>Hedonism is a greek word which mean fun (hedo). </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r>
              <a:rPr kumimoji="0" lang="en-US" altLang="en-US" sz="3200" b="0" i="0" u="none" strike="noStrike" kern="0" cap="none" spc="0" normalizeH="0" baseline="0" noProof="0">
                <a:ln>
                  <a:noFill/>
                </a:ln>
                <a:solidFill>
                  <a:srgbClr val="000000"/>
                </a:solidFill>
                <a:effectLst/>
                <a:uLnTx/>
                <a:uFillTx/>
                <a:latin typeface="Arial"/>
                <a:ea typeface="+mn-ea"/>
                <a:cs typeface="+mn-cs"/>
              </a:rPr>
              <a:t>Hedonism puts fun behavior as  behavior to seek or enjoy something.</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r>
              <a:rPr kumimoji="0" lang="en-US" altLang="en-US" sz="3200" b="0" i="0" u="none" strike="noStrike" kern="0" cap="none" spc="0" normalizeH="0" baseline="0" noProof="0">
                <a:ln>
                  <a:noFill/>
                </a:ln>
                <a:solidFill>
                  <a:srgbClr val="000000"/>
                </a:solidFill>
                <a:effectLst/>
                <a:uLnTx/>
                <a:uFillTx/>
                <a:latin typeface="Arial"/>
                <a:ea typeface="+mn-ea"/>
                <a:cs typeface="+mn-cs"/>
              </a:rPr>
              <a:t>Hedonism is a philosophical doctrine which says that ‘pleasure’ is the highest good or source of moral values.</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r>
              <a:rPr kumimoji="0" lang="en-US" altLang="en-US" sz="3200" b="0" i="0" u="none" strike="noStrike" kern="0" cap="none" spc="0" normalizeH="0" baseline="0" noProof="0">
                <a:ln>
                  <a:noFill/>
                </a:ln>
                <a:solidFill>
                  <a:srgbClr val="000000"/>
                </a:solidFill>
                <a:effectLst/>
                <a:uLnTx/>
                <a:uFillTx/>
                <a:latin typeface="Arial"/>
                <a:ea typeface="+mn-ea"/>
                <a:cs typeface="+mn-cs"/>
              </a:rPr>
              <a:t>This philosophy believes that the highest level of moral principle is ‘fun’.</a:t>
            </a:r>
            <a:r>
              <a:rPr kumimoji="0" lang="sv-SE" altLang="en-US" sz="2800" b="0" i="0" u="none" strike="noStrike" kern="0" cap="none" spc="0" normalizeH="0" baseline="0" noProof="0">
                <a:ln>
                  <a:noFill/>
                </a:ln>
                <a:solidFill>
                  <a:srgbClr val="000000"/>
                </a:solidFill>
                <a:effectLst/>
                <a:uLnTx/>
                <a:uFillTx/>
                <a:latin typeface="Arial"/>
                <a:ea typeface="+mn-ea"/>
                <a:cs typeface="+mn-cs"/>
              </a:rPr>
              <a:t> </a:t>
            </a:r>
            <a:endParaRPr kumimoji="0" lang="en-US" altLang="en-US" sz="30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318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512511" cy="609600"/>
          </a:xfrm>
        </p:spPr>
        <p:txBody>
          <a:bodyPr/>
          <a:lstStyle/>
          <a:p>
            <a:pPr marL="45720" lvl="0" indent="0" algn="ctr">
              <a:spcBef>
                <a:spcPct val="20000"/>
              </a:spcBef>
              <a:spcAft>
                <a:spcPts val="300"/>
              </a:spcAft>
              <a:buNone/>
            </a:pPr>
            <a:r>
              <a:rPr lang="en-US" sz="4100" dirty="0">
                <a:solidFill>
                  <a:srgbClr val="7030A0"/>
                </a:solidFill>
                <a:effectLst/>
                <a:latin typeface="Arial,Helvetica,Sans Serif"/>
                <a:ea typeface="+mn-ea"/>
                <a:cs typeface="+mn-cs"/>
              </a:rPr>
              <a:t>Hedonism</a:t>
            </a:r>
            <a:br>
              <a:rPr lang="en-US" sz="4100" dirty="0">
                <a:solidFill>
                  <a:srgbClr val="7030A0"/>
                </a:solidFill>
                <a:effectLst/>
                <a:latin typeface="Arial,Helvetica,Sans Serif"/>
                <a:ea typeface="+mn-ea"/>
                <a:cs typeface="+mn-cs"/>
              </a:rPr>
            </a:br>
            <a:endParaRPr lang="en-US" dirty="0"/>
          </a:p>
        </p:txBody>
      </p:sp>
      <p:sp>
        <p:nvSpPr>
          <p:cNvPr id="3" name="Content Placeholder 2"/>
          <p:cNvSpPr>
            <a:spLocks noGrp="1"/>
          </p:cNvSpPr>
          <p:nvPr>
            <p:ph sz="quarter" idx="13"/>
          </p:nvPr>
        </p:nvSpPr>
        <p:spPr>
          <a:xfrm>
            <a:off x="533400" y="1143000"/>
            <a:ext cx="8382000" cy="5532120"/>
          </a:xfrm>
        </p:spPr>
        <p:txBody>
          <a:bodyPr>
            <a:normAutofit fontScale="92500" lnSpcReduction="20000"/>
          </a:bodyPr>
          <a:lstStyle/>
          <a:p>
            <a:pPr algn="just"/>
            <a:r>
              <a:rPr lang="en-US" sz="2800" dirty="0"/>
              <a:t>Hedonism states that all and only pleasure is intrinsically valuable and all and only pain is intrinsically not valuable.</a:t>
            </a:r>
          </a:p>
          <a:p>
            <a:pPr marL="45720" indent="0" algn="just">
              <a:buNone/>
            </a:pPr>
            <a:endParaRPr lang="en-US" sz="1200" dirty="0"/>
          </a:p>
          <a:p>
            <a:pPr algn="just"/>
            <a:r>
              <a:rPr lang="en-US" sz="2800" dirty="0"/>
              <a:t>It is a theory of value and theory of replacing pain with happiness.</a:t>
            </a:r>
          </a:p>
          <a:p>
            <a:pPr marL="45720" indent="0" algn="just">
              <a:buNone/>
            </a:pPr>
            <a:endParaRPr lang="en-US" sz="1400" dirty="0"/>
          </a:p>
          <a:p>
            <a:pPr algn="just"/>
            <a:r>
              <a:rPr lang="en-US" sz="2800" dirty="0"/>
              <a:t>It is a theory that values happiness most.</a:t>
            </a:r>
          </a:p>
          <a:p>
            <a:pPr algn="just"/>
            <a:endParaRPr lang="en-US" sz="2800" dirty="0"/>
          </a:p>
          <a:p>
            <a:pPr algn="just"/>
            <a:r>
              <a:rPr lang="en-US" sz="2800" dirty="0">
                <a:solidFill>
                  <a:srgbClr val="FF0000"/>
                </a:solidFill>
              </a:rPr>
              <a:t>Bentham’s</a:t>
            </a:r>
            <a:r>
              <a:rPr lang="en-US" sz="2800" dirty="0"/>
              <a:t> greatest happiness principle states that actions are immoral if they are not the action that appears to maximize the happiness of all the people likely to be affected; only the action that appears to </a:t>
            </a:r>
            <a:r>
              <a:rPr lang="en-US" sz="2800" dirty="0" err="1"/>
              <a:t>maximise</a:t>
            </a:r>
            <a:r>
              <a:rPr lang="en-US" sz="2800" dirty="0"/>
              <a:t> the happiness of all the people likely to be affected is the morally right action.</a:t>
            </a:r>
          </a:p>
        </p:txBody>
      </p:sp>
    </p:spTree>
    <p:extLst>
      <p:ext uri="{BB962C8B-B14F-4D97-AF65-F5344CB8AC3E}">
        <p14:creationId xmlns:p14="http://schemas.microsoft.com/office/powerpoint/2010/main" val="305735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512511" cy="1143000"/>
          </a:xfrm>
        </p:spPr>
        <p:txBody>
          <a:bodyPr/>
          <a:lstStyle/>
          <a:p>
            <a:pPr marL="0" indent="0" algn="ctr">
              <a:buNone/>
            </a:pPr>
            <a:r>
              <a:rPr lang="en-US" sz="4800" dirty="0">
                <a:effectLst/>
                <a:latin typeface="Times New Roman"/>
                <a:ea typeface="Calibri"/>
              </a:rPr>
              <a:t>Existentialism</a:t>
            </a:r>
            <a:endParaRPr lang="en-US" dirty="0"/>
          </a:p>
        </p:txBody>
      </p:sp>
      <p:sp>
        <p:nvSpPr>
          <p:cNvPr id="3" name="Content Placeholder 2"/>
          <p:cNvSpPr>
            <a:spLocks noGrp="1"/>
          </p:cNvSpPr>
          <p:nvPr>
            <p:ph sz="quarter" idx="13"/>
          </p:nvPr>
        </p:nvSpPr>
        <p:spPr>
          <a:xfrm>
            <a:off x="838200" y="1447800"/>
            <a:ext cx="8077200" cy="5227320"/>
          </a:xfrm>
        </p:spPr>
        <p:txBody>
          <a:bodyPr>
            <a:normAutofit lnSpcReduction="10000"/>
          </a:bodyPr>
          <a:lstStyle/>
          <a:p>
            <a:pPr algn="just"/>
            <a:r>
              <a:rPr lang="en-US" sz="2800" dirty="0"/>
              <a:t>The notion is that humans exist first and then each individual spends a lifetime changing their essence or nature. </a:t>
            </a:r>
          </a:p>
          <a:p>
            <a:pPr marL="45720" indent="0" algn="just">
              <a:buNone/>
            </a:pPr>
            <a:endParaRPr lang="en-US" sz="2800" dirty="0"/>
          </a:p>
          <a:p>
            <a:pPr algn="just"/>
            <a:r>
              <a:rPr lang="en-US" sz="2800" dirty="0"/>
              <a:t>It centered upon the analysis of existence and of the way humans find themselves existing in the world.</a:t>
            </a:r>
          </a:p>
          <a:p>
            <a:pPr marL="45720" indent="0" algn="just">
              <a:buNone/>
            </a:pPr>
            <a:endParaRPr lang="en-US" sz="2800" dirty="0"/>
          </a:p>
          <a:p>
            <a:pPr algn="just"/>
            <a:r>
              <a:rPr lang="en-US" sz="2800" dirty="0"/>
              <a:t>Existentialism is a philosophy concerned with finding self and the meaning of life through free will, choice, and personal responsibility. </a:t>
            </a:r>
          </a:p>
          <a:p>
            <a:pPr algn="just"/>
            <a:endParaRPr lang="en-US" dirty="0"/>
          </a:p>
        </p:txBody>
      </p:sp>
    </p:spTree>
    <p:extLst>
      <p:ext uri="{BB962C8B-B14F-4D97-AF65-F5344CB8AC3E}">
        <p14:creationId xmlns:p14="http://schemas.microsoft.com/office/powerpoint/2010/main" val="201898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686800" cy="1143000"/>
          </a:xfrm>
        </p:spPr>
        <p:txBody>
          <a:bodyPr/>
          <a:lstStyle/>
          <a:p>
            <a:pPr marL="0" indent="0" algn="ctr">
              <a:buNone/>
            </a:pPr>
            <a:r>
              <a:rPr lang="en-US" sz="4800" dirty="0">
                <a:effectLst/>
                <a:latin typeface="Times New Roman"/>
                <a:ea typeface="Calibri"/>
              </a:rPr>
              <a:t>Concept of ethical philosophy</a:t>
            </a:r>
            <a:endParaRPr lang="en-US" dirty="0"/>
          </a:p>
        </p:txBody>
      </p:sp>
      <p:sp>
        <p:nvSpPr>
          <p:cNvPr id="3" name="Content Placeholder 2"/>
          <p:cNvSpPr>
            <a:spLocks noGrp="1"/>
          </p:cNvSpPr>
          <p:nvPr>
            <p:ph sz="quarter" idx="13"/>
          </p:nvPr>
        </p:nvSpPr>
        <p:spPr>
          <a:xfrm>
            <a:off x="304800" y="1600200"/>
            <a:ext cx="8458200" cy="4953000"/>
          </a:xfrm>
        </p:spPr>
        <p:txBody>
          <a:bodyPr>
            <a:normAutofit/>
          </a:bodyPr>
          <a:lstStyle/>
          <a:p>
            <a:pPr algn="just"/>
            <a:r>
              <a:rPr lang="en-US" sz="2800" dirty="0">
                <a:latin typeface="Arial,Helvetica,Sans Serif"/>
              </a:rPr>
              <a:t>Ethics is the standard used to distinguish person’s behavior whether good or bad, pleasant or unpleasant.</a:t>
            </a:r>
          </a:p>
          <a:p>
            <a:pPr algn="just"/>
            <a:endParaRPr lang="en-US" sz="2800" dirty="0">
              <a:latin typeface="Arial,Helvetica,Sans Serif"/>
            </a:endParaRPr>
          </a:p>
          <a:p>
            <a:pPr algn="just"/>
            <a:r>
              <a:rPr lang="en-US" sz="2800" dirty="0">
                <a:latin typeface="Arial,Helvetica,Sans Serif"/>
              </a:rPr>
              <a:t>Ethos in </a:t>
            </a:r>
            <a:r>
              <a:rPr lang="en-US" sz="2800" dirty="0" err="1">
                <a:latin typeface="Arial,Helvetica,Sans Serif"/>
              </a:rPr>
              <a:t>greek</a:t>
            </a:r>
            <a:r>
              <a:rPr lang="en-US" sz="2800" dirty="0">
                <a:latin typeface="Arial,Helvetica,Sans Serif"/>
              </a:rPr>
              <a:t> means character.</a:t>
            </a:r>
          </a:p>
          <a:p>
            <a:pPr algn="just"/>
            <a:r>
              <a:rPr lang="en-US" sz="2800" dirty="0">
                <a:latin typeface="Arial,Helvetica,Sans Serif"/>
              </a:rPr>
              <a:t>In Latin it is known as mores which means moral or behavior.</a:t>
            </a:r>
          </a:p>
          <a:p>
            <a:pPr algn="just"/>
            <a:r>
              <a:rPr lang="en-US" sz="2800" dirty="0">
                <a:latin typeface="Arial,Helvetica,Sans Serif"/>
              </a:rPr>
              <a:t>It is also defined as custom or habit.</a:t>
            </a:r>
          </a:p>
        </p:txBody>
      </p:sp>
    </p:spTree>
    <p:extLst>
      <p:ext uri="{BB962C8B-B14F-4D97-AF65-F5344CB8AC3E}">
        <p14:creationId xmlns:p14="http://schemas.microsoft.com/office/powerpoint/2010/main" val="4089343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512511" cy="533400"/>
          </a:xfrm>
        </p:spPr>
        <p:txBody>
          <a:bodyPr/>
          <a:lstStyle/>
          <a:p>
            <a:pPr marL="0" indent="0" algn="ctr">
              <a:buNone/>
            </a:pPr>
            <a:r>
              <a:rPr lang="en-US" sz="4800" dirty="0">
                <a:gradFill>
                  <a:gsLst>
                    <a:gs pos="0">
                      <a:prstClr val="black"/>
                    </a:gs>
                    <a:gs pos="40000">
                      <a:prstClr val="black">
                        <a:lumMod val="75000"/>
                        <a:lumOff val="25000"/>
                      </a:prstClr>
                    </a:gs>
                    <a:gs pos="100000">
                      <a:srgbClr val="212745">
                        <a:alpha val="65000"/>
                      </a:srgbClr>
                    </a:gs>
                  </a:gsLst>
                  <a:lin ang="5400000" scaled="0"/>
                </a:gradFill>
                <a:effectLst/>
                <a:latin typeface="Times New Roman"/>
                <a:ea typeface="Calibri"/>
              </a:rPr>
              <a:t>Existentialism</a:t>
            </a:r>
            <a:endParaRPr lang="en-US" dirty="0"/>
          </a:p>
        </p:txBody>
      </p:sp>
      <p:sp>
        <p:nvSpPr>
          <p:cNvPr id="3" name="Content Placeholder 2"/>
          <p:cNvSpPr>
            <a:spLocks noGrp="1"/>
          </p:cNvSpPr>
          <p:nvPr>
            <p:ph sz="quarter" idx="13"/>
          </p:nvPr>
        </p:nvSpPr>
        <p:spPr>
          <a:xfrm>
            <a:off x="609600" y="1219200"/>
            <a:ext cx="8382000" cy="5379720"/>
          </a:xfrm>
        </p:spPr>
        <p:txBody>
          <a:bodyPr>
            <a:normAutofit/>
          </a:bodyPr>
          <a:lstStyle/>
          <a:p>
            <a:pPr lvl="0" algn="just">
              <a:buClr>
                <a:srgbClr val="F14124">
                  <a:lumMod val="75000"/>
                </a:srgbClr>
              </a:buClr>
            </a:pPr>
            <a:r>
              <a:rPr lang="en-US" sz="3200" dirty="0">
                <a:solidFill>
                  <a:prstClr val="black">
                    <a:lumMod val="75000"/>
                    <a:lumOff val="25000"/>
                  </a:prstClr>
                </a:solidFill>
              </a:rPr>
              <a:t>The belief is that people are searching to find out who and what they are throughout life as they make choices based on their experiences, beliefs, and outlook.</a:t>
            </a:r>
          </a:p>
          <a:p>
            <a:pPr lvl="0" algn="just">
              <a:buClr>
                <a:srgbClr val="F14124">
                  <a:lumMod val="75000"/>
                </a:srgbClr>
              </a:buClr>
            </a:pPr>
            <a:endParaRPr lang="en-US" sz="3200" dirty="0">
              <a:solidFill>
                <a:prstClr val="black">
                  <a:lumMod val="75000"/>
                  <a:lumOff val="25000"/>
                </a:prstClr>
              </a:solidFill>
            </a:endParaRPr>
          </a:p>
          <a:p>
            <a:pPr lvl="0" algn="just">
              <a:buClr>
                <a:srgbClr val="F14124">
                  <a:lumMod val="75000"/>
                </a:srgbClr>
              </a:buClr>
            </a:pPr>
            <a:r>
              <a:rPr lang="en-US" sz="3200" dirty="0"/>
              <a:t>An existentialist believes that a person should be forced to choose and be responsible without the help of laws, ethnic rules, or traditions.</a:t>
            </a:r>
          </a:p>
          <a:p>
            <a:pPr lvl="0" algn="just">
              <a:buClr>
                <a:srgbClr val="F14124">
                  <a:lumMod val="75000"/>
                </a:srgbClr>
              </a:buClr>
            </a:pPr>
            <a:endParaRPr lang="en-US" sz="2800"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296428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781800" cy="609600"/>
          </a:xfrm>
        </p:spPr>
        <p:txBody>
          <a:bodyPr/>
          <a:lstStyle/>
          <a:p>
            <a:pPr marL="0" indent="0" algn="ctr">
              <a:buNone/>
            </a:pPr>
            <a:r>
              <a:rPr lang="en-US" sz="4800" dirty="0">
                <a:gradFill>
                  <a:gsLst>
                    <a:gs pos="0">
                      <a:prstClr val="black"/>
                    </a:gs>
                    <a:gs pos="40000">
                      <a:prstClr val="black">
                        <a:lumMod val="75000"/>
                        <a:lumOff val="25000"/>
                      </a:prstClr>
                    </a:gs>
                    <a:gs pos="100000">
                      <a:srgbClr val="212745">
                        <a:alpha val="65000"/>
                      </a:srgbClr>
                    </a:gs>
                  </a:gsLst>
                  <a:lin ang="5400000" scaled="0"/>
                </a:gradFill>
                <a:effectLst/>
                <a:latin typeface="Times New Roman"/>
                <a:ea typeface="Calibri"/>
                <a:cs typeface="+mn-cs"/>
              </a:rPr>
              <a:t>Existentialism</a:t>
            </a:r>
            <a:br>
              <a:rPr lang="en-US" dirty="0">
                <a:effectLst/>
                <a:latin typeface="Times New Roman"/>
              </a:rPr>
            </a:br>
            <a:endParaRPr lang="en-US" dirty="0"/>
          </a:p>
        </p:txBody>
      </p:sp>
      <p:sp>
        <p:nvSpPr>
          <p:cNvPr id="3" name="Content Placeholder 2"/>
          <p:cNvSpPr>
            <a:spLocks noGrp="1"/>
          </p:cNvSpPr>
          <p:nvPr>
            <p:ph sz="quarter" idx="13"/>
          </p:nvPr>
        </p:nvSpPr>
        <p:spPr>
          <a:xfrm>
            <a:off x="609600" y="1066800"/>
            <a:ext cx="8305800" cy="5608320"/>
          </a:xfrm>
        </p:spPr>
        <p:txBody>
          <a:bodyPr>
            <a:normAutofit fontScale="92500"/>
          </a:bodyPr>
          <a:lstStyle/>
          <a:p>
            <a:pPr lvl="0" algn="just">
              <a:buClr>
                <a:srgbClr val="F14124">
                  <a:lumMod val="75000"/>
                </a:srgbClr>
              </a:buClr>
            </a:pPr>
            <a:r>
              <a:rPr lang="en-US" sz="2800" dirty="0">
                <a:solidFill>
                  <a:prstClr val="black">
                    <a:lumMod val="75000"/>
                    <a:lumOff val="25000"/>
                  </a:prstClr>
                </a:solidFill>
              </a:rPr>
              <a:t>We are born biological beings but we must become existential individuals by accepting responsibility for our actions.</a:t>
            </a:r>
          </a:p>
          <a:p>
            <a:pPr marL="45720" indent="0" algn="just">
              <a:buNone/>
            </a:pPr>
            <a:endParaRPr lang="en-US" sz="2800" dirty="0">
              <a:latin typeface="Times New Roman"/>
            </a:endParaRPr>
          </a:p>
          <a:p>
            <a:pPr marL="45720" indent="0" algn="just">
              <a:buNone/>
            </a:pPr>
            <a:r>
              <a:rPr lang="en-US" sz="2800" dirty="0">
                <a:solidFill>
                  <a:prstClr val="black">
                    <a:lumMod val="75000"/>
                    <a:lumOff val="25000"/>
                  </a:prstClr>
                </a:solidFill>
              </a:rPr>
              <a:t>Existence precedes essence </a:t>
            </a:r>
            <a:r>
              <a:rPr lang="en-US" sz="2800" dirty="0">
                <a:solidFill>
                  <a:srgbClr val="FF0000"/>
                </a:solidFill>
                <a:latin typeface="Times New Roman"/>
              </a:rPr>
              <a:t>What you are </a:t>
            </a:r>
            <a:r>
              <a:rPr lang="en-US" sz="2800" dirty="0">
                <a:latin typeface="Times New Roman"/>
              </a:rPr>
              <a:t>(your </a:t>
            </a:r>
            <a:r>
              <a:rPr lang="en-US" sz="2800" dirty="0">
                <a:solidFill>
                  <a:prstClr val="black">
                    <a:lumMod val="75000"/>
                    <a:lumOff val="25000"/>
                  </a:prstClr>
                </a:solidFill>
              </a:rPr>
              <a:t>essence) is the result of your </a:t>
            </a:r>
            <a:r>
              <a:rPr lang="en-US" sz="2800" dirty="0">
                <a:solidFill>
                  <a:srgbClr val="FF0000"/>
                </a:solidFill>
                <a:latin typeface="Times New Roman"/>
              </a:rPr>
              <a:t>choices</a:t>
            </a:r>
            <a:r>
              <a:rPr lang="en-US" sz="2800" dirty="0">
                <a:latin typeface="Times New Roman"/>
              </a:rPr>
              <a:t> </a:t>
            </a:r>
            <a:r>
              <a:rPr lang="en-US" sz="2800" dirty="0">
                <a:solidFill>
                  <a:prstClr val="black">
                    <a:lumMod val="75000"/>
                    <a:lumOff val="25000"/>
                  </a:prstClr>
                </a:solidFill>
              </a:rPr>
              <a:t>(your existence) rather than the reverse.</a:t>
            </a:r>
          </a:p>
          <a:p>
            <a:pPr marL="45720" indent="0" algn="just">
              <a:buNone/>
            </a:pPr>
            <a:r>
              <a:rPr lang="en-US" sz="2800" dirty="0">
                <a:latin typeface="Times New Roman"/>
              </a:rPr>
              <a:t> </a:t>
            </a:r>
          </a:p>
          <a:p>
            <a:pPr marL="45720" indent="0" algn="just">
              <a:buNone/>
            </a:pPr>
            <a:r>
              <a:rPr lang="en-US" sz="2800" dirty="0">
                <a:solidFill>
                  <a:prstClr val="black">
                    <a:lumMod val="75000"/>
                    <a:lumOff val="25000"/>
                  </a:prstClr>
                </a:solidFill>
              </a:rPr>
              <a:t>Essence is not destiny. </a:t>
            </a:r>
            <a:r>
              <a:rPr lang="en-US" sz="2800" dirty="0">
                <a:solidFill>
                  <a:srgbClr val="FF0000"/>
                </a:solidFill>
                <a:latin typeface="Times New Roman"/>
              </a:rPr>
              <a:t>You are what you make yourself to be.</a:t>
            </a:r>
          </a:p>
          <a:p>
            <a:pPr marL="45720" indent="0" algn="just">
              <a:buNone/>
            </a:pPr>
            <a:endParaRPr lang="en-US" sz="2800" dirty="0">
              <a:solidFill>
                <a:srgbClr val="FF0000"/>
              </a:solidFill>
              <a:latin typeface="Times New Roman"/>
            </a:endParaRPr>
          </a:p>
          <a:p>
            <a:pPr marL="45720" indent="0" algn="just">
              <a:buNone/>
            </a:pPr>
            <a:r>
              <a:rPr lang="en-US" sz="2800" dirty="0">
                <a:solidFill>
                  <a:prstClr val="black">
                    <a:lumMod val="75000"/>
                    <a:lumOff val="25000"/>
                  </a:prstClr>
                </a:solidFill>
              </a:rPr>
              <a:t>It shares the same thought and value with </a:t>
            </a:r>
            <a:r>
              <a:rPr lang="en-US" sz="2800" dirty="0">
                <a:solidFill>
                  <a:srgbClr val="FF0000"/>
                </a:solidFill>
                <a:latin typeface="Times New Roman"/>
              </a:rPr>
              <a:t>Humanism </a:t>
            </a:r>
          </a:p>
          <a:p>
            <a:pPr marL="45720" indent="0">
              <a:buNone/>
            </a:pPr>
            <a:endParaRPr lang="en-US" sz="2800" b="1" dirty="0">
              <a:solidFill>
                <a:srgbClr val="FF0000"/>
              </a:solidFill>
              <a:latin typeface="Times New Roman"/>
              <a:ea typeface="Calibri"/>
              <a:cs typeface="+mj-cs"/>
            </a:endParaRPr>
          </a:p>
          <a:p>
            <a:endParaRPr lang="en-US" dirty="0"/>
          </a:p>
        </p:txBody>
      </p:sp>
    </p:spTree>
    <p:extLst>
      <p:ext uri="{BB962C8B-B14F-4D97-AF65-F5344CB8AC3E}">
        <p14:creationId xmlns:p14="http://schemas.microsoft.com/office/powerpoint/2010/main" val="202251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512511" cy="657032"/>
          </a:xfrm>
        </p:spPr>
        <p:txBody>
          <a:bodyPr/>
          <a:lstStyle/>
          <a:p>
            <a:pPr marL="45720" lvl="0" indent="0" algn="ctr">
              <a:spcBef>
                <a:spcPct val="20000"/>
              </a:spcBef>
              <a:spcAft>
                <a:spcPts val="300"/>
              </a:spcAft>
              <a:buNone/>
            </a:pPr>
            <a:r>
              <a:rPr lang="en-US" sz="3600" dirty="0">
                <a:solidFill>
                  <a:prstClr val="black">
                    <a:lumMod val="75000"/>
                    <a:lumOff val="25000"/>
                  </a:prstClr>
                </a:solidFill>
                <a:effectLst/>
                <a:ea typeface="+mn-ea"/>
                <a:cs typeface="+mn-cs"/>
              </a:rPr>
              <a:t>Questions Can Be Existential</a:t>
            </a:r>
          </a:p>
        </p:txBody>
      </p:sp>
      <p:sp>
        <p:nvSpPr>
          <p:cNvPr id="3" name="Content Placeholder 2"/>
          <p:cNvSpPr>
            <a:spLocks noGrp="1"/>
          </p:cNvSpPr>
          <p:nvPr>
            <p:ph sz="quarter" idx="13"/>
          </p:nvPr>
        </p:nvSpPr>
        <p:spPr>
          <a:xfrm>
            <a:off x="1219200" y="990600"/>
            <a:ext cx="7620000" cy="5562600"/>
          </a:xfrm>
        </p:spPr>
        <p:txBody>
          <a:bodyPr>
            <a:normAutofit/>
          </a:bodyPr>
          <a:lstStyle/>
          <a:p>
            <a:pPr>
              <a:buFont typeface="Arial"/>
              <a:buChar char="•"/>
            </a:pPr>
            <a:r>
              <a:rPr lang="en-US" dirty="0"/>
              <a:t>Who am I?</a:t>
            </a:r>
          </a:p>
          <a:p>
            <a:pPr>
              <a:buFont typeface="Arial"/>
              <a:buChar char="•"/>
            </a:pPr>
            <a:r>
              <a:rPr lang="en-US" dirty="0"/>
              <a:t>What is my real nature or identity?</a:t>
            </a:r>
          </a:p>
          <a:p>
            <a:pPr>
              <a:buFont typeface="Arial"/>
              <a:buChar char="•"/>
            </a:pPr>
            <a:r>
              <a:rPr lang="en-US" dirty="0"/>
              <a:t>What is the meaning of life?</a:t>
            </a:r>
          </a:p>
          <a:p>
            <a:pPr>
              <a:buFont typeface="Arial"/>
              <a:buChar char="•"/>
            </a:pPr>
            <a:r>
              <a:rPr lang="en-US" dirty="0"/>
              <a:t>What is the meaning of existence?</a:t>
            </a:r>
          </a:p>
          <a:p>
            <a:pPr>
              <a:buFont typeface="Arial"/>
              <a:buChar char="•"/>
            </a:pPr>
            <a:r>
              <a:rPr lang="en-US" dirty="0"/>
              <a:t>What is my greater purpose?</a:t>
            </a:r>
          </a:p>
          <a:p>
            <a:pPr>
              <a:buFont typeface="Arial"/>
              <a:buChar char="•"/>
            </a:pPr>
            <a:r>
              <a:rPr lang="en-US" dirty="0"/>
              <a:t>What is death?</a:t>
            </a:r>
          </a:p>
          <a:p>
            <a:pPr>
              <a:buFont typeface="Arial"/>
              <a:buChar char="•"/>
            </a:pPr>
            <a:r>
              <a:rPr lang="en-US" dirty="0"/>
              <a:t>What happens when I die?</a:t>
            </a:r>
          </a:p>
          <a:p>
            <a:pPr>
              <a:buFont typeface="Arial"/>
              <a:buChar char="•"/>
            </a:pPr>
            <a:r>
              <a:rPr lang="en-US" dirty="0"/>
              <a:t>Is there a god?</a:t>
            </a:r>
          </a:p>
          <a:p>
            <a:pPr>
              <a:buFont typeface="Arial"/>
              <a:buChar char="•"/>
            </a:pPr>
            <a:r>
              <a:rPr lang="en-US" dirty="0"/>
              <a:t>If there is a god, what is the nature of god?</a:t>
            </a:r>
          </a:p>
          <a:p>
            <a:pPr marL="45720" indent="0">
              <a:buNone/>
            </a:pPr>
            <a:endParaRPr lang="en-US" dirty="0"/>
          </a:p>
        </p:txBody>
      </p:sp>
    </p:spTree>
    <p:extLst>
      <p:ext uri="{BB962C8B-B14F-4D97-AF65-F5344CB8AC3E}">
        <p14:creationId xmlns:p14="http://schemas.microsoft.com/office/powerpoint/2010/main" val="154623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82000" cy="1143000"/>
          </a:xfrm>
        </p:spPr>
        <p:txBody>
          <a:bodyPr/>
          <a:lstStyle/>
          <a:p>
            <a:pPr marL="0" indent="0" algn="ctr">
              <a:buNone/>
            </a:pPr>
            <a:r>
              <a:rPr kumimoji="0" lang="en-US" sz="4800" b="1" i="0" u="none" strike="noStrike" kern="1200" cap="none" spc="0" normalizeH="0" baseline="0" noProof="0" dirty="0">
                <a:ln>
                  <a:noFill/>
                </a:ln>
                <a:gradFill>
                  <a:gsLst>
                    <a:gs pos="0">
                      <a:prstClr val="black"/>
                    </a:gs>
                    <a:gs pos="40000">
                      <a:prstClr val="black">
                        <a:lumMod val="75000"/>
                        <a:lumOff val="25000"/>
                      </a:prstClr>
                    </a:gs>
                    <a:gs pos="100000">
                      <a:srgbClr val="212745">
                        <a:alpha val="65000"/>
                      </a:srgbClr>
                    </a:gs>
                  </a:gsLst>
                  <a:lin ang="5400000" scaled="0"/>
                </a:gradFill>
                <a:effectLst/>
                <a:uLnTx/>
                <a:uFillTx/>
                <a:latin typeface="Times New Roman"/>
                <a:ea typeface="Calibri"/>
                <a:cs typeface="+mj-cs"/>
              </a:rPr>
              <a:t>Philosophy of Ethics</a:t>
            </a:r>
            <a:endParaRPr lang="en-US" dirty="0"/>
          </a:p>
        </p:txBody>
      </p:sp>
      <p:sp>
        <p:nvSpPr>
          <p:cNvPr id="3" name="Content Placeholder 2"/>
          <p:cNvSpPr>
            <a:spLocks noGrp="1"/>
          </p:cNvSpPr>
          <p:nvPr>
            <p:ph sz="quarter" idx="13"/>
          </p:nvPr>
        </p:nvSpPr>
        <p:spPr>
          <a:xfrm>
            <a:off x="304800" y="1600200"/>
            <a:ext cx="8458200" cy="4953000"/>
          </a:xfrm>
        </p:spPr>
        <p:txBody>
          <a:bodyPr>
            <a:normAutofit/>
          </a:bodyPr>
          <a:lstStyle/>
          <a:p>
            <a:pPr algn="just"/>
            <a:r>
              <a:rPr lang="en-US" sz="2800" dirty="0">
                <a:latin typeface="Arial,Helvetica,Sans Serif"/>
              </a:rPr>
              <a:t>Ethics (or Moral Philosophy) is concerned with questions of how people ought to act, defining of right conduct for good life.</a:t>
            </a:r>
          </a:p>
          <a:p>
            <a:pPr algn="just"/>
            <a:endParaRPr lang="en-US" sz="2800" dirty="0">
              <a:latin typeface="Arial,Helvetica,Sans Serif"/>
            </a:endParaRPr>
          </a:p>
          <a:p>
            <a:pPr algn="just"/>
            <a:r>
              <a:rPr lang="en-US" sz="2800" dirty="0"/>
              <a:t>Ethics is the branch of study dealing with what is the proper course of action for man.</a:t>
            </a:r>
          </a:p>
          <a:p>
            <a:pPr algn="just"/>
            <a:endParaRPr lang="en-US" sz="2800" dirty="0"/>
          </a:p>
          <a:p>
            <a:pPr algn="just"/>
            <a:r>
              <a:rPr lang="en-US" sz="2800" dirty="0"/>
              <a:t>Ethics is a system of moral principles. They affect how people make decisions and lead their lives.</a:t>
            </a:r>
          </a:p>
        </p:txBody>
      </p:sp>
    </p:spTree>
    <p:extLst>
      <p:ext uri="{BB962C8B-B14F-4D97-AF65-F5344CB8AC3E}">
        <p14:creationId xmlns:p14="http://schemas.microsoft.com/office/powerpoint/2010/main" val="38557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21EC16-8ADD-43C4-9801-E7339BFC2AB8}"/>
              </a:ext>
            </a:extLst>
          </p:cNvPr>
          <p:cNvSpPr txBox="1">
            <a:spLocks/>
          </p:cNvSpPr>
          <p:nvPr/>
        </p:nvSpPr>
        <p:spPr bwMode="auto">
          <a:xfrm>
            <a:off x="0" y="102394"/>
            <a:ext cx="84582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3600" b="1" i="0" u="none" strike="noStrike" kern="0" cap="none" spc="0" normalizeH="0" baseline="0" noProof="0" dirty="0">
              <a:ln>
                <a:noFill/>
              </a:ln>
              <a:solidFill>
                <a:srgbClr val="330066"/>
              </a:solidFill>
              <a:effectLst/>
              <a:uLnTx/>
              <a:uFillTx/>
              <a:latin typeface="Arial"/>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1" u="none" strike="noStrike" kern="0" cap="none" spc="0" normalizeH="0" baseline="0" noProof="0" dirty="0">
                <a:ln>
                  <a:noFill/>
                </a:ln>
                <a:solidFill>
                  <a:srgbClr val="FF0000"/>
                </a:solidFill>
                <a:effectLst/>
                <a:uLnTx/>
                <a:uFillTx/>
                <a:latin typeface="Arial"/>
                <a:ea typeface="+mj-ea"/>
                <a:cs typeface="+mj-cs"/>
              </a:rPr>
              <a:t>School of thoughts in Ethics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0" cap="none" spc="0" normalizeH="0" baseline="0" noProof="0" dirty="0">
                <a:ln>
                  <a:noFill/>
                </a:ln>
                <a:solidFill>
                  <a:srgbClr val="330066"/>
                </a:solidFill>
                <a:effectLst/>
                <a:uLnTx/>
                <a:uFillTx/>
                <a:latin typeface="Arial"/>
                <a:ea typeface="+mj-ea"/>
                <a:cs typeface="+mj-cs"/>
              </a:rPr>
              <a:t>NIHILISME</a:t>
            </a:r>
            <a:endParaRPr kumimoji="0" lang="en-US" altLang="en-US" sz="3900" b="1" i="0" u="none" strike="noStrike" kern="0" cap="none" spc="0" normalizeH="0" baseline="0" noProof="0" dirty="0">
              <a:ln>
                <a:noFill/>
              </a:ln>
              <a:solidFill>
                <a:srgbClr val="330066"/>
              </a:solidFill>
              <a:effectLst/>
              <a:uLnTx/>
              <a:uFillTx/>
              <a:latin typeface="Arial"/>
              <a:ea typeface="+mj-ea"/>
              <a:cs typeface="+mj-cs"/>
            </a:endParaRPr>
          </a:p>
        </p:txBody>
      </p:sp>
      <p:sp>
        <p:nvSpPr>
          <p:cNvPr id="5" name="Content Placeholder 2">
            <a:extLst>
              <a:ext uri="{FF2B5EF4-FFF2-40B4-BE49-F238E27FC236}">
                <a16:creationId xmlns:a16="http://schemas.microsoft.com/office/drawing/2014/main" id="{2178C629-A568-462D-9F6C-EADD976F3186}"/>
              </a:ext>
            </a:extLst>
          </p:cNvPr>
          <p:cNvSpPr txBox="1">
            <a:spLocks/>
          </p:cNvSpPr>
          <p:nvPr/>
        </p:nvSpPr>
        <p:spPr bwMode="auto">
          <a:xfrm>
            <a:off x="381000" y="1820207"/>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r>
              <a:rPr kumimoji="0" lang="sv-SE" altLang="en-US" sz="3200" b="0" i="1" u="none" strike="noStrike" kern="0" cap="none" spc="0" normalizeH="0" baseline="0" noProof="0" dirty="0">
                <a:ln>
                  <a:noFill/>
                </a:ln>
                <a:solidFill>
                  <a:srgbClr val="000000"/>
                </a:solidFill>
                <a:effectLst/>
                <a:uLnTx/>
                <a:uFillTx/>
                <a:latin typeface="Arial"/>
                <a:ea typeface="+mn-ea"/>
                <a:cs typeface="+mn-cs"/>
              </a:rPr>
              <a:t>Nihill</a:t>
            </a:r>
            <a:r>
              <a:rPr kumimoji="0" lang="sv-SE" altLang="en-US" sz="3200" b="0" i="0" u="none" strike="noStrike" kern="0" cap="none" spc="0" normalizeH="0" baseline="0" noProof="0" dirty="0">
                <a:ln>
                  <a:noFill/>
                </a:ln>
                <a:solidFill>
                  <a:srgbClr val="000000"/>
                </a:solidFill>
                <a:effectLst/>
                <a:uLnTx/>
                <a:uFillTx/>
                <a:latin typeface="Arial"/>
                <a:ea typeface="+mn-ea"/>
                <a:cs typeface="+mn-cs"/>
              </a:rPr>
              <a:t>  is a Latin word which means nothing. Not everything in this world does not exist.</a:t>
            </a:r>
            <a:endParaRPr kumimoji="0" lang="sv-SE" altLang="en-US" sz="12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sv-SE" altLang="en-US" sz="3200" b="0" i="0" u="none" strike="noStrike" kern="0" cap="none" spc="0" normalizeH="0" baseline="0" noProof="0" dirty="0">
                <a:ln>
                  <a:noFill/>
                </a:ln>
                <a:solidFill>
                  <a:srgbClr val="000000"/>
                </a:solidFill>
                <a:effectLst/>
                <a:uLnTx/>
                <a:uFillTx/>
                <a:latin typeface="Arial"/>
                <a:ea typeface="+mn-ea"/>
                <a:cs typeface="+mn-cs"/>
              </a:rPr>
              <a:t>Existence of ”annihilate” means destroying everything, and at the end nothing exists in the world. </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endParaRPr kumimoji="0" lang="en-US" altLang="en-US" sz="12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sz="3000" b="0" i="0" u="none" strike="noStrike" kern="0" cap="none" spc="0" normalizeH="0" baseline="0" noProof="0" dirty="0">
                <a:ln>
                  <a:noFill/>
                </a:ln>
                <a:solidFill>
                  <a:srgbClr val="000000"/>
                </a:solidFill>
                <a:effectLst/>
                <a:uLnTx/>
                <a:uFillTx/>
                <a:latin typeface="Arial"/>
                <a:ea typeface="+mn-ea"/>
                <a:cs typeface="+mn-cs"/>
              </a:rPr>
              <a:t>In Russia, nihilism became revolutionary movement (1860-1917) against the national government, church and family.</a:t>
            </a: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endParaRPr kumimoji="0" lang="sv-SE" altLang="en-US" sz="28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80000"/>
              </a:lnSpc>
              <a:spcBef>
                <a:spcPct val="20000"/>
              </a:spcBef>
              <a:spcAft>
                <a:spcPct val="0"/>
              </a:spcAft>
              <a:buClr>
                <a:srgbClr val="330066"/>
              </a:buClr>
              <a:buSzPct val="70000"/>
              <a:buFont typeface="Wingdings" panose="05000000000000000000" pitchFamily="2" charset="2"/>
              <a:buChar char="l"/>
              <a:tabLst/>
              <a:defRPr/>
            </a:pPr>
            <a:endParaRPr kumimoji="0" lang="sv-SE" altLang="en-US" sz="28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0066"/>
              </a:buClr>
              <a:buSzPct val="70000"/>
              <a:buFont typeface="Wingdings" panose="05000000000000000000" pitchFamily="2" charset="2"/>
              <a:buChar char="l"/>
              <a:tabLst/>
              <a:defRPr/>
            </a:pPr>
            <a:endParaRPr kumimoji="0" lang="en-US" altLang="en-US" sz="30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097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709BE5-B05D-44BD-B558-375B4A56C1B1}"/>
              </a:ext>
            </a:extLst>
          </p:cNvPr>
          <p:cNvSpPr txBox="1">
            <a:spLocks/>
          </p:cNvSpPr>
          <p:nvPr/>
        </p:nvSpPr>
        <p:spPr bwMode="auto">
          <a:xfrm>
            <a:off x="457200" y="122238"/>
            <a:ext cx="7543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000" b="1" i="0" u="none" strike="noStrike" kern="0" cap="none" spc="0" normalizeH="0" baseline="0" noProof="0">
                <a:ln>
                  <a:noFill/>
                </a:ln>
                <a:solidFill>
                  <a:srgbClr val="330066"/>
                </a:solidFill>
                <a:effectLst/>
                <a:uLnTx/>
                <a:uFillTx/>
                <a:latin typeface="Arial"/>
                <a:ea typeface="+mj-ea"/>
                <a:cs typeface="+mj-cs"/>
              </a:rPr>
              <a:t>NIHILISME</a:t>
            </a:r>
            <a:endParaRPr kumimoji="0" lang="en-US" altLang="en-US" sz="3900" b="1" i="0" u="none" strike="noStrike" kern="0" cap="none" spc="0" normalizeH="0" baseline="0" noProof="0" dirty="0">
              <a:ln>
                <a:noFill/>
              </a:ln>
              <a:solidFill>
                <a:srgbClr val="330066"/>
              </a:solidFill>
              <a:effectLst/>
              <a:uLnTx/>
              <a:uFillTx/>
              <a:latin typeface="Arial"/>
              <a:ea typeface="+mj-ea"/>
              <a:cs typeface="+mj-cs"/>
            </a:endParaRPr>
          </a:p>
        </p:txBody>
      </p:sp>
      <p:sp>
        <p:nvSpPr>
          <p:cNvPr id="7" name="Content Placeholder 2">
            <a:extLst>
              <a:ext uri="{FF2B5EF4-FFF2-40B4-BE49-F238E27FC236}">
                <a16:creationId xmlns:a16="http://schemas.microsoft.com/office/drawing/2014/main" id="{E267B980-EFA7-4F12-891B-EC0C0E419A8C}"/>
              </a:ext>
            </a:extLst>
          </p:cNvPr>
          <p:cNvSpPr txBox="1">
            <a:spLocks/>
          </p:cNvSpPr>
          <p:nvPr/>
        </p:nvSpPr>
        <p:spPr bwMode="auto">
          <a:xfrm>
            <a:off x="457200" y="1219200"/>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en-US" sz="3200" b="0" i="0" u="none" strike="noStrike" kern="0" cap="none" spc="0" normalizeH="0" baseline="0" noProof="0">
                <a:ln>
                  <a:noFill/>
                </a:ln>
                <a:solidFill>
                  <a:srgbClr val="000000"/>
                </a:solidFill>
                <a:effectLst/>
                <a:uLnTx/>
                <a:uFillTx/>
                <a:latin typeface="Arial"/>
                <a:ea typeface="+mn-ea"/>
                <a:cs typeface="+mn-cs"/>
              </a:rPr>
              <a:t>Nihilism considers good is human freedom without being tied to belief.</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endParaRPr kumimoji="0" lang="en-US" altLang="en-US" sz="3200" b="0" i="0" u="none" strike="noStrike" kern="0" cap="none" spc="0" normalizeH="0" baseline="0" noProof="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sv-SE" altLang="en-US" sz="3200" b="0" i="0" u="none" strike="noStrike" kern="0" cap="none" spc="0" normalizeH="0" baseline="0" noProof="0">
                <a:ln>
                  <a:noFill/>
                </a:ln>
                <a:solidFill>
                  <a:srgbClr val="000000"/>
                </a:solidFill>
                <a:effectLst/>
                <a:uLnTx/>
                <a:uFillTx/>
                <a:latin typeface="Arial"/>
                <a:ea typeface="+mn-ea"/>
                <a:cs typeface="+mn-cs"/>
              </a:rPr>
              <a:t>All creatures have no God and there is nothing that can be comminicated. It is associated with ”pessimistic” attitude and belief that ’bad things will occur’.</a:t>
            </a:r>
            <a:endParaRPr kumimoji="0" lang="en-US" altLang="en-US" sz="3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4252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3EDF21-FFA3-4E85-BC21-7988AF91F452}"/>
              </a:ext>
            </a:extLst>
          </p:cNvPr>
          <p:cNvSpPr txBox="1">
            <a:spLocks/>
          </p:cNvSpPr>
          <p:nvPr/>
        </p:nvSpPr>
        <p:spPr bwMode="auto">
          <a:xfrm>
            <a:off x="457200" y="122238"/>
            <a:ext cx="7543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sv-SE" altLang="en-US" sz="4000" b="1" i="0" u="none" strike="noStrike" kern="0" cap="none" spc="0" normalizeH="0" baseline="0" noProof="0">
                <a:ln>
                  <a:noFill/>
                </a:ln>
                <a:solidFill>
                  <a:srgbClr val="330066"/>
                </a:solidFill>
                <a:effectLst/>
                <a:uLnTx/>
                <a:uFillTx/>
                <a:latin typeface="Arial"/>
                <a:ea typeface="+mj-ea"/>
                <a:cs typeface="+mj-cs"/>
              </a:rPr>
              <a:t>NIHILISME</a:t>
            </a:r>
            <a:endParaRPr kumimoji="0" lang="en-US" altLang="en-US" sz="3900" b="1" i="0" u="none" strike="noStrike" kern="0" cap="none" spc="0" normalizeH="0" baseline="0" noProof="0" dirty="0">
              <a:ln>
                <a:noFill/>
              </a:ln>
              <a:solidFill>
                <a:srgbClr val="330066"/>
              </a:solidFill>
              <a:effectLst/>
              <a:uLnTx/>
              <a:uFillTx/>
              <a:latin typeface="Arial"/>
              <a:ea typeface="+mj-ea"/>
              <a:cs typeface="+mj-cs"/>
            </a:endParaRPr>
          </a:p>
        </p:txBody>
      </p:sp>
      <p:sp>
        <p:nvSpPr>
          <p:cNvPr id="5" name="Content Placeholder 2">
            <a:extLst>
              <a:ext uri="{FF2B5EF4-FFF2-40B4-BE49-F238E27FC236}">
                <a16:creationId xmlns:a16="http://schemas.microsoft.com/office/drawing/2014/main" id="{DA6388E0-A6A2-4709-A95B-B78E3A1531F9}"/>
              </a:ext>
            </a:extLst>
          </p:cNvPr>
          <p:cNvSpPr txBox="1">
            <a:spLocks/>
          </p:cNvSpPr>
          <p:nvPr/>
        </p:nvSpPr>
        <p:spPr bwMode="auto">
          <a:xfrm>
            <a:off x="457200" y="1143000"/>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330066"/>
              </a:buClr>
              <a:buSzPct val="70000"/>
              <a:buFont typeface="Wingdings" panose="05000000000000000000" pitchFamily="2" charset="2"/>
              <a:buChar char="l"/>
              <a:tabLst/>
              <a:defRPr/>
            </a:pPr>
            <a:r>
              <a:rPr kumimoji="0" lang="sv-SE" altLang="en-US" sz="3200" b="0" i="0" u="none" strike="noStrike" kern="0" cap="none" spc="0" normalizeH="0" baseline="0" noProof="0">
                <a:ln>
                  <a:noFill/>
                </a:ln>
                <a:solidFill>
                  <a:srgbClr val="000000"/>
                </a:solidFill>
                <a:effectLst/>
                <a:uLnTx/>
                <a:uFillTx/>
                <a:latin typeface="Arial"/>
                <a:ea typeface="+mn-ea"/>
                <a:cs typeface="+mn-cs"/>
              </a:rPr>
              <a:t>Members of pure nihilism do not believe in anything, no loyalty and no purposein life other than to destroy.</a:t>
            </a:r>
          </a:p>
          <a:p>
            <a:pPr marL="342900" marR="0" lvl="0" indent="-342900" algn="l" defTabSz="914400" rtl="0" eaLnBrk="1" fontAlgn="base" latinLnBrk="0" hangingPunct="1">
              <a:lnSpc>
                <a:spcPct val="90000"/>
              </a:lnSpc>
              <a:spcBef>
                <a:spcPct val="20000"/>
              </a:spcBef>
              <a:spcAft>
                <a:spcPct val="0"/>
              </a:spcAft>
              <a:buClr>
                <a:srgbClr val="330066"/>
              </a:buClr>
              <a:buSzPct val="70000"/>
              <a:buFont typeface="Wingdings" panose="05000000000000000000" pitchFamily="2" charset="2"/>
              <a:buChar char="l"/>
              <a:tabLst/>
              <a:defRPr/>
            </a:pPr>
            <a:endParaRPr kumimoji="0" lang="sv-SE" altLang="en-US" sz="3200" b="0" i="0" u="none" strike="noStrike" kern="0" cap="none" spc="0" normalizeH="0" baseline="0" noProof="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0066"/>
              </a:buClr>
              <a:buSzPct val="70000"/>
              <a:buFont typeface="Wingdings" panose="05000000000000000000" pitchFamily="2" charset="2"/>
              <a:buChar char="l"/>
              <a:tabLst/>
              <a:defRPr/>
            </a:pPr>
            <a:r>
              <a:rPr kumimoji="0" lang="sv-SE" altLang="en-US" sz="3200" b="0" i="0" u="none" strike="noStrike" kern="0" cap="none" spc="0" normalizeH="0" baseline="0" noProof="0">
                <a:ln>
                  <a:noFill/>
                </a:ln>
                <a:solidFill>
                  <a:srgbClr val="000000"/>
                </a:solidFill>
                <a:effectLst/>
                <a:uLnTx/>
                <a:uFillTx/>
                <a:latin typeface="Arial"/>
                <a:ea typeface="+mn-ea"/>
                <a:cs typeface="+mn-cs"/>
              </a:rPr>
              <a:t>Friedrich Nietzsche said that the impact of the devastation brought will eliminate all religions, metaphysical beliefs will dominate the greatest crisis in human.</a:t>
            </a:r>
            <a:endParaRPr kumimoji="0" lang="en-US" altLang="en-US" sz="3200" b="1" i="0" u="sng" strike="noStrike" kern="0" cap="none" spc="0" normalizeH="0" baseline="0" noProof="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0066"/>
              </a:buClr>
              <a:buSzPct val="70000"/>
              <a:buFont typeface="Wingdings" panose="05000000000000000000" pitchFamily="2" charset="2"/>
              <a:buChar char="l"/>
              <a:tabLst/>
              <a:defRPr/>
            </a:pPr>
            <a:endParaRPr kumimoji="0" lang="en-US" altLang="en-US" sz="30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8959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58E2545-F0F7-4F1D-9614-B0A4B171A127}"/>
              </a:ext>
            </a:extLst>
          </p:cNvPr>
          <p:cNvSpPr>
            <a:spLocks noGrp="1"/>
          </p:cNvSpPr>
          <p:nvPr>
            <p:ph type="title"/>
          </p:nvPr>
        </p:nvSpPr>
        <p:spPr>
          <a:xfrm>
            <a:off x="457200" y="122238"/>
            <a:ext cx="7543800" cy="792162"/>
          </a:xfrm>
        </p:spPr>
        <p:txBody>
          <a:bodyPr/>
          <a:lstStyle/>
          <a:p>
            <a:pPr algn="ctr"/>
            <a:r>
              <a:rPr lang="sv-SE" altLang="en-US" sz="3600"/>
              <a:t>NIHILISME</a:t>
            </a:r>
            <a:endParaRPr lang="en-US" altLang="en-US"/>
          </a:p>
        </p:txBody>
      </p:sp>
      <p:sp>
        <p:nvSpPr>
          <p:cNvPr id="26627" name="Content Placeholder 2">
            <a:extLst>
              <a:ext uri="{FF2B5EF4-FFF2-40B4-BE49-F238E27FC236}">
                <a16:creationId xmlns:a16="http://schemas.microsoft.com/office/drawing/2014/main" id="{2123AB07-E4B7-4B8B-88D6-AACC52CA1A85}"/>
              </a:ext>
            </a:extLst>
          </p:cNvPr>
          <p:cNvSpPr>
            <a:spLocks noGrp="1"/>
          </p:cNvSpPr>
          <p:nvPr>
            <p:ph idx="1"/>
          </p:nvPr>
        </p:nvSpPr>
        <p:spPr>
          <a:xfrm>
            <a:off x="457200" y="1219200"/>
            <a:ext cx="8229600" cy="4911725"/>
          </a:xfrm>
        </p:spPr>
        <p:txBody>
          <a:bodyPr/>
          <a:lstStyle/>
          <a:p>
            <a:pPr eaLnBrk="1" hangingPunct="1"/>
            <a:r>
              <a:rPr lang="en-US" altLang="en-US" sz="3200"/>
              <a:t>It is often associated with pessimistic attitude and believe the damage will benefit in the future.</a:t>
            </a:r>
          </a:p>
          <a:p>
            <a:pPr eaLnBrk="1" hangingPunct="1">
              <a:buFont typeface="Wingdings" panose="05000000000000000000" pitchFamily="2" charset="2"/>
              <a:buNone/>
            </a:pPr>
            <a:endParaRPr lang="en-US" altLang="en-US" sz="3200"/>
          </a:p>
          <a:p>
            <a:pPr eaLnBrk="1" hangingPunct="1"/>
            <a:r>
              <a:rPr lang="en-US" altLang="en-US" sz="3200"/>
              <a:t>Hence there is no loyalty or lasting purpose because all will lead to destruction.</a:t>
            </a:r>
          </a:p>
          <a:p>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ADD2549-B76C-442D-B95D-97047F6AAB05}"/>
              </a:ext>
            </a:extLst>
          </p:cNvPr>
          <p:cNvSpPr>
            <a:spLocks noGrp="1"/>
          </p:cNvSpPr>
          <p:nvPr>
            <p:ph type="title"/>
          </p:nvPr>
        </p:nvSpPr>
        <p:spPr>
          <a:xfrm>
            <a:off x="457200" y="122238"/>
            <a:ext cx="7543800" cy="563562"/>
          </a:xfrm>
        </p:spPr>
        <p:txBody>
          <a:bodyPr/>
          <a:lstStyle/>
          <a:p>
            <a:pPr algn="ctr"/>
            <a:r>
              <a:rPr lang="sv-SE" altLang="en-US" sz="4000"/>
              <a:t>NIHILISME</a:t>
            </a:r>
            <a:endParaRPr lang="en-US" altLang="en-US"/>
          </a:p>
        </p:txBody>
      </p:sp>
      <p:sp>
        <p:nvSpPr>
          <p:cNvPr id="27651" name="Content Placeholder 2">
            <a:extLst>
              <a:ext uri="{FF2B5EF4-FFF2-40B4-BE49-F238E27FC236}">
                <a16:creationId xmlns:a16="http://schemas.microsoft.com/office/drawing/2014/main" id="{556917A3-0678-4E0C-BBF1-7A0DFA25AA69}"/>
              </a:ext>
            </a:extLst>
          </p:cNvPr>
          <p:cNvSpPr>
            <a:spLocks noGrp="1"/>
          </p:cNvSpPr>
          <p:nvPr>
            <p:ph idx="1"/>
          </p:nvPr>
        </p:nvSpPr>
        <p:spPr>
          <a:xfrm>
            <a:off x="457200" y="1066800"/>
            <a:ext cx="8229600" cy="5064125"/>
          </a:xfrm>
        </p:spPr>
        <p:txBody>
          <a:bodyPr/>
          <a:lstStyle/>
          <a:p>
            <a:pPr eaLnBrk="1" hangingPunct="1">
              <a:lnSpc>
                <a:spcPct val="80000"/>
              </a:lnSpc>
            </a:pPr>
            <a:r>
              <a:rPr lang="sv-SE" altLang="en-US" sz="2800"/>
              <a:t>Nihilisme is the only way towards freedom. They deny the existence of traditional beliefs as unexplained opinion. </a:t>
            </a:r>
          </a:p>
          <a:p>
            <a:pPr eaLnBrk="1" hangingPunct="1">
              <a:lnSpc>
                <a:spcPct val="80000"/>
              </a:lnSpc>
            </a:pPr>
            <a:endParaRPr lang="sv-SE" altLang="en-US" sz="2800"/>
          </a:p>
          <a:p>
            <a:pPr eaLnBrk="1" hangingPunct="1">
              <a:lnSpc>
                <a:spcPct val="80000"/>
              </a:lnSpc>
            </a:pPr>
            <a:r>
              <a:rPr lang="sv-SE" altLang="en-US" sz="2800"/>
              <a:t>Political nihilism is associated with the belief that destruction of the political, social and existing trust secures a better future.</a:t>
            </a:r>
          </a:p>
          <a:p>
            <a:pPr eaLnBrk="1" hangingPunct="1">
              <a:lnSpc>
                <a:spcPct val="80000"/>
              </a:lnSpc>
            </a:pPr>
            <a:endParaRPr lang="fr-FR" altLang="en-US" sz="2800"/>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26638AF-517E-4B26-83A6-401D116AD533}"/>
              </a:ext>
            </a:extLst>
          </p:cNvPr>
          <p:cNvSpPr>
            <a:spLocks noGrp="1"/>
          </p:cNvSpPr>
          <p:nvPr>
            <p:ph type="title"/>
          </p:nvPr>
        </p:nvSpPr>
        <p:spPr>
          <a:xfrm>
            <a:off x="457200" y="122238"/>
            <a:ext cx="7543800" cy="792162"/>
          </a:xfrm>
        </p:spPr>
        <p:txBody>
          <a:bodyPr/>
          <a:lstStyle/>
          <a:p>
            <a:pPr algn="ctr"/>
            <a:r>
              <a:rPr lang="sv-SE" altLang="en-US" sz="3600"/>
              <a:t>NIHILISME</a:t>
            </a:r>
            <a:endParaRPr lang="en-US" altLang="en-US"/>
          </a:p>
        </p:txBody>
      </p:sp>
      <p:sp>
        <p:nvSpPr>
          <p:cNvPr id="28675" name="Content Placeholder 2">
            <a:extLst>
              <a:ext uri="{FF2B5EF4-FFF2-40B4-BE49-F238E27FC236}">
                <a16:creationId xmlns:a16="http://schemas.microsoft.com/office/drawing/2014/main" id="{930F655C-FFA2-46F3-A1B9-AD6BD646E547}"/>
              </a:ext>
            </a:extLst>
          </p:cNvPr>
          <p:cNvSpPr>
            <a:spLocks noGrp="1"/>
          </p:cNvSpPr>
          <p:nvPr>
            <p:ph idx="1"/>
          </p:nvPr>
        </p:nvSpPr>
        <p:spPr>
          <a:xfrm>
            <a:off x="457200" y="1143000"/>
            <a:ext cx="8229600" cy="4987925"/>
          </a:xfrm>
        </p:spPr>
        <p:txBody>
          <a:bodyPr/>
          <a:lstStyle/>
          <a:p>
            <a:pPr eaLnBrk="1" hangingPunct="1">
              <a:lnSpc>
                <a:spcPct val="80000"/>
              </a:lnSpc>
            </a:pPr>
            <a:r>
              <a:rPr lang="fr-FR" altLang="en-US" sz="3200"/>
              <a:t>Ethical nihilism is against the ‘probability of existence’ and moral  values or ethnicity. Good and evil cannot be clearly defined.</a:t>
            </a:r>
            <a:endParaRPr lang="sv-SE" altLang="en-US" sz="3200"/>
          </a:p>
          <a:p>
            <a:pPr eaLnBrk="1" hangingPunct="1">
              <a:lnSpc>
                <a:spcPct val="80000"/>
              </a:lnSpc>
            </a:pPr>
            <a:endParaRPr lang="sv-SE" altLang="en-US" sz="3200"/>
          </a:p>
          <a:p>
            <a:pPr eaLnBrk="1" hangingPunct="1">
              <a:lnSpc>
                <a:spcPct val="80000"/>
              </a:lnSpc>
            </a:pPr>
            <a:r>
              <a:rPr lang="sv-SE" altLang="en-US" sz="3200"/>
              <a:t>Existential nihilism states that life in this world does not have any meaning.</a:t>
            </a:r>
            <a:endParaRPr lang="en-US" altLang="en-US" sz="3200"/>
          </a:p>
          <a:p>
            <a:endParaRPr lang="en-US" altLang="en-US"/>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Slipstream</Template>
  <TotalTime>2270</TotalTime>
  <Words>1301</Words>
  <Application>Microsoft Office PowerPoint</Application>
  <PresentationFormat>On-screen Show (4:3)</PresentationFormat>
  <Paragraphs>137</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Arial,Helvetica,Sans Serif</vt:lpstr>
      <vt:lpstr>Calibri</vt:lpstr>
      <vt:lpstr>Georgia</vt:lpstr>
      <vt:lpstr>Times New Roman</vt:lpstr>
      <vt:lpstr>Trebuchet MS</vt:lpstr>
      <vt:lpstr>Wingdings</vt:lpstr>
      <vt:lpstr>Slipstream</vt:lpstr>
      <vt:lpstr>Network</vt:lpstr>
      <vt:lpstr>Science of Thinking &amp; Ethics</vt:lpstr>
      <vt:lpstr>Concept of ethical philosophy</vt:lpstr>
      <vt:lpstr>Philosophy of Ethics</vt:lpstr>
      <vt:lpstr>PowerPoint Presentation</vt:lpstr>
      <vt:lpstr>PowerPoint Presentation</vt:lpstr>
      <vt:lpstr>PowerPoint Presentation</vt:lpstr>
      <vt:lpstr>NIHILISME</vt:lpstr>
      <vt:lpstr>NIHILISME</vt:lpstr>
      <vt:lpstr>NIHILISME</vt:lpstr>
      <vt:lpstr>NIHILISME</vt:lpstr>
      <vt:lpstr>Consequentialism</vt:lpstr>
      <vt:lpstr>Consequentialist theories: </vt:lpstr>
      <vt:lpstr>Utilitarianism </vt:lpstr>
      <vt:lpstr>Utilitarianism</vt:lpstr>
      <vt:lpstr>Utilitarianism</vt:lpstr>
      <vt:lpstr>Consequentialism theories: </vt:lpstr>
      <vt:lpstr>PowerPoint Presentation</vt:lpstr>
      <vt:lpstr>Hedonism </vt:lpstr>
      <vt:lpstr>Existentialism</vt:lpstr>
      <vt:lpstr>Existentialism</vt:lpstr>
      <vt:lpstr>Existentialism </vt:lpstr>
      <vt:lpstr>Questions Can Be Existential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of Thinking &amp; Ethics</dc:title>
  <dc:creator>user</dc:creator>
  <cp:lastModifiedBy>Abderrahim Benlahcene</cp:lastModifiedBy>
  <cp:revision>33</cp:revision>
  <dcterms:created xsi:type="dcterms:W3CDTF">2016-10-10T03:06:45Z</dcterms:created>
  <dcterms:modified xsi:type="dcterms:W3CDTF">2021-03-30T08:06:25Z</dcterms:modified>
</cp:coreProperties>
</file>