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32" r:id="rId4"/>
    <p:sldId id="333" r:id="rId5"/>
    <p:sldId id="334" r:id="rId6"/>
    <p:sldId id="269" r:id="rId7"/>
    <p:sldId id="327" r:id="rId8"/>
    <p:sldId id="271" r:id="rId9"/>
    <p:sldId id="329" r:id="rId10"/>
    <p:sldId id="328" r:id="rId11"/>
    <p:sldId id="330" r:id="rId12"/>
    <p:sldId id="33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CF9B-5A15-438E-9FBC-B6C529A4E46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C2C-8CCE-4956-A5CE-C864D0403B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CF9B-5A15-438E-9FBC-B6C529A4E46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C2C-8CCE-4956-A5CE-C864D0403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CF9B-5A15-438E-9FBC-B6C529A4E46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C2C-8CCE-4956-A5CE-C864D0403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CF9B-5A15-438E-9FBC-B6C529A4E46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C2C-8CCE-4956-A5CE-C864D0403B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CF9B-5A15-438E-9FBC-B6C529A4E46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C2C-8CCE-4956-A5CE-C864D0403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CF9B-5A15-438E-9FBC-B6C529A4E46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C2C-8CCE-4956-A5CE-C864D0403B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CF9B-5A15-438E-9FBC-B6C529A4E46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C2C-8CCE-4956-A5CE-C864D0403B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CF9B-5A15-438E-9FBC-B6C529A4E46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C2C-8CCE-4956-A5CE-C864D0403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CF9B-5A15-438E-9FBC-B6C529A4E46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C2C-8CCE-4956-A5CE-C864D0403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CF9B-5A15-438E-9FBC-B6C529A4E46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C2C-8CCE-4956-A5CE-C864D0403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CF9B-5A15-438E-9FBC-B6C529A4E46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5C2C-8CCE-4956-A5CE-C864D0403B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1ECF9B-5A15-438E-9FBC-B6C529A4E467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8C25C2C-8CCE-4956-A5CE-C864D0403B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438400"/>
            <a:ext cx="8153400" cy="31242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/>
                <a:ea typeface="Calibri"/>
              </a:rPr>
              <a:t>Lecture 8:</a:t>
            </a:r>
          </a:p>
          <a:p>
            <a:pPr algn="ctr"/>
            <a:endParaRPr lang="en-US" sz="2400" b="1" dirty="0">
              <a:latin typeface="Times New Roman"/>
              <a:ea typeface="Calibri"/>
            </a:endParaRPr>
          </a:p>
          <a:p>
            <a:pPr algn="ctr"/>
            <a:r>
              <a:rPr lang="en-US" sz="3600" b="1" dirty="0">
                <a:latin typeface="Times New Roman"/>
                <a:ea typeface="Calibri"/>
              </a:rPr>
              <a:t> Concept of </a:t>
            </a:r>
            <a:r>
              <a:rPr lang="en-US" sz="3600" b="1" dirty="0" err="1">
                <a:latin typeface="Times New Roman"/>
                <a:ea typeface="Calibri"/>
              </a:rPr>
              <a:t>Akhlak</a:t>
            </a:r>
            <a:r>
              <a:rPr lang="en-US" sz="3600" b="1" dirty="0">
                <a:latin typeface="Times New Roman"/>
                <a:ea typeface="Calibri"/>
              </a:rPr>
              <a:t>/good </a:t>
            </a:r>
          </a:p>
          <a:p>
            <a:pPr algn="ctr"/>
            <a:r>
              <a:rPr lang="en-US" sz="3600" b="1" dirty="0">
                <a:latin typeface="Times New Roman"/>
                <a:ea typeface="Calibri"/>
              </a:rPr>
              <a:t>moral 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8610600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Science of Thinking &amp; Ethics</a:t>
            </a:r>
          </a:p>
        </p:txBody>
      </p:sp>
    </p:spTree>
    <p:extLst>
      <p:ext uri="{BB962C8B-B14F-4D97-AF65-F5344CB8AC3E}">
        <p14:creationId xmlns:p14="http://schemas.microsoft.com/office/powerpoint/2010/main" val="186020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DE33F-0B77-40B9-8B63-EE7E5AD80F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" y="457200"/>
            <a:ext cx="8915400" cy="5593080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4. Courage: 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Courage is being brave and standing up for justice and for others.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 must be brave and overcome our fear when we have to stand up for what is right.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Right is right even if there is no one doing it and wrong is wrong even if everyone is doing it.</a:t>
            </a:r>
          </a:p>
          <a:p>
            <a:pPr marL="4572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9100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DE33F-0B77-40B9-8B63-EE7E5AD80F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" y="457200"/>
            <a:ext cx="8915400" cy="559308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5. Control: 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 our desires, our anger and most of all our tongues.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Prophet Muhammad (SAW ) said: “The strong is not the one who overcomes the people by his strength, but the strong is the one who controls himself while in anger.”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6. </a:t>
            </a:r>
            <a:r>
              <a:rPr lang="en-US" altLang="en-US" sz="3200" b="1" i="1" kern="0" dirty="0">
                <a:solidFill>
                  <a:srgbClr val="000000"/>
                </a:solidFill>
                <a:latin typeface="Arial"/>
              </a:rPr>
              <a:t>C</a:t>
            </a:r>
            <a:r>
              <a:rPr kumimoji="0" lang="en-US" altLang="en-US" sz="32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onfidence</a:t>
            </a:r>
            <a:r>
              <a:rPr kumimoji="0" lang="en-US" altLang="en-US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trust in Allah and always do the right thing no matter what people say.</a:t>
            </a:r>
          </a:p>
          <a:p>
            <a:pPr marL="4572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9435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B9A5-161F-4C7C-A351-DCCFDC2DDB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381000"/>
            <a:ext cx="8382000" cy="5105400"/>
          </a:xfrm>
        </p:spPr>
        <p:txBody>
          <a:bodyPr/>
          <a:lstStyle/>
          <a:p>
            <a:r>
              <a:rPr lang="en-US" dirty="0"/>
              <a:t>Good </a:t>
            </a:r>
            <a:r>
              <a:rPr lang="en-US" dirty="0" err="1"/>
              <a:t>Akhlaq</a:t>
            </a:r>
            <a:r>
              <a:rPr lang="en-US" dirty="0"/>
              <a:t> also includes the sincerity, honesty, and truthfulness in doing the acts of worship like Charity, Salah, Quran recitation, and </a:t>
            </a:r>
            <a:r>
              <a:rPr lang="en-US" dirty="0" err="1"/>
              <a:t>Tawbah</a:t>
            </a:r>
            <a:r>
              <a:rPr lang="en-US" dirty="0"/>
              <a:t>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7673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9448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>
                <a:effectLst/>
                <a:latin typeface="Times New Roman"/>
                <a:ea typeface="Calibri"/>
              </a:rPr>
              <a:t>Concept of </a:t>
            </a:r>
            <a:r>
              <a:rPr lang="en-US" sz="4800" dirty="0" err="1">
                <a:effectLst/>
                <a:latin typeface="Times New Roman"/>
                <a:ea typeface="Calibri"/>
              </a:rPr>
              <a:t>Akhlak</a:t>
            </a:r>
            <a:r>
              <a:rPr lang="en-US" sz="4800" dirty="0">
                <a:effectLst/>
                <a:latin typeface="Times New Roman"/>
                <a:ea typeface="Calibri"/>
              </a:rPr>
              <a:t>/good </a:t>
            </a:r>
            <a:br>
              <a:rPr lang="en-US" sz="4800" dirty="0">
                <a:effectLst/>
                <a:latin typeface="Times New Roman"/>
                <a:ea typeface="Calibri"/>
              </a:rPr>
            </a:br>
            <a:r>
              <a:rPr lang="en-US" sz="4800" dirty="0">
                <a:effectLst/>
                <a:latin typeface="Times New Roman"/>
                <a:ea typeface="Calibri"/>
              </a:rPr>
              <a:t>moral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8458200" cy="4953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>
                <a:latin typeface="Arial,Helvetica,Sans Serif"/>
              </a:rPr>
              <a:t>Akhlaq</a:t>
            </a:r>
            <a:r>
              <a:rPr lang="en-US" sz="2800" dirty="0">
                <a:latin typeface="Arial,Helvetica,Sans Serif"/>
              </a:rPr>
              <a:t> (Arabic: </a:t>
            </a:r>
            <a:r>
              <a:rPr lang="ar-DZ" sz="2800" dirty="0">
                <a:latin typeface="Arial,Helvetica,Sans Serif"/>
              </a:rPr>
              <a:t>أخلاق‎) </a:t>
            </a:r>
            <a:r>
              <a:rPr lang="en-US" sz="2800" dirty="0">
                <a:latin typeface="Arial,Helvetica,Sans Serif"/>
              </a:rPr>
              <a:t>is the practice of virtue, morality and manners in Islamic theology and </a:t>
            </a:r>
            <a:r>
              <a:rPr lang="en-US" sz="2800" dirty="0" err="1">
                <a:latin typeface="Arial,Helvetica,Sans Serif"/>
              </a:rPr>
              <a:t>falsafah</a:t>
            </a:r>
            <a:r>
              <a:rPr lang="en-US" sz="2800" dirty="0">
                <a:latin typeface="Arial,Helvetica,Sans Serif"/>
              </a:rPr>
              <a:t> (philosophy).</a:t>
            </a:r>
          </a:p>
          <a:p>
            <a:pPr algn="just"/>
            <a:endParaRPr lang="en-US" sz="2800" dirty="0">
              <a:latin typeface="Arial,Helvetica,Sans Serif"/>
            </a:endParaRPr>
          </a:p>
          <a:p>
            <a:pPr algn="just"/>
            <a:r>
              <a:rPr lang="en-US" sz="2800" dirty="0">
                <a:latin typeface="Arial,Helvetica,Sans Serif"/>
              </a:rPr>
              <a:t>Good Manners, Morality (</a:t>
            </a:r>
            <a:r>
              <a:rPr lang="en-US" sz="2800" dirty="0" err="1">
                <a:latin typeface="Arial,Helvetica,Sans Serif"/>
              </a:rPr>
              <a:t>Husn</a:t>
            </a:r>
            <a:r>
              <a:rPr lang="en-US" sz="2800" dirty="0">
                <a:latin typeface="Arial,Helvetica,Sans Serif"/>
              </a:rPr>
              <a:t>-e-</a:t>
            </a:r>
            <a:r>
              <a:rPr lang="en-US" sz="2800" dirty="0" err="1">
                <a:latin typeface="Arial,Helvetica,Sans Serif"/>
              </a:rPr>
              <a:t>Akhlaq</a:t>
            </a:r>
            <a:r>
              <a:rPr lang="en-US" sz="2800" dirty="0">
                <a:latin typeface="Arial,Helvetica,Sans Serif"/>
              </a:rPr>
              <a:t>/Good characters)</a:t>
            </a:r>
          </a:p>
          <a:p>
            <a:pPr marL="45720" indent="0" algn="just">
              <a:buNone/>
            </a:pPr>
            <a:endParaRPr lang="en-US" sz="2800" dirty="0">
              <a:latin typeface="Arial,Helvetica,Sans Serif"/>
            </a:endParaRPr>
          </a:p>
          <a:p>
            <a:pPr algn="just"/>
            <a:r>
              <a:rPr lang="en-US" sz="2800" dirty="0">
                <a:latin typeface="Arial,Helvetica,Sans Serif"/>
              </a:rPr>
              <a:t>Good moral character is an ideal state of a person's beliefs and values that is considered most beneficial to society.</a:t>
            </a:r>
          </a:p>
        </p:txBody>
      </p:sp>
    </p:spTree>
    <p:extLst>
      <p:ext uri="{BB962C8B-B14F-4D97-AF65-F5344CB8AC3E}">
        <p14:creationId xmlns:p14="http://schemas.microsoft.com/office/powerpoint/2010/main" val="408934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CE48-2338-46F3-9C73-E5213C8250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67640"/>
            <a:ext cx="8153400" cy="652272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Technically means </a:t>
            </a:r>
          </a:p>
          <a:p>
            <a:pPr marL="45720" indent="0">
              <a:buNone/>
            </a:pPr>
            <a:r>
              <a:rPr lang="en-US" sz="2800" dirty="0"/>
              <a:t>-it is a science that studies the state of human soul. The virtues are good and fair actions while the vices are the wicked and ugly actions (al-</a:t>
            </a:r>
            <a:r>
              <a:rPr lang="en-US" sz="2800" dirty="0" err="1"/>
              <a:t>Farabi</a:t>
            </a:r>
            <a:r>
              <a:rPr lang="en-US" sz="2800" dirty="0"/>
              <a:t>).</a:t>
            </a:r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-it is a science of virtues and the way to acquire the wellbeing of the soul, and of vices and the way to guard the soul against them ( al-Ghazali).</a:t>
            </a:r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-it is a science that seeks to know which actions should be done and which should be avoided. It is a practical science; it seeks knowledge for the purpose of practicing it (Ibn </a:t>
            </a:r>
            <a:r>
              <a:rPr lang="en-US" sz="2800" dirty="0" err="1"/>
              <a:t>Taymiyyah</a:t>
            </a:r>
            <a:r>
              <a:rPr lang="en-US" sz="2800" dirty="0"/>
              <a:t>) 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20270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598A2-F8B0-4A57-979A-BE87904ECB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45720"/>
            <a:ext cx="8534400" cy="6736080"/>
          </a:xfrm>
        </p:spPr>
        <p:txBody>
          <a:bodyPr>
            <a:normAutofit/>
          </a:bodyPr>
          <a:lstStyle/>
          <a:p>
            <a:r>
              <a:rPr lang="en-US" sz="2800" dirty="0"/>
              <a:t>In short, </a:t>
            </a:r>
            <a:r>
              <a:rPr lang="en-US" sz="2800" dirty="0" err="1"/>
              <a:t>akhlaq</a:t>
            </a:r>
            <a:r>
              <a:rPr lang="en-US" sz="2800" dirty="0"/>
              <a:t> -refers to a stable state of man’s soul from which actions proceed easily without thought or deliberation -consists of two, namely good (</a:t>
            </a:r>
            <a:r>
              <a:rPr lang="en-US" sz="2800" dirty="0" err="1"/>
              <a:t>husn</a:t>
            </a:r>
            <a:r>
              <a:rPr lang="en-US" sz="2800" dirty="0"/>
              <a:t>) and bad (sue’). </a:t>
            </a:r>
          </a:p>
          <a:p>
            <a:r>
              <a:rPr lang="en-US" sz="2800" dirty="0"/>
              <a:t>if the state is of the kind which causes good actions, </a:t>
            </a:r>
            <a:r>
              <a:rPr lang="en-US" sz="2800" dirty="0" err="1"/>
              <a:t>i.e</a:t>
            </a:r>
            <a:r>
              <a:rPr lang="en-US" sz="2800" dirty="0"/>
              <a:t> those praised by `</a:t>
            </a:r>
            <a:r>
              <a:rPr lang="en-US" sz="2800" dirty="0" err="1"/>
              <a:t>aql</a:t>
            </a:r>
            <a:r>
              <a:rPr lang="en-US" sz="2800" dirty="0"/>
              <a:t> and </a:t>
            </a:r>
            <a:r>
              <a:rPr lang="en-US" sz="2800" dirty="0" err="1"/>
              <a:t>shari`ah</a:t>
            </a:r>
            <a:r>
              <a:rPr lang="en-US" sz="2800" dirty="0"/>
              <a:t>, the state is called good character. If the state is of the kind which causes evil actions, is called bad character.</a:t>
            </a:r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158478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1EAF-5A0B-4713-A54D-E10200A48A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731520"/>
            <a:ext cx="8077200" cy="528828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Akhlaq</a:t>
            </a:r>
            <a:r>
              <a:rPr lang="en-US" dirty="0"/>
              <a:t> is formation of 3 elements: </a:t>
            </a:r>
          </a:p>
          <a:p>
            <a:pPr marL="45720" indent="0">
              <a:buNone/>
            </a:pPr>
            <a:r>
              <a:rPr lang="en-US" dirty="0"/>
              <a:t>1-it is an innate, inborn trait or characteristic </a:t>
            </a:r>
          </a:p>
          <a:p>
            <a:pPr marL="45720" indent="0">
              <a:buNone/>
            </a:pPr>
            <a:r>
              <a:rPr lang="en-US" dirty="0"/>
              <a:t>2-it can be developed through training or discipline which finally turned as a custom or a habit </a:t>
            </a:r>
          </a:p>
          <a:p>
            <a:pPr marL="45720" indent="0">
              <a:buNone/>
            </a:pPr>
            <a:r>
              <a:rPr lang="en-US" dirty="0"/>
              <a:t>3-it covers the inner and outer dimension of man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3104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4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212745">
                        <a:alpha val="6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Times New Roman"/>
                <a:ea typeface="Calibri"/>
                <a:cs typeface="+mj-cs"/>
              </a:rPr>
              <a:t>Importance of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prstClr val="black"/>
                    </a:gs>
                    <a:gs pos="4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212745">
                        <a:alpha val="6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Times New Roman"/>
                <a:ea typeface="Calibri"/>
                <a:cs typeface="+mj-cs"/>
              </a:rPr>
              <a:t>akhlak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4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212745">
                        <a:alpha val="6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Times New Roman"/>
                <a:ea typeface="Calibri"/>
                <a:cs typeface="+mj-cs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6700" y="838200"/>
            <a:ext cx="8648700" cy="4191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Arial,Helvetica,Sans Serif"/>
              </a:rPr>
              <a:t> Prophet Muhammad (SAW) said: “Those of you who will be closest to me on the Day of Judgment will be those who have the best </a:t>
            </a:r>
            <a:r>
              <a:rPr lang="en-US" sz="2800" dirty="0" err="1">
                <a:latin typeface="Arial,Helvetica,Sans Serif"/>
              </a:rPr>
              <a:t>Akhlaq</a:t>
            </a:r>
            <a:r>
              <a:rPr lang="en-US" sz="2800" dirty="0">
                <a:latin typeface="Arial,Helvetica,Sans Serif"/>
              </a:rPr>
              <a:t>.”</a:t>
            </a:r>
          </a:p>
          <a:p>
            <a:pPr algn="just"/>
            <a:endParaRPr lang="en-US" sz="2800" dirty="0">
              <a:latin typeface="Arial,Helvetica,Sans Serif"/>
            </a:endParaRPr>
          </a:p>
          <a:p>
            <a:pPr algn="just"/>
            <a:r>
              <a:rPr lang="en-US" sz="2800" dirty="0"/>
              <a:t>The Quran and the example of the Prophet Muhammad (SAW) are the best places to find out about how to perfect your </a:t>
            </a:r>
            <a:r>
              <a:rPr lang="en-US" sz="2800" dirty="0" err="1"/>
              <a:t>Akhlaq</a:t>
            </a:r>
            <a:r>
              <a:rPr lang="en-US" sz="2800" dirty="0"/>
              <a:t>.</a:t>
            </a:r>
          </a:p>
          <a:p>
            <a:pPr marL="45720" indent="0" algn="just">
              <a:buNone/>
            </a:pPr>
            <a:endParaRPr lang="en-US" sz="2800" dirty="0"/>
          </a:p>
          <a:p>
            <a:pPr marL="4572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578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A40F-83CF-45DF-89D2-211994B25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731520"/>
            <a:ext cx="8839200" cy="4754880"/>
          </a:xfrm>
        </p:spPr>
        <p:txBody>
          <a:bodyPr/>
          <a:lstStyle/>
          <a:p>
            <a:r>
              <a:rPr lang="en-US" dirty="0"/>
              <a:t>Al-Ghazali stated that man consists of two forms, </a:t>
            </a:r>
            <a:r>
              <a:rPr lang="en-US" dirty="0" err="1"/>
              <a:t>khalq</a:t>
            </a:r>
            <a:r>
              <a:rPr lang="en-US" dirty="0"/>
              <a:t> and </a:t>
            </a:r>
            <a:r>
              <a:rPr lang="en-US" dirty="0" err="1"/>
              <a:t>khuluq</a:t>
            </a:r>
            <a:r>
              <a:rPr lang="en-US" dirty="0"/>
              <a:t> or </a:t>
            </a:r>
            <a:r>
              <a:rPr lang="en-US" dirty="0" err="1"/>
              <a:t>akhlaq</a:t>
            </a:r>
            <a:r>
              <a:rPr lang="en-US" dirty="0"/>
              <a:t>. </a:t>
            </a:r>
            <a:r>
              <a:rPr lang="en-US" dirty="0" err="1"/>
              <a:t>Khalq</a:t>
            </a:r>
            <a:r>
              <a:rPr lang="en-US" dirty="0"/>
              <a:t> refers to the physical form of mankind while </a:t>
            </a:r>
            <a:r>
              <a:rPr lang="en-US" dirty="0" err="1"/>
              <a:t>khuluq</a:t>
            </a:r>
            <a:r>
              <a:rPr lang="en-US" dirty="0"/>
              <a:t> or </a:t>
            </a:r>
            <a:r>
              <a:rPr lang="en-US" dirty="0" err="1"/>
              <a:t>akhlaq</a:t>
            </a:r>
            <a:r>
              <a:rPr lang="en-US" dirty="0"/>
              <a:t> refers to the spiritual form of mankind.</a:t>
            </a:r>
          </a:p>
          <a:p>
            <a:endParaRPr lang="en-US" dirty="0"/>
          </a:p>
          <a:p>
            <a:r>
              <a:rPr lang="en-US" dirty="0"/>
              <a:t>Thus, </a:t>
            </a:r>
            <a:r>
              <a:rPr lang="en-US" dirty="0" err="1"/>
              <a:t>akhlaq</a:t>
            </a:r>
            <a:r>
              <a:rPr lang="en-US" dirty="0"/>
              <a:t> from al-Ghazali’s point of view is rooted in the soul and manifested through man’s actions.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0552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21EC16-8ADD-43C4-9801-E7339BFC2AB8}"/>
              </a:ext>
            </a:extLst>
          </p:cNvPr>
          <p:cNvSpPr txBox="1">
            <a:spLocks/>
          </p:cNvSpPr>
          <p:nvPr/>
        </p:nvSpPr>
        <p:spPr bwMode="auto">
          <a:xfrm>
            <a:off x="0" y="102394"/>
            <a:ext cx="8458200" cy="58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The Six components of </a:t>
            </a:r>
            <a:r>
              <a:rPr kumimoji="0" lang="en-US" altLang="en-US" sz="3600" b="1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Akhlaq</a:t>
            </a:r>
            <a:endParaRPr kumimoji="0" lang="en-US" altLang="en-US" sz="36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78C629-A568-462D-9F6C-EADD976F3186}"/>
              </a:ext>
            </a:extLst>
          </p:cNvPr>
          <p:cNvSpPr txBox="1">
            <a:spLocks/>
          </p:cNvSpPr>
          <p:nvPr/>
        </p:nvSpPr>
        <p:spPr bwMode="auto">
          <a:xfrm>
            <a:off x="381000" y="762000"/>
            <a:ext cx="8763000" cy="586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sv-SE" altLang="en-US" sz="3200" b="1" i="1" kern="0" dirty="0">
                <a:solidFill>
                  <a:srgbClr val="000000"/>
                </a:solidFill>
                <a:latin typeface="Arial"/>
              </a:rPr>
              <a:t>1. </a:t>
            </a:r>
            <a:r>
              <a:rPr kumimoji="0" lang="sv-SE" altLang="en-US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Conscience:  </a:t>
            </a:r>
            <a:r>
              <a:rPr kumimoji="0" lang="en-US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our inner voice that Allah has given us to do the right thing and avoid sin. </a:t>
            </a:r>
            <a:endParaRPr kumimoji="0" lang="sv-SE" altLang="en-US" sz="2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 excellent example of your conscience at work is when you help others and give charity, this could be your family, friends and even your neighbors.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Prophet Muhammad said in a Sahih Hadith: “A believer is not the one who eats his fill when his neighbor is hungry.”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Our conscience is what helps us to practice good manners and follow the path of Allah.</a:t>
            </a:r>
          </a:p>
        </p:txBody>
      </p:sp>
    </p:spTree>
    <p:extLst>
      <p:ext uri="{BB962C8B-B14F-4D97-AF65-F5344CB8AC3E}">
        <p14:creationId xmlns:p14="http://schemas.microsoft.com/office/powerpoint/2010/main" val="275097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7B980-EFA7-4F12-891B-EC0C0E419A8C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534400" cy="689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2. Compassion: 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care about other people and their feelings.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en-US" sz="3200" b="1" i="1" kern="0" dirty="0">
                <a:solidFill>
                  <a:srgbClr val="000000"/>
                </a:solidFill>
                <a:latin typeface="Arial"/>
              </a:rPr>
              <a:t>3. Consideration. </a:t>
            </a:r>
            <a:r>
              <a:rPr lang="en-US" altLang="en-US" sz="3200" kern="0" dirty="0">
                <a:solidFill>
                  <a:srgbClr val="000000"/>
                </a:solidFill>
                <a:latin typeface="Arial"/>
              </a:rPr>
              <a:t>Being considerate means respecting others and thinking before we take action.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 must always think about if our words or actions are going to make someone sad or happy.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Now we know that we should listen to our conscience, have compassion and be considerate, but sometimes we have to be really brave to do these things.</a:t>
            </a:r>
          </a:p>
        </p:txBody>
      </p:sp>
    </p:spTree>
    <p:extLst>
      <p:ext uri="{BB962C8B-B14F-4D97-AF65-F5344CB8AC3E}">
        <p14:creationId xmlns:p14="http://schemas.microsoft.com/office/powerpoint/2010/main" val="255783405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3866</TotalTime>
  <Words>763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Arial,Helvetica,Sans Serif</vt:lpstr>
      <vt:lpstr>Georgia</vt:lpstr>
      <vt:lpstr>Times New Roman</vt:lpstr>
      <vt:lpstr>Trebuchet MS</vt:lpstr>
      <vt:lpstr>Wingdings</vt:lpstr>
      <vt:lpstr>Slipstream</vt:lpstr>
      <vt:lpstr>Science of Thinking &amp; Ethics</vt:lpstr>
      <vt:lpstr>Concept of Akhlak/good  moral </vt:lpstr>
      <vt:lpstr>PowerPoint Presentation</vt:lpstr>
      <vt:lpstr>PowerPoint Presentation</vt:lpstr>
      <vt:lpstr>PowerPoint Presentation</vt:lpstr>
      <vt:lpstr>Importance of akhlak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of Thinking &amp; Ethics</dc:title>
  <dc:creator>user</dc:creator>
  <cp:lastModifiedBy>Abderrahim Benlahcene</cp:lastModifiedBy>
  <cp:revision>48</cp:revision>
  <dcterms:created xsi:type="dcterms:W3CDTF">2016-10-10T03:06:45Z</dcterms:created>
  <dcterms:modified xsi:type="dcterms:W3CDTF">2021-04-21T01:56:01Z</dcterms:modified>
</cp:coreProperties>
</file>