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230b24a96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230b24a9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230b24a96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230b24a96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230b24a963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230b24a96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230b24a963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230b24a96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230b24a963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230b24a96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230b24a963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230b24a96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30b24a963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30b24a96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90A4AE"/>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s://github.com/DoshPocket/ample-sample" TargetMode="External"/><Relationship Id="rId4" Type="http://schemas.openxmlformats.org/officeDocument/2006/relationships/hyperlink" Target="https://amplesample.herokuapp.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152650" y="152400"/>
            <a:ext cx="4838701" cy="4838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p:nvPr/>
        </p:nvSpPr>
        <p:spPr>
          <a:xfrm>
            <a:off x="10250" y="-10250"/>
            <a:ext cx="9144000" cy="911400"/>
          </a:xfrm>
          <a:prstGeom prst="rect">
            <a:avLst/>
          </a:prstGeom>
          <a:solidFill>
            <a:srgbClr val="2F4B8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4"/>
          <p:cNvSpPr txBox="1"/>
          <p:nvPr/>
        </p:nvSpPr>
        <p:spPr>
          <a:xfrm>
            <a:off x="1105275" y="117350"/>
            <a:ext cx="56523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chemeClr val="lt1"/>
                </a:solidFill>
              </a:rPr>
              <a:t>Elevator Pitch</a:t>
            </a:r>
            <a:endParaRPr sz="3000" b="1">
              <a:solidFill>
                <a:schemeClr val="lt1"/>
              </a:solidFill>
            </a:endParaRPr>
          </a:p>
        </p:txBody>
      </p:sp>
      <p:pic>
        <p:nvPicPr>
          <p:cNvPr id="61" name="Google Shape;61;p14"/>
          <p:cNvPicPr preferRelativeResize="0"/>
          <p:nvPr/>
        </p:nvPicPr>
        <p:blipFill>
          <a:blip r:embed="rId3">
            <a:alphaModFix/>
          </a:blip>
          <a:stretch>
            <a:fillRect/>
          </a:stretch>
        </p:blipFill>
        <p:spPr>
          <a:xfrm>
            <a:off x="86050" y="99662"/>
            <a:ext cx="691551" cy="691575"/>
          </a:xfrm>
          <a:prstGeom prst="rect">
            <a:avLst/>
          </a:prstGeom>
          <a:noFill/>
          <a:ln>
            <a:noFill/>
          </a:ln>
        </p:spPr>
      </p:pic>
      <p:sp>
        <p:nvSpPr>
          <p:cNvPr id="62" name="Google Shape;62;p14"/>
          <p:cNvSpPr/>
          <p:nvPr/>
        </p:nvSpPr>
        <p:spPr>
          <a:xfrm>
            <a:off x="1234500" y="1525696"/>
            <a:ext cx="6675000" cy="3020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50" b="1">
                <a:solidFill>
                  <a:srgbClr val="2F4B8A"/>
                </a:solidFill>
              </a:rPr>
              <a:t>Ample Sample gives business owners access to an application in which they can create a concise survey, share it, and access detailed analytics on their survey results.</a:t>
            </a:r>
            <a:endParaRPr sz="2800" b="1">
              <a:solidFill>
                <a:srgbClr val="2F4B8A"/>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p:nvPr/>
        </p:nvSpPr>
        <p:spPr>
          <a:xfrm>
            <a:off x="301450" y="1029600"/>
            <a:ext cx="8520600" cy="3946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800" b="1">
              <a:solidFill>
                <a:srgbClr val="2F4B8A"/>
              </a:solidFill>
            </a:endParaRPr>
          </a:p>
        </p:txBody>
      </p:sp>
      <p:sp>
        <p:nvSpPr>
          <p:cNvPr id="68" name="Google Shape;68;p15"/>
          <p:cNvSpPr/>
          <p:nvPr/>
        </p:nvSpPr>
        <p:spPr>
          <a:xfrm>
            <a:off x="0" y="0"/>
            <a:ext cx="9144000" cy="911400"/>
          </a:xfrm>
          <a:prstGeom prst="rect">
            <a:avLst/>
          </a:prstGeom>
          <a:solidFill>
            <a:srgbClr val="2F4B8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txBox="1">
            <a:spLocks noGrp="1"/>
          </p:cNvSpPr>
          <p:nvPr>
            <p:ph type="title"/>
          </p:nvPr>
        </p:nvSpPr>
        <p:spPr>
          <a:xfrm>
            <a:off x="1085350" y="117525"/>
            <a:ext cx="8520600" cy="50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20" b="1">
                <a:solidFill>
                  <a:schemeClr val="lt1"/>
                </a:solidFill>
              </a:rPr>
              <a:t>Concept</a:t>
            </a:r>
            <a:endParaRPr sz="3020" b="1">
              <a:solidFill>
                <a:schemeClr val="lt1"/>
              </a:solidFill>
            </a:endParaRPr>
          </a:p>
        </p:txBody>
      </p:sp>
      <p:sp>
        <p:nvSpPr>
          <p:cNvPr id="70" name="Google Shape;70;p15"/>
          <p:cNvSpPr txBox="1">
            <a:spLocks noGrp="1"/>
          </p:cNvSpPr>
          <p:nvPr>
            <p:ph type="body" idx="1"/>
          </p:nvPr>
        </p:nvSpPr>
        <p:spPr>
          <a:xfrm>
            <a:off x="301450" y="1173000"/>
            <a:ext cx="8064600" cy="3803400"/>
          </a:xfrm>
          <a:prstGeom prst="rect">
            <a:avLst/>
          </a:prstGeom>
        </p:spPr>
        <p:txBody>
          <a:bodyPr spcFirstLastPara="1" wrap="square" lIns="91425" tIns="91425" rIns="91425" bIns="91425" anchor="t" anchorCtr="0">
            <a:normAutofit fontScale="77500" lnSpcReduction="20000"/>
          </a:bodyPr>
          <a:lstStyle/>
          <a:p>
            <a:pPr marL="457200" lvl="0" indent="0" algn="l" rtl="0">
              <a:lnSpc>
                <a:spcPct val="50000"/>
              </a:lnSpc>
              <a:spcBef>
                <a:spcPts val="0"/>
              </a:spcBef>
              <a:spcAft>
                <a:spcPts val="0"/>
              </a:spcAft>
              <a:buNone/>
            </a:pPr>
            <a:r>
              <a:rPr lang="en" sz="2187" b="1" u="sng">
                <a:solidFill>
                  <a:srgbClr val="2F4B8A"/>
                </a:solidFill>
              </a:rPr>
              <a:t>Description:</a:t>
            </a:r>
            <a:endParaRPr sz="2187" b="1" u="sng">
              <a:solidFill>
                <a:srgbClr val="2F4B8A"/>
              </a:solidFill>
            </a:endParaRPr>
          </a:p>
          <a:p>
            <a:pPr marL="914400" lvl="1" indent="-310877" algn="l" rtl="0">
              <a:spcBef>
                <a:spcPts val="600"/>
              </a:spcBef>
              <a:spcAft>
                <a:spcPts val="0"/>
              </a:spcAft>
              <a:buClr>
                <a:srgbClr val="2F4B8A"/>
              </a:buClr>
              <a:buSzPct val="100000"/>
              <a:buChar char="○"/>
            </a:pPr>
            <a:r>
              <a:rPr lang="en" sz="1671" b="1">
                <a:solidFill>
                  <a:srgbClr val="2F4B8A"/>
                </a:solidFill>
              </a:rPr>
              <a:t>A survey creation, administration and analytics application. Business users will benefit from the simple built-in distribution of the surveys function and the detailed analytics visual available through their survey coordinator's login. Personal users will enjoy the simplicity of quickly crafting their own survey and sharing it, and the results, with their friends and family.</a:t>
            </a:r>
            <a:endParaRPr sz="1671" b="1">
              <a:solidFill>
                <a:srgbClr val="2F4B8A"/>
              </a:solidFill>
            </a:endParaRPr>
          </a:p>
          <a:p>
            <a:pPr marL="0" lvl="0" indent="0" algn="l" rtl="0">
              <a:spcBef>
                <a:spcPts val="1200"/>
              </a:spcBef>
              <a:spcAft>
                <a:spcPts val="0"/>
              </a:spcAft>
              <a:buNone/>
            </a:pPr>
            <a:endParaRPr sz="100" b="1">
              <a:solidFill>
                <a:srgbClr val="2F4B8A"/>
              </a:solidFill>
            </a:endParaRPr>
          </a:p>
          <a:p>
            <a:pPr marL="457200" lvl="0" indent="0" algn="l" rtl="0">
              <a:lnSpc>
                <a:spcPct val="50000"/>
              </a:lnSpc>
              <a:spcBef>
                <a:spcPts val="1200"/>
              </a:spcBef>
              <a:spcAft>
                <a:spcPts val="0"/>
              </a:spcAft>
              <a:buNone/>
            </a:pPr>
            <a:r>
              <a:rPr lang="en" sz="2187" b="1" u="sng">
                <a:solidFill>
                  <a:srgbClr val="2F4B8A"/>
                </a:solidFill>
              </a:rPr>
              <a:t>Motivation for development?</a:t>
            </a:r>
            <a:endParaRPr sz="2187" b="1" u="sng">
              <a:solidFill>
                <a:srgbClr val="2F4B8A"/>
              </a:solidFill>
            </a:endParaRPr>
          </a:p>
          <a:p>
            <a:pPr marL="914400" lvl="1" indent="-310877" algn="l" rtl="0">
              <a:spcBef>
                <a:spcPts val="600"/>
              </a:spcBef>
              <a:spcAft>
                <a:spcPts val="0"/>
              </a:spcAft>
              <a:buClr>
                <a:srgbClr val="2F4B8A"/>
              </a:buClr>
              <a:buSzPct val="100000"/>
              <a:buChar char="○"/>
            </a:pPr>
            <a:r>
              <a:rPr lang="en" sz="1671" b="1">
                <a:solidFill>
                  <a:srgbClr val="2F4B8A"/>
                </a:solidFill>
              </a:rPr>
              <a:t>With the need for relevant and accurate data in order for businesses to adapt to continue operations, we wanted to create an app to get accurate survey data and display analytics for that data.</a:t>
            </a:r>
            <a:endParaRPr sz="1671" b="1">
              <a:solidFill>
                <a:srgbClr val="2F4B8A"/>
              </a:solidFill>
            </a:endParaRPr>
          </a:p>
          <a:p>
            <a:pPr marL="0" lvl="0" indent="0" algn="l" rtl="0">
              <a:spcBef>
                <a:spcPts val="1200"/>
              </a:spcBef>
              <a:spcAft>
                <a:spcPts val="0"/>
              </a:spcAft>
              <a:buNone/>
            </a:pPr>
            <a:endParaRPr sz="100" b="1">
              <a:solidFill>
                <a:srgbClr val="2F4B8A"/>
              </a:solidFill>
            </a:endParaRPr>
          </a:p>
          <a:p>
            <a:pPr marL="457200" lvl="0" indent="0" algn="l" rtl="0">
              <a:lnSpc>
                <a:spcPct val="50000"/>
              </a:lnSpc>
              <a:spcBef>
                <a:spcPts val="1200"/>
              </a:spcBef>
              <a:spcAft>
                <a:spcPts val="0"/>
              </a:spcAft>
              <a:buNone/>
            </a:pPr>
            <a:r>
              <a:rPr lang="en" sz="2187" b="1" u="sng">
                <a:solidFill>
                  <a:srgbClr val="2F4B8A"/>
                </a:solidFill>
              </a:rPr>
              <a:t>User story:</a:t>
            </a:r>
            <a:endParaRPr sz="2187" b="1" u="sng">
              <a:solidFill>
                <a:srgbClr val="2F4B8A"/>
              </a:solidFill>
            </a:endParaRPr>
          </a:p>
          <a:p>
            <a:pPr marL="914400" lvl="1" indent="-311558" algn="l" rtl="0">
              <a:spcBef>
                <a:spcPts val="600"/>
              </a:spcBef>
              <a:spcAft>
                <a:spcPts val="0"/>
              </a:spcAft>
              <a:buClr>
                <a:srgbClr val="2F4B8A"/>
              </a:buClr>
              <a:buSzPct val="100000"/>
              <a:buChar char="○"/>
            </a:pPr>
            <a:r>
              <a:rPr lang="en" sz="1685" b="1">
                <a:solidFill>
                  <a:srgbClr val="2F4B8A"/>
                </a:solidFill>
              </a:rPr>
              <a:t>As a Business Owner</a:t>
            </a:r>
            <a:endParaRPr sz="1685" b="1">
              <a:solidFill>
                <a:srgbClr val="2F4B8A"/>
              </a:solidFill>
            </a:endParaRPr>
          </a:p>
          <a:p>
            <a:pPr marL="1371600" lvl="2" indent="-311558" algn="l" rtl="0">
              <a:spcBef>
                <a:spcPts val="0"/>
              </a:spcBef>
              <a:spcAft>
                <a:spcPts val="0"/>
              </a:spcAft>
              <a:buClr>
                <a:srgbClr val="2F4B8A"/>
              </a:buClr>
              <a:buSzPct val="100000"/>
              <a:buChar char="■"/>
            </a:pPr>
            <a:r>
              <a:rPr lang="en" sz="1685" b="1">
                <a:solidFill>
                  <a:srgbClr val="2F4B8A"/>
                </a:solidFill>
              </a:rPr>
              <a:t>I NEED to constantly adapt to the evolving business world in order for my business to continue to succeed.</a:t>
            </a:r>
            <a:endParaRPr sz="1685" b="1">
              <a:solidFill>
                <a:srgbClr val="2F4B8A"/>
              </a:solidFill>
            </a:endParaRPr>
          </a:p>
          <a:p>
            <a:pPr marL="1371600" lvl="2" indent="-311558" algn="l" rtl="0">
              <a:spcBef>
                <a:spcPts val="0"/>
              </a:spcBef>
              <a:spcAft>
                <a:spcPts val="0"/>
              </a:spcAft>
              <a:buClr>
                <a:srgbClr val="2F4B8A"/>
              </a:buClr>
              <a:buSzPct val="100000"/>
              <a:buChar char="■"/>
            </a:pPr>
            <a:r>
              <a:rPr lang="en" sz="1685" b="1">
                <a:solidFill>
                  <a:srgbClr val="2F4B8A"/>
                </a:solidFill>
              </a:rPr>
              <a:t>I WANT an application that allows me to easily create a survey, share a link to the survey with others, and view the results as analytics.</a:t>
            </a:r>
            <a:endParaRPr sz="1685" b="1">
              <a:solidFill>
                <a:srgbClr val="2F4B8A"/>
              </a:solidFill>
            </a:endParaRPr>
          </a:p>
        </p:txBody>
      </p:sp>
      <p:pic>
        <p:nvPicPr>
          <p:cNvPr id="71" name="Google Shape;71;p15"/>
          <p:cNvPicPr preferRelativeResize="0"/>
          <p:nvPr/>
        </p:nvPicPr>
        <p:blipFill>
          <a:blip r:embed="rId3">
            <a:alphaModFix/>
          </a:blip>
          <a:stretch>
            <a:fillRect/>
          </a:stretch>
        </p:blipFill>
        <p:spPr>
          <a:xfrm>
            <a:off x="65575" y="117524"/>
            <a:ext cx="681926" cy="6819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p:nvPr/>
        </p:nvSpPr>
        <p:spPr>
          <a:xfrm>
            <a:off x="10250" y="-10250"/>
            <a:ext cx="9144000" cy="921600"/>
          </a:xfrm>
          <a:prstGeom prst="rect">
            <a:avLst/>
          </a:prstGeom>
          <a:solidFill>
            <a:srgbClr val="2F4B8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457200" lvl="0" indent="0" algn="l" rtl="0">
              <a:spcBef>
                <a:spcPts val="1200"/>
              </a:spcBef>
              <a:spcAft>
                <a:spcPts val="1200"/>
              </a:spcAft>
              <a:buNone/>
            </a:pPr>
            <a:endParaRPr/>
          </a:p>
        </p:txBody>
      </p:sp>
      <p:sp>
        <p:nvSpPr>
          <p:cNvPr id="78" name="Google Shape;78;p16"/>
          <p:cNvSpPr txBox="1"/>
          <p:nvPr/>
        </p:nvSpPr>
        <p:spPr>
          <a:xfrm>
            <a:off x="1137200" y="105975"/>
            <a:ext cx="56523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chemeClr val="lt1"/>
                </a:solidFill>
              </a:rPr>
              <a:t>Process</a:t>
            </a:r>
            <a:endParaRPr sz="3000" b="1">
              <a:solidFill>
                <a:schemeClr val="lt1"/>
              </a:solidFill>
            </a:endParaRPr>
          </a:p>
        </p:txBody>
      </p:sp>
      <p:pic>
        <p:nvPicPr>
          <p:cNvPr id="79" name="Google Shape;79;p16"/>
          <p:cNvPicPr preferRelativeResize="0"/>
          <p:nvPr/>
        </p:nvPicPr>
        <p:blipFill>
          <a:blip r:embed="rId3">
            <a:alphaModFix/>
          </a:blip>
          <a:stretch>
            <a:fillRect/>
          </a:stretch>
        </p:blipFill>
        <p:spPr>
          <a:xfrm>
            <a:off x="70775" y="105975"/>
            <a:ext cx="717676" cy="717676"/>
          </a:xfrm>
          <a:prstGeom prst="rect">
            <a:avLst/>
          </a:prstGeom>
          <a:noFill/>
          <a:ln>
            <a:noFill/>
          </a:ln>
        </p:spPr>
      </p:pic>
      <p:sp>
        <p:nvSpPr>
          <p:cNvPr id="80" name="Google Shape;80;p16"/>
          <p:cNvSpPr/>
          <p:nvPr/>
        </p:nvSpPr>
        <p:spPr>
          <a:xfrm>
            <a:off x="419825" y="1076275"/>
            <a:ext cx="8263500" cy="3890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lnSpc>
                <a:spcPct val="115000"/>
              </a:lnSpc>
              <a:spcBef>
                <a:spcPts val="0"/>
              </a:spcBef>
              <a:spcAft>
                <a:spcPts val="1200"/>
              </a:spcAft>
              <a:buNone/>
            </a:pPr>
            <a:endParaRPr sz="1800">
              <a:solidFill>
                <a:schemeClr val="dk2"/>
              </a:solidFill>
            </a:endParaRPr>
          </a:p>
        </p:txBody>
      </p:sp>
      <p:sp>
        <p:nvSpPr>
          <p:cNvPr id="81" name="Google Shape;81;p16"/>
          <p:cNvSpPr txBox="1"/>
          <p:nvPr/>
        </p:nvSpPr>
        <p:spPr>
          <a:xfrm>
            <a:off x="737250" y="1244725"/>
            <a:ext cx="7700400" cy="3721800"/>
          </a:xfrm>
          <a:prstGeom prst="rect">
            <a:avLst/>
          </a:prstGeom>
          <a:noFill/>
          <a:ln>
            <a:noFill/>
          </a:ln>
        </p:spPr>
        <p:txBody>
          <a:bodyPr spcFirstLastPara="1" wrap="square" lIns="91425" tIns="91425" rIns="91425" bIns="91425" anchor="t" anchorCtr="0">
            <a:spAutoFit/>
          </a:bodyPr>
          <a:lstStyle/>
          <a:p>
            <a:pPr marL="0" lvl="0" indent="0" algn="l" rtl="0">
              <a:lnSpc>
                <a:spcPct val="50000"/>
              </a:lnSpc>
              <a:spcBef>
                <a:spcPts val="0"/>
              </a:spcBef>
              <a:spcAft>
                <a:spcPts val="0"/>
              </a:spcAft>
              <a:buNone/>
            </a:pPr>
            <a:r>
              <a:rPr lang="en" sz="1687" b="1" u="sng">
                <a:solidFill>
                  <a:srgbClr val="2F4B8A"/>
                </a:solidFill>
              </a:rPr>
              <a:t>Technologies Used:</a:t>
            </a:r>
            <a:endParaRPr sz="1687" b="1" u="sng">
              <a:solidFill>
                <a:srgbClr val="2F4B8A"/>
              </a:solidFill>
            </a:endParaRPr>
          </a:p>
          <a:p>
            <a:pPr marL="628650" lvl="1" indent="-417315" algn="l" rtl="0">
              <a:lnSpc>
                <a:spcPct val="115000"/>
              </a:lnSpc>
              <a:spcBef>
                <a:spcPts val="600"/>
              </a:spcBef>
              <a:spcAft>
                <a:spcPts val="0"/>
              </a:spcAft>
              <a:buClr>
                <a:srgbClr val="2F4B8A"/>
              </a:buClr>
              <a:buSzPts val="1172"/>
              <a:buChar char="○"/>
            </a:pPr>
            <a:r>
              <a:rPr lang="en" sz="1171" b="1">
                <a:solidFill>
                  <a:srgbClr val="2F4B8A"/>
                </a:solidFill>
              </a:rPr>
              <a:t>MERN Stack, GraphQL, MongoDB, JWT, Material UI, RESTful API, Axios, Heroku</a:t>
            </a:r>
            <a:endParaRPr sz="1300" b="1">
              <a:solidFill>
                <a:srgbClr val="2F4B8A"/>
              </a:solidFill>
            </a:endParaRPr>
          </a:p>
          <a:p>
            <a:pPr marL="0" lvl="0" indent="0" algn="l" rtl="0">
              <a:spcBef>
                <a:spcPts val="1200"/>
              </a:spcBef>
              <a:spcAft>
                <a:spcPts val="0"/>
              </a:spcAft>
              <a:buNone/>
            </a:pPr>
            <a:r>
              <a:rPr lang="en" sz="1650" b="1" u="sng">
                <a:solidFill>
                  <a:srgbClr val="2F4B8A"/>
                </a:solidFill>
              </a:rPr>
              <a:t>Breakdown of Tasks and Roles:</a:t>
            </a:r>
            <a:endParaRPr sz="1650" b="1" u="sng">
              <a:solidFill>
                <a:srgbClr val="2F4B8A"/>
              </a:solidFill>
            </a:endParaRPr>
          </a:p>
          <a:p>
            <a:pPr marL="628650" lvl="1" indent="-410965" algn="l" rtl="0">
              <a:lnSpc>
                <a:spcPct val="115000"/>
              </a:lnSpc>
              <a:spcBef>
                <a:spcPts val="0"/>
              </a:spcBef>
              <a:spcAft>
                <a:spcPts val="0"/>
              </a:spcAft>
              <a:buClr>
                <a:srgbClr val="2F4B8A"/>
              </a:buClr>
              <a:buSzPts val="1072"/>
              <a:buChar char="○"/>
            </a:pPr>
            <a:r>
              <a:rPr lang="en" sz="1071" b="1">
                <a:solidFill>
                  <a:srgbClr val="2F4B8A"/>
                </a:solidFill>
              </a:rPr>
              <a:t>Brandon - JWT, RESTful API, GraphQL</a:t>
            </a:r>
            <a:endParaRPr sz="1350" b="1" u="sng">
              <a:solidFill>
                <a:srgbClr val="2F4B8A"/>
              </a:solidFill>
            </a:endParaRPr>
          </a:p>
          <a:p>
            <a:pPr marL="628650" lvl="1" indent="-410965" algn="l" rtl="0">
              <a:lnSpc>
                <a:spcPct val="115000"/>
              </a:lnSpc>
              <a:spcBef>
                <a:spcPts val="0"/>
              </a:spcBef>
              <a:spcAft>
                <a:spcPts val="0"/>
              </a:spcAft>
              <a:buClr>
                <a:srgbClr val="2F4B8A"/>
              </a:buClr>
              <a:buSzPts val="1072"/>
              <a:buChar char="○"/>
            </a:pPr>
            <a:r>
              <a:rPr lang="en" sz="1071" b="1">
                <a:solidFill>
                  <a:srgbClr val="2F4B8A"/>
                </a:solidFill>
              </a:rPr>
              <a:t>Jacqueline - GraphQL, Material UI, Dynamic Survey Generation</a:t>
            </a:r>
            <a:endParaRPr sz="1071" b="1">
              <a:solidFill>
                <a:srgbClr val="2F4B8A"/>
              </a:solidFill>
            </a:endParaRPr>
          </a:p>
          <a:p>
            <a:pPr marL="628650" lvl="1" indent="-410965" algn="l" rtl="0">
              <a:lnSpc>
                <a:spcPct val="115000"/>
              </a:lnSpc>
              <a:spcBef>
                <a:spcPts val="0"/>
              </a:spcBef>
              <a:spcAft>
                <a:spcPts val="0"/>
              </a:spcAft>
              <a:buClr>
                <a:srgbClr val="2F4B8A"/>
              </a:buClr>
              <a:buSzPts val="1072"/>
              <a:buChar char="○"/>
            </a:pPr>
            <a:r>
              <a:rPr lang="en" sz="1071" b="1">
                <a:solidFill>
                  <a:srgbClr val="2F4B8A"/>
                </a:solidFill>
              </a:rPr>
              <a:t>Kenneth - Material UI, React Components, Brand Identity (Styling, custom logos, fonts,...)</a:t>
            </a:r>
            <a:endParaRPr sz="1200" b="1">
              <a:solidFill>
                <a:srgbClr val="2F4B8A"/>
              </a:solidFill>
            </a:endParaRPr>
          </a:p>
          <a:p>
            <a:pPr marL="0" lvl="0" indent="0" algn="l" rtl="0">
              <a:spcBef>
                <a:spcPts val="1200"/>
              </a:spcBef>
              <a:spcAft>
                <a:spcPts val="0"/>
              </a:spcAft>
              <a:buNone/>
            </a:pPr>
            <a:r>
              <a:rPr lang="en" sz="1650" b="1" u="sng">
                <a:solidFill>
                  <a:srgbClr val="2F4B8A"/>
                </a:solidFill>
              </a:rPr>
              <a:t>Challenges:</a:t>
            </a:r>
            <a:endParaRPr sz="1650" b="1" u="sng">
              <a:solidFill>
                <a:srgbClr val="2F4B8A"/>
              </a:solidFill>
            </a:endParaRPr>
          </a:p>
          <a:p>
            <a:pPr marL="628650" lvl="1" indent="-404615" algn="l" rtl="0">
              <a:lnSpc>
                <a:spcPct val="115000"/>
              </a:lnSpc>
              <a:spcBef>
                <a:spcPts val="0"/>
              </a:spcBef>
              <a:spcAft>
                <a:spcPts val="0"/>
              </a:spcAft>
              <a:buClr>
                <a:srgbClr val="2F4B8A"/>
              </a:buClr>
              <a:buSzPts val="972"/>
              <a:buChar char="○"/>
            </a:pPr>
            <a:r>
              <a:rPr lang="en" sz="1100" b="1">
                <a:solidFill>
                  <a:srgbClr val="2F4B8A"/>
                </a:solidFill>
              </a:rPr>
              <a:t>JWT Authentication</a:t>
            </a:r>
            <a:endParaRPr sz="1100" b="1">
              <a:solidFill>
                <a:srgbClr val="2F4B8A"/>
              </a:solidFill>
            </a:endParaRPr>
          </a:p>
          <a:p>
            <a:pPr marL="628650" lvl="1" indent="-412750" algn="l" rtl="0">
              <a:lnSpc>
                <a:spcPct val="115000"/>
              </a:lnSpc>
              <a:spcBef>
                <a:spcPts val="0"/>
              </a:spcBef>
              <a:spcAft>
                <a:spcPts val="0"/>
              </a:spcAft>
              <a:buClr>
                <a:srgbClr val="2F4B8A"/>
              </a:buClr>
              <a:buSzPts val="1100"/>
              <a:buChar char="○"/>
            </a:pPr>
            <a:r>
              <a:rPr lang="en" sz="1100" b="1">
                <a:solidFill>
                  <a:srgbClr val="2F4B8A"/>
                </a:solidFill>
              </a:rPr>
              <a:t>GraphQL Deeply nested Mutation traversing</a:t>
            </a:r>
            <a:endParaRPr sz="1100" b="1">
              <a:solidFill>
                <a:srgbClr val="2F4B8A"/>
              </a:solidFill>
            </a:endParaRPr>
          </a:p>
          <a:p>
            <a:pPr marL="628650" lvl="1" indent="-412750" algn="l" rtl="0">
              <a:lnSpc>
                <a:spcPct val="115000"/>
              </a:lnSpc>
              <a:spcBef>
                <a:spcPts val="0"/>
              </a:spcBef>
              <a:spcAft>
                <a:spcPts val="0"/>
              </a:spcAft>
              <a:buClr>
                <a:srgbClr val="2F4B8A"/>
              </a:buClr>
              <a:buSzPts val="1100"/>
              <a:buChar char="○"/>
            </a:pPr>
            <a:r>
              <a:rPr lang="en" sz="1100" b="1">
                <a:solidFill>
                  <a:srgbClr val="2F4B8A"/>
                </a:solidFill>
              </a:rPr>
              <a:t>Survey.JS libraries - paid subscription</a:t>
            </a:r>
            <a:endParaRPr sz="1100" b="1">
              <a:solidFill>
                <a:srgbClr val="2F4B8A"/>
              </a:solidFill>
            </a:endParaRPr>
          </a:p>
          <a:p>
            <a:pPr marL="0" lvl="0" indent="0" algn="l" rtl="0">
              <a:spcBef>
                <a:spcPts val="1200"/>
              </a:spcBef>
              <a:spcAft>
                <a:spcPts val="0"/>
              </a:spcAft>
              <a:buNone/>
            </a:pPr>
            <a:r>
              <a:rPr lang="en" sz="1600" b="1" u="sng">
                <a:solidFill>
                  <a:srgbClr val="2F4B8A"/>
                </a:solidFill>
              </a:rPr>
              <a:t>Successes:</a:t>
            </a:r>
            <a:endParaRPr sz="1600" b="1" u="sng">
              <a:solidFill>
                <a:srgbClr val="2F4B8A"/>
              </a:solidFill>
            </a:endParaRPr>
          </a:p>
          <a:p>
            <a:pPr marL="628650" lvl="1" indent="-412750" algn="l" rtl="0">
              <a:lnSpc>
                <a:spcPct val="115000"/>
              </a:lnSpc>
              <a:spcBef>
                <a:spcPts val="0"/>
              </a:spcBef>
              <a:spcAft>
                <a:spcPts val="0"/>
              </a:spcAft>
              <a:buClr>
                <a:srgbClr val="2F4B8A"/>
              </a:buClr>
              <a:buSzPts val="1100"/>
              <a:buChar char="○"/>
            </a:pPr>
            <a:r>
              <a:rPr lang="en" sz="1100" b="1">
                <a:solidFill>
                  <a:srgbClr val="2F4B8A"/>
                </a:solidFill>
              </a:rPr>
              <a:t>Custom JWT scripts</a:t>
            </a:r>
            <a:endParaRPr sz="1100" b="1">
              <a:solidFill>
                <a:srgbClr val="2F4B8A"/>
              </a:solidFill>
            </a:endParaRPr>
          </a:p>
          <a:p>
            <a:pPr marL="628650" lvl="1" indent="-412750" algn="l" rtl="0">
              <a:lnSpc>
                <a:spcPct val="115000"/>
              </a:lnSpc>
              <a:spcBef>
                <a:spcPts val="0"/>
              </a:spcBef>
              <a:spcAft>
                <a:spcPts val="0"/>
              </a:spcAft>
              <a:buClr>
                <a:srgbClr val="2F4B8A"/>
              </a:buClr>
              <a:buSzPts val="1100"/>
              <a:buChar char="○"/>
            </a:pPr>
            <a:r>
              <a:rPr lang="en" sz="1100" b="1">
                <a:solidFill>
                  <a:srgbClr val="2F4B8A"/>
                </a:solidFill>
              </a:rPr>
              <a:t>Git dangling commit retrieval</a:t>
            </a:r>
            <a:endParaRPr sz="1100" b="1">
              <a:solidFill>
                <a:srgbClr val="2F4B8A"/>
              </a:solidFill>
            </a:endParaRPr>
          </a:p>
          <a:p>
            <a:pPr marL="628650" lvl="1" indent="-412750" algn="l" rtl="0">
              <a:lnSpc>
                <a:spcPct val="115000"/>
              </a:lnSpc>
              <a:spcBef>
                <a:spcPts val="0"/>
              </a:spcBef>
              <a:spcAft>
                <a:spcPts val="0"/>
              </a:spcAft>
              <a:buClr>
                <a:srgbClr val="2F4B8A"/>
              </a:buClr>
              <a:buSzPts val="1100"/>
              <a:buChar char="○"/>
            </a:pPr>
            <a:r>
              <a:rPr lang="en" sz="1100" b="1">
                <a:solidFill>
                  <a:srgbClr val="2F4B8A"/>
                </a:solidFill>
              </a:rPr>
              <a:t>Last minute RESTful API patch integration for custom survey data</a:t>
            </a:r>
            <a:endParaRPr sz="1100" b="1">
              <a:solidFill>
                <a:srgbClr val="2F4B8A"/>
              </a:solidFill>
            </a:endParaRPr>
          </a:p>
          <a:p>
            <a:pPr marL="628650" lvl="1" indent="-412750" algn="l" rtl="0">
              <a:lnSpc>
                <a:spcPct val="115000"/>
              </a:lnSpc>
              <a:spcBef>
                <a:spcPts val="0"/>
              </a:spcBef>
              <a:spcAft>
                <a:spcPts val="0"/>
              </a:spcAft>
              <a:buClr>
                <a:srgbClr val="2F4B8A"/>
              </a:buClr>
              <a:buSzPts val="1100"/>
              <a:buChar char="○"/>
            </a:pPr>
            <a:r>
              <a:rPr lang="en" sz="1100" b="1">
                <a:solidFill>
                  <a:srgbClr val="2F4B8A"/>
                </a:solidFill>
              </a:rPr>
              <a:t>Teamwork Cooperation + Dedication/ Time commitment</a:t>
            </a:r>
            <a:endParaRPr sz="1100" b="1">
              <a:solidFill>
                <a:srgbClr val="2F4B8A"/>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p:nvPr/>
        </p:nvSpPr>
        <p:spPr>
          <a:xfrm>
            <a:off x="10250" y="-10250"/>
            <a:ext cx="9144000" cy="921600"/>
          </a:xfrm>
          <a:prstGeom prst="rect">
            <a:avLst/>
          </a:prstGeom>
          <a:solidFill>
            <a:srgbClr val="2F4B8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7"/>
          <p:cNvSpPr txBox="1"/>
          <p:nvPr/>
        </p:nvSpPr>
        <p:spPr>
          <a:xfrm>
            <a:off x="1137200" y="105975"/>
            <a:ext cx="56523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chemeClr val="lt1"/>
                </a:solidFill>
              </a:rPr>
              <a:t>Demonstration</a:t>
            </a:r>
            <a:endParaRPr sz="3000" b="1">
              <a:solidFill>
                <a:schemeClr val="lt1"/>
              </a:solidFill>
            </a:endParaRPr>
          </a:p>
        </p:txBody>
      </p:sp>
      <p:pic>
        <p:nvPicPr>
          <p:cNvPr id="88" name="Google Shape;88;p17"/>
          <p:cNvPicPr preferRelativeResize="0"/>
          <p:nvPr/>
        </p:nvPicPr>
        <p:blipFill>
          <a:blip r:embed="rId3">
            <a:alphaModFix/>
          </a:blip>
          <a:stretch>
            <a:fillRect/>
          </a:stretch>
        </p:blipFill>
        <p:spPr>
          <a:xfrm>
            <a:off x="70775" y="105975"/>
            <a:ext cx="717676" cy="717676"/>
          </a:xfrm>
          <a:prstGeom prst="rect">
            <a:avLst/>
          </a:prstGeom>
          <a:noFill/>
          <a:ln>
            <a:noFill/>
          </a:ln>
        </p:spPr>
      </p:pic>
      <p:sp>
        <p:nvSpPr>
          <p:cNvPr id="89" name="Google Shape;89;p17"/>
          <p:cNvSpPr txBox="1"/>
          <p:nvPr/>
        </p:nvSpPr>
        <p:spPr>
          <a:xfrm>
            <a:off x="481250" y="1198050"/>
            <a:ext cx="80073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rPr>
              <a:t>Please follow along with the demonstration of our deployed application</a:t>
            </a:r>
            <a:endParaRPr sz="1700" b="1">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p:nvPr/>
        </p:nvSpPr>
        <p:spPr>
          <a:xfrm>
            <a:off x="10250" y="-10250"/>
            <a:ext cx="9144000" cy="921600"/>
          </a:xfrm>
          <a:prstGeom prst="rect">
            <a:avLst/>
          </a:prstGeom>
          <a:solidFill>
            <a:srgbClr val="2F4B8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8"/>
          <p:cNvSpPr txBox="1"/>
          <p:nvPr/>
        </p:nvSpPr>
        <p:spPr>
          <a:xfrm>
            <a:off x="1137200" y="105975"/>
            <a:ext cx="56523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chemeClr val="lt1"/>
                </a:solidFill>
              </a:rPr>
              <a:t>Future Development</a:t>
            </a:r>
            <a:endParaRPr sz="3000" b="1">
              <a:solidFill>
                <a:schemeClr val="lt1"/>
              </a:solidFill>
            </a:endParaRPr>
          </a:p>
        </p:txBody>
      </p:sp>
      <p:pic>
        <p:nvPicPr>
          <p:cNvPr id="96" name="Google Shape;96;p18"/>
          <p:cNvPicPr preferRelativeResize="0"/>
          <p:nvPr/>
        </p:nvPicPr>
        <p:blipFill>
          <a:blip r:embed="rId3">
            <a:alphaModFix/>
          </a:blip>
          <a:stretch>
            <a:fillRect/>
          </a:stretch>
        </p:blipFill>
        <p:spPr>
          <a:xfrm>
            <a:off x="70775" y="105975"/>
            <a:ext cx="692726" cy="692726"/>
          </a:xfrm>
          <a:prstGeom prst="rect">
            <a:avLst/>
          </a:prstGeom>
          <a:noFill/>
          <a:ln>
            <a:noFill/>
          </a:ln>
        </p:spPr>
      </p:pic>
      <p:sp>
        <p:nvSpPr>
          <p:cNvPr id="97" name="Google Shape;97;p18"/>
          <p:cNvSpPr/>
          <p:nvPr/>
        </p:nvSpPr>
        <p:spPr>
          <a:xfrm>
            <a:off x="419825" y="1152475"/>
            <a:ext cx="8263500" cy="3834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lnSpc>
                <a:spcPct val="115000"/>
              </a:lnSpc>
              <a:spcBef>
                <a:spcPts val="0"/>
              </a:spcBef>
              <a:spcAft>
                <a:spcPts val="1200"/>
              </a:spcAft>
              <a:buNone/>
            </a:pPr>
            <a:endParaRPr sz="1800">
              <a:solidFill>
                <a:schemeClr val="dk2"/>
              </a:solidFill>
            </a:endParaRPr>
          </a:p>
        </p:txBody>
      </p:sp>
      <p:sp>
        <p:nvSpPr>
          <p:cNvPr id="98" name="Google Shape;98;p18"/>
          <p:cNvSpPr txBox="1"/>
          <p:nvPr/>
        </p:nvSpPr>
        <p:spPr>
          <a:xfrm>
            <a:off x="696275" y="1382350"/>
            <a:ext cx="7495500" cy="3360600"/>
          </a:xfrm>
          <a:prstGeom prst="rect">
            <a:avLst/>
          </a:prstGeom>
          <a:noFill/>
          <a:ln>
            <a:noFill/>
          </a:ln>
        </p:spPr>
        <p:txBody>
          <a:bodyPr spcFirstLastPara="1" wrap="square" lIns="91425" tIns="91425" rIns="91425" bIns="91425" anchor="t" anchorCtr="0">
            <a:spAutoFit/>
          </a:bodyPr>
          <a:lstStyle/>
          <a:p>
            <a:pPr marL="457200" lvl="0" indent="-329380" algn="l" rtl="0">
              <a:spcBef>
                <a:spcPts val="0"/>
              </a:spcBef>
              <a:spcAft>
                <a:spcPts val="0"/>
              </a:spcAft>
              <a:buClr>
                <a:srgbClr val="2F4B8A"/>
              </a:buClr>
              <a:buSzPts val="1587"/>
              <a:buChar char="●"/>
            </a:pPr>
            <a:r>
              <a:rPr lang="en" sz="1587" b="1">
                <a:solidFill>
                  <a:srgbClr val="2F4B8A"/>
                </a:solidFill>
              </a:rPr>
              <a:t>Re-integrate and debug dynamic survey generation database seeding (nested mutations)</a:t>
            </a:r>
            <a:endParaRPr sz="1587" b="1">
              <a:solidFill>
                <a:srgbClr val="2F4B8A"/>
              </a:solidFill>
            </a:endParaRPr>
          </a:p>
          <a:p>
            <a:pPr marL="457200" lvl="0" indent="-329380" algn="l" rtl="0">
              <a:spcBef>
                <a:spcPts val="0"/>
              </a:spcBef>
              <a:spcAft>
                <a:spcPts val="0"/>
              </a:spcAft>
              <a:buClr>
                <a:srgbClr val="2F4B8A"/>
              </a:buClr>
              <a:buSzPts val="1587"/>
              <a:buChar char="●"/>
            </a:pPr>
            <a:r>
              <a:rPr lang="en" sz="1587" b="1">
                <a:solidFill>
                  <a:srgbClr val="2F4B8A"/>
                </a:solidFill>
              </a:rPr>
              <a:t>Enable Shareable Survey Link for survey respondents to access without authentication</a:t>
            </a:r>
            <a:endParaRPr sz="1587" b="1">
              <a:solidFill>
                <a:srgbClr val="2F4B8A"/>
              </a:solidFill>
            </a:endParaRPr>
          </a:p>
          <a:p>
            <a:pPr marL="457200" lvl="0" indent="-329380" algn="l" rtl="0">
              <a:spcBef>
                <a:spcPts val="0"/>
              </a:spcBef>
              <a:spcAft>
                <a:spcPts val="0"/>
              </a:spcAft>
              <a:buClr>
                <a:srgbClr val="2F4B8A"/>
              </a:buClr>
              <a:buSzPts val="1587"/>
              <a:buChar char="●"/>
            </a:pPr>
            <a:r>
              <a:rPr lang="en" sz="1587" b="1">
                <a:solidFill>
                  <a:srgbClr val="2F4B8A"/>
                </a:solidFill>
              </a:rPr>
              <a:t>Render generated surveys dynamically on profile page</a:t>
            </a:r>
            <a:endParaRPr sz="1587" b="1">
              <a:solidFill>
                <a:srgbClr val="2F4B8A"/>
              </a:solidFill>
            </a:endParaRPr>
          </a:p>
          <a:p>
            <a:pPr marL="457200" lvl="0" indent="-329380" algn="l" rtl="0">
              <a:spcBef>
                <a:spcPts val="0"/>
              </a:spcBef>
              <a:spcAft>
                <a:spcPts val="0"/>
              </a:spcAft>
              <a:buClr>
                <a:srgbClr val="2F4B8A"/>
              </a:buClr>
              <a:buSzPts val="1587"/>
              <a:buChar char="●"/>
            </a:pPr>
            <a:r>
              <a:rPr lang="en" sz="1587" b="1">
                <a:solidFill>
                  <a:srgbClr val="2F4B8A"/>
                </a:solidFill>
              </a:rPr>
              <a:t>Generate survey analytics</a:t>
            </a:r>
            <a:endParaRPr sz="1587" b="1">
              <a:solidFill>
                <a:srgbClr val="2F4B8A"/>
              </a:solidFill>
            </a:endParaRPr>
          </a:p>
          <a:p>
            <a:pPr marL="457200" lvl="0" indent="-329380" algn="l" rtl="0">
              <a:spcBef>
                <a:spcPts val="0"/>
              </a:spcBef>
              <a:spcAft>
                <a:spcPts val="0"/>
              </a:spcAft>
              <a:buClr>
                <a:srgbClr val="2F4B8A"/>
              </a:buClr>
              <a:buSzPts val="1587"/>
              <a:buChar char="●"/>
            </a:pPr>
            <a:r>
              <a:rPr lang="en" sz="1587" b="1">
                <a:solidFill>
                  <a:srgbClr val="2F4B8A"/>
                </a:solidFill>
              </a:rPr>
              <a:t>Enable downloadable Survey Analytics for presentation/pitch integration</a:t>
            </a:r>
            <a:endParaRPr sz="1587" b="1">
              <a:solidFill>
                <a:srgbClr val="2F4B8A"/>
              </a:solidFill>
            </a:endParaRPr>
          </a:p>
          <a:p>
            <a:pPr marL="457200" lvl="0" indent="-329380" algn="l" rtl="0">
              <a:spcBef>
                <a:spcPts val="0"/>
              </a:spcBef>
              <a:spcAft>
                <a:spcPts val="0"/>
              </a:spcAft>
              <a:buClr>
                <a:srgbClr val="2F4B8A"/>
              </a:buClr>
              <a:buSzPts val="1587"/>
              <a:buChar char="●"/>
            </a:pPr>
            <a:r>
              <a:rPr lang="en" sz="1587" b="1">
                <a:solidFill>
                  <a:srgbClr val="2F4B8A"/>
                </a:solidFill>
              </a:rPr>
              <a:t>Enable secondary class of user (ie: Survey Respondents)</a:t>
            </a:r>
            <a:endParaRPr sz="1587" b="1">
              <a:solidFill>
                <a:srgbClr val="2F4B8A"/>
              </a:solidFill>
            </a:endParaRPr>
          </a:p>
          <a:p>
            <a:pPr marL="457200" lvl="0" indent="-329380" algn="l" rtl="0">
              <a:spcBef>
                <a:spcPts val="0"/>
              </a:spcBef>
              <a:spcAft>
                <a:spcPts val="0"/>
              </a:spcAft>
              <a:buClr>
                <a:srgbClr val="2F4B8A"/>
              </a:buClr>
              <a:buSzPts val="1587"/>
              <a:buChar char="●"/>
            </a:pPr>
            <a:r>
              <a:rPr lang="en" sz="1587" b="1">
                <a:solidFill>
                  <a:srgbClr val="2F4B8A"/>
                </a:solidFill>
              </a:rPr>
              <a:t>Add a Respondents profile page</a:t>
            </a:r>
            <a:endParaRPr sz="1587" b="1">
              <a:solidFill>
                <a:srgbClr val="2F4B8A"/>
              </a:solidFill>
            </a:endParaRPr>
          </a:p>
          <a:p>
            <a:pPr marL="457200" lvl="0" indent="-329380" algn="l" rtl="0">
              <a:spcBef>
                <a:spcPts val="0"/>
              </a:spcBef>
              <a:spcAft>
                <a:spcPts val="0"/>
              </a:spcAft>
              <a:buClr>
                <a:srgbClr val="2F4B8A"/>
              </a:buClr>
              <a:buSzPts val="1587"/>
              <a:buChar char="●"/>
            </a:pPr>
            <a:r>
              <a:rPr lang="en" sz="1587" b="1">
                <a:solidFill>
                  <a:srgbClr val="2F4B8A"/>
                </a:solidFill>
              </a:rPr>
              <a:t>PWA</a:t>
            </a:r>
            <a:endParaRPr sz="1587" b="1">
              <a:solidFill>
                <a:srgbClr val="2F4B8A"/>
              </a:solidFill>
            </a:endParaRPr>
          </a:p>
          <a:p>
            <a:pPr marL="457200" lvl="0" indent="-329380" algn="l" rtl="0">
              <a:spcBef>
                <a:spcPts val="0"/>
              </a:spcBef>
              <a:spcAft>
                <a:spcPts val="0"/>
              </a:spcAft>
              <a:buClr>
                <a:srgbClr val="2F4B8A"/>
              </a:buClr>
              <a:buSzPts val="1587"/>
              <a:buChar char="●"/>
            </a:pPr>
            <a:r>
              <a:rPr lang="en" sz="1587" b="1">
                <a:solidFill>
                  <a:srgbClr val="2F4B8A"/>
                </a:solidFill>
              </a:rPr>
              <a:t>Implement Stripe for Business Users</a:t>
            </a:r>
            <a:endParaRPr sz="1587" b="1">
              <a:solidFill>
                <a:srgbClr val="2F4B8A"/>
              </a:solidFill>
            </a:endParaRPr>
          </a:p>
          <a:p>
            <a:pPr marL="457200" lvl="0" indent="-329380" algn="l" rtl="0">
              <a:spcBef>
                <a:spcPts val="0"/>
              </a:spcBef>
              <a:spcAft>
                <a:spcPts val="0"/>
              </a:spcAft>
              <a:buClr>
                <a:srgbClr val="2F4B8A"/>
              </a:buClr>
              <a:buSzPts val="1587"/>
              <a:buChar char="●"/>
            </a:pPr>
            <a:r>
              <a:rPr lang="en" sz="1587" b="1">
                <a:solidFill>
                  <a:srgbClr val="2F4B8A"/>
                </a:solidFill>
              </a:rPr>
              <a:t>Pairing a User’s surveys for a combined analytics page</a:t>
            </a:r>
            <a:endParaRPr sz="1587" b="1">
              <a:solidFill>
                <a:srgbClr val="2F4B8A"/>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p:nvPr/>
        </p:nvSpPr>
        <p:spPr>
          <a:xfrm>
            <a:off x="10250" y="0"/>
            <a:ext cx="9144000" cy="901200"/>
          </a:xfrm>
          <a:prstGeom prst="rect">
            <a:avLst/>
          </a:prstGeom>
          <a:solidFill>
            <a:srgbClr val="2F4B8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9"/>
          <p:cNvSpPr txBox="1"/>
          <p:nvPr/>
        </p:nvSpPr>
        <p:spPr>
          <a:xfrm>
            <a:off x="1137200" y="116225"/>
            <a:ext cx="56523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chemeClr val="lt1"/>
                </a:solidFill>
              </a:rPr>
              <a:t>Links</a:t>
            </a:r>
            <a:endParaRPr sz="3000" b="1">
              <a:solidFill>
                <a:schemeClr val="lt1"/>
              </a:solidFill>
            </a:endParaRPr>
          </a:p>
        </p:txBody>
      </p:sp>
      <p:pic>
        <p:nvPicPr>
          <p:cNvPr id="105" name="Google Shape;105;p19"/>
          <p:cNvPicPr preferRelativeResize="0"/>
          <p:nvPr/>
        </p:nvPicPr>
        <p:blipFill>
          <a:blip r:embed="rId3">
            <a:alphaModFix/>
          </a:blip>
          <a:stretch>
            <a:fillRect/>
          </a:stretch>
        </p:blipFill>
        <p:spPr>
          <a:xfrm>
            <a:off x="111725" y="93113"/>
            <a:ext cx="692726" cy="692726"/>
          </a:xfrm>
          <a:prstGeom prst="rect">
            <a:avLst/>
          </a:prstGeom>
          <a:noFill/>
          <a:ln>
            <a:noFill/>
          </a:ln>
        </p:spPr>
      </p:pic>
      <p:sp>
        <p:nvSpPr>
          <p:cNvPr id="106" name="Google Shape;106;p19"/>
          <p:cNvSpPr/>
          <p:nvPr/>
        </p:nvSpPr>
        <p:spPr>
          <a:xfrm>
            <a:off x="419825" y="1152475"/>
            <a:ext cx="8263500" cy="3834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50000"/>
              </a:lnSpc>
              <a:spcBef>
                <a:spcPts val="0"/>
              </a:spcBef>
              <a:spcAft>
                <a:spcPts val="0"/>
              </a:spcAft>
              <a:buNone/>
            </a:pPr>
            <a:endParaRPr sz="2487" b="1" u="sng">
              <a:solidFill>
                <a:srgbClr val="2F4B8A"/>
              </a:solidFill>
            </a:endParaRPr>
          </a:p>
          <a:p>
            <a:pPr marL="0" lvl="0" indent="0" algn="l" rtl="0">
              <a:lnSpc>
                <a:spcPct val="50000"/>
              </a:lnSpc>
              <a:spcBef>
                <a:spcPts val="600"/>
              </a:spcBef>
              <a:spcAft>
                <a:spcPts val="0"/>
              </a:spcAft>
              <a:buNone/>
            </a:pPr>
            <a:endParaRPr sz="2487" b="1" u="sng">
              <a:solidFill>
                <a:srgbClr val="2F4B8A"/>
              </a:solidFill>
            </a:endParaRPr>
          </a:p>
          <a:p>
            <a:pPr marL="0" lvl="0" indent="0" algn="l" rtl="0">
              <a:lnSpc>
                <a:spcPct val="50000"/>
              </a:lnSpc>
              <a:spcBef>
                <a:spcPts val="600"/>
              </a:spcBef>
              <a:spcAft>
                <a:spcPts val="0"/>
              </a:spcAft>
              <a:buClr>
                <a:schemeClr val="dk1"/>
              </a:buClr>
              <a:buSzPts val="1100"/>
              <a:buFont typeface="Arial"/>
              <a:buNone/>
            </a:pPr>
            <a:r>
              <a:rPr lang="en" sz="2487" b="1" u="sng">
                <a:solidFill>
                  <a:srgbClr val="2F4B8A"/>
                </a:solidFill>
              </a:rPr>
              <a:t>Deployed</a:t>
            </a:r>
            <a:endParaRPr sz="2487" b="1" u="sng">
              <a:solidFill>
                <a:srgbClr val="2F4B8A"/>
              </a:solidFill>
            </a:endParaRPr>
          </a:p>
          <a:p>
            <a:pPr marL="0" lvl="0" indent="0" algn="l" rtl="0">
              <a:lnSpc>
                <a:spcPct val="115000"/>
              </a:lnSpc>
              <a:spcBef>
                <a:spcPts val="600"/>
              </a:spcBef>
              <a:spcAft>
                <a:spcPts val="0"/>
              </a:spcAft>
              <a:buNone/>
            </a:pPr>
            <a:r>
              <a:rPr lang="en" sz="1800" b="1" u="sng">
                <a:solidFill>
                  <a:schemeClr val="hlink"/>
                </a:solidFill>
                <a:hlinkClick r:id="rId4"/>
              </a:rPr>
              <a:t>https://amplesample.herokuapp.com</a:t>
            </a:r>
            <a:endParaRPr sz="1800" b="1">
              <a:solidFill>
                <a:srgbClr val="2F4B8A"/>
              </a:solidFill>
            </a:endParaRPr>
          </a:p>
          <a:p>
            <a:pPr marL="0" lvl="0" indent="0" algn="l" rtl="0">
              <a:spcBef>
                <a:spcPts val="1200"/>
              </a:spcBef>
              <a:spcAft>
                <a:spcPts val="0"/>
              </a:spcAft>
              <a:buNone/>
            </a:pPr>
            <a:endParaRPr sz="2350" b="1" u="sng">
              <a:solidFill>
                <a:srgbClr val="2F4B8A"/>
              </a:solidFill>
            </a:endParaRPr>
          </a:p>
          <a:p>
            <a:pPr marL="0" lvl="0" indent="0" algn="l" rtl="0">
              <a:spcBef>
                <a:spcPts val="0"/>
              </a:spcBef>
              <a:spcAft>
                <a:spcPts val="0"/>
              </a:spcAft>
              <a:buClr>
                <a:schemeClr val="dk1"/>
              </a:buClr>
              <a:buSzPts val="1100"/>
              <a:buFont typeface="Arial"/>
              <a:buNone/>
            </a:pPr>
            <a:r>
              <a:rPr lang="en" sz="2350" b="1" u="sng">
                <a:solidFill>
                  <a:srgbClr val="2F4B8A"/>
                </a:solidFill>
              </a:rPr>
              <a:t>GitHub Repository</a:t>
            </a:r>
            <a:endParaRPr sz="2350" b="1" u="sng">
              <a:solidFill>
                <a:srgbClr val="2F4B8A"/>
              </a:solidFill>
            </a:endParaRPr>
          </a:p>
          <a:p>
            <a:pPr marL="0" lvl="0" indent="0" algn="l" rtl="0">
              <a:lnSpc>
                <a:spcPct val="115000"/>
              </a:lnSpc>
              <a:spcBef>
                <a:spcPts val="0"/>
              </a:spcBef>
              <a:spcAft>
                <a:spcPts val="0"/>
              </a:spcAft>
              <a:buNone/>
            </a:pPr>
            <a:r>
              <a:rPr lang="en" sz="1700" b="1" u="sng">
                <a:solidFill>
                  <a:schemeClr val="hlink"/>
                </a:solidFill>
                <a:hlinkClick r:id="rId5"/>
              </a:rPr>
              <a:t>https://github.com/DoshPocket/ample-sample</a:t>
            </a:r>
            <a:endParaRPr sz="1700" b="1">
              <a:solidFill>
                <a:srgbClr val="2F4B8A"/>
              </a:solidFill>
            </a:endParaRPr>
          </a:p>
          <a:p>
            <a:pPr marL="457200" lvl="0" indent="0" algn="l" rtl="0">
              <a:lnSpc>
                <a:spcPct val="115000"/>
              </a:lnSpc>
              <a:spcBef>
                <a:spcPts val="1200"/>
              </a:spcBef>
              <a:spcAft>
                <a:spcPts val="1200"/>
              </a:spcAft>
              <a:buNone/>
            </a:pPr>
            <a:endParaRPr sz="1800">
              <a:solidFill>
                <a:schemeClr val="dk2"/>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403</Words>
  <Application>Microsoft Macintosh PowerPoint</Application>
  <PresentationFormat>On-screen Show (16:9)</PresentationFormat>
  <Paragraphs>53</Paragraphs>
  <Slides>7</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Simple Light</vt:lpstr>
      <vt:lpstr>PowerPoint Presentation</vt:lpstr>
      <vt:lpstr>PowerPoint Presentation</vt:lpstr>
      <vt:lpstr>Concept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Jacqueline Hodgson</cp:lastModifiedBy>
  <cp:revision>1</cp:revision>
  <dcterms:modified xsi:type="dcterms:W3CDTF">2022-04-04T16:41:45Z</dcterms:modified>
</cp:coreProperties>
</file>