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1" r:id="rId2"/>
    <p:sldId id="304" r:id="rId3"/>
    <p:sldId id="305" r:id="rId4"/>
    <p:sldId id="296" r:id="rId5"/>
    <p:sldId id="307" r:id="rId6"/>
    <p:sldId id="316" r:id="rId7"/>
    <p:sldId id="315" r:id="rId8"/>
    <p:sldId id="314" r:id="rId9"/>
    <p:sldId id="313" r:id="rId10"/>
    <p:sldId id="275" r:id="rId11"/>
    <p:sldId id="318" r:id="rId12"/>
    <p:sldId id="320" r:id="rId13"/>
    <p:sldId id="319" r:id="rId14"/>
    <p:sldId id="321" r:id="rId15"/>
    <p:sldId id="299" r:id="rId16"/>
    <p:sldId id="293" r:id="rId17"/>
    <p:sldId id="294" r:id="rId18"/>
    <p:sldId id="292" r:id="rId19"/>
    <p:sldId id="31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5FF"/>
    <a:srgbClr val="154D6E"/>
    <a:srgbClr val="F15D2F"/>
    <a:srgbClr val="14BCC7"/>
    <a:srgbClr val="218FBB"/>
    <a:srgbClr val="8BE4E1"/>
    <a:srgbClr val="3CECA5"/>
    <a:srgbClr val="48E09F"/>
    <a:srgbClr val="55D3A9"/>
    <a:srgbClr val="57D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Проверка работ</c:v>
                </c:pt>
              </c:strCache>
            </c:strRef>
          </c:tx>
          <c:dPt>
            <c:idx val="0"/>
            <c:bubble3D val="0"/>
            <c:spPr>
              <a:solidFill>
                <a:srgbClr val="01B5F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82-4DDD-8E6C-4A7A2F95C9BA}"/>
              </c:ext>
            </c:extLst>
          </c:dPt>
          <c:dPt>
            <c:idx val="1"/>
            <c:bubble3D val="0"/>
            <c:spPr>
              <a:solidFill>
                <a:srgbClr val="FEBE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82-4DDD-8E6C-4A7A2F95C9B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82-4DDD-8E6C-4A7A2F95C9B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10-45 МИН</c:v>
                </c:pt>
                <c:pt idx="1">
                  <c:v>1 -2 ЧАСА</c:v>
                </c:pt>
                <c:pt idx="2">
                  <c:v>&gt; 2 ЧАСА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82-4DDD-8E6C-4A7A2F95C9B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79763097634293623"/>
          <c:y val="0.39169472550872092"/>
          <c:w val="0.18997801816111626"/>
          <c:h val="0.219261970368834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FBE3E-47B3-4111-B54D-C2C54ED674D3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45554-D89C-4D82-B980-231EEE01F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57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45554-D89C-4D82-B980-231EEE01FE2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26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555E6-0D7F-4EC6-BDFC-B77581AE7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374864-16E3-45B7-81BF-E9408E4D0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124DB4-1186-4C33-8031-239A34EB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4D47-8248-4066-9D59-840F80CC18B9}" type="datetime1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ADE20C-E61B-429A-905B-AFF84D17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Moscow, 2021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875F9F-931D-49B9-BD30-433E32B7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22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9325D-CFBE-4D52-8C7E-7E09C2FF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ADB327-1284-411A-A5CB-231B6BE63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DB6F7-7657-47BC-B18F-22C7AF32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2BD0-75BF-4369-90E4-842EC5AA127D}" type="datetime1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F092F7-AF08-4B6B-9A02-5640410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Moscow, 2021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E7025-DCB3-4586-9CFD-2DE32FB5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7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BB682A-82AD-46CC-88E9-C41F9651D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EE0519-E1A3-467C-843B-AF0FC36B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F3052-42E4-44B0-A87D-DFA1389C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6839-9B4C-4C58-9581-C477B006C677}" type="datetime1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15A9CA-5D08-4FB1-9867-3CAA7DEF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Moscow, 2021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BDD4B9-8610-4C9E-90FA-B3CB8432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42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FCF64-CB78-4CB4-A80C-1E7C72EB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23ACCE-79E4-4EE5-99F1-B1D7E042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FD64F-A40C-45E7-AC99-659BFEC8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762-C0E5-4EF7-87F9-2B0CA48605EA}" type="datetime1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64DC45-A4EE-474D-987C-0044FF10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Moscow, 2021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A0D297-CB5D-4890-AEE9-8C0E7C6B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5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0B3CF-B1D3-43A5-9BE1-57FCAC9E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282331-6808-4481-9E4D-0A51C95B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75F10E-0342-49C5-853C-A738D6B7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FA4-803E-44FA-8AC6-E9074730E971}" type="datetime1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C2BDB-0F17-4A62-B8F4-D1F8E6FE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Moscow, 2021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3F585-A334-48C5-BB13-88A35C7D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63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1715A-1EBC-4403-AFAF-40BE93B1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F342F-8F33-4F69-91E5-3A665776A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61309B-E3D5-4B25-AA19-496A58E34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666F4-4F60-4CF4-82AB-15418AB2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C328-FF55-4CA7-AB11-C89E10D0E5F4}" type="datetime1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AB8D5B-E34C-432A-8B03-95F3BFE7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Moscow, 2021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961A1A-776B-4AE1-955B-5216F988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41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4670C-F12B-4A83-A579-CFB8E896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EDD8B6-E7CD-4219-BAE8-D1C3012B7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C88A1B-5CA5-426B-A661-0023094BD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493126-370E-4E96-9EC7-3BB3F470D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A1C037-DB58-487A-ABF5-77BD1C36E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A8C634-AFF5-4356-B81A-23F61908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6D9-13ED-4F42-BEEB-9A9FA576EAD3}" type="datetime1">
              <a:rPr lang="ru-RU" smtClean="0"/>
              <a:t>03.04.2022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269BAF-419B-4037-89D1-8EF864DD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Moscow, 2021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A4C31F-E5FE-43F0-BD98-738A64EC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97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0AF21-1359-4125-AE64-E46056F3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902F37-797B-4DB0-A32D-7118183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CA70-F361-437B-8C84-0B19044550D4}" type="datetime1">
              <a:rPr lang="ru-RU" smtClean="0"/>
              <a:t>03.04.2022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37BAD5-3DAE-4D7C-88CF-D28AA595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Moscow, 2021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C3A96F-7A22-426E-B4F5-316DEE04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5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CB389E-6AF4-4E36-BF04-C0DD13B7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6AC-5609-4007-BFE7-8115AF91FA10}" type="datetime1">
              <a:rPr lang="ru-RU" smtClean="0"/>
              <a:t>03.04.2022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DD11B6-34A3-4906-8C78-FCAA3F42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Moscow, 2021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C82335-6C3D-4CEC-ABD3-956D56DB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73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0734-86FA-4D6B-8232-C3A34D40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62D7A-F61E-4D96-AE43-76674537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717469-E6B1-43DD-8A70-60BBA072B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C11160-01F8-48A0-A795-2015D688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C0DB-90AE-4485-BF4D-E2E661DC4023}" type="datetime1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2874D6-1EC6-47DC-B981-426DBE84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Moscow, 2021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C96055-82AA-4558-A607-AE6A5938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39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327BF-75CA-4A3E-98C8-D3776C67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AF7670-8BCE-4DC4-A9A3-3DCD30085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184EA0-E596-4605-8924-F8B591A5D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DC24D5-DD2F-463F-A669-84276B0A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EB29-EB3B-4748-9D29-CCB6017D9DE2}" type="datetime1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91DDB9-03E3-4B88-9084-16DE4561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Moscow, 2021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398876-0061-450D-9810-7CAB4775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08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5A9EB-5A86-40EB-B01A-BE538985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62F95F-CBE2-47DB-8F5B-163690E38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DB06D5-47F7-49D5-BA15-88E0E9DDB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6B46-EBA6-4DB1-B4E0-C6560360A0D5}" type="datetime1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327F42-CE94-4EFC-9177-0E4780D9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Moscow, 2021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ADCE18-B6EC-4E2F-8136-3BBE20CD7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0586C-241C-42E4-A978-2CA6E097D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2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shsempai.github.io/study-platform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4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304800" y="48949"/>
            <a:ext cx="11049000" cy="1397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400" dirty="0">
                <a:solidFill>
                  <a:srgbClr val="14BCC7"/>
                </a:solidFill>
                <a:latin typeface="Arial Black" panose="020B0A04020102020204" pitchFamily="34" charset="0"/>
                <a:ea typeface="Yu Gothic UI Semibold" panose="020B0700000000000000" pitchFamily="34" charset="-128"/>
              </a:rPr>
              <a:t>ПЛАТФОРМА ДЛЯ </a:t>
            </a:r>
            <a:r>
              <a:rPr lang="ru-RU" sz="3400" dirty="0">
                <a:solidFill>
                  <a:schemeClr val="bg1"/>
                </a:solidFill>
                <a:latin typeface="Arial Black" panose="020B0A04020102020204" pitchFamily="34" charset="0"/>
                <a:ea typeface="Yu Gothic UI Semibold" panose="020B0700000000000000" pitchFamily="34" charset="-128"/>
              </a:rPr>
              <a:t>КОМПЛЕКСНОЙ ПРОВЕРКИ ЗНАНИЙ 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Moscow, 2021</a:t>
            </a:r>
            <a:endParaRPr lang="ru-RU" dirty="0"/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1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5FCA16-6A12-485A-94ED-D34DCDE8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5021"/>
            <a:ext cx="12192000" cy="48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1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9662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РЕЗУЛЬТАТЫ ОПРОСА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10</a:t>
            </a:fld>
            <a:endParaRPr lang="ru-RU" dirty="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16469EC-3AAA-409B-95C1-5B1416C06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846364"/>
              </p:ext>
            </p:extLst>
          </p:nvPr>
        </p:nvGraphicFramePr>
        <p:xfrm>
          <a:off x="2621844" y="1599059"/>
          <a:ext cx="6149622" cy="4669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301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9662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СЦЕНАРИЙ ДЛЯ УЧИТЕЛЯ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11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A9377C-A17C-4013-A441-11C0FBF1F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38" y="1524434"/>
            <a:ext cx="6363724" cy="4811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80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9662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СЦЕНАРИЙ ДЛЯ УЧИТЕЛЯ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12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E8010E-DB11-408E-A7D9-CFA21A2C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02" y="1483258"/>
            <a:ext cx="7224395" cy="4933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69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9662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СЦЕНАРИЙ ДЛЯ УЧЕНИКА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13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CDC576-E7C3-4D55-A5D5-54433CBC4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529" y="1511717"/>
            <a:ext cx="2150942" cy="4833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45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9662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СЦЕНАРИЙ ДЛЯ УЧЕНИКА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14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E03082-74DB-44BD-9E7F-7AC2B55D1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17" y="1511717"/>
            <a:ext cx="2226564" cy="49479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002B33-7499-4B48-B96A-660694C905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78" y="1511717"/>
            <a:ext cx="2226565" cy="4951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40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3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9662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  <a:ea typeface="Yu Gothic UI Semibold" panose="020B0700000000000000" pitchFamily="34" charset="-128"/>
              </a:rPr>
              <a:t>РЕЗУЛЬТАТЫ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15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35D51B-BB19-4CE5-8962-18C7193BE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4320" y="3058160"/>
            <a:ext cx="2494280" cy="24942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9F0239-7332-41CD-9EED-180CD962D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3120" y="816610"/>
            <a:ext cx="50419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4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9662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СТАТИСТИКА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16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B4591C-99B4-45AB-93FC-FBD55C2B6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45" y="1511717"/>
            <a:ext cx="8082709" cy="46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9662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СТАТИСТИКА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17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0A5773-52C6-416C-83A3-B3F02545E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5" y="1611767"/>
            <a:ext cx="8976789" cy="42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10351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ПРИЛОЖЕНИЕ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18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462B1-D8DE-4E4C-9302-A305105A6564}"/>
              </a:ext>
            </a:extLst>
          </p:cNvPr>
          <p:cNvSpPr txBox="1"/>
          <p:nvPr/>
        </p:nvSpPr>
        <p:spPr>
          <a:xfrm>
            <a:off x="3627120" y="5777170"/>
            <a:ext cx="526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  <a:hlinkClick r:id="rId2"/>
              </a:rPr>
              <a:t>https://doshsempai.github.io/study-platform/</a:t>
            </a:r>
            <a:endParaRPr lang="ru-RU" sz="20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7D9755-B176-410E-9C90-3048AD262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10" y="1517590"/>
            <a:ext cx="425958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15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4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304800" y="312455"/>
            <a:ext cx="11049000" cy="717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400" dirty="0">
                <a:solidFill>
                  <a:schemeClr val="bg1"/>
                </a:solidFill>
                <a:latin typeface="Arial Black" panose="020B0A04020102020204" pitchFamily="34" charset="0"/>
                <a:ea typeface="Yu Gothic UI Semibold" panose="020B0700000000000000" pitchFamily="34" charset="-128"/>
              </a:rPr>
              <a:t>СПАСИБО ЗА ВНИМАНИЕ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Moscow, 2021</a:t>
            </a:r>
            <a:endParaRPr lang="ru-RU" dirty="0"/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19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5FCA16-6A12-485A-94ED-D34DCDE8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2004159"/>
            <a:ext cx="12192000" cy="4853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C81647-1CC4-4321-9334-AC50C76274FB}"/>
              </a:ext>
            </a:extLst>
          </p:cNvPr>
          <p:cNvSpPr txBox="1"/>
          <p:nvPr/>
        </p:nvSpPr>
        <p:spPr>
          <a:xfrm>
            <a:off x="8260078" y="1405969"/>
            <a:ext cx="4580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crimson15dream@gmail.com</a:t>
            </a:r>
            <a:endParaRPr lang="ru-RU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AB206-00A2-475E-A4A8-5024A6DA6D18}"/>
              </a:ext>
            </a:extLst>
          </p:cNvPr>
          <p:cNvSpPr txBox="1"/>
          <p:nvPr/>
        </p:nvSpPr>
        <p:spPr>
          <a:xfrm>
            <a:off x="8260078" y="942419"/>
            <a:ext cx="4580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Дмитрий Ванюшин</a:t>
            </a:r>
          </a:p>
        </p:txBody>
      </p:sp>
    </p:spTree>
    <p:extLst>
      <p:ext uri="{BB962C8B-B14F-4D97-AF65-F5344CB8AC3E}">
        <p14:creationId xmlns:p14="http://schemas.microsoft.com/office/powerpoint/2010/main" val="243591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6532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ВСТУПЛЕНИЕ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2</a:t>
            </a:fld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1703A-FF0F-42C3-8B06-77B369246880}"/>
              </a:ext>
            </a:extLst>
          </p:cNvPr>
          <p:cNvSpPr txBox="1"/>
          <p:nvPr/>
        </p:nvSpPr>
        <p:spPr>
          <a:xfrm>
            <a:off x="985520" y="2188204"/>
            <a:ext cx="1022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404040"/>
                </a:solidFill>
                <a:latin typeface="Bahnschrift Light SemiCondensed" panose="020B0502040204020203" pitchFamily="34" charset="0"/>
              </a:rPr>
              <a:t>Как сделать образование наиболее эффективным</a:t>
            </a:r>
            <a:r>
              <a:rPr lang="en-US" sz="3200" dirty="0">
                <a:solidFill>
                  <a:srgbClr val="404040"/>
                </a:solidFill>
                <a:latin typeface="Bahnschrift Light SemiCondensed" panose="020B0502040204020203" pitchFamily="34" charset="0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553B7-11EB-4B56-A5B2-A5E6F030C0D7}"/>
              </a:ext>
            </a:extLst>
          </p:cNvPr>
          <p:cNvSpPr txBox="1"/>
          <p:nvPr/>
        </p:nvSpPr>
        <p:spPr>
          <a:xfrm>
            <a:off x="985520" y="3467889"/>
            <a:ext cx="1022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404040"/>
                </a:solidFill>
                <a:latin typeface="Bahnschrift Light SemiCondensed" panose="020B0502040204020203" pitchFamily="34" charset="0"/>
              </a:rPr>
              <a:t>Трата времени у учителей</a:t>
            </a:r>
            <a:endParaRPr lang="en-US" sz="3200" dirty="0">
              <a:solidFill>
                <a:srgbClr val="40404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9480D8-A201-4431-A34C-46A669F3FAC6}"/>
              </a:ext>
            </a:extLst>
          </p:cNvPr>
          <p:cNvSpPr txBox="1"/>
          <p:nvPr/>
        </p:nvSpPr>
        <p:spPr>
          <a:xfrm>
            <a:off x="985520" y="4747574"/>
            <a:ext cx="1022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404040"/>
                </a:solidFill>
                <a:latin typeface="Bahnschrift Light SemiCondensed" panose="020B0502040204020203" pitchFamily="34" charset="0"/>
              </a:rPr>
              <a:t>Ограниченность практики в образовании</a:t>
            </a:r>
            <a:endParaRPr lang="en-US" sz="3200" dirty="0">
              <a:solidFill>
                <a:srgbClr val="40404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E06C0BF-22BE-424F-9CB9-CF025E7F8323}"/>
              </a:ext>
            </a:extLst>
          </p:cNvPr>
          <p:cNvSpPr/>
          <p:nvPr/>
        </p:nvSpPr>
        <p:spPr>
          <a:xfrm>
            <a:off x="528320" y="2284247"/>
            <a:ext cx="68839" cy="304587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05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6532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ВСТУПЛЕНИЕ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3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E5A8646-0C1A-42C0-A63C-42C98C755EB3}"/>
              </a:ext>
            </a:extLst>
          </p:cNvPr>
          <p:cNvSpPr/>
          <p:nvPr/>
        </p:nvSpPr>
        <p:spPr>
          <a:xfrm>
            <a:off x="0" y="1767840"/>
            <a:ext cx="2540000" cy="9245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D35B1-557B-40E2-928C-969B6FA86B57}"/>
              </a:ext>
            </a:extLst>
          </p:cNvPr>
          <p:cNvSpPr txBox="1"/>
          <p:nvPr/>
        </p:nvSpPr>
        <p:spPr>
          <a:xfrm>
            <a:off x="462279" y="1906954"/>
            <a:ext cx="1683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rial Black" panose="020B0A04020102020204" pitchFamily="34" charset="0"/>
              </a:rPr>
              <a:t>ЦЕЛЬ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64ACE9E-10ED-43BF-8125-2ACDB29A6152}"/>
              </a:ext>
            </a:extLst>
          </p:cNvPr>
          <p:cNvSpPr/>
          <p:nvPr/>
        </p:nvSpPr>
        <p:spPr>
          <a:xfrm>
            <a:off x="9448800" y="2997200"/>
            <a:ext cx="2743200" cy="9245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016CF-9072-49A8-8F1F-7B30D9A434B8}"/>
              </a:ext>
            </a:extLst>
          </p:cNvPr>
          <p:cNvSpPr txBox="1"/>
          <p:nvPr/>
        </p:nvSpPr>
        <p:spPr>
          <a:xfrm>
            <a:off x="9629192" y="3113047"/>
            <a:ext cx="2416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rial Black" panose="020B0A04020102020204" pitchFamily="34" charset="0"/>
              </a:rPr>
              <a:t>ЗАДАЧИ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11FC6AF-5D3C-4D25-81DC-B090D8E02D9C}"/>
              </a:ext>
            </a:extLst>
          </p:cNvPr>
          <p:cNvSpPr/>
          <p:nvPr/>
        </p:nvSpPr>
        <p:spPr>
          <a:xfrm flipV="1">
            <a:off x="0" y="2927905"/>
            <a:ext cx="11902439" cy="457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B8183-D6F2-4C3E-8751-F5DFB799909B}"/>
              </a:ext>
            </a:extLst>
          </p:cNvPr>
          <p:cNvSpPr txBox="1"/>
          <p:nvPr/>
        </p:nvSpPr>
        <p:spPr>
          <a:xfrm>
            <a:off x="2905760" y="1694143"/>
            <a:ext cx="83108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404040"/>
                </a:solidFill>
                <a:latin typeface="Bahnschrift Light SemiCondensed" panose="020B0502040204020203" pitchFamily="34" charset="0"/>
              </a:rPr>
              <a:t>Создать платформу для проведения тестов и дополнительной тренировки для учеников</a:t>
            </a:r>
            <a:endParaRPr lang="en-US" sz="3200" dirty="0">
              <a:solidFill>
                <a:srgbClr val="40404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63365-2DB5-4681-A15F-BEFA36CEE52C}"/>
              </a:ext>
            </a:extLst>
          </p:cNvPr>
          <p:cNvSpPr txBox="1"/>
          <p:nvPr/>
        </p:nvSpPr>
        <p:spPr>
          <a:xfrm>
            <a:off x="1159277" y="3036826"/>
            <a:ext cx="823975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rgbClr val="404040"/>
                </a:solidFill>
                <a:latin typeface="Bahnschrift Light SemiCondensed" panose="020B0502040204020203" pitchFamily="34" charset="0"/>
              </a:rPr>
              <a:t>Провести опрос среди учителей для подтверждений гипотезы и создать диаграмму</a:t>
            </a:r>
            <a:endParaRPr lang="en-US" sz="2600" dirty="0">
              <a:solidFill>
                <a:srgbClr val="40404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AF624-93C0-4124-B4C1-DA3FCA1F1139}"/>
              </a:ext>
            </a:extLst>
          </p:cNvPr>
          <p:cNvSpPr txBox="1"/>
          <p:nvPr/>
        </p:nvSpPr>
        <p:spPr>
          <a:xfrm>
            <a:off x="1159277" y="3988921"/>
            <a:ext cx="829505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rgbClr val="404040"/>
                </a:solidFill>
                <a:latin typeface="Bahnschrift Light SemiCondensed" panose="020B0502040204020203" pitchFamily="34" charset="0"/>
              </a:rPr>
              <a:t>Создать тесты в виде примера</a:t>
            </a:r>
            <a:endParaRPr lang="en-US" sz="2600" dirty="0">
              <a:solidFill>
                <a:srgbClr val="40404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1657A0-8421-428D-8288-B3DC9B5797E4}"/>
              </a:ext>
            </a:extLst>
          </p:cNvPr>
          <p:cNvSpPr txBox="1"/>
          <p:nvPr/>
        </p:nvSpPr>
        <p:spPr>
          <a:xfrm>
            <a:off x="1159277" y="4533299"/>
            <a:ext cx="829505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rgbClr val="404040"/>
                </a:solidFill>
                <a:latin typeface="Bahnschrift Light SemiCondensed" panose="020B0502040204020203" pitchFamily="34" charset="0"/>
              </a:rPr>
              <a:t>Создать платформу на языке </a:t>
            </a:r>
            <a:r>
              <a:rPr lang="en-US" sz="2600" dirty="0">
                <a:solidFill>
                  <a:srgbClr val="404040"/>
                </a:solidFill>
                <a:latin typeface="Bahnschrift Light SemiCondensed" panose="020B0502040204020203" pitchFamily="34" charset="0"/>
              </a:rPr>
              <a:t>typescript,</a:t>
            </a:r>
            <a:r>
              <a:rPr lang="ru-RU" sz="2600" dirty="0">
                <a:solidFill>
                  <a:srgbClr val="404040"/>
                </a:solidFill>
                <a:latin typeface="Bahnschrift Light SemiCondensed" panose="020B0502040204020203" pitchFamily="34" charset="0"/>
              </a:rPr>
              <a:t> с помощью </a:t>
            </a:r>
            <a:r>
              <a:rPr lang="en-US" sz="2600" dirty="0">
                <a:solidFill>
                  <a:srgbClr val="404040"/>
                </a:solidFill>
                <a:latin typeface="Bahnschrift Light SemiCondensed" panose="020B0502040204020203" pitchFamily="34" charset="0"/>
              </a:rPr>
              <a:t>react </a:t>
            </a:r>
            <a:r>
              <a:rPr lang="ru-RU" sz="2600" dirty="0">
                <a:solidFill>
                  <a:srgbClr val="404040"/>
                </a:solidFill>
                <a:latin typeface="Bahnschrift Light SemiCondensed" panose="020B0502040204020203" pitchFamily="34" charset="0"/>
              </a:rPr>
              <a:t>и </a:t>
            </a:r>
            <a:r>
              <a:rPr lang="en-US" sz="2600" dirty="0" err="1">
                <a:solidFill>
                  <a:srgbClr val="404040"/>
                </a:solidFill>
                <a:latin typeface="Bahnschrift Light SemiCondensed" panose="020B0502040204020203" pitchFamily="34" charset="0"/>
              </a:rPr>
              <a:t>nodejs</a:t>
            </a:r>
            <a:endParaRPr lang="en-US" sz="2600" dirty="0">
              <a:solidFill>
                <a:srgbClr val="40404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0484C-002E-4128-8639-721A33524E75}"/>
              </a:ext>
            </a:extLst>
          </p:cNvPr>
          <p:cNvSpPr txBox="1"/>
          <p:nvPr/>
        </p:nvSpPr>
        <p:spPr>
          <a:xfrm>
            <a:off x="1159277" y="5425851"/>
            <a:ext cx="837971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rgbClr val="404040"/>
                </a:solidFill>
                <a:latin typeface="Bahnschrift Light SemiCondensed" panose="020B0502040204020203" pitchFamily="34" charset="0"/>
              </a:rPr>
              <a:t>Сравнить время проверки теста у учителей без приложения и с приложением</a:t>
            </a:r>
            <a:endParaRPr lang="en-US" sz="2600" dirty="0">
              <a:solidFill>
                <a:srgbClr val="40404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DE62C3-8FD5-48E2-9AC2-1EBE1C1A570F}"/>
              </a:ext>
            </a:extLst>
          </p:cNvPr>
          <p:cNvSpPr/>
          <p:nvPr/>
        </p:nvSpPr>
        <p:spPr>
          <a:xfrm>
            <a:off x="9460089" y="2929466"/>
            <a:ext cx="2743200" cy="9245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CABBD-571E-4771-813C-B61F97210506}"/>
              </a:ext>
            </a:extLst>
          </p:cNvPr>
          <p:cNvSpPr txBox="1"/>
          <p:nvPr/>
        </p:nvSpPr>
        <p:spPr>
          <a:xfrm>
            <a:off x="9640481" y="3045313"/>
            <a:ext cx="2416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rial Black" panose="020B0A04020102020204" pitchFamily="34" charset="0"/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15494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73633"/>
            <a:ext cx="9662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  <a:ea typeface="Yu Gothic UI Semibold" panose="020B0700000000000000" pitchFamily="34" charset="-128"/>
              </a:rPr>
              <a:t>ЭТАПЫ ПРОВЕРКИ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4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22CFCD-CAA9-4A95-869A-5ED601B5E10A}"/>
              </a:ext>
            </a:extLst>
          </p:cNvPr>
          <p:cNvSpPr/>
          <p:nvPr/>
        </p:nvSpPr>
        <p:spPr>
          <a:xfrm>
            <a:off x="695961" y="1790441"/>
            <a:ext cx="45719" cy="412267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0027C-09FF-43CD-8393-53ACB7F17B12}"/>
              </a:ext>
            </a:extLst>
          </p:cNvPr>
          <p:cNvSpPr txBox="1"/>
          <p:nvPr/>
        </p:nvSpPr>
        <p:spPr>
          <a:xfrm>
            <a:off x="1137918" y="2213973"/>
            <a:ext cx="9662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теста</a:t>
            </a:r>
            <a:endParaRPr lang="ru-RU" sz="2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B3540-4775-4D21-839F-F4F09D316D5C}"/>
              </a:ext>
            </a:extLst>
          </p:cNvPr>
          <p:cNvSpPr txBox="1"/>
          <p:nvPr/>
        </p:nvSpPr>
        <p:spPr>
          <a:xfrm>
            <a:off x="1137919" y="3551340"/>
            <a:ext cx="6267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Проверка каждой работы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481B9-FE3B-4160-94A5-0A8800A4BCA8}"/>
              </a:ext>
            </a:extLst>
          </p:cNvPr>
          <p:cNvSpPr txBox="1"/>
          <p:nvPr/>
        </p:nvSpPr>
        <p:spPr>
          <a:xfrm>
            <a:off x="1137918" y="5056113"/>
            <a:ext cx="7102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Выставление оценок</a:t>
            </a:r>
            <a:endParaRPr lang="ru-RU" sz="2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1635C27-4572-4F3B-BF3A-37BDFF2C90F7}"/>
              </a:ext>
            </a:extLst>
          </p:cNvPr>
          <p:cNvSpPr/>
          <p:nvPr/>
        </p:nvSpPr>
        <p:spPr>
          <a:xfrm>
            <a:off x="619079" y="2315116"/>
            <a:ext cx="194404" cy="1944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DCBAB3B-0AA2-443A-877E-BCB1A9229C09}"/>
              </a:ext>
            </a:extLst>
          </p:cNvPr>
          <p:cNvSpPr/>
          <p:nvPr/>
        </p:nvSpPr>
        <p:spPr>
          <a:xfrm>
            <a:off x="619079" y="3654193"/>
            <a:ext cx="194404" cy="1944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10EF62E8-8B7F-436F-8ED6-CF4AC61A1E4A}"/>
              </a:ext>
            </a:extLst>
          </p:cNvPr>
          <p:cNvSpPr/>
          <p:nvPr/>
        </p:nvSpPr>
        <p:spPr>
          <a:xfrm>
            <a:off x="619079" y="5158966"/>
            <a:ext cx="194404" cy="1944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9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10825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РЕЗУЛЬТАТЫ ОПРОСА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DA375-5F32-4A21-AF68-6A4C7CC7FEEB}"/>
              </a:ext>
            </a:extLst>
          </p:cNvPr>
          <p:cNvSpPr txBox="1"/>
          <p:nvPr/>
        </p:nvSpPr>
        <p:spPr>
          <a:xfrm>
            <a:off x="590058" y="2185968"/>
            <a:ext cx="29438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Этапы проверки работ</a:t>
            </a:r>
          </a:p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 учеников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35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9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10825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РЕЗУЛЬТАТЫ ОПРОСА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DA375-5F32-4A21-AF68-6A4C7CC7FEEB}"/>
              </a:ext>
            </a:extLst>
          </p:cNvPr>
          <p:cNvSpPr txBox="1"/>
          <p:nvPr/>
        </p:nvSpPr>
        <p:spPr>
          <a:xfrm>
            <a:off x="590058" y="2185968"/>
            <a:ext cx="29438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Этапы проверки работ</a:t>
            </a:r>
          </a:p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 учеников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4B0CE-7111-40FF-B265-C124E364F3EE}"/>
              </a:ext>
            </a:extLst>
          </p:cNvPr>
          <p:cNvSpPr txBox="1"/>
          <p:nvPr/>
        </p:nvSpPr>
        <p:spPr>
          <a:xfrm>
            <a:off x="913270" y="5146352"/>
            <a:ext cx="341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1 – 2 часа и более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B4C12871-A0CA-4541-B0D9-5F944D5CE789}"/>
              </a:ext>
            </a:extLst>
          </p:cNvPr>
          <p:cNvSpPr/>
          <p:nvPr/>
        </p:nvSpPr>
        <p:spPr>
          <a:xfrm>
            <a:off x="1950720" y="3243641"/>
            <a:ext cx="222538" cy="1745284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D09F8-6A9D-495C-8862-1E230E0CE330}"/>
              </a:ext>
            </a:extLst>
          </p:cNvPr>
          <p:cNvSpPr txBox="1"/>
          <p:nvPr/>
        </p:nvSpPr>
        <p:spPr>
          <a:xfrm>
            <a:off x="1631932" y="3369757"/>
            <a:ext cx="461665" cy="1549919"/>
          </a:xfrm>
          <a:prstGeom prst="rect">
            <a:avLst/>
          </a:prstGeom>
          <a:noFill/>
        </p:spPr>
        <p:txBody>
          <a:bodyPr vert="vert"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Создание теста</a:t>
            </a:r>
            <a:endParaRPr lang="ru-RU" sz="1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9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10825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РЕЗУЛЬТАТЫ ОПРОСА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DA375-5F32-4A21-AF68-6A4C7CC7FEEB}"/>
              </a:ext>
            </a:extLst>
          </p:cNvPr>
          <p:cNvSpPr txBox="1"/>
          <p:nvPr/>
        </p:nvSpPr>
        <p:spPr>
          <a:xfrm>
            <a:off x="590058" y="2185968"/>
            <a:ext cx="29438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Этапы проверки работ</a:t>
            </a:r>
          </a:p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 учеников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7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4B0CE-7111-40FF-B265-C124E364F3EE}"/>
              </a:ext>
            </a:extLst>
          </p:cNvPr>
          <p:cNvSpPr txBox="1"/>
          <p:nvPr/>
        </p:nvSpPr>
        <p:spPr>
          <a:xfrm>
            <a:off x="913270" y="5146352"/>
            <a:ext cx="341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1 – 2 часа и более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CF55A-75C7-41EF-969B-8CBC38DD42E3}"/>
              </a:ext>
            </a:extLst>
          </p:cNvPr>
          <p:cNvSpPr txBox="1"/>
          <p:nvPr/>
        </p:nvSpPr>
        <p:spPr>
          <a:xfrm>
            <a:off x="7177618" y="5146352"/>
            <a:ext cx="3788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45 мин – 2 часов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B4C12871-A0CA-4541-B0D9-5F944D5CE789}"/>
              </a:ext>
            </a:extLst>
          </p:cNvPr>
          <p:cNvSpPr/>
          <p:nvPr/>
        </p:nvSpPr>
        <p:spPr>
          <a:xfrm>
            <a:off x="1950720" y="3243641"/>
            <a:ext cx="222538" cy="1745284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3CD2103E-61D4-435D-87F4-AE093B452B71}"/>
              </a:ext>
            </a:extLst>
          </p:cNvPr>
          <p:cNvSpPr/>
          <p:nvPr/>
        </p:nvSpPr>
        <p:spPr>
          <a:xfrm>
            <a:off x="3881120" y="5289006"/>
            <a:ext cx="2611120" cy="230833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72F74-EEF1-424C-85A1-9D3383ED8A88}"/>
              </a:ext>
            </a:extLst>
          </p:cNvPr>
          <p:cNvSpPr txBox="1"/>
          <p:nvPr/>
        </p:nvSpPr>
        <p:spPr>
          <a:xfrm>
            <a:off x="4559300" y="5517776"/>
            <a:ext cx="1412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ЕГО ПРОВЕРКА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D09F8-6A9D-495C-8862-1E230E0CE330}"/>
              </a:ext>
            </a:extLst>
          </p:cNvPr>
          <p:cNvSpPr txBox="1"/>
          <p:nvPr/>
        </p:nvSpPr>
        <p:spPr>
          <a:xfrm>
            <a:off x="1631932" y="3369757"/>
            <a:ext cx="461665" cy="1549919"/>
          </a:xfrm>
          <a:prstGeom prst="rect">
            <a:avLst/>
          </a:prstGeom>
          <a:noFill/>
        </p:spPr>
        <p:txBody>
          <a:bodyPr vert="vert"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Создание теста</a:t>
            </a:r>
            <a:endParaRPr lang="ru-RU" sz="1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1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9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10825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РЕЗУЛЬТАТЫ ОПРОСА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DA375-5F32-4A21-AF68-6A4C7CC7FEEB}"/>
              </a:ext>
            </a:extLst>
          </p:cNvPr>
          <p:cNvSpPr txBox="1"/>
          <p:nvPr/>
        </p:nvSpPr>
        <p:spPr>
          <a:xfrm>
            <a:off x="590058" y="2185968"/>
            <a:ext cx="29438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Этапы проверки работ</a:t>
            </a:r>
          </a:p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 учеников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E5FE1-116D-40F7-BA1D-A03B8D9AFBDE}"/>
              </a:ext>
            </a:extLst>
          </p:cNvPr>
          <p:cNvSpPr txBox="1"/>
          <p:nvPr/>
        </p:nvSpPr>
        <p:spPr>
          <a:xfrm>
            <a:off x="7236886" y="2202175"/>
            <a:ext cx="3788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1 из 16 человек пользуется </a:t>
            </a:r>
            <a:r>
              <a: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excel</a:t>
            </a:r>
            <a:endParaRPr lang="ru-RU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4B0CE-7111-40FF-B265-C124E364F3EE}"/>
              </a:ext>
            </a:extLst>
          </p:cNvPr>
          <p:cNvSpPr txBox="1"/>
          <p:nvPr/>
        </p:nvSpPr>
        <p:spPr>
          <a:xfrm>
            <a:off x="913270" y="5146352"/>
            <a:ext cx="341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1 – 2 часа и более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CF55A-75C7-41EF-969B-8CBC38DD42E3}"/>
              </a:ext>
            </a:extLst>
          </p:cNvPr>
          <p:cNvSpPr txBox="1"/>
          <p:nvPr/>
        </p:nvSpPr>
        <p:spPr>
          <a:xfrm>
            <a:off x="7177618" y="5146352"/>
            <a:ext cx="3788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45 мин – 2 часов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B4C12871-A0CA-4541-B0D9-5F944D5CE789}"/>
              </a:ext>
            </a:extLst>
          </p:cNvPr>
          <p:cNvSpPr/>
          <p:nvPr/>
        </p:nvSpPr>
        <p:spPr>
          <a:xfrm>
            <a:off x="1950720" y="3243641"/>
            <a:ext cx="222538" cy="1745284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3CD2103E-61D4-435D-87F4-AE093B452B71}"/>
              </a:ext>
            </a:extLst>
          </p:cNvPr>
          <p:cNvSpPr/>
          <p:nvPr/>
        </p:nvSpPr>
        <p:spPr>
          <a:xfrm>
            <a:off x="3881120" y="5289006"/>
            <a:ext cx="2611120" cy="230833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72F74-EEF1-424C-85A1-9D3383ED8A88}"/>
              </a:ext>
            </a:extLst>
          </p:cNvPr>
          <p:cNvSpPr txBox="1"/>
          <p:nvPr/>
        </p:nvSpPr>
        <p:spPr>
          <a:xfrm>
            <a:off x="4559300" y="5517776"/>
            <a:ext cx="1412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ЕГО ПРОВЕРКА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D09F8-6A9D-495C-8862-1E230E0CE330}"/>
              </a:ext>
            </a:extLst>
          </p:cNvPr>
          <p:cNvSpPr txBox="1"/>
          <p:nvPr/>
        </p:nvSpPr>
        <p:spPr>
          <a:xfrm>
            <a:off x="1631932" y="3369757"/>
            <a:ext cx="461665" cy="1549919"/>
          </a:xfrm>
          <a:prstGeom prst="rect">
            <a:avLst/>
          </a:prstGeom>
          <a:noFill/>
        </p:spPr>
        <p:txBody>
          <a:bodyPr vert="vert"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Создание теста</a:t>
            </a:r>
            <a:endParaRPr lang="ru-RU" sz="1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F1AF7C28-D12A-47CA-8D68-65992F4AB093}"/>
              </a:ext>
            </a:extLst>
          </p:cNvPr>
          <p:cNvSpPr/>
          <p:nvPr/>
        </p:nvSpPr>
        <p:spPr>
          <a:xfrm rot="10800000">
            <a:off x="8806180" y="3115732"/>
            <a:ext cx="222538" cy="1850427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14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9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51498-48BC-467A-BC5A-555694C41AB4}"/>
              </a:ext>
            </a:extLst>
          </p:cNvPr>
          <p:cNvSpPr txBox="1"/>
          <p:nvPr/>
        </p:nvSpPr>
        <p:spPr>
          <a:xfrm>
            <a:off x="528320" y="680720"/>
            <a:ext cx="10825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  <a:ea typeface="Yu Gothic UI Semibold" panose="020B0700000000000000" pitchFamily="34" charset="-128"/>
              </a:rPr>
              <a:t>РЕЗУЛЬТАТЫ ОПРОСА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DA375-5F32-4A21-AF68-6A4C7CC7FEEB}"/>
              </a:ext>
            </a:extLst>
          </p:cNvPr>
          <p:cNvSpPr txBox="1"/>
          <p:nvPr/>
        </p:nvSpPr>
        <p:spPr>
          <a:xfrm>
            <a:off x="590058" y="2185968"/>
            <a:ext cx="29438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Этапы проверки работ</a:t>
            </a:r>
          </a:p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 учеников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77FEE81F-9CA7-4814-9FE8-99C4177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Moscow, 202</a:t>
            </a:r>
            <a:r>
              <a:rPr lang="ru-RU" dirty="0"/>
              <a:t>2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FA548B-ED2D-4A36-AFA2-3A507C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586C-241C-42E4-A978-2CA6E097D38E}" type="slidenum">
              <a:rPr lang="ru-RU" smtClean="0"/>
              <a:t>9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E5FE1-116D-40F7-BA1D-A03B8D9AFBDE}"/>
              </a:ext>
            </a:extLst>
          </p:cNvPr>
          <p:cNvSpPr txBox="1"/>
          <p:nvPr/>
        </p:nvSpPr>
        <p:spPr>
          <a:xfrm>
            <a:off x="7236886" y="2202175"/>
            <a:ext cx="3788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1 из 16 человек пользуется </a:t>
            </a:r>
            <a:r>
              <a: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excel</a:t>
            </a:r>
            <a:endParaRPr lang="ru-RU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4B0CE-7111-40FF-B265-C124E364F3EE}"/>
              </a:ext>
            </a:extLst>
          </p:cNvPr>
          <p:cNvSpPr txBox="1"/>
          <p:nvPr/>
        </p:nvSpPr>
        <p:spPr>
          <a:xfrm>
            <a:off x="913270" y="5146352"/>
            <a:ext cx="341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1 – 2 часа и более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CF55A-75C7-41EF-969B-8CBC38DD42E3}"/>
              </a:ext>
            </a:extLst>
          </p:cNvPr>
          <p:cNvSpPr txBox="1"/>
          <p:nvPr/>
        </p:nvSpPr>
        <p:spPr>
          <a:xfrm>
            <a:off x="7177618" y="5146352"/>
            <a:ext cx="3788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45 мин – 2 часов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B4C12871-A0CA-4541-B0D9-5F944D5CE789}"/>
              </a:ext>
            </a:extLst>
          </p:cNvPr>
          <p:cNvSpPr/>
          <p:nvPr/>
        </p:nvSpPr>
        <p:spPr>
          <a:xfrm>
            <a:off x="1950720" y="3243641"/>
            <a:ext cx="222538" cy="1745284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3CD2103E-61D4-435D-87F4-AE093B452B71}"/>
              </a:ext>
            </a:extLst>
          </p:cNvPr>
          <p:cNvSpPr/>
          <p:nvPr/>
        </p:nvSpPr>
        <p:spPr>
          <a:xfrm>
            <a:off x="3881120" y="5289006"/>
            <a:ext cx="2611120" cy="230833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72F74-EEF1-424C-85A1-9D3383ED8A88}"/>
              </a:ext>
            </a:extLst>
          </p:cNvPr>
          <p:cNvSpPr txBox="1"/>
          <p:nvPr/>
        </p:nvSpPr>
        <p:spPr>
          <a:xfrm>
            <a:off x="4559300" y="5517776"/>
            <a:ext cx="1412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ЕГО ПРОВЕРКА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FCC29A9-C683-47EB-A96D-52C592F5E0AC}"/>
              </a:ext>
            </a:extLst>
          </p:cNvPr>
          <p:cNvSpPr/>
          <p:nvPr/>
        </p:nvSpPr>
        <p:spPr>
          <a:xfrm>
            <a:off x="3327400" y="3354298"/>
            <a:ext cx="4259580" cy="11863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A82E5-0A5E-4AB0-9C4F-62743CE06A31}"/>
              </a:ext>
            </a:extLst>
          </p:cNvPr>
          <p:cNvSpPr txBox="1"/>
          <p:nvPr/>
        </p:nvSpPr>
        <p:spPr>
          <a:xfrm>
            <a:off x="3533919" y="3673668"/>
            <a:ext cx="3910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ДИАГРАММА</a:t>
            </a:r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C49F2536-DBBD-4D5F-A031-AAE90AF44488}"/>
              </a:ext>
            </a:extLst>
          </p:cNvPr>
          <p:cNvSpPr/>
          <p:nvPr/>
        </p:nvSpPr>
        <p:spPr>
          <a:xfrm>
            <a:off x="5362224" y="2413941"/>
            <a:ext cx="164959" cy="892210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D09F8-6A9D-495C-8862-1E230E0CE330}"/>
              </a:ext>
            </a:extLst>
          </p:cNvPr>
          <p:cNvSpPr txBox="1"/>
          <p:nvPr/>
        </p:nvSpPr>
        <p:spPr>
          <a:xfrm>
            <a:off x="1631932" y="3369757"/>
            <a:ext cx="461665" cy="1549919"/>
          </a:xfrm>
          <a:prstGeom prst="rect">
            <a:avLst/>
          </a:prstGeom>
          <a:noFill/>
        </p:spPr>
        <p:txBody>
          <a:bodyPr vert="vert"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Создание теста</a:t>
            </a:r>
            <a:endParaRPr lang="ru-RU" sz="1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F1AF7C28-D12A-47CA-8D68-65992F4AB093}"/>
              </a:ext>
            </a:extLst>
          </p:cNvPr>
          <p:cNvSpPr/>
          <p:nvPr/>
        </p:nvSpPr>
        <p:spPr>
          <a:xfrm rot="10800000">
            <a:off x="8806180" y="3115732"/>
            <a:ext cx="222538" cy="1850427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B659EF9-8DC4-4798-8DCB-6255C384DF4C}"/>
              </a:ext>
            </a:extLst>
          </p:cNvPr>
          <p:cNvSpPr/>
          <p:nvPr/>
        </p:nvSpPr>
        <p:spPr>
          <a:xfrm>
            <a:off x="5418668" y="2413941"/>
            <a:ext cx="1818217" cy="103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33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315</Words>
  <Application>Microsoft Office PowerPoint</Application>
  <PresentationFormat>Широкоэкранный</PresentationFormat>
  <Paragraphs>103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Bahnschrift</vt:lpstr>
      <vt:lpstr>Bahnschrift Light SemiCondensed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db Revan</dc:creator>
  <cp:lastModifiedBy>Ятович Сигизмунд</cp:lastModifiedBy>
  <cp:revision>284</cp:revision>
  <dcterms:created xsi:type="dcterms:W3CDTF">2021-02-27T16:17:20Z</dcterms:created>
  <dcterms:modified xsi:type="dcterms:W3CDTF">2022-04-03T20:09:48Z</dcterms:modified>
</cp:coreProperties>
</file>