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10" r:id="rId6"/>
    <p:sldId id="290" r:id="rId7"/>
    <p:sldId id="373" r:id="rId8"/>
    <p:sldId id="378" r:id="rId9"/>
    <p:sldId id="379" r:id="rId10"/>
    <p:sldId id="380" r:id="rId11"/>
    <p:sldId id="274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FF8F27-67EB-401F-B8C0-5A576A7BD14A}" type="datetime1">
              <a:rPr lang="ru-RU" smtClean="0"/>
              <a:t>18.12.2022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B3D83-8D1A-4DFC-A85C-775CC8A19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C6F9E8-04C0-4153-9C14-335CA463B6AD}" type="datetime1">
              <a:rPr lang="ru-RU" noProof="0" smtClean="0"/>
              <a:t>18.12.2022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702109-9DB5-4930-9529-97D0F7F71D9D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1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rtlCol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pPr rtl="0"/>
            <a:r>
              <a:rPr lang="ru-RU" noProof="0"/>
              <a:t>Щелкните заголовок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rtlCol="0" anchor="ctr"/>
          <a:lstStyle>
            <a:lvl1pPr marL="0" indent="0">
              <a:buNone/>
              <a:defRPr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Прямоугольник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77" name="Прямоугольный треугольник 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2" name="Текст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85" name="Текст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83" name="Текст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86" name="Текст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87" name="Дата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88" name="Нижний колонтитул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89" name="Номер слайда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Прямоугольник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20" name="Прямоугольный треугольник 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21" name="Текст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23" name="Текст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132" name="Текст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33" name="Текст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134" name="Текст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35" name="Текст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125" name="Дата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126" name="Нижний колонтитул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127" name="Номер слайда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Прямоугольник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Прямоугольный треугольник 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54" name="Блок-схема: Документ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rtlCol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6" name="Подзаголовок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ru-RU" noProof="0">
                <a:solidFill>
                  <a:schemeClr val="tx2">
                    <a:alpha val="80000"/>
                  </a:schemeClr>
                </a:solidFill>
              </a:rPr>
              <a:t>Образец подзаголовка</a:t>
            </a:r>
          </a:p>
        </p:txBody>
      </p:sp>
      <p:sp>
        <p:nvSpPr>
          <p:cNvPr id="91" name="Дата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7" name="Рисунок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92" name="Нижний колонтитул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93" name="Номер слайда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олилиния: фигура 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Прямоугольный треугольник 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10000"/>
              </a:lnSpc>
            </a:pPr>
            <a:r>
              <a:rPr lang="ru-RU" noProof="0">
                <a:solidFill>
                  <a:schemeClr val="tx2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50" name="Рисунок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51" name="Рисунок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9" name="Объект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2" name="Дата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53" name="Нижний колонтитул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54" name="Номер слайда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5" name="Блок-схема: Документ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42" name="Объект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4" name="Рисунок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9" name="Дата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0" name="Нижний колонтитул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1" name="Номер слайда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Заголовок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/>
          <a:p>
            <a:pPr algn="l"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</a:p>
        </p:txBody>
      </p:sp>
      <p:sp>
        <p:nvSpPr>
          <p:cNvPr id="45" name="Рисунок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6" name="Подзаголовок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>
                <a:latin typeface="Calibri" panose="020F0502020204030204" pitchFamily="34" charset="0"/>
              </a:defRPr>
            </a:lvl1pPr>
          </a:lstStyle>
          <a:p>
            <a:pPr algn="l" rtl="0">
              <a:lnSpc>
                <a:spcPct val="110000"/>
              </a:lnSpc>
              <a:tabLst>
                <a:tab pos="4686300" algn="l"/>
              </a:tabLst>
            </a:pPr>
            <a:r>
              <a:rPr lang="ru-RU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ru-RU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38" name="Объект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ru-RU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37" name="Дата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38" name="Нижний колонтитул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39" name="Номер слайда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3" name="Объект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</a:p>
        </p:txBody>
      </p:sp>
      <p:sp>
        <p:nvSpPr>
          <p:cNvPr id="36" name="Подзаголовок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rtl="0">
              <a:lnSpc>
                <a:spcPct val="110000"/>
              </a:lnSpc>
              <a:tabLst>
                <a:tab pos="4686300" algn="l"/>
              </a:tabLst>
            </a:pPr>
            <a:r>
              <a:rPr lang="ru-RU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Подзаголовок слайда</a:t>
            </a:r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Блок-схема: Документ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4" name="Объект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Блок-схема: Документ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37" name="Дата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38" name="Нижний колонтитул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39" name="Номер слайда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1" name="Объект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20402"/>
            <a:ext cx="12191998" cy="3237598"/>
          </a:xfrm>
        </p:spPr>
        <p:txBody>
          <a:bodyPr rtlCol="0"/>
          <a:lstStyle/>
          <a:p>
            <a:pPr rtl="0"/>
            <a:r>
              <a:rPr lang="ru-RU" sz="2800" dirty="0"/>
              <a:t>Тема: Кодирование видеоинформации в ЭВМ</a:t>
            </a:r>
          </a:p>
        </p:txBody>
      </p:sp>
      <p:pic>
        <p:nvPicPr>
          <p:cNvPr id="6" name="Рисунок 5" descr="Математические вычисления на доске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4277" b="24277"/>
          <a:stretch/>
        </p:blipFill>
        <p:spPr/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64102" y="4057094"/>
            <a:ext cx="2965142" cy="2175029"/>
          </a:xfrm>
        </p:spPr>
        <p:txBody>
          <a:bodyPr rtlCol="0"/>
          <a:lstStyle/>
          <a:p>
            <a:r>
              <a:rPr lang="ru-RU" sz="2000" b="1" dirty="0">
                <a:latin typeface="+mj-lt"/>
                <a:cs typeface="Times New Roman" panose="02020603050405020304" pitchFamily="18" charset="0"/>
              </a:rPr>
              <a:t>Студент: Ощепков Д. В.</a:t>
            </a:r>
          </a:p>
          <a:p>
            <a:r>
              <a:rPr lang="ru-RU" sz="2000" b="1" dirty="0">
                <a:latin typeface="+mj-lt"/>
                <a:cs typeface="Times New Roman" panose="02020603050405020304" pitchFamily="18" charset="0"/>
              </a:rPr>
              <a:t>Группа: НКАбд-02-22 </a:t>
            </a:r>
          </a:p>
          <a:p>
            <a:r>
              <a:rPr lang="ru-RU" sz="2000" b="1" dirty="0">
                <a:latin typeface="+mj-lt"/>
                <a:cs typeface="Times New Roman" panose="02020603050405020304" pitchFamily="18" charset="0"/>
              </a:rPr>
              <a:t>Номер ст. билета: 1132226442</a:t>
            </a: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709266-7BCA-4A7A-99D5-6BAE5706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401"/>
            <a:ext cx="5552414" cy="2727486"/>
          </a:xfrm>
        </p:spPr>
        <p:txBody>
          <a:bodyPr rtlCol="0"/>
          <a:lstStyle/>
          <a:p>
            <a:pPr rtl="0"/>
            <a:r>
              <a:rPr lang="ru-RU" dirty="0"/>
              <a:t>Оглавление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33495" y="983039"/>
            <a:ext cx="5816600" cy="5336799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latin typeface="+mj-lt"/>
              </a:rPr>
              <a:t>1. Изображение </a:t>
            </a:r>
          </a:p>
          <a:p>
            <a:pPr rtl="0"/>
            <a:r>
              <a:rPr lang="ru-RU" dirty="0">
                <a:latin typeface="+mj-lt"/>
              </a:rPr>
              <a:t>	</a:t>
            </a:r>
            <a:r>
              <a:rPr lang="en-US" dirty="0">
                <a:latin typeface="+mj-lt"/>
              </a:rPr>
              <a:t>-</a:t>
            </a:r>
            <a:r>
              <a:rPr lang="ru-RU" dirty="0">
                <a:latin typeface="+mj-lt"/>
              </a:rPr>
              <a:t>Пиксели</a:t>
            </a:r>
          </a:p>
          <a:p>
            <a:pPr rtl="0"/>
            <a:r>
              <a:rPr lang="ru-RU" dirty="0">
                <a:latin typeface="+mj-lt"/>
              </a:rPr>
              <a:t>	</a:t>
            </a:r>
            <a:r>
              <a:rPr lang="en-US" dirty="0">
                <a:latin typeface="+mj-lt"/>
              </a:rPr>
              <a:t>-</a:t>
            </a:r>
            <a:r>
              <a:rPr lang="ru-RU" dirty="0">
                <a:latin typeface="+mj-lt"/>
              </a:rPr>
              <a:t>Глаза человека и цвет</a:t>
            </a:r>
          </a:p>
          <a:p>
            <a:pPr rtl="0"/>
            <a:r>
              <a:rPr lang="ru-RU" dirty="0">
                <a:latin typeface="+mj-lt"/>
              </a:rPr>
              <a:t>	</a:t>
            </a:r>
            <a:r>
              <a:rPr lang="en-US" dirty="0">
                <a:latin typeface="+mj-lt"/>
              </a:rPr>
              <a:t>-</a:t>
            </a:r>
            <a:r>
              <a:rPr lang="ru-RU" dirty="0">
                <a:latin typeface="+mj-lt"/>
              </a:rPr>
              <a:t>Информационный вес цвета</a:t>
            </a:r>
          </a:p>
          <a:p>
            <a:pPr rtl="0"/>
            <a:r>
              <a:rPr lang="ru-RU" dirty="0">
                <a:latin typeface="+mj-lt"/>
              </a:rPr>
              <a:t>	</a:t>
            </a:r>
            <a:r>
              <a:rPr lang="en-US" dirty="0">
                <a:latin typeface="+mj-lt"/>
              </a:rPr>
              <a:t>-</a:t>
            </a:r>
            <a:r>
              <a:rPr lang="ru-RU" dirty="0">
                <a:latin typeface="+mj-lt"/>
              </a:rPr>
              <a:t>Человеческие потребности</a:t>
            </a:r>
          </a:p>
          <a:p>
            <a:pPr rtl="0"/>
            <a:endParaRPr lang="ru-RU" dirty="0">
              <a:latin typeface="+mj-lt"/>
            </a:endParaRPr>
          </a:p>
          <a:p>
            <a:pPr rtl="0"/>
            <a:r>
              <a:rPr lang="ru-RU" dirty="0">
                <a:latin typeface="+mj-lt"/>
              </a:rPr>
              <a:t>2. Видео</a:t>
            </a:r>
          </a:p>
          <a:p>
            <a:pPr rtl="0"/>
            <a:r>
              <a:rPr lang="ru-RU" dirty="0">
                <a:latin typeface="+mj-lt"/>
              </a:rPr>
              <a:t>	</a:t>
            </a:r>
            <a:r>
              <a:rPr lang="en-US" dirty="0">
                <a:latin typeface="+mj-lt"/>
              </a:rPr>
              <a:t>-FPS</a:t>
            </a:r>
            <a:endParaRPr lang="ru-RU" dirty="0">
              <a:latin typeface="+mj-lt"/>
            </a:endParaRPr>
          </a:p>
          <a:p>
            <a:pPr rtl="0"/>
            <a:r>
              <a:rPr lang="ru-RU" dirty="0"/>
              <a:t>	</a:t>
            </a:r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161" y="6319838"/>
            <a:ext cx="4109482" cy="365125"/>
          </a:xfrm>
        </p:spPr>
        <p:txBody>
          <a:bodyPr rtlCol="0"/>
          <a:lstStyle/>
          <a:p>
            <a:pPr rtl="0"/>
            <a:r>
              <a:rPr lang="ru-RU" dirty="0"/>
              <a:t>Кодирование видеоинформации в ЭВМ</a:t>
            </a: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94A41F-C503-492B-ABBF-D7DABDB1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719" y="1315979"/>
            <a:ext cx="2592281" cy="29677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C7FD2F-FD92-4E57-A10F-0C3327C8EBEA}"/>
              </a:ext>
            </a:extLst>
          </p:cNvPr>
          <p:cNvSpPr txBox="1"/>
          <p:nvPr/>
        </p:nvSpPr>
        <p:spPr>
          <a:xfrm>
            <a:off x="9558727" y="4288513"/>
            <a:ext cx="2592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Интересный факт: </a:t>
            </a:r>
          </a:p>
          <a:p>
            <a:r>
              <a:rPr lang="ru-RU" dirty="0">
                <a:latin typeface="+mj-lt"/>
              </a:rPr>
              <a:t>Изображение на заднем плане нарисовала нейросеть, следуя данному описанию:</a:t>
            </a:r>
            <a:r>
              <a:rPr lang="en-US" dirty="0">
                <a:latin typeface="+mj-lt"/>
              </a:rPr>
              <a:t>” </a:t>
            </a:r>
            <a:r>
              <a:rPr lang="ru-RU" dirty="0">
                <a:latin typeface="+mj-lt"/>
              </a:rPr>
              <a:t>Цвет в компьютере</a:t>
            </a:r>
            <a:r>
              <a:rPr lang="en-US" dirty="0">
                <a:latin typeface="+mj-lt"/>
              </a:rPr>
              <a:t>”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4D11CB-C828-44D4-9FF2-2C548E6A6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04" y="3600657"/>
            <a:ext cx="4333156" cy="2564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F5F90C-F92A-44E6-A63B-D13965C0DC29}"/>
              </a:ext>
            </a:extLst>
          </p:cNvPr>
          <p:cNvSpPr txBox="1"/>
          <p:nvPr/>
        </p:nvSpPr>
        <p:spPr>
          <a:xfrm>
            <a:off x="655046" y="168275"/>
            <a:ext cx="49049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Перед  нами 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“</a:t>
            </a:r>
            <a:r>
              <a:rPr lang="ru-RU" sz="2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скелет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”</a:t>
            </a:r>
            <a:r>
              <a:rPr lang="ru-RU" sz="2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изображения, то есть сетка из пикселей. Каждый из пикселей мог бы быть закрашенным или не закрашенным.</a:t>
            </a:r>
          </a:p>
          <a:p>
            <a:r>
              <a:rPr lang="ru-RU" sz="2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Тогда, условно, 0 кодировал бы белый, а 1 черный. Но мы же хотим лицезреть цветные картинки! </a:t>
            </a:r>
          </a:p>
          <a:p>
            <a:r>
              <a:rPr lang="ru-RU" sz="2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Тут и возникает вопрос: 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“</a:t>
            </a:r>
            <a:r>
              <a:rPr lang="ru-RU" sz="2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Как кодировать цветные изображения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?”</a:t>
            </a:r>
            <a:endParaRPr lang="ru-RU" sz="24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06D7A81-2DBC-4524-AD08-BC5B69082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507" y="3595671"/>
            <a:ext cx="4527043" cy="256957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3558048-A7FB-4938-BCB8-BD7415686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507" y="193734"/>
            <a:ext cx="4492100" cy="25695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E70C2D-3CF5-40F0-A367-BA5DC6DF8496}"/>
              </a:ext>
            </a:extLst>
          </p:cNvPr>
          <p:cNvSpPr txBox="1"/>
          <p:nvPr/>
        </p:nvSpPr>
        <p:spPr>
          <a:xfrm>
            <a:off x="5941210" y="2763308"/>
            <a:ext cx="347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Изображение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29BF4E-2588-496A-ADBB-4BB9C3334147}"/>
              </a:ext>
            </a:extLst>
          </p:cNvPr>
          <p:cNvSpPr txBox="1"/>
          <p:nvPr/>
        </p:nvSpPr>
        <p:spPr>
          <a:xfrm>
            <a:off x="6028507" y="6165246"/>
            <a:ext cx="347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Изображение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9C3605-E28B-4111-9CF6-05EB472F36E5}"/>
              </a:ext>
            </a:extLst>
          </p:cNvPr>
          <p:cNvSpPr txBox="1"/>
          <p:nvPr/>
        </p:nvSpPr>
        <p:spPr>
          <a:xfrm>
            <a:off x="655046" y="6136428"/>
            <a:ext cx="347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Изображение 2</a:t>
            </a:r>
          </a:p>
        </p:txBody>
      </p:sp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 rtlCol="0"/>
          <a:lstStyle/>
          <a:p>
            <a:pPr rtl="0"/>
            <a:r>
              <a:rPr lang="ru-RU"/>
              <a:t>Подзаголовок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3929359" cy="6858001"/>
          </a:xfrm>
        </p:spPr>
        <p:txBody>
          <a:bodyPr rtlCol="0"/>
          <a:lstStyle/>
          <a:p>
            <a:pPr rtl="0"/>
            <a:r>
              <a:rPr lang="ru-RU" sz="2400" dirty="0"/>
              <a:t>Как формируется цвет в </a:t>
            </a:r>
            <a:br>
              <a:rPr lang="ru-RU" sz="2400" dirty="0"/>
            </a:br>
            <a:r>
              <a:rPr lang="ru-RU" sz="2400" dirty="0"/>
              <a:t>компьютере</a:t>
            </a:r>
            <a:r>
              <a:rPr lang="en-US" sz="2400" dirty="0"/>
              <a:t>?</a:t>
            </a:r>
            <a:r>
              <a:rPr lang="ru-RU" sz="2400" dirty="0"/>
              <a:t> 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Человеческий глаз состоит</a:t>
            </a:r>
            <a:br>
              <a:rPr lang="ru-RU" sz="2400" dirty="0"/>
            </a:br>
            <a:r>
              <a:rPr lang="ru-RU" sz="2400" dirty="0"/>
              <a:t>из трех типов рецепторов, </a:t>
            </a:r>
            <a:br>
              <a:rPr lang="ru-RU" sz="2400" dirty="0"/>
            </a:br>
            <a:r>
              <a:rPr lang="ru-RU" sz="2400" dirty="0"/>
              <a:t>каждый из которых </a:t>
            </a:r>
            <a:br>
              <a:rPr lang="ru-RU" sz="2400" dirty="0"/>
            </a:br>
            <a:r>
              <a:rPr lang="ru-RU" sz="2400" dirty="0"/>
              <a:t>воспринимает свой цвет.</a:t>
            </a:r>
            <a:br>
              <a:rPr lang="ru-RU" sz="2400" dirty="0"/>
            </a:br>
            <a:r>
              <a:rPr lang="ru-RU" sz="2400" dirty="0"/>
              <a:t>Красный, зеленый и синий.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Аналогично устроен и </a:t>
            </a:r>
            <a:br>
              <a:rPr lang="ru-RU" sz="2400" dirty="0"/>
            </a:br>
            <a:r>
              <a:rPr lang="ru-RU" sz="2400" dirty="0"/>
              <a:t>компьютер. Формально в</a:t>
            </a:r>
            <a:br>
              <a:rPr lang="ru-RU" sz="2400" dirty="0"/>
            </a:br>
            <a:r>
              <a:rPr lang="ru-RU" sz="2400" dirty="0"/>
              <a:t>каждом пикселе есть три </a:t>
            </a:r>
            <a:br>
              <a:rPr lang="ru-RU" sz="2400" dirty="0"/>
            </a:br>
            <a:r>
              <a:rPr lang="ru-RU" sz="2400" dirty="0"/>
              <a:t>лампочки, которые светят с </a:t>
            </a:r>
            <a:br>
              <a:rPr lang="ru-RU" sz="2400" dirty="0"/>
            </a:br>
            <a:r>
              <a:rPr lang="ru-RU" sz="2400" dirty="0"/>
              <a:t>разной интенсивностью, тем </a:t>
            </a:r>
            <a:br>
              <a:rPr lang="ru-RU" sz="2400" dirty="0"/>
            </a:br>
            <a:r>
              <a:rPr lang="ru-RU" sz="2400" dirty="0"/>
              <a:t>самым формируя цвет.</a:t>
            </a:r>
            <a:br>
              <a:rPr lang="ru-RU" sz="2400" dirty="0"/>
            </a:br>
            <a:br>
              <a:rPr lang="ru-RU" sz="2400" dirty="0"/>
            </a:b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BF5E08-44C3-4D81-AB65-9B15346FB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1" y="0"/>
            <a:ext cx="7086599" cy="6858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B06C33-6AB5-4A12-9E4A-964EB9DA20D9}"/>
              </a:ext>
            </a:extLst>
          </p:cNvPr>
          <p:cNvSpPr txBox="1"/>
          <p:nvPr/>
        </p:nvSpPr>
        <p:spPr>
          <a:xfrm>
            <a:off x="537410" y="138896"/>
            <a:ext cx="4817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+mj-lt"/>
              </a:rPr>
              <a:t>Глаза человека и цвет</a:t>
            </a:r>
          </a:p>
        </p:txBody>
      </p: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10485-2C6F-4C74-94E5-0CFD459C5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5605760" cy="6858000"/>
          </a:xfrm>
        </p:spPr>
        <p:txBody>
          <a:bodyPr/>
          <a:lstStyle/>
          <a:p>
            <a:r>
              <a:rPr lang="ru-RU" sz="2400" dirty="0"/>
              <a:t>Различным цветам можно </a:t>
            </a:r>
            <a:br>
              <a:rPr lang="ru-RU" sz="2400" dirty="0"/>
            </a:br>
            <a:r>
              <a:rPr lang="ru-RU" sz="2400" dirty="0"/>
              <a:t>сопоставить различные </a:t>
            </a:r>
            <a:br>
              <a:rPr lang="ru-RU" sz="2400" dirty="0"/>
            </a:br>
            <a:r>
              <a:rPr lang="ru-RU" sz="2400" dirty="0"/>
              <a:t>комбинации нулей и единиц.</a:t>
            </a:r>
            <a:br>
              <a:rPr lang="ru-RU" sz="2400" dirty="0"/>
            </a:br>
            <a:r>
              <a:rPr lang="ru-RU" sz="2400" dirty="0"/>
              <a:t>Чем больше у нас бит в </a:t>
            </a:r>
            <a:br>
              <a:rPr lang="ru-RU" sz="2400" dirty="0"/>
            </a:br>
            <a:r>
              <a:rPr lang="ru-RU" sz="2400" dirty="0"/>
              <a:t>кодировке цвета, тем больше,</a:t>
            </a:r>
            <a:br>
              <a:rPr lang="ru-RU" sz="2400" dirty="0"/>
            </a:br>
            <a:r>
              <a:rPr lang="ru-RU" sz="2400" dirty="0"/>
              <a:t>у нас цветов в палитре, из</a:t>
            </a:r>
            <a:br>
              <a:rPr lang="ru-RU" sz="2400" dirty="0"/>
            </a:br>
            <a:r>
              <a:rPr lang="ru-RU" sz="2400" dirty="0"/>
              <a:t>которой мы берем цвет, так же</a:t>
            </a:r>
            <a:br>
              <a:rPr lang="ru-RU" sz="2400" dirty="0"/>
            </a:br>
            <a:r>
              <a:rPr lang="ru-RU" sz="2400" dirty="0"/>
              <a:t>информационный вес пикселя </a:t>
            </a:r>
            <a:br>
              <a:rPr lang="ru-RU" sz="2400" dirty="0"/>
            </a:br>
            <a:r>
              <a:rPr lang="ru-RU" sz="2400" dirty="0"/>
              <a:t>зависит от того, сколько бит</a:t>
            </a:r>
            <a:br>
              <a:rPr lang="ru-RU" sz="2400" dirty="0"/>
            </a:br>
            <a:r>
              <a:rPr lang="ru-RU" sz="2400" dirty="0"/>
              <a:t>в его кодировке.</a:t>
            </a:r>
            <a:br>
              <a:rPr lang="ru-RU" sz="2400" dirty="0"/>
            </a:br>
            <a:r>
              <a:rPr lang="ru-RU" sz="2400" dirty="0"/>
              <a:t>Существует простая формула,</a:t>
            </a:r>
            <a:br>
              <a:rPr lang="ru-RU" sz="2400" dirty="0"/>
            </a:br>
            <a:r>
              <a:rPr lang="ru-RU" sz="2400" dirty="0"/>
              <a:t>которая определяет связь</a:t>
            </a:r>
            <a:br>
              <a:rPr lang="ru-RU" sz="2400" dirty="0"/>
            </a:br>
            <a:r>
              <a:rPr lang="ru-RU" sz="2400" dirty="0"/>
              <a:t>между количеством цветов</a:t>
            </a:r>
            <a:br>
              <a:rPr lang="ru-RU" sz="2400" dirty="0"/>
            </a:br>
            <a:r>
              <a:rPr lang="ru-RU" sz="2400" dirty="0"/>
              <a:t>и их весом. 2</a:t>
            </a:r>
            <a:r>
              <a:rPr lang="en-US" sz="2400" dirty="0"/>
              <a:t>^</a:t>
            </a:r>
            <a:r>
              <a:rPr lang="en-US" sz="2400" dirty="0" err="1"/>
              <a:t>i</a:t>
            </a:r>
            <a:r>
              <a:rPr lang="en-US" sz="2400" dirty="0"/>
              <a:t>=N</a:t>
            </a:r>
            <a:br>
              <a:rPr lang="ru-RU" sz="2400" dirty="0"/>
            </a:br>
            <a:r>
              <a:rPr lang="en-US" sz="2400" dirty="0"/>
              <a:t>N</a:t>
            </a:r>
            <a:r>
              <a:rPr lang="ru-RU" sz="2400" dirty="0"/>
              <a:t> – количество цветов,              </a:t>
            </a:r>
            <a:br>
              <a:rPr lang="ru-RU" sz="2400" dirty="0"/>
            </a:br>
            <a:r>
              <a:rPr lang="en-US" sz="2400" dirty="0"/>
              <a:t>I – </a:t>
            </a:r>
            <a:r>
              <a:rPr lang="ru-RU" sz="2400" dirty="0"/>
              <a:t>информационный вес цвета.</a:t>
            </a:r>
            <a:br>
              <a:rPr lang="ru-RU" sz="2400" dirty="0"/>
            </a:br>
            <a:r>
              <a:rPr lang="ru-RU" sz="2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BF426-20C3-422D-818F-73F2F53AE1EE}"/>
              </a:ext>
            </a:extLst>
          </p:cNvPr>
          <p:cNvSpPr txBox="1"/>
          <p:nvPr/>
        </p:nvSpPr>
        <p:spPr>
          <a:xfrm>
            <a:off x="8513064" y="5614416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DEE3E-A5AE-48BB-A7E7-6C580F2FFA3F}"/>
              </a:ext>
            </a:extLst>
          </p:cNvPr>
          <p:cNvSpPr txBox="1"/>
          <p:nvPr/>
        </p:nvSpPr>
        <p:spPr>
          <a:xfrm>
            <a:off x="9683496" y="4489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2236DA-E72D-42A9-AEFC-E85E5A19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408" y="3343332"/>
            <a:ext cx="6641592" cy="35146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B0D629-2045-40CD-907D-C71D0A19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408" y="0"/>
            <a:ext cx="6641592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18E085-1A37-4EF5-A4F5-D6569DF7B780}"/>
              </a:ext>
            </a:extLst>
          </p:cNvPr>
          <p:cNvSpPr txBox="1"/>
          <p:nvPr/>
        </p:nvSpPr>
        <p:spPr>
          <a:xfrm>
            <a:off x="297707" y="137481"/>
            <a:ext cx="563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+mj-lt"/>
              </a:rPr>
              <a:t>Информационный вес цвета</a:t>
            </a:r>
          </a:p>
        </p:txBody>
      </p:sp>
    </p:spTree>
    <p:extLst>
      <p:ext uri="{BB962C8B-B14F-4D97-AF65-F5344CB8AC3E}">
        <p14:creationId xmlns:p14="http://schemas.microsoft.com/office/powerpoint/2010/main" val="209433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E4D5F-2A1B-4938-BEA5-728EF400F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15682012" cy="6858000"/>
          </a:xfrm>
        </p:spPr>
        <p:txBody>
          <a:bodyPr/>
          <a:lstStyle/>
          <a:p>
            <a:br>
              <a:rPr lang="ru-RU" sz="2400" dirty="0"/>
            </a:br>
            <a:r>
              <a:rPr lang="ru-RU" sz="2400" dirty="0"/>
              <a:t>Сколько цветов выдают</a:t>
            </a:r>
            <a:br>
              <a:rPr lang="ru-RU" sz="2400" dirty="0"/>
            </a:br>
            <a:r>
              <a:rPr lang="ru-RU" sz="2400" dirty="0"/>
              <a:t>наши компьютеры</a:t>
            </a:r>
            <a:r>
              <a:rPr lang="en-US" sz="2400" dirty="0"/>
              <a:t>?</a:t>
            </a:r>
            <a:br>
              <a:rPr lang="ru-RU" sz="2400" dirty="0"/>
            </a:br>
            <a:r>
              <a:rPr lang="ru-RU" sz="2400" dirty="0"/>
              <a:t>В сущности, человек </a:t>
            </a:r>
            <a:br>
              <a:rPr lang="ru-RU" sz="2400" dirty="0"/>
            </a:br>
            <a:r>
              <a:rPr lang="ru-RU" sz="2400" dirty="0"/>
              <a:t>различает </a:t>
            </a:r>
            <a:r>
              <a:rPr lang="en-US" sz="2400" dirty="0"/>
              <a:t>~100 </a:t>
            </a:r>
            <a:r>
              <a:rPr lang="ru-RU" sz="2400" dirty="0"/>
              <a:t>оттенков </a:t>
            </a:r>
            <a:br>
              <a:rPr lang="ru-RU" sz="2400" dirty="0"/>
            </a:br>
            <a:r>
              <a:rPr lang="ru-RU" sz="2400" dirty="0"/>
              <a:t>каждого цвета, итого,</a:t>
            </a:r>
            <a:br>
              <a:rPr lang="ru-RU" sz="2400" dirty="0"/>
            </a:br>
            <a:r>
              <a:rPr lang="ru-RU" sz="2400" dirty="0"/>
              <a:t>1000000 цветов. То </a:t>
            </a:r>
            <a:br>
              <a:rPr lang="ru-RU" sz="2400" dirty="0"/>
            </a:br>
            <a:r>
              <a:rPr lang="ru-RU" sz="2400" dirty="0"/>
              <a:t>есть человеческие </a:t>
            </a:r>
            <a:br>
              <a:rPr lang="ru-RU" sz="2400" dirty="0"/>
            </a:br>
            <a:r>
              <a:rPr lang="ru-RU" sz="2400" dirty="0"/>
              <a:t>возможности существенно</a:t>
            </a:r>
            <a:br>
              <a:rPr lang="ru-RU" sz="2400" dirty="0"/>
            </a:br>
            <a:r>
              <a:rPr lang="ru-RU" sz="2400" dirty="0"/>
              <a:t>ограничены, поэтому </a:t>
            </a:r>
            <a:br>
              <a:rPr lang="ru-RU" sz="2400" dirty="0"/>
            </a:br>
            <a:r>
              <a:rPr lang="ru-RU" sz="2400" dirty="0"/>
              <a:t>компьютеры достигли </a:t>
            </a:r>
            <a:br>
              <a:rPr lang="ru-RU" sz="2400" dirty="0"/>
            </a:br>
            <a:r>
              <a:rPr lang="ru-RU" sz="2400" dirty="0"/>
              <a:t>необходимого максимума,</a:t>
            </a:r>
            <a:br>
              <a:rPr lang="ru-RU" sz="2400" dirty="0"/>
            </a:br>
            <a:r>
              <a:rPr lang="ru-RU" sz="2400" dirty="0"/>
              <a:t>при этом выдают в 16 раз </a:t>
            </a:r>
            <a:br>
              <a:rPr lang="ru-RU" sz="2400" dirty="0"/>
            </a:br>
            <a:r>
              <a:rPr lang="ru-RU" sz="2400" dirty="0"/>
              <a:t>больше цветов, чем нужно,</a:t>
            </a:r>
            <a:br>
              <a:rPr lang="ru-RU" sz="2400" dirty="0"/>
            </a:br>
            <a:r>
              <a:rPr lang="ru-RU" sz="2400" dirty="0"/>
              <a:t>то есть на один пиксель </a:t>
            </a:r>
            <a:br>
              <a:rPr lang="ru-RU" sz="2400" dirty="0"/>
            </a:br>
            <a:r>
              <a:rPr lang="ru-RU" sz="2400" dirty="0"/>
              <a:t>выделяется 24 бита.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322A76-F46B-4C0F-B082-F75E95AC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73" y="0"/>
            <a:ext cx="80262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9B81CB-ABA2-42DA-8A56-AB5B73AD7E1E}"/>
              </a:ext>
            </a:extLst>
          </p:cNvPr>
          <p:cNvSpPr txBox="1"/>
          <p:nvPr/>
        </p:nvSpPr>
        <p:spPr>
          <a:xfrm>
            <a:off x="193040" y="359330"/>
            <a:ext cx="590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+mj-lt"/>
              </a:rPr>
              <a:t>Человеческие потребности</a:t>
            </a:r>
          </a:p>
        </p:txBody>
      </p:sp>
    </p:spTree>
    <p:extLst>
      <p:ext uri="{BB962C8B-B14F-4D97-AF65-F5344CB8AC3E}">
        <p14:creationId xmlns:p14="http://schemas.microsoft.com/office/powerpoint/2010/main" val="176534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79ED0F-6A57-459C-ABD0-E657A541E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543050"/>
            <a:ext cx="6724650" cy="37719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09BB8-FEC8-486A-B849-9B0C16BD6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15624138" cy="6858000"/>
          </a:xfrm>
        </p:spPr>
        <p:txBody>
          <a:bodyPr/>
          <a:lstStyle/>
          <a:p>
            <a:br>
              <a:rPr lang="ru-RU" sz="2400" dirty="0"/>
            </a:br>
            <a:br>
              <a:rPr lang="ru-RU" sz="2400" dirty="0"/>
            </a:br>
            <a:br>
              <a:rPr lang="ru-RU" sz="2400" dirty="0"/>
            </a:br>
            <a:br>
              <a:rPr lang="ru-RU" sz="2400" dirty="0"/>
            </a:br>
            <a:br>
              <a:rPr lang="ru-RU" sz="2400" dirty="0"/>
            </a:b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Ничего концептуально нового:</a:t>
            </a:r>
            <a:br>
              <a:rPr lang="ru-RU" sz="2400" dirty="0"/>
            </a:br>
            <a:r>
              <a:rPr lang="ru-RU" sz="2400" dirty="0"/>
              <a:t>видео в цифровом формате - это </a:t>
            </a:r>
            <a:br>
              <a:rPr lang="ru-RU" sz="2400" dirty="0"/>
            </a:br>
            <a:r>
              <a:rPr lang="ru-RU" sz="2400" dirty="0"/>
              <a:t>последовательность цифровых</a:t>
            </a:r>
            <a:br>
              <a:rPr lang="ru-RU" sz="2400" dirty="0"/>
            </a:br>
            <a:r>
              <a:rPr lang="ru-RU" sz="2400" dirty="0"/>
              <a:t>изображений по аналогии с</a:t>
            </a:r>
            <a:br>
              <a:rPr lang="ru-RU" sz="2400" dirty="0"/>
            </a:br>
            <a:r>
              <a:rPr lang="ru-RU" sz="2400" dirty="0"/>
              <a:t>кинематографом, которая по сути</a:t>
            </a:r>
            <a:br>
              <a:rPr lang="ru-RU" sz="2400" dirty="0"/>
            </a:br>
            <a:r>
              <a:rPr lang="ru-RU" sz="2400" dirty="0"/>
              <a:t>является последовательностью</a:t>
            </a:r>
            <a:br>
              <a:rPr lang="ru-RU" sz="2400" dirty="0"/>
            </a:br>
            <a:r>
              <a:rPr lang="ru-RU" sz="2400" dirty="0"/>
              <a:t>слайдов, воспроизводимых по очереди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F1150D-45B4-4AEE-BA60-0A50AB75F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91" y="-1"/>
            <a:ext cx="12201891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EEF15F-8EF0-4C3E-BAED-3560AEDCED4C}"/>
              </a:ext>
            </a:extLst>
          </p:cNvPr>
          <p:cNvSpPr txBox="1"/>
          <p:nvPr/>
        </p:nvSpPr>
        <p:spPr>
          <a:xfrm>
            <a:off x="6873948" y="2703015"/>
            <a:ext cx="61003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+mj-lt"/>
              </a:rPr>
              <a:t>Следует определить следующее понятие: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FPS</a:t>
            </a:r>
            <a:r>
              <a:rPr lang="ru-RU" sz="2400" dirty="0">
                <a:solidFill>
                  <a:schemeClr val="bg1"/>
                </a:solidFill>
                <a:latin typeface="+mj-lt"/>
              </a:rPr>
              <a:t> (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frames per second) </a:t>
            </a:r>
            <a:r>
              <a:rPr lang="ru-RU" sz="2400" dirty="0">
                <a:solidFill>
                  <a:schemeClr val="bg1"/>
                </a:solidFill>
                <a:latin typeface="+mj-lt"/>
              </a:rPr>
              <a:t>или же кадровая частота — количество сменяемых кадров за единицу времени в кинематографе, телевидении, компьютерной графике 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49B672-4817-473D-84D9-D8CCF8D4B34A}"/>
              </a:ext>
            </a:extLst>
          </p:cNvPr>
          <p:cNvSpPr txBox="1"/>
          <p:nvPr/>
        </p:nvSpPr>
        <p:spPr>
          <a:xfrm>
            <a:off x="5474769" y="2124043"/>
            <a:ext cx="353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21203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62" y="168275"/>
            <a:ext cx="5465225" cy="2637455"/>
          </a:xfrm>
        </p:spPr>
        <p:txBody>
          <a:bodyPr rtlCol="0"/>
          <a:lstStyle/>
          <a:p>
            <a:pPr rtl="0"/>
            <a:r>
              <a:rPr lang="ru-RU" dirty="0"/>
              <a:t>Спасибо за внимание</a:t>
            </a:r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92" y="3004571"/>
            <a:ext cx="5414255" cy="1560594"/>
          </a:xfrm>
        </p:spPr>
        <p:txBody>
          <a:bodyPr rtlCol="0"/>
          <a:lstStyle/>
          <a:p>
            <a:pPr rtl="0"/>
            <a:r>
              <a:rPr lang="ru-RU" dirty="0">
                <a:latin typeface="+mj-lt"/>
              </a:rPr>
              <a:t>Нейросеть всем говорит: </a:t>
            </a:r>
            <a:r>
              <a:rPr lang="en-US" dirty="0">
                <a:latin typeface="+mj-lt"/>
              </a:rPr>
              <a:t>”</a:t>
            </a:r>
            <a:r>
              <a:rPr lang="ru-RU" dirty="0">
                <a:latin typeface="+mj-lt"/>
              </a:rPr>
              <a:t>До свидания!</a:t>
            </a:r>
            <a:r>
              <a:rPr lang="en-US" dirty="0">
                <a:latin typeface="+mj-lt"/>
              </a:rPr>
              <a:t>”</a:t>
            </a:r>
            <a:endParaRPr lang="ru-RU" dirty="0">
              <a:latin typeface="+mj-lt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00542546-A165-4116-AACF-CCC159384C1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3A3A1B-19BC-4572-B047-254F258CC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545" y="-45422"/>
            <a:ext cx="6858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3892CF-FE79-4B5C-BB63-CF9F394FA461}"/>
              </a:ext>
            </a:extLst>
          </p:cNvPr>
          <p:cNvSpPr txBox="1"/>
          <p:nvPr/>
        </p:nvSpPr>
        <p:spPr>
          <a:xfrm>
            <a:off x="405695" y="253790"/>
            <a:ext cx="5116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А эту картинку нейросеть сгенерировала по такому описанию: </a:t>
            </a:r>
            <a:r>
              <a:rPr lang="en-US" dirty="0">
                <a:latin typeface="+mj-lt"/>
              </a:rPr>
              <a:t>“</a:t>
            </a:r>
            <a:r>
              <a:rPr lang="ru-RU" dirty="0">
                <a:latin typeface="+mj-lt"/>
              </a:rPr>
              <a:t>Злобный компьютер говорит людям</a:t>
            </a:r>
            <a:r>
              <a:rPr lang="en-US" dirty="0">
                <a:latin typeface="+mj-lt"/>
              </a:rPr>
              <a:t>:&lt;</a:t>
            </a:r>
            <a:r>
              <a:rPr lang="ru-RU" dirty="0">
                <a:latin typeface="+mj-lt"/>
              </a:rPr>
              <a:t>До свидания!</a:t>
            </a:r>
            <a:r>
              <a:rPr lang="en-US" dirty="0">
                <a:latin typeface="+mj-lt"/>
              </a:rPr>
              <a:t>&gt;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”</a:t>
            </a:r>
            <a:r>
              <a:rPr lang="ru-RU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607913_TF33780407_Win32.potx" id="{82615611-3AB5-4D98-872A-1E2A17C7FB3F}" vid="{72F3B573-31D2-441B-96D2-4C78B5C5F0F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Sine</Template>
  <TotalTime>261</TotalTime>
  <Words>493</Words>
  <Application>Microsoft Office PowerPoint</Application>
  <PresentationFormat>Широкоэкранный</PresentationFormat>
  <Paragraphs>45</Paragraphs>
  <Slides>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Avenir Next LT Pro</vt:lpstr>
      <vt:lpstr>Calibri</vt:lpstr>
      <vt:lpstr>Posterama</vt:lpstr>
      <vt:lpstr>SineVTI</vt:lpstr>
      <vt:lpstr>Тема: Кодирование видеоинформации в ЭВМ</vt:lpstr>
      <vt:lpstr>Оглавление</vt:lpstr>
      <vt:lpstr>Презентация PowerPoint</vt:lpstr>
      <vt:lpstr>Как формируется цвет в  компьютере?   Человеческий глаз состоит из трех типов рецепторов,  каждый из которых  воспринимает свой цвет. Красный, зеленый и синий.  Аналогично устроен и  компьютер. Формально в каждом пикселе есть три  лампочки, которые светят с  разной интенсивностью, тем  самым формируя цвет.  </vt:lpstr>
      <vt:lpstr>Различным цветам можно  сопоставить различные  комбинации нулей и единиц. Чем больше у нас бит в  кодировке цвета, тем больше, у нас цветов в палитре, из которой мы берем цвет, так же информационный вес пикселя  зависит от того, сколько бит в его кодировке. Существует простая формула, которая определяет связь между количеством цветов и их весом. 2^i=N N – количество цветов,               I – информационный вес цвета.  </vt:lpstr>
      <vt:lpstr> Сколько цветов выдают наши компьютеры? В сущности, человек  различает ~100 оттенков  каждого цвета, итого, 1000000 цветов. То  есть человеческие  возможности существенно ограничены, поэтому  компьютеры достигли  необходимого максимума, при этом выдают в 16 раз  больше цветов, чем нужно, то есть на один пиксель  выделяется 24 бита. </vt:lpstr>
      <vt:lpstr>       Ничего концептуально нового: видео в цифровом формате - это  последовательность цифровых изображений по аналогии с кинематографом, которая по сути является последовательностью слайдов, воспроизводимых по очереди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Кодирование видеоинформации в ЭВМ</dc:title>
  <dc:creator>Oshch Dmitry</dc:creator>
  <cp:lastModifiedBy>Oshch Dmitry</cp:lastModifiedBy>
  <cp:revision>1</cp:revision>
  <dcterms:created xsi:type="dcterms:W3CDTF">2022-12-18T14:24:47Z</dcterms:created>
  <dcterms:modified xsi:type="dcterms:W3CDTF">2022-12-18T18:46:33Z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