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0" r:id="rId6"/>
    <p:sldId id="290" r:id="rId7"/>
    <p:sldId id="373" r:id="rId8"/>
    <p:sldId id="305" r:id="rId9"/>
    <p:sldId id="374" r:id="rId10"/>
    <p:sldId id="377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FF8F27-67EB-401F-B8C0-5A576A7BD14A}" type="datetime1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C6F9E8-04C0-4153-9C14-335CA463B6AD}" type="datetime1">
              <a:rPr lang="ru-RU" noProof="0" smtClean="0"/>
              <a:t>20.02.2025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94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ru-RU" noProof="0"/>
              <a:t>Щелкните заголовок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7" name="Прямоугольный треугольник 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2" name="Текст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5" name="Текст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3" name="Текст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86" name="Текст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87" name="Дата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88" name="Нижний колонтитул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89" name="Номер слайда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0" name="Прямоугольный треугольник 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1" name="Текст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23" name="Текст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2" name="Текст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3" name="Текст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34" name="Текст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Вставьте подзаголовок</a:t>
            </a:r>
          </a:p>
        </p:txBody>
      </p:sp>
      <p:sp>
        <p:nvSpPr>
          <p:cNvPr id="135" name="Текст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Вставьте текст здесь</a:t>
            </a:r>
          </a:p>
        </p:txBody>
      </p:sp>
      <p:sp>
        <p:nvSpPr>
          <p:cNvPr id="125" name="Дата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126" name="Нижний колонтитул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7" name="Номер слайда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Прямоугольный треугольник 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4" name="Блок-схема: Документ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6" name="Подзаголовок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</a:p>
        </p:txBody>
      </p:sp>
      <p:sp>
        <p:nvSpPr>
          <p:cNvPr id="91" name="Дата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92" name="Нижний колонтитул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93" name="Номер слайда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олилиния: фигура 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Прямоугольный треугольник 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50" name="Рисунок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2" name="Дата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53" name="Нижний колонтитул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4" name="Номер слайда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2" name="Объект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9" name="Дата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0" name="Нижний колонтитул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1" name="Номер слайда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Calibri" panose="020F0502020204030204" pitchFamily="34" charset="0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8" name="Объект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ru-RU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3" name="Объект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Прямоугольник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36" name="Подзаголовок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ru-RU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Подзаголовок слайда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40" name="Дата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41" name="Нижний колонтитул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42" name="Номер слайда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4" name="Объект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Блок-схема: Документ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ru-RU" noProof="0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</a:p>
        </p:txBody>
      </p:sp>
      <p:sp>
        <p:nvSpPr>
          <p:cNvPr id="37" name="Дата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02.02.20ГГ</a:t>
            </a:r>
          </a:p>
        </p:txBody>
      </p:sp>
      <p:sp>
        <p:nvSpPr>
          <p:cNvPr id="38" name="Нижний колонтитул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11A71338-8BA2-4C79-A6C5-5A8E30081D0C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41" name="Объект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r>
              <a:rPr lang="ru-RU" sz="2400" dirty="0"/>
              <a:t>Прогнозирование температур физических систем с помощью нейронных сетей. От бенчмарка к реальности в контексте задачи ОИЯИ</a:t>
            </a:r>
          </a:p>
        </p:txBody>
      </p:sp>
      <p:pic>
        <p:nvPicPr>
          <p:cNvPr id="6" name="Рисунок 5" descr="Математические вычисления на доске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66200" y="5094114"/>
            <a:ext cx="6451600" cy="2081213"/>
          </a:xfrm>
        </p:spPr>
        <p:txBody>
          <a:bodyPr rtlCol="0"/>
          <a:lstStyle/>
          <a:p>
            <a:pPr rtl="0"/>
            <a:r>
              <a:rPr lang="ru-RU" dirty="0"/>
              <a:t>Ощепков Д. В. 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2" y="4364292"/>
            <a:ext cx="5552414" cy="2727486"/>
          </a:xfrm>
        </p:spPr>
        <p:txBody>
          <a:bodyPr rtlCol="0"/>
          <a:lstStyle/>
          <a:p>
            <a:pPr rtl="0"/>
            <a:r>
              <a:rPr lang="ru-RU" dirty="0"/>
              <a:t>Повестка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899" y="3514764"/>
            <a:ext cx="7540101" cy="2720975"/>
          </a:xfrm>
        </p:spPr>
        <p:txBody>
          <a:bodyPr rtlCol="0">
            <a:normAutofit fontScale="92500"/>
          </a:bodyPr>
          <a:lstStyle/>
          <a:p>
            <a:pPr rtl="0"/>
            <a:r>
              <a:rPr lang="ru-RU" dirty="0"/>
              <a:t>Формулировка задачи ОИЯИ и сложности в решении</a:t>
            </a:r>
          </a:p>
          <a:p>
            <a:pPr rtl="0"/>
            <a:r>
              <a:rPr lang="ru-RU" dirty="0"/>
              <a:t>Пробы методов и нейросетей на </a:t>
            </a:r>
            <a:r>
              <a:rPr lang="ru-RU" dirty="0" err="1"/>
              <a:t>бэнчмарк</a:t>
            </a:r>
            <a:r>
              <a:rPr lang="ru-RU" dirty="0"/>
              <a:t> </a:t>
            </a:r>
            <a:r>
              <a:rPr lang="ru-RU" dirty="0" err="1"/>
              <a:t>датасете</a:t>
            </a:r>
            <a:r>
              <a:rPr lang="en-US" dirty="0"/>
              <a:t> ETTm1 </a:t>
            </a:r>
            <a:endParaRPr lang="ru-RU" dirty="0"/>
          </a:p>
          <a:p>
            <a:pPr rtl="0"/>
            <a:r>
              <a:rPr lang="ru-RU" dirty="0"/>
              <a:t>Сравнения сетей </a:t>
            </a:r>
          </a:p>
          <a:p>
            <a:pPr rtl="0"/>
            <a:r>
              <a:rPr lang="ru-RU" dirty="0"/>
              <a:t>Запуск нейросетей на </a:t>
            </a:r>
            <a:r>
              <a:rPr lang="en-US" dirty="0" err="1"/>
              <a:t>HybriLIT</a:t>
            </a:r>
            <a:endParaRPr lang="ru-RU" dirty="0"/>
          </a:p>
          <a:p>
            <a:pPr rtl="0"/>
            <a:r>
              <a:rPr lang="ru-RU" dirty="0"/>
              <a:t>Заключение: что нужно сделать для решения задачи ОИЯИ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 dirty="0"/>
              <a:t>19.02.2025</a:t>
            </a: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Практика ОИЯИ</a:t>
            </a: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46D208B-EAE0-4F3D-A667-AF993342F9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3B68EE-FE70-4549-8293-7E7ECCDB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9" y="195264"/>
            <a:ext cx="5860317" cy="3060874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938DD1B-B8CE-4687-82A4-6D1B949748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EDF1A9-A72E-44DF-81C5-0FC1CCA86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946" y="195263"/>
            <a:ext cx="5855554" cy="30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42" y="197147"/>
            <a:ext cx="5410197" cy="1982171"/>
          </a:xfrm>
        </p:spPr>
        <p:txBody>
          <a:bodyPr rtlCol="0"/>
          <a:lstStyle/>
          <a:p>
            <a:pPr rtl="0"/>
            <a:r>
              <a:rPr lang="ru-RU" dirty="0"/>
              <a:t>Задача ОИЯИ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707" y="79787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На месте красных стрелочек сейчас стоят охлаждающие панели. На них же датчики, которые снимают показания температуры выходного воздуха. Задача научиться делать прогнозы этой температуры для предотвращения негативных последствий.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90B547-94F3-489E-B00F-C87DD0C277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5EDFA8-E11E-4B7F-A42D-4E393FB0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55" y="0"/>
            <a:ext cx="6511045" cy="335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39AF1A-D431-45CB-86D7-45160F99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55" y="3291205"/>
            <a:ext cx="6511045" cy="356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C26FB-3B93-4CB0-B40B-2A1AE2F36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99076"/>
            <a:ext cx="5680953" cy="42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041880" cy="6858000"/>
          </a:xfrm>
        </p:spPr>
        <p:txBody>
          <a:bodyPr rtlCol="0"/>
          <a:lstStyle/>
          <a:p>
            <a:pPr rtl="0"/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ETTm1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235403" y="-526710"/>
            <a:ext cx="12214827" cy="6858000"/>
            <a:chOff x="-6214" y="-1"/>
            <a:chExt cx="12214827" cy="6858000"/>
          </a:xfrm>
        </p:grpSpPr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875E6-CF2A-4100-A7AD-2EB58AE1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56" y="283778"/>
            <a:ext cx="6068614" cy="3847922"/>
          </a:xfrm>
          <a:prstGeom prst="rect">
            <a:avLst/>
          </a:prstGeom>
        </p:spPr>
      </p:pic>
      <p:sp>
        <p:nvSpPr>
          <p:cNvPr id="39" name="Объект 11">
            <a:extLst>
              <a:ext uri="{FF2B5EF4-FFF2-40B4-BE49-F238E27FC236}">
                <a16:creationId xmlns:a16="http://schemas.microsoft.com/office/drawing/2014/main" id="{98C6BE41-02CF-45A6-92F7-2CDAD79D249C}"/>
              </a:ext>
            </a:extLst>
          </p:cNvPr>
          <p:cNvSpPr txBox="1">
            <a:spLocks/>
          </p:cNvSpPr>
          <p:nvPr/>
        </p:nvSpPr>
        <p:spPr>
          <a:xfrm>
            <a:off x="486565" y="1528385"/>
            <a:ext cx="5543524" cy="33587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Архитектуры нейронных сетей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</a:t>
            </a:r>
            <a:r>
              <a:rPr lang="ru-RU" dirty="0"/>
              <a:t> (</a:t>
            </a:r>
            <a:r>
              <a:rPr lang="en-US" dirty="0"/>
              <a:t>Informer)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  <a:endParaRPr lang="ru-RU" dirty="0"/>
          </a:p>
        </p:txBody>
      </p:sp>
      <p:sp>
        <p:nvSpPr>
          <p:cNvPr id="40" name="Объект 11">
            <a:extLst>
              <a:ext uri="{FF2B5EF4-FFF2-40B4-BE49-F238E27FC236}">
                <a16:creationId xmlns:a16="http://schemas.microsoft.com/office/drawing/2014/main" id="{7C65DA8F-B2E2-4B61-9E29-81E2E88C0D6A}"/>
              </a:ext>
            </a:extLst>
          </p:cNvPr>
          <p:cNvSpPr txBox="1">
            <a:spLocks/>
          </p:cNvSpPr>
          <p:nvPr/>
        </p:nvSpPr>
        <p:spPr>
          <a:xfrm>
            <a:off x="486565" y="4504394"/>
            <a:ext cx="5543524" cy="33587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Форматы предсказаний через: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Multi-step-ahead </a:t>
            </a:r>
            <a:r>
              <a:rPr lang="ru-RU" dirty="0"/>
              <a:t>(рекурсивный)</a:t>
            </a:r>
            <a:endParaRPr lang="en-US" dirty="0"/>
          </a:p>
        </p:txBody>
      </p:sp>
      <p:sp>
        <p:nvSpPr>
          <p:cNvPr id="41" name="Объект 11">
            <a:extLst>
              <a:ext uri="{FF2B5EF4-FFF2-40B4-BE49-F238E27FC236}">
                <a16:creationId xmlns:a16="http://schemas.microsoft.com/office/drawing/2014/main" id="{C5E7BCD3-F03D-40A9-9C61-025C38B2AD49}"/>
              </a:ext>
            </a:extLst>
          </p:cNvPr>
          <p:cNvSpPr txBox="1">
            <a:spLocks/>
          </p:cNvSpPr>
          <p:nvPr/>
        </p:nvSpPr>
        <p:spPr>
          <a:xfrm>
            <a:off x="5996628" y="4504394"/>
            <a:ext cx="6080757" cy="33587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Входными признаками становятся не только те данные, что есть в </a:t>
            </a:r>
            <a:r>
              <a:rPr lang="ru-RU" dirty="0" err="1"/>
              <a:t>датасете</a:t>
            </a:r>
            <a:r>
              <a:rPr lang="ru-RU" dirty="0"/>
              <a:t>, но и </a:t>
            </a:r>
            <a:r>
              <a:rPr lang="en-US" dirty="0"/>
              <a:t>date </a:t>
            </a:r>
            <a:r>
              <a:rPr lang="ru-RU" dirty="0"/>
              <a:t>разбивается на временные </a:t>
            </a:r>
            <a:r>
              <a:rPr lang="en-US" dirty="0"/>
              <a:t>features</a:t>
            </a:r>
            <a:r>
              <a:rPr lang="ru-RU" dirty="0"/>
              <a:t>, что очень важно в таких задачах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BC087-B000-43F8-ADA0-44C0F95B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56" y="2347989"/>
            <a:ext cx="6068614" cy="223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Объект 11">
            <a:extLst>
              <a:ext uri="{FF2B5EF4-FFF2-40B4-BE49-F238E27FC236}">
                <a16:creationId xmlns:a16="http://schemas.microsoft.com/office/drawing/2014/main" id="{2D5C2A12-F4DC-41B9-9108-D06F8D555EC9}"/>
              </a:ext>
            </a:extLst>
          </p:cNvPr>
          <p:cNvSpPr txBox="1">
            <a:spLocks/>
          </p:cNvSpPr>
          <p:nvPr/>
        </p:nvSpPr>
        <p:spPr>
          <a:xfrm>
            <a:off x="5898541" y="-112692"/>
            <a:ext cx="5543524" cy="33587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Python, </a:t>
            </a:r>
            <a:r>
              <a:rPr lang="en-US" sz="2400" b="1" dirty="0" err="1"/>
              <a:t>Pytorch</a:t>
            </a:r>
            <a:r>
              <a:rPr lang="en-US" sz="2400" b="1" dirty="0"/>
              <a:t>, </a:t>
            </a:r>
            <a:r>
              <a:rPr lang="en-US" sz="2400" b="1" dirty="0" err="1"/>
              <a:t>Sklearn</a:t>
            </a:r>
            <a:endParaRPr lang="en-US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"/>
              <a:t>02.02.20ГГ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Практика ОИЯИ</a:t>
            </a:r>
            <a:endParaRPr lang="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D9163-F57C-417E-B255-60AF2F054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8263" y="-68424"/>
            <a:ext cx="10512425" cy="3906838"/>
          </a:xfrm>
        </p:spPr>
        <p:txBody>
          <a:bodyPr/>
          <a:lstStyle/>
          <a:p>
            <a:r>
              <a:rPr lang="en-US" dirty="0"/>
              <a:t>Transformer 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C1EBA18-42AE-4C1D-9250-7C5509C12DBB}"/>
              </a:ext>
            </a:extLst>
          </p:cNvPr>
          <p:cNvSpPr txBox="1">
            <a:spLocks/>
          </p:cNvSpPr>
          <p:nvPr/>
        </p:nvSpPr>
        <p:spPr>
          <a:xfrm>
            <a:off x="9032192" y="0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</a:t>
            </a:r>
            <a:endParaRPr lang="ru-RU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E9A0851-47C6-43F0-8742-45F82B8C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9" y="333048"/>
            <a:ext cx="6105339" cy="36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B4FA6932-90D6-4939-87A6-C9BFAB655F79}"/>
              </a:ext>
            </a:extLst>
          </p:cNvPr>
          <p:cNvSpPr txBox="1">
            <a:spLocks/>
          </p:cNvSpPr>
          <p:nvPr/>
        </p:nvSpPr>
        <p:spPr>
          <a:xfrm>
            <a:off x="121303" y="409003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Средний </a:t>
            </a:r>
            <a:r>
              <a:rPr lang="en-US" dirty="0"/>
              <a:t>MAPE </a:t>
            </a:r>
            <a:r>
              <a:rPr lang="ru-RU" dirty="0"/>
              <a:t>для всех прогнозов 10.84%</a:t>
            </a:r>
          </a:p>
          <a:p>
            <a:r>
              <a:rPr lang="ru-RU" dirty="0"/>
              <a:t>Время обучения на моем компьютере: 289.19 секунд</a:t>
            </a:r>
          </a:p>
          <a:p>
            <a:r>
              <a:rPr lang="ru-RU" dirty="0"/>
              <a:t>Время на прогон всей тестовой выборки: 0.44 секунд</a:t>
            </a:r>
          </a:p>
          <a:p>
            <a:r>
              <a:rPr lang="ru-RU" dirty="0"/>
              <a:t>Время обучения на </a:t>
            </a:r>
            <a:r>
              <a:rPr lang="en-US" dirty="0" err="1"/>
              <a:t>HybriLIT</a:t>
            </a:r>
            <a:r>
              <a:rPr lang="en-US" dirty="0"/>
              <a:t>: 69.80 </a:t>
            </a:r>
            <a:r>
              <a:rPr lang="ru-RU" dirty="0"/>
              <a:t>секунд</a:t>
            </a:r>
          </a:p>
          <a:p>
            <a:r>
              <a:rPr lang="ru-RU" dirty="0"/>
              <a:t>Время на прогон всей тестовой выборки: 0.13 секунд</a:t>
            </a:r>
          </a:p>
          <a:p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11FFA2A5-05CA-4F00-86BE-8E96867964B8}"/>
              </a:ext>
            </a:extLst>
          </p:cNvPr>
          <p:cNvSpPr txBox="1">
            <a:spLocks/>
          </p:cNvSpPr>
          <p:nvPr/>
        </p:nvSpPr>
        <p:spPr>
          <a:xfrm>
            <a:off x="6192251" y="409003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Средний </a:t>
            </a:r>
            <a:r>
              <a:rPr lang="en-US" dirty="0"/>
              <a:t>MAPE </a:t>
            </a:r>
            <a:r>
              <a:rPr lang="ru-RU" dirty="0"/>
              <a:t>для всех прогнозов 12.498%</a:t>
            </a:r>
          </a:p>
          <a:p>
            <a:r>
              <a:rPr lang="ru-RU" dirty="0"/>
              <a:t>Время обучения на моем компьютере: 142.72 секунд</a:t>
            </a:r>
          </a:p>
          <a:p>
            <a:r>
              <a:rPr lang="ru-RU" dirty="0"/>
              <a:t>Время на прогон всей тестовой выборки: 0.33 секунд</a:t>
            </a:r>
          </a:p>
          <a:p>
            <a:r>
              <a:rPr lang="ru-RU" dirty="0"/>
              <a:t>Время обучения на </a:t>
            </a:r>
            <a:r>
              <a:rPr lang="en-US" dirty="0" err="1"/>
              <a:t>HybriLIT</a:t>
            </a:r>
            <a:r>
              <a:rPr lang="en-US" dirty="0"/>
              <a:t>: </a:t>
            </a:r>
            <a:r>
              <a:rPr lang="ru-RU" dirty="0"/>
              <a:t>33</a:t>
            </a:r>
            <a:r>
              <a:rPr lang="en-US" dirty="0"/>
              <a:t>.</a:t>
            </a:r>
            <a:r>
              <a:rPr lang="ru-RU" dirty="0"/>
              <a:t>54</a:t>
            </a:r>
            <a:r>
              <a:rPr lang="en-US" dirty="0"/>
              <a:t> </a:t>
            </a:r>
            <a:r>
              <a:rPr lang="ru-RU" dirty="0"/>
              <a:t>секунд</a:t>
            </a:r>
          </a:p>
          <a:p>
            <a:r>
              <a:rPr lang="ru-RU" dirty="0"/>
              <a:t>Время на прогон всей тестовой выборки: 0.10 секунд</a:t>
            </a:r>
          </a:p>
          <a:p>
            <a:endParaRPr lang="ru-RU" dirty="0"/>
          </a:p>
        </p:txBody>
      </p:sp>
      <p:pic>
        <p:nvPicPr>
          <p:cNvPr id="3083" name="Picture 11">
            <a:extLst>
              <a:ext uri="{FF2B5EF4-FFF2-40B4-BE49-F238E27FC236}">
                <a16:creationId xmlns:a16="http://schemas.microsoft.com/office/drawing/2014/main" id="{5D0DE995-7297-423A-B50C-71B4DF11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048"/>
            <a:ext cx="6105339" cy="36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/>
              <a:t>02.02.20ГГ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ADDC51B-E997-47CE-8FA4-EC672B919A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24181" y="-107686"/>
            <a:ext cx="9621076" cy="3334804"/>
          </a:xfrm>
        </p:spPr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FBE433-3432-4D64-A120-6E2715AB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02" y="3557270"/>
            <a:ext cx="6131298" cy="33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8C96B13-EFA0-43AB-B43D-C25FE0FF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437" y="254391"/>
            <a:ext cx="6141563" cy="33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бъект 8">
            <a:extLst>
              <a:ext uri="{FF2B5EF4-FFF2-40B4-BE49-F238E27FC236}">
                <a16:creationId xmlns:a16="http://schemas.microsoft.com/office/drawing/2014/main" id="{35A7E830-4E3A-4F0B-A6DD-884FB82AA5EC}"/>
              </a:ext>
            </a:extLst>
          </p:cNvPr>
          <p:cNvSpPr txBox="1">
            <a:spLocks/>
          </p:cNvSpPr>
          <p:nvPr/>
        </p:nvSpPr>
        <p:spPr>
          <a:xfrm>
            <a:off x="2094488" y="-89403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Transformer</a:t>
            </a:r>
            <a:endParaRPr lang="ru-RU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290F8CF-CF77-4311-A177-D9049551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55122"/>
            <a:ext cx="6050437" cy="33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F2F6E78-3BE7-4889-BDEF-0426C576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391"/>
            <a:ext cx="6060702" cy="33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60">
            <a:extLst>
              <a:ext uri="{FF2B5EF4-FFF2-40B4-BE49-F238E27FC236}">
                <a16:creationId xmlns:a16="http://schemas.microsoft.com/office/drawing/2014/main" id="{55596801-CC0E-43E4-8CA7-9D135179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2" y="54877"/>
            <a:ext cx="11235252" cy="1162258"/>
          </a:xfrm>
        </p:spPr>
        <p:txBody>
          <a:bodyPr rtlCol="0"/>
          <a:lstStyle/>
          <a:p>
            <a:pPr rtl="0"/>
            <a:r>
              <a:rPr lang="ru-RU" dirty="0"/>
              <a:t>Что нужно, чтобы решить задачу ОИЯИ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79A8E3F-93D9-4537-8EDE-FDC549A23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2717" y="1084500"/>
            <a:ext cx="5924641" cy="772972"/>
          </a:xfrm>
        </p:spPr>
        <p:txBody>
          <a:bodyPr rtlCol="0"/>
          <a:lstStyle/>
          <a:p>
            <a:pPr rtl="0"/>
            <a:r>
              <a:rPr lang="ru-RU" b="0" dirty="0"/>
              <a:t>Данные, которые возможно уже получить сейчас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1B07174-78A3-4D00-8D26-99F6F12FA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2716" y="2170082"/>
            <a:ext cx="5617627" cy="3119437"/>
          </a:xfrm>
        </p:spPr>
        <p:txBody>
          <a:bodyPr rtlCol="0"/>
          <a:lstStyle/>
          <a:p>
            <a:pPr rtl="0"/>
            <a:r>
              <a:rPr lang="ru-RU" sz="2400" dirty="0">
                <a:latin typeface="+mj-lt"/>
              </a:rPr>
              <a:t>История температуры в помещении</a:t>
            </a:r>
          </a:p>
          <a:p>
            <a:pPr rtl="0"/>
            <a:r>
              <a:rPr lang="ru-RU" sz="2400" dirty="0">
                <a:latin typeface="+mj-lt"/>
              </a:rPr>
              <a:t>История влажности в помещении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03793655-91A1-4DC7-8B5C-450BC4EBF7F6}"/>
              </a:ext>
            </a:extLst>
          </p:cNvPr>
          <p:cNvSpPr txBox="1">
            <a:spLocks/>
          </p:cNvSpPr>
          <p:nvPr/>
        </p:nvSpPr>
        <p:spPr>
          <a:xfrm>
            <a:off x="601656" y="1028735"/>
            <a:ext cx="4673600" cy="77297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Идея в том, что нужно больше временных рядов, объясняющих целевой ряд, аналогично задаче с </a:t>
            </a:r>
            <a:r>
              <a:rPr lang="ru-RU" b="0" dirty="0" err="1"/>
              <a:t>датасета</a:t>
            </a:r>
            <a:r>
              <a:rPr lang="ru-RU" b="0" dirty="0"/>
              <a:t> </a:t>
            </a:r>
            <a:r>
              <a:rPr lang="en-US" b="0" dirty="0"/>
              <a:t>ETTm1</a:t>
            </a:r>
            <a:endParaRPr lang="ru-RU" b="0" dirty="0"/>
          </a:p>
        </p:txBody>
      </p:sp>
      <p:sp>
        <p:nvSpPr>
          <p:cNvPr id="19" name="Текст 7">
            <a:extLst>
              <a:ext uri="{FF2B5EF4-FFF2-40B4-BE49-F238E27FC236}">
                <a16:creationId xmlns:a16="http://schemas.microsoft.com/office/drawing/2014/main" id="{82BEAF85-1851-4CD5-BAC7-A12E2320566A}"/>
              </a:ext>
            </a:extLst>
          </p:cNvPr>
          <p:cNvSpPr txBox="1">
            <a:spLocks/>
          </p:cNvSpPr>
          <p:nvPr/>
        </p:nvSpPr>
        <p:spPr>
          <a:xfrm>
            <a:off x="5972718" y="3729800"/>
            <a:ext cx="5924640" cy="77297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/>
              <a:t>Данные, которые теоретически можно получить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AC4666CF-5DB2-4742-B05F-38EDA04BC4F8}"/>
              </a:ext>
            </a:extLst>
          </p:cNvPr>
          <p:cNvSpPr txBox="1">
            <a:spLocks/>
          </p:cNvSpPr>
          <p:nvPr/>
        </p:nvSpPr>
        <p:spPr>
          <a:xfrm>
            <a:off x="5972716" y="4815381"/>
            <a:ext cx="5617627" cy="3119437"/>
          </a:xfrm>
          <a:prstGeom prst="rect">
            <a:avLst/>
          </a:prstGeom>
        </p:spPr>
        <p:txBody>
          <a:bodyPr rtlCol="0"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latin typeface="+mj-lt"/>
              </a:rPr>
              <a:t>Уровень нагрузки на кластере</a:t>
            </a:r>
          </a:p>
          <a:p>
            <a:r>
              <a:rPr lang="ru-RU" sz="2400" dirty="0">
                <a:latin typeface="+mj-lt"/>
              </a:rPr>
              <a:t>Количество человек в очереди</a:t>
            </a:r>
          </a:p>
          <a:p>
            <a:r>
              <a:rPr lang="ru-RU" sz="2400" dirty="0">
                <a:latin typeface="+mj-lt"/>
              </a:rPr>
              <a:t>И много другой информации с кондиционеров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BB1F66-AFC5-4D20-9601-C7D457FB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597271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4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ru-RU" dirty="0"/>
              <a:t>Спасибо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rtlCol="0"/>
          <a:lstStyle/>
          <a:p>
            <a:pPr rtl="0"/>
            <a:r>
              <a:rPr lang="ru-RU" dirty="0"/>
              <a:t>Ощепков Дмитрий Владимирович, РУДН, НФИ01-22</a:t>
            </a:r>
          </a:p>
          <a:p>
            <a:r>
              <a:rPr lang="ru-RU" dirty="0"/>
              <a:t>под руководством Геннадия Алексеевича </a:t>
            </a:r>
            <a:r>
              <a:rPr lang="ru-RU" dirty="0" err="1"/>
              <a:t>Ососкова</a:t>
            </a:r>
            <a:endParaRPr lang="ru-RU" dirty="0"/>
          </a:p>
          <a:p>
            <a:r>
              <a:rPr lang="ru-RU" dirty="0"/>
              <a:t>с советами Евгения </a:t>
            </a:r>
            <a:r>
              <a:rPr lang="ru-RU" dirty="0" err="1"/>
              <a:t>Талочки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ru-RU" dirty="0"/>
              <a:t>19.02.2025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ru-RU" dirty="0"/>
              <a:t>Практика ОИЯИ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3_TF33780407_Win32.potx" id="{82615611-3AB5-4D98-872A-1E2A17C7FB3F}" vid="{72F3B573-31D2-441B-96D2-4C78B5C5F0F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Sine</Template>
  <TotalTime>396</TotalTime>
  <Words>329</Words>
  <Application>Microsoft Office PowerPoint</Application>
  <PresentationFormat>Широкоэкранный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Posterama</vt:lpstr>
      <vt:lpstr>SineVTI</vt:lpstr>
      <vt:lpstr>Прогнозирование температур физических систем с помощью нейронных сетей. От бенчмарка к реальности в контексте задачи ОИЯИ</vt:lpstr>
      <vt:lpstr>Повестка</vt:lpstr>
      <vt:lpstr>Задача ОИЯИ</vt:lpstr>
      <vt:lpstr>Датасет ETTm1</vt:lpstr>
      <vt:lpstr>Презентация PowerPoint</vt:lpstr>
      <vt:lpstr>Презентация PowerPoint</vt:lpstr>
      <vt:lpstr>Что нужно, чтобы решить задачу ОИЯИ?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температур физических систем с помощью нейронных сетей. От бенчмарка к реальности в контексте задачи ОИЯИ</dc:title>
  <dc:creator>Oshch Dmitry</dc:creator>
  <cp:lastModifiedBy>Oshch Dmitry</cp:lastModifiedBy>
  <cp:revision>2</cp:revision>
  <dcterms:created xsi:type="dcterms:W3CDTF">2025-02-18T16:22:59Z</dcterms:created>
  <dcterms:modified xsi:type="dcterms:W3CDTF">2025-02-19T21:52:43Z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