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</p:sldIdLst>
  <p:sldSz cx="10693400" cy="7562850"/>
  <p:notesSz cx="10693400" cy="7562850"/>
  <p:defaultTextStyle>
    <a:defPPr>
      <a:defRPr kern="0"/>
    </a:defPPr>
  </p:defaultTextStyle>
  <p:extLst>
    <p:ext uri="{521415D9-36F7-43E2-AB2F-B90AF26B5E84}">
      <p14:sectionLst xmlns:p14="http://schemas.microsoft.com/office/powerpoint/2010/main">
        <p14:section name="Default Section" id="{00CACE26-4A11-4338-A7A0-13203E22C7A6}">
          <p14:sldIdLst>
            <p14:sldId id="256"/>
            <p14:sldId id="257"/>
            <p14:sldId id="258"/>
            <p14:sldId id="259"/>
            <p14:sldId id="260"/>
            <p14:sldId id="261"/>
            <p14:sldId id="264"/>
            <p14:sldId id="265"/>
          </p14:sldIdLst>
        </p14:section>
        <p14:section name="Untitled Section" id="{0E0FEA6A-DBBC-4E82-9702-832E55FD7AF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34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87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A058E-0DA8-4B3A-AE09-D86A14BAC0ED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93E48-0D12-4056-840A-232FCD643A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129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93E48-0D12-4056-840A-232FCD643A0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380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rgbClr val="70AC97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28343B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70AC97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8343B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70AC97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70AC97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44068" y="772668"/>
            <a:ext cx="10148570" cy="6014085"/>
          </a:xfrm>
          <a:custGeom>
            <a:avLst/>
            <a:gdLst/>
            <a:ahLst/>
            <a:cxnLst/>
            <a:rect l="l" t="t" r="r" b="b"/>
            <a:pathLst>
              <a:path w="10148570" h="6014084">
                <a:moveTo>
                  <a:pt x="0" y="6013703"/>
                </a:moveTo>
                <a:lnTo>
                  <a:pt x="10148316" y="6013703"/>
                </a:lnTo>
                <a:lnTo>
                  <a:pt x="10148316" y="0"/>
                </a:lnTo>
                <a:lnTo>
                  <a:pt x="0" y="0"/>
                </a:lnTo>
                <a:lnTo>
                  <a:pt x="0" y="6013703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772668"/>
            <a:ext cx="544195" cy="6014085"/>
          </a:xfrm>
          <a:custGeom>
            <a:avLst/>
            <a:gdLst/>
            <a:ahLst/>
            <a:cxnLst/>
            <a:rect l="l" t="t" r="r" b="b"/>
            <a:pathLst>
              <a:path w="544195" h="6014084">
                <a:moveTo>
                  <a:pt x="544067" y="6013703"/>
                </a:moveTo>
                <a:lnTo>
                  <a:pt x="0" y="6013703"/>
                </a:lnTo>
                <a:lnTo>
                  <a:pt x="0" y="0"/>
                </a:lnTo>
                <a:lnTo>
                  <a:pt x="544067" y="0"/>
                </a:lnTo>
                <a:lnTo>
                  <a:pt x="544067" y="6013703"/>
                </a:lnTo>
                <a:close/>
              </a:path>
            </a:pathLst>
          </a:custGeom>
          <a:solidFill>
            <a:srgbClr val="2834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4085" y="1590288"/>
            <a:ext cx="9323070" cy="739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rgbClr val="70AC97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0718" y="1771943"/>
            <a:ext cx="4459605" cy="2231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28343B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94447" y="772668"/>
            <a:ext cx="3298190" cy="6014085"/>
          </a:xfrm>
          <a:custGeom>
            <a:avLst/>
            <a:gdLst/>
            <a:ahLst/>
            <a:cxnLst/>
            <a:rect l="l" t="t" r="r" b="b"/>
            <a:pathLst>
              <a:path w="3298190" h="6014084">
                <a:moveTo>
                  <a:pt x="3297936" y="6013703"/>
                </a:moveTo>
                <a:lnTo>
                  <a:pt x="0" y="6013703"/>
                </a:lnTo>
                <a:lnTo>
                  <a:pt x="0" y="0"/>
                </a:lnTo>
                <a:lnTo>
                  <a:pt x="3297936" y="0"/>
                </a:lnTo>
                <a:lnTo>
                  <a:pt x="3297936" y="6013703"/>
                </a:lnTo>
                <a:close/>
              </a:path>
            </a:pathLst>
          </a:custGeom>
          <a:solidFill>
            <a:srgbClr val="70AC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72668"/>
            <a:ext cx="544195" cy="6014085"/>
          </a:xfrm>
          <a:custGeom>
            <a:avLst/>
            <a:gdLst/>
            <a:ahLst/>
            <a:cxnLst/>
            <a:rect l="l" t="t" r="r" b="b"/>
            <a:pathLst>
              <a:path w="544195" h="6014084">
                <a:moveTo>
                  <a:pt x="544067" y="6013703"/>
                </a:moveTo>
                <a:lnTo>
                  <a:pt x="0" y="6013703"/>
                </a:lnTo>
                <a:lnTo>
                  <a:pt x="0" y="0"/>
                </a:lnTo>
                <a:lnTo>
                  <a:pt x="544067" y="0"/>
                </a:lnTo>
                <a:lnTo>
                  <a:pt x="544067" y="6013703"/>
                </a:lnTo>
                <a:close/>
              </a:path>
            </a:pathLst>
          </a:custGeom>
          <a:solidFill>
            <a:srgbClr val="28343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6033515" y="1507236"/>
            <a:ext cx="4139565" cy="4897120"/>
            <a:chOff x="6033515" y="1507236"/>
            <a:chExt cx="4139565" cy="48971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6207" y="1641348"/>
              <a:ext cx="3672839" cy="454456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630411" y="5020055"/>
              <a:ext cx="1542415" cy="1384300"/>
            </a:xfrm>
            <a:custGeom>
              <a:avLst/>
              <a:gdLst/>
              <a:ahLst/>
              <a:cxnLst/>
              <a:rect l="l" t="t" r="r" b="b"/>
              <a:pathLst>
                <a:path w="1542415" h="1384300">
                  <a:moveTo>
                    <a:pt x="1542287" y="1383792"/>
                  </a:moveTo>
                  <a:lnTo>
                    <a:pt x="0" y="1383792"/>
                  </a:lnTo>
                  <a:lnTo>
                    <a:pt x="1542287" y="0"/>
                  </a:lnTo>
                  <a:lnTo>
                    <a:pt x="1542287" y="1383792"/>
                  </a:lnTo>
                  <a:close/>
                </a:path>
              </a:pathLst>
            </a:custGeom>
            <a:solidFill>
              <a:srgbClr val="2834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33515" y="1507236"/>
              <a:ext cx="1143000" cy="1026160"/>
            </a:xfrm>
            <a:custGeom>
              <a:avLst/>
              <a:gdLst/>
              <a:ahLst/>
              <a:cxnLst/>
              <a:rect l="l" t="t" r="r" b="b"/>
              <a:pathLst>
                <a:path w="1143000" h="1026160">
                  <a:moveTo>
                    <a:pt x="0" y="1025652"/>
                  </a:moveTo>
                  <a:lnTo>
                    <a:pt x="0" y="0"/>
                  </a:lnTo>
                  <a:lnTo>
                    <a:pt x="1142999" y="0"/>
                  </a:lnTo>
                  <a:lnTo>
                    <a:pt x="0" y="1025652"/>
                  </a:lnTo>
                  <a:close/>
                </a:path>
              </a:pathLst>
            </a:custGeom>
            <a:solidFill>
              <a:srgbClr val="B6E6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829490" y="1615605"/>
            <a:ext cx="4459605" cy="2231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95"/>
              </a:spcBef>
            </a:pPr>
            <a:r>
              <a:rPr spc="-330" dirty="0"/>
              <a:t>Revolutionizing </a:t>
            </a:r>
            <a:r>
              <a:rPr spc="-250" dirty="0"/>
              <a:t>Agriculture</a:t>
            </a:r>
            <a:r>
              <a:rPr spc="-370" dirty="0"/>
              <a:t> </a:t>
            </a:r>
            <a:r>
              <a:rPr spc="-355" dirty="0"/>
              <a:t>with </a:t>
            </a:r>
            <a:r>
              <a:rPr spc="-525" dirty="0"/>
              <a:t>IoT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48868" y="4257883"/>
            <a:ext cx="4757893" cy="214417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716915">
              <a:spcBef>
                <a:spcPts val="1605"/>
              </a:spcBef>
            </a:pPr>
            <a:r>
              <a:rPr lang="en-IN" sz="1900" b="1" u="sng" dirty="0">
                <a:solidFill>
                  <a:srgbClr val="28343B"/>
                </a:solidFill>
                <a:latin typeface="Arial"/>
                <a:cs typeface="Arial"/>
              </a:rPr>
              <a:t>Presented</a:t>
            </a:r>
            <a:r>
              <a:rPr lang="en-IN" sz="1900" b="1" u="sng" spc="55" dirty="0">
                <a:solidFill>
                  <a:srgbClr val="28343B"/>
                </a:solidFill>
                <a:latin typeface="Arial"/>
                <a:cs typeface="Arial"/>
              </a:rPr>
              <a:t> </a:t>
            </a:r>
            <a:r>
              <a:rPr lang="en-IN" sz="1900" b="1" u="sng" dirty="0">
                <a:solidFill>
                  <a:srgbClr val="28343B"/>
                </a:solidFill>
                <a:latin typeface="Arial"/>
                <a:cs typeface="Arial"/>
              </a:rPr>
              <a:t>By</a:t>
            </a:r>
            <a:r>
              <a:rPr sz="1900" b="1" u="sng" dirty="0">
                <a:solidFill>
                  <a:srgbClr val="28343B"/>
                </a:solidFill>
                <a:latin typeface="Arial"/>
                <a:cs typeface="Arial"/>
              </a:rPr>
              <a:t>:</a:t>
            </a:r>
            <a:r>
              <a:rPr lang="en-IN" sz="1900" b="1" u="sng" dirty="0">
                <a:solidFill>
                  <a:srgbClr val="28343B"/>
                </a:solidFill>
                <a:latin typeface="Arial"/>
                <a:cs typeface="Arial"/>
              </a:rPr>
              <a:t> Team </a:t>
            </a:r>
            <a:r>
              <a:rPr lang="en-IN" sz="1900" b="1" u="sng" dirty="0" err="1">
                <a:solidFill>
                  <a:srgbClr val="28343B"/>
                </a:solidFill>
                <a:latin typeface="Arial"/>
                <a:cs typeface="Arial"/>
              </a:rPr>
              <a:t>LOLLogic</a:t>
            </a:r>
            <a:endParaRPr lang="en-IN" sz="1900" b="1" u="sng" dirty="0">
              <a:solidFill>
                <a:srgbClr val="28343B"/>
              </a:solidFill>
              <a:latin typeface="Arial"/>
              <a:cs typeface="Arial"/>
            </a:endParaRPr>
          </a:p>
          <a:p>
            <a:pPr marL="469900" marR="716915" indent="-457200">
              <a:spcBef>
                <a:spcPts val="1605"/>
              </a:spcBef>
              <a:buFont typeface="+mj-lt"/>
              <a:buAutoNum type="arabicPeriod"/>
            </a:pPr>
            <a:r>
              <a:rPr lang="en-IN" sz="1600" b="1" dirty="0">
                <a:solidFill>
                  <a:srgbClr val="28343B"/>
                </a:solidFill>
                <a:latin typeface="Arial"/>
                <a:cs typeface="Arial"/>
              </a:rPr>
              <a:t>Harsh Doshi (EXTC TE)</a:t>
            </a:r>
          </a:p>
          <a:p>
            <a:pPr marL="469900" marR="716915" indent="-457200">
              <a:spcBef>
                <a:spcPts val="1605"/>
              </a:spcBef>
              <a:buFont typeface="+mj-lt"/>
              <a:buAutoNum type="arabicPeriod"/>
            </a:pPr>
            <a:r>
              <a:rPr lang="en-IN" sz="1600" b="1" dirty="0">
                <a:solidFill>
                  <a:srgbClr val="28343B"/>
                </a:solidFill>
                <a:latin typeface="Arial"/>
                <a:cs typeface="Arial"/>
              </a:rPr>
              <a:t>Shubham </a:t>
            </a:r>
            <a:r>
              <a:rPr lang="en-IN" sz="1600" b="1" dirty="0" err="1">
                <a:solidFill>
                  <a:srgbClr val="28343B"/>
                </a:solidFill>
                <a:latin typeface="Arial"/>
                <a:cs typeface="Arial"/>
              </a:rPr>
              <a:t>Bhimavat</a:t>
            </a:r>
            <a:r>
              <a:rPr lang="en-IN" sz="1600" b="1" dirty="0">
                <a:solidFill>
                  <a:srgbClr val="28343B"/>
                </a:solidFill>
                <a:latin typeface="Arial"/>
                <a:cs typeface="Arial"/>
              </a:rPr>
              <a:t> (EXTC TE)</a:t>
            </a:r>
          </a:p>
          <a:p>
            <a:pPr marL="469900" marR="716915" indent="-457200">
              <a:spcBef>
                <a:spcPts val="1605"/>
              </a:spcBef>
              <a:buFont typeface="+mj-lt"/>
              <a:buAutoNum type="arabicPeriod"/>
            </a:pPr>
            <a:r>
              <a:rPr lang="en-IN" sz="1600" b="1" dirty="0">
                <a:solidFill>
                  <a:srgbClr val="28343B"/>
                </a:solidFill>
                <a:latin typeface="Arial"/>
                <a:cs typeface="Arial"/>
              </a:rPr>
              <a:t>Shreya Pathak (EXTC TE)</a:t>
            </a:r>
          </a:p>
          <a:p>
            <a:pPr marL="469900" marR="716915" indent="-457200">
              <a:spcBef>
                <a:spcPts val="1605"/>
              </a:spcBef>
              <a:buFont typeface="+mj-lt"/>
              <a:buAutoNum type="arabicPeriod"/>
            </a:pPr>
            <a:r>
              <a:rPr lang="en-IN" sz="1600" b="1" dirty="0">
                <a:solidFill>
                  <a:srgbClr val="28343B"/>
                </a:solidFill>
                <a:latin typeface="Arial"/>
                <a:cs typeface="Arial"/>
              </a:rPr>
              <a:t>Khushi Dalal (CSE-IOT TE)</a:t>
            </a:r>
            <a:endParaRPr sz="1600" b="1" dirty="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21179" y="1063752"/>
            <a:ext cx="299121" cy="29912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8868" y="890016"/>
            <a:ext cx="851915" cy="59782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074009" y="1160790"/>
            <a:ext cx="1092200" cy="353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5740">
              <a:lnSpc>
                <a:spcPts val="775"/>
              </a:lnSpc>
              <a:spcBef>
                <a:spcPts val="105"/>
              </a:spcBef>
            </a:pPr>
            <a:r>
              <a:rPr sz="700" spc="240" dirty="0">
                <a:latin typeface="Arial"/>
                <a:cs typeface="Arial"/>
              </a:rPr>
              <a:t>DJSCE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ts val="1795"/>
              </a:lnSpc>
            </a:pPr>
            <a:r>
              <a:rPr sz="1550" spc="265" dirty="0">
                <a:solidFill>
                  <a:srgbClr val="05BCDD"/>
                </a:solidFill>
                <a:latin typeface="Tahoma"/>
                <a:cs typeface="Tahoma"/>
              </a:rPr>
              <a:t>IETE-</a:t>
            </a:r>
            <a:r>
              <a:rPr sz="1550" spc="375" dirty="0">
                <a:solidFill>
                  <a:srgbClr val="05BCDD"/>
                </a:solidFill>
                <a:latin typeface="Tahoma"/>
                <a:cs typeface="Tahoma"/>
              </a:rPr>
              <a:t>iSF</a:t>
            </a:r>
            <a:endParaRPr sz="15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3980" y="1031747"/>
            <a:ext cx="245364" cy="23621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4360" y="894588"/>
            <a:ext cx="678179" cy="47243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73757" y="1101344"/>
            <a:ext cx="866140" cy="2876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63195">
              <a:lnSpc>
                <a:spcPts val="605"/>
              </a:lnSpc>
              <a:spcBef>
                <a:spcPts val="110"/>
              </a:spcBef>
            </a:pPr>
            <a:r>
              <a:rPr sz="550" spc="195" dirty="0">
                <a:latin typeface="Arial"/>
                <a:cs typeface="Arial"/>
              </a:rPr>
              <a:t>DJSCE</a:t>
            </a:r>
            <a:endParaRPr sz="550" dirty="0">
              <a:latin typeface="Arial"/>
              <a:cs typeface="Arial"/>
            </a:endParaRPr>
          </a:p>
          <a:p>
            <a:pPr marL="12700">
              <a:lnSpc>
                <a:spcPts val="1445"/>
              </a:lnSpc>
            </a:pPr>
            <a:r>
              <a:rPr sz="1250" spc="200" dirty="0">
                <a:solidFill>
                  <a:srgbClr val="05BCDD"/>
                </a:solidFill>
                <a:latin typeface="Tahoma"/>
                <a:cs typeface="Tahoma"/>
              </a:rPr>
              <a:t>IETE-</a:t>
            </a:r>
            <a:r>
              <a:rPr sz="1250" spc="270" dirty="0">
                <a:solidFill>
                  <a:srgbClr val="05BCDD"/>
                </a:solidFill>
                <a:latin typeface="Tahoma"/>
                <a:cs typeface="Tahoma"/>
              </a:rPr>
              <a:t>iSF</a:t>
            </a:r>
            <a:endParaRPr sz="125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9556" y="1433616"/>
            <a:ext cx="3298825" cy="739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650" spc="-345" dirty="0"/>
              <a:t>Introduction</a:t>
            </a:r>
            <a:endParaRPr sz="4650" dirty="0"/>
          </a:p>
        </p:txBody>
      </p:sp>
      <p:sp>
        <p:nvSpPr>
          <p:cNvPr id="7" name="object 7"/>
          <p:cNvSpPr txBox="1"/>
          <p:nvPr/>
        </p:nvSpPr>
        <p:spPr>
          <a:xfrm>
            <a:off x="1019555" y="2652966"/>
            <a:ext cx="9127745" cy="3708708"/>
          </a:xfrm>
          <a:prstGeom prst="rect">
            <a:avLst/>
          </a:prstGeom>
          <a:solidFill>
            <a:srgbClr val="28343B"/>
          </a:solidFill>
          <a:effectLst>
            <a:softEdge rad="0"/>
          </a:effectLst>
        </p:spPr>
        <p:txBody>
          <a:bodyPr vert="horz" wrap="square" lIns="0" tIns="228600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1800"/>
              </a:spcBef>
            </a:pPr>
            <a:r>
              <a:rPr lang="en-US" sz="2800" b="1" i="0" u="sng" dirty="0">
                <a:solidFill>
                  <a:srgbClr val="E3E3E3"/>
                </a:solidFill>
                <a:effectLst/>
                <a:latin typeface="Google Sans"/>
              </a:rPr>
              <a:t>Problem Statement:</a:t>
            </a:r>
            <a:br>
              <a:rPr lang="en-US" sz="2400" b="1" i="0" dirty="0">
                <a:solidFill>
                  <a:srgbClr val="E3E3E3"/>
                </a:solidFill>
                <a:effectLst/>
                <a:latin typeface="Google Sans"/>
              </a:rPr>
            </a:br>
            <a:endParaRPr lang="en-US" sz="2400" b="1" i="0" dirty="0">
              <a:solidFill>
                <a:srgbClr val="E3E3E3"/>
              </a:solidFill>
              <a:effectLst/>
              <a:latin typeface="Google Sans"/>
            </a:endParaRPr>
          </a:p>
          <a:p>
            <a:pPr marL="320040" algn="just">
              <a:lnSpc>
                <a:spcPct val="100000"/>
              </a:lnSpc>
              <a:spcBef>
                <a:spcPts val="1800"/>
              </a:spcBef>
            </a:pPr>
            <a:r>
              <a:rPr lang="en-US" sz="2400" b="0" i="0" dirty="0">
                <a:solidFill>
                  <a:srgbClr val="E3E3E3"/>
                </a:solidFill>
                <a:effectLst/>
                <a:latin typeface="Google Sans"/>
              </a:rPr>
              <a:t>Traditionally, farmers rely on experience and limited information to make crucial decisions, leading to </a:t>
            </a:r>
            <a:r>
              <a:rPr lang="en-US" sz="2400" b="1" i="0" dirty="0">
                <a:solidFill>
                  <a:srgbClr val="E3E3E3"/>
                </a:solidFill>
                <a:effectLst/>
                <a:latin typeface="Google Sans"/>
              </a:rPr>
              <a:t>uncertain harvests and potential losses</a:t>
            </a:r>
            <a:r>
              <a:rPr lang="en-US" sz="2400" b="0" i="0" dirty="0">
                <a:solidFill>
                  <a:srgbClr val="E3E3E3"/>
                </a:solidFill>
                <a:effectLst/>
                <a:latin typeface="Google Sans"/>
              </a:rPr>
              <a:t>. This lack of </a:t>
            </a:r>
            <a:r>
              <a:rPr lang="en-US" sz="2400" b="1" i="0" dirty="0">
                <a:solidFill>
                  <a:srgbClr val="E3E3E3"/>
                </a:solidFill>
                <a:effectLst/>
                <a:latin typeface="Google Sans"/>
              </a:rPr>
              <a:t>data-driven insights</a:t>
            </a:r>
            <a:r>
              <a:rPr lang="en-US" sz="2400" b="0" i="0" dirty="0">
                <a:solidFill>
                  <a:srgbClr val="E3E3E3"/>
                </a:solidFill>
                <a:effectLst/>
                <a:latin typeface="Google Sans"/>
              </a:rPr>
              <a:t> hinders </a:t>
            </a:r>
            <a:r>
              <a:rPr lang="en-US" sz="2400" b="1" i="0" dirty="0">
                <a:solidFill>
                  <a:srgbClr val="E3E3E3"/>
                </a:solidFill>
                <a:effectLst/>
                <a:latin typeface="Google Sans"/>
              </a:rPr>
              <a:t>optimal resource allocation and risk management</a:t>
            </a:r>
            <a:r>
              <a:rPr lang="en-US" sz="2400" b="0" i="0" dirty="0">
                <a:solidFill>
                  <a:srgbClr val="E3E3E3"/>
                </a:solidFill>
                <a:effectLst/>
                <a:latin typeface="Google Sans"/>
              </a:rPr>
              <a:t>, creating a significant challenge for </a:t>
            </a:r>
            <a:r>
              <a:rPr lang="en-US" sz="2400" b="1" i="0" dirty="0">
                <a:solidFill>
                  <a:srgbClr val="E3E3E3"/>
                </a:solidFill>
                <a:effectLst/>
                <a:latin typeface="Google Sans"/>
              </a:rPr>
              <a:t>sustainable and profitable agriculture</a:t>
            </a:r>
            <a:r>
              <a:rPr lang="en-US" sz="2400" b="0" i="0" dirty="0">
                <a:solidFill>
                  <a:srgbClr val="E3E3E3"/>
                </a:solidFill>
                <a:effectLst/>
                <a:latin typeface="Google Sans"/>
              </a:rPr>
              <a:t>.</a:t>
            </a:r>
          </a:p>
          <a:p>
            <a:pPr marL="320040">
              <a:lnSpc>
                <a:spcPct val="100000"/>
              </a:lnSpc>
              <a:spcBef>
                <a:spcPts val="1800"/>
              </a:spcBef>
            </a:pPr>
            <a:endParaRPr lang="en-US" sz="2400" i="0" dirty="0">
              <a:solidFill>
                <a:srgbClr val="E3E3E3"/>
              </a:solidFill>
              <a:effectLst/>
              <a:latin typeface="Google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371600" y="1590675"/>
            <a:ext cx="9321800" cy="73818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650" spc="-235" dirty="0"/>
              <a:t>Addressing</a:t>
            </a:r>
            <a:r>
              <a:rPr sz="4650" spc="-315" dirty="0"/>
              <a:t> </a:t>
            </a:r>
            <a:r>
              <a:rPr sz="4650" spc="-250" dirty="0"/>
              <a:t>Agricultural</a:t>
            </a:r>
            <a:r>
              <a:rPr sz="4650" spc="-330" dirty="0"/>
              <a:t> </a:t>
            </a:r>
            <a:r>
              <a:rPr sz="4650" spc="-295" dirty="0"/>
              <a:t>Challenges</a:t>
            </a:r>
            <a:endParaRPr sz="4650"/>
          </a:p>
        </p:txBody>
      </p:sp>
      <p:sp>
        <p:nvSpPr>
          <p:cNvPr id="3" name="object 3"/>
          <p:cNvSpPr txBox="1"/>
          <p:nvPr/>
        </p:nvSpPr>
        <p:spPr>
          <a:xfrm>
            <a:off x="1259113" y="2638425"/>
            <a:ext cx="8892215" cy="3643945"/>
          </a:xfrm>
          <a:prstGeom prst="rect">
            <a:avLst/>
          </a:prstGeom>
          <a:solidFill>
            <a:srgbClr val="28343B"/>
          </a:solidFill>
        </p:spPr>
        <p:txBody>
          <a:bodyPr vert="horz" wrap="square" lIns="0" tIns="255904" rIns="0" bIns="0" rtlCol="0">
            <a:sp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effectLst/>
                <a:latin typeface="Google Sans"/>
              </a:rPr>
              <a:t>Erratic weather:</a:t>
            </a:r>
            <a:r>
              <a:rPr lang="en-US" sz="2000" b="1" dirty="0">
                <a:solidFill>
                  <a:schemeClr val="bg1"/>
                </a:solidFill>
                <a:latin typeface="Google Sans"/>
              </a:rPr>
              <a:t>  </a:t>
            </a:r>
            <a:r>
              <a:rPr lang="en-US" sz="2000" dirty="0">
                <a:solidFill>
                  <a:schemeClr val="bg1"/>
                </a:solidFill>
                <a:effectLst/>
                <a:latin typeface="Google Sans"/>
              </a:rPr>
              <a:t>Climate volatility cripples farmers' ability to choose the right crops, leading to unpredictable harvests and financial instability.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effectLst/>
              <a:latin typeface="Google Sans"/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effectLst/>
                <a:latin typeface="Google Sans"/>
              </a:rPr>
              <a:t>Blind decision-making:</a:t>
            </a:r>
            <a:r>
              <a:rPr lang="en-US" sz="2000" dirty="0">
                <a:solidFill>
                  <a:schemeClr val="bg1"/>
                </a:solidFill>
                <a:effectLst/>
                <a:latin typeface="Google Sans"/>
              </a:rPr>
              <a:t>   Lack of regular data-driven insights forces farmers and companies to gamble decisions, jeopardizing their livelihoods. 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effectLst/>
              <a:latin typeface="Google Sans"/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effectLst/>
                <a:latin typeface="Google Sans"/>
              </a:rPr>
              <a:t>Financial hardship:</a:t>
            </a:r>
            <a:r>
              <a:rPr lang="en-US" sz="2000" dirty="0">
                <a:solidFill>
                  <a:schemeClr val="bg1"/>
                </a:solidFill>
                <a:effectLst/>
                <a:latin typeface="Google Sans"/>
              </a:rPr>
              <a:t>   Affordability &amp; access gaps leave small companies &amp; farmers behind, hampering progress despite available solutions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effectLst/>
              <a:latin typeface="Google Sans"/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Google Sans"/>
              </a:rPr>
              <a:t>Lack of user-friendly tools:</a:t>
            </a:r>
            <a:r>
              <a:rPr lang="en-US" sz="2000" b="0" i="0" dirty="0">
                <a:solidFill>
                  <a:srgbClr val="E3E3E3"/>
                </a:solidFill>
                <a:effectLst/>
                <a:latin typeface="Google Sans"/>
              </a:rPr>
              <a:t>  Many tools present a </a:t>
            </a:r>
            <a:r>
              <a:rPr lang="en-US" sz="2000" i="0" dirty="0">
                <a:solidFill>
                  <a:srgbClr val="E3E3E3"/>
                </a:solidFill>
                <a:effectLst/>
                <a:latin typeface="Google Sans"/>
              </a:rPr>
              <a:t>significant technical barrier</a:t>
            </a:r>
            <a:r>
              <a:rPr lang="en-US" sz="2000" b="0" i="0" dirty="0">
                <a:solidFill>
                  <a:srgbClr val="E3E3E3"/>
                </a:solidFill>
                <a:effectLst/>
                <a:latin typeface="Google Sans"/>
              </a:rPr>
              <a:t>, discouraging use by farmers and companies</a:t>
            </a:r>
            <a:endParaRPr lang="en-US" sz="2000" b="1" dirty="0">
              <a:solidFill>
                <a:schemeClr val="bg1"/>
              </a:solidFill>
              <a:latin typeface="Google San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3980" y="1031747"/>
            <a:ext cx="245364" cy="23621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4360" y="894588"/>
            <a:ext cx="678179" cy="47243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73757" y="1101344"/>
            <a:ext cx="866140" cy="2876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63195">
              <a:lnSpc>
                <a:spcPts val="605"/>
              </a:lnSpc>
              <a:spcBef>
                <a:spcPts val="110"/>
              </a:spcBef>
            </a:pPr>
            <a:r>
              <a:rPr sz="550" spc="195" dirty="0">
                <a:latin typeface="Arial"/>
                <a:cs typeface="Arial"/>
              </a:rPr>
              <a:t>DJSCE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ts val="1445"/>
              </a:lnSpc>
            </a:pPr>
            <a:r>
              <a:rPr sz="1250" spc="200" dirty="0">
                <a:solidFill>
                  <a:srgbClr val="05BCDD"/>
                </a:solidFill>
                <a:latin typeface="Tahoma"/>
                <a:cs typeface="Tahoma"/>
              </a:rPr>
              <a:t>IETE-</a:t>
            </a:r>
            <a:r>
              <a:rPr sz="1250" spc="270" dirty="0">
                <a:solidFill>
                  <a:srgbClr val="05BCDD"/>
                </a:solidFill>
                <a:latin typeface="Tahoma"/>
                <a:cs typeface="Tahoma"/>
              </a:rPr>
              <a:t>iSF</a:t>
            </a:r>
            <a:endParaRPr sz="1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4268" y="1793239"/>
            <a:ext cx="887095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0" dirty="0"/>
              <a:t>Our</a:t>
            </a:r>
            <a:r>
              <a:rPr spc="-400" dirty="0"/>
              <a:t> </a:t>
            </a:r>
            <a:r>
              <a:rPr spc="-380" dirty="0"/>
              <a:t>IoT-</a:t>
            </a:r>
            <a:r>
              <a:rPr spc="-254" dirty="0"/>
              <a:t>Based</a:t>
            </a:r>
            <a:r>
              <a:rPr spc="-365" dirty="0"/>
              <a:t> </a:t>
            </a:r>
            <a:r>
              <a:rPr spc="-240" dirty="0"/>
              <a:t>Agriculture</a:t>
            </a:r>
            <a:r>
              <a:rPr spc="-415" dirty="0"/>
              <a:t> </a:t>
            </a:r>
            <a:r>
              <a:rPr spc="-290" dirty="0"/>
              <a:t>Solution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3980" y="1031747"/>
            <a:ext cx="245364" cy="2362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4360" y="894588"/>
            <a:ext cx="678179" cy="47243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73757" y="1101344"/>
            <a:ext cx="866140" cy="2876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63195">
              <a:lnSpc>
                <a:spcPts val="605"/>
              </a:lnSpc>
              <a:spcBef>
                <a:spcPts val="110"/>
              </a:spcBef>
            </a:pPr>
            <a:r>
              <a:rPr sz="550" spc="195" dirty="0">
                <a:latin typeface="Arial"/>
                <a:cs typeface="Arial"/>
              </a:rPr>
              <a:t>DJSCE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ts val="1445"/>
              </a:lnSpc>
            </a:pPr>
            <a:r>
              <a:rPr sz="1250" spc="200" dirty="0">
                <a:solidFill>
                  <a:srgbClr val="05BCDD"/>
                </a:solidFill>
                <a:latin typeface="Tahoma"/>
                <a:cs typeface="Tahoma"/>
              </a:rPr>
              <a:t>IETE-</a:t>
            </a:r>
            <a:r>
              <a:rPr sz="1250" spc="270" dirty="0">
                <a:solidFill>
                  <a:srgbClr val="05BCDD"/>
                </a:solidFill>
                <a:latin typeface="Tahoma"/>
                <a:cs typeface="Tahoma"/>
              </a:rPr>
              <a:t>iSF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4240" y="2938665"/>
            <a:ext cx="8884920" cy="3342582"/>
          </a:xfrm>
          <a:prstGeom prst="rect">
            <a:avLst/>
          </a:prstGeom>
          <a:solidFill>
            <a:srgbClr val="28343B"/>
          </a:solidFill>
        </p:spPr>
        <p:txBody>
          <a:bodyPr vert="horz" wrap="square" lIns="0" tIns="257175" rIns="0" bIns="0" rtlCol="0">
            <a:spAutoFit/>
          </a:bodyPr>
          <a:lstStyle/>
          <a:p>
            <a:pPr marL="251460">
              <a:lnSpc>
                <a:spcPct val="100000"/>
              </a:lnSpc>
              <a:spcBef>
                <a:spcPts val="2025"/>
              </a:spcBef>
            </a:pPr>
            <a:r>
              <a:rPr lang="en-IN" sz="2350" b="1" u="sng" spc="65" dirty="0">
                <a:solidFill>
                  <a:srgbClr val="FFFFFF"/>
                </a:solidFill>
                <a:latin typeface="Arial"/>
                <a:cs typeface="Arial"/>
              </a:rPr>
              <a:t>Solution:</a:t>
            </a:r>
            <a:r>
              <a:rPr lang="en-IN" sz="235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</a:p>
          <a:p>
            <a:pPr marL="251460">
              <a:lnSpc>
                <a:spcPct val="100000"/>
              </a:lnSpc>
              <a:spcBef>
                <a:spcPts val="2025"/>
              </a:spcBef>
            </a:pPr>
            <a:r>
              <a:rPr lang="en-US" sz="2400" b="0" i="0" dirty="0">
                <a:solidFill>
                  <a:srgbClr val="E3E3E3"/>
                </a:solidFill>
                <a:effectLst/>
                <a:latin typeface="Google Sans"/>
              </a:rPr>
              <a:t>This solution deploys a sensor network to capture real-time, multi-parameter data. This data stream feeds a machine learning model, predicting crop health and yield accurately. No need for technical expertise - you get clear, actionable insights to optimize decisions and maximize yield, while minimizing risk.</a:t>
            </a:r>
          </a:p>
          <a:p>
            <a:pPr marL="251460">
              <a:lnSpc>
                <a:spcPct val="100000"/>
              </a:lnSpc>
              <a:spcBef>
                <a:spcPts val="2025"/>
              </a:spcBef>
            </a:pPr>
            <a:endParaRPr sz="23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3">
            <a:extLst>
              <a:ext uri="{FF2B5EF4-FFF2-40B4-BE49-F238E27FC236}">
                <a16:creationId xmlns:a16="http://schemas.microsoft.com/office/drawing/2014/main" id="{3C899C8B-9AE3-8CE2-D5A1-B10FA2791AAE}"/>
              </a:ext>
            </a:extLst>
          </p:cNvPr>
          <p:cNvSpPr txBox="1"/>
          <p:nvPr/>
        </p:nvSpPr>
        <p:spPr>
          <a:xfrm>
            <a:off x="5346337" y="2333625"/>
            <a:ext cx="4442969" cy="3861954"/>
          </a:xfrm>
          <a:prstGeom prst="rect">
            <a:avLst/>
          </a:prstGeom>
          <a:solidFill>
            <a:srgbClr val="28343B"/>
          </a:solidFill>
        </p:spPr>
        <p:txBody>
          <a:bodyPr vert="horz" wrap="square" lIns="0" tIns="255904" rIns="0" bIns="0" rtlCol="0">
            <a:spAutoFit/>
          </a:bodyPr>
          <a:lstStyle/>
          <a:p>
            <a:pPr marL="575945" indent="-342900">
              <a:lnSpc>
                <a:spcPct val="100000"/>
              </a:lnSpc>
              <a:spcBef>
                <a:spcPts val="2014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8343B"/>
                </a:solidFill>
                <a:effectLst/>
                <a:latin typeface="Google Sans"/>
              </a:rPr>
              <a:t>Array of Sensors gather data,</a:t>
            </a:r>
          </a:p>
          <a:p>
            <a:pPr marL="575945" indent="-342900">
              <a:lnSpc>
                <a:spcPct val="100000"/>
              </a:lnSpc>
              <a:spcBef>
                <a:spcPts val="2014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8343B"/>
                </a:solidFill>
                <a:latin typeface="Google Sans"/>
              </a:rPr>
              <a:t>F</a:t>
            </a:r>
            <a:r>
              <a:rPr lang="en-US" sz="2400" b="0" i="0" dirty="0">
                <a:solidFill>
                  <a:srgbClr val="28343B"/>
                </a:solidFill>
                <a:effectLst/>
                <a:latin typeface="Google Sans"/>
              </a:rPr>
              <a:t>eeding a secure database. </a:t>
            </a:r>
          </a:p>
          <a:p>
            <a:pPr marL="575945" indent="-342900">
              <a:lnSpc>
                <a:spcPct val="100000"/>
              </a:lnSpc>
              <a:spcBef>
                <a:spcPts val="2014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8343B"/>
                </a:solidFill>
                <a:effectLst/>
                <a:latin typeface="Google Sans"/>
              </a:rPr>
              <a:t>A trained ML model analyzes it and predicts future </a:t>
            </a:r>
            <a:r>
              <a:rPr lang="en-US" sz="2400" b="0" i="0" dirty="0" err="1">
                <a:solidFill>
                  <a:srgbClr val="28343B"/>
                </a:solidFill>
                <a:effectLst/>
                <a:latin typeface="Google Sans"/>
              </a:rPr>
              <a:t>yeilds</a:t>
            </a:r>
            <a:r>
              <a:rPr lang="en-US" sz="2400" b="0" i="0" dirty="0">
                <a:solidFill>
                  <a:srgbClr val="28343B"/>
                </a:solidFill>
                <a:effectLst/>
                <a:latin typeface="Google Sans"/>
              </a:rPr>
              <a:t>. </a:t>
            </a:r>
          </a:p>
          <a:p>
            <a:pPr marL="575945" indent="-342900">
              <a:lnSpc>
                <a:spcPct val="100000"/>
              </a:lnSpc>
              <a:spcBef>
                <a:spcPts val="2014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8343B"/>
                </a:solidFill>
                <a:effectLst/>
                <a:latin typeface="Google Sans"/>
              </a:rPr>
              <a:t>Data visualizations to the User Device.</a:t>
            </a:r>
            <a:endParaRPr lang="en-IN" sz="2400" dirty="0">
              <a:solidFill>
                <a:srgbClr val="28343B"/>
              </a:solidFill>
              <a:latin typeface="Arial"/>
              <a:cs typeface="Arial"/>
            </a:endParaRPr>
          </a:p>
          <a:p>
            <a:pPr marL="233045">
              <a:lnSpc>
                <a:spcPct val="100000"/>
              </a:lnSpc>
              <a:spcBef>
                <a:spcPts val="2014"/>
              </a:spcBef>
            </a:pPr>
            <a:endParaRPr lang="en-IN" sz="235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731" y="1416748"/>
            <a:ext cx="554291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/>
              <a:t>System</a:t>
            </a:r>
            <a:r>
              <a:rPr spc="-385" dirty="0"/>
              <a:t> </a:t>
            </a:r>
            <a:r>
              <a:rPr spc="-165" dirty="0"/>
              <a:t>Architecture: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3368" y="2333625"/>
            <a:ext cx="4442969" cy="3861954"/>
          </a:xfrm>
          <a:prstGeom prst="rect">
            <a:avLst/>
          </a:prstGeom>
          <a:solidFill>
            <a:srgbClr val="28343B"/>
          </a:solidFill>
        </p:spPr>
        <p:txBody>
          <a:bodyPr vert="horz" wrap="square" lIns="0" tIns="255904" rIns="0" bIns="0" rtlCol="0">
            <a:spAutoFit/>
          </a:bodyPr>
          <a:lstStyle/>
          <a:p>
            <a:pPr marL="575945" indent="-342900">
              <a:lnSpc>
                <a:spcPct val="100000"/>
              </a:lnSpc>
              <a:spcBef>
                <a:spcPts val="2014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E3E3E3"/>
                </a:solidFill>
                <a:effectLst/>
                <a:latin typeface="Google Sans"/>
              </a:rPr>
              <a:t>Array of Sensors gather data,</a:t>
            </a:r>
          </a:p>
          <a:p>
            <a:pPr marL="575945" indent="-342900">
              <a:lnSpc>
                <a:spcPct val="100000"/>
              </a:lnSpc>
              <a:spcBef>
                <a:spcPts val="2014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3E3E3"/>
                </a:solidFill>
                <a:latin typeface="Google Sans"/>
              </a:rPr>
              <a:t>F</a:t>
            </a:r>
            <a:r>
              <a:rPr lang="en-US" sz="2400" b="0" i="0" dirty="0">
                <a:solidFill>
                  <a:srgbClr val="E3E3E3"/>
                </a:solidFill>
                <a:effectLst/>
                <a:latin typeface="Google Sans"/>
              </a:rPr>
              <a:t>eeding a secure database. </a:t>
            </a:r>
          </a:p>
          <a:p>
            <a:pPr marL="575945" indent="-342900">
              <a:lnSpc>
                <a:spcPct val="100000"/>
              </a:lnSpc>
              <a:spcBef>
                <a:spcPts val="2014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E3E3E3"/>
                </a:solidFill>
                <a:effectLst/>
                <a:latin typeface="Google Sans"/>
              </a:rPr>
              <a:t>A trained ML model analyzes it and predicts future </a:t>
            </a:r>
            <a:r>
              <a:rPr lang="en-US" sz="2400" b="0" i="0" dirty="0" err="1">
                <a:solidFill>
                  <a:srgbClr val="E3E3E3"/>
                </a:solidFill>
                <a:effectLst/>
                <a:latin typeface="Google Sans"/>
              </a:rPr>
              <a:t>yeilds</a:t>
            </a:r>
            <a:r>
              <a:rPr lang="en-US" sz="2400" b="0" i="0" dirty="0">
                <a:solidFill>
                  <a:srgbClr val="E3E3E3"/>
                </a:solidFill>
                <a:effectLst/>
                <a:latin typeface="Google Sans"/>
              </a:rPr>
              <a:t>. </a:t>
            </a:r>
          </a:p>
          <a:p>
            <a:pPr marL="575945" indent="-342900">
              <a:lnSpc>
                <a:spcPct val="100000"/>
              </a:lnSpc>
              <a:spcBef>
                <a:spcPts val="2014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E3E3E3"/>
                </a:solidFill>
                <a:effectLst/>
                <a:latin typeface="Google Sans"/>
              </a:rPr>
              <a:t>Data visualizations to the User Device.</a:t>
            </a:r>
            <a:endParaRPr lang="en-IN" sz="2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33045">
              <a:lnSpc>
                <a:spcPct val="100000"/>
              </a:lnSpc>
              <a:spcBef>
                <a:spcPts val="2014"/>
              </a:spcBef>
            </a:pPr>
            <a:endParaRPr lang="en-IN" sz="235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3980" y="1031747"/>
            <a:ext cx="245364" cy="2362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4360" y="894588"/>
            <a:ext cx="678179" cy="47243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73757" y="1101344"/>
            <a:ext cx="866140" cy="2876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63195">
              <a:lnSpc>
                <a:spcPts val="605"/>
              </a:lnSpc>
              <a:spcBef>
                <a:spcPts val="110"/>
              </a:spcBef>
            </a:pPr>
            <a:r>
              <a:rPr sz="550" spc="195" dirty="0">
                <a:latin typeface="Arial"/>
                <a:cs typeface="Arial"/>
              </a:rPr>
              <a:t>DJSCE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ts val="1445"/>
              </a:lnSpc>
            </a:pPr>
            <a:r>
              <a:rPr sz="1250" spc="200" dirty="0">
                <a:solidFill>
                  <a:srgbClr val="05BCDD"/>
                </a:solidFill>
                <a:latin typeface="Tahoma"/>
                <a:cs typeface="Tahoma"/>
              </a:rPr>
              <a:t>IETE-</a:t>
            </a:r>
            <a:r>
              <a:rPr sz="1250" spc="270" dirty="0">
                <a:solidFill>
                  <a:srgbClr val="05BCDD"/>
                </a:solidFill>
                <a:latin typeface="Tahoma"/>
                <a:cs typeface="Tahoma"/>
              </a:rPr>
              <a:t>iSF</a:t>
            </a:r>
            <a:endParaRPr sz="1250">
              <a:latin typeface="Tahoma"/>
              <a:cs typeface="Tahoma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E5C23B-7E71-13F7-BFB3-D942F6EA4C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337" y="2333625"/>
            <a:ext cx="4414330" cy="358152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0"/>
              </a:spcBef>
            </a:pPr>
            <a:r>
              <a:rPr spc="-310" dirty="0"/>
              <a:t>Key</a:t>
            </a:r>
            <a:r>
              <a:rPr spc="-390" dirty="0"/>
              <a:t> </a:t>
            </a:r>
            <a:r>
              <a:rPr spc="-290" dirty="0"/>
              <a:t>Components: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3449" y="2726109"/>
            <a:ext cx="8884920" cy="983603"/>
          </a:xfrm>
          <a:prstGeom prst="rect">
            <a:avLst/>
          </a:prstGeom>
          <a:solidFill>
            <a:srgbClr val="28343B"/>
          </a:solidFill>
        </p:spPr>
        <p:txBody>
          <a:bodyPr vert="horz" wrap="square" lIns="0" tIns="257810" rIns="0" bIns="0" rtlCol="0">
            <a:spAutoFit/>
          </a:bodyPr>
          <a:lstStyle/>
          <a:p>
            <a:pPr marL="172085">
              <a:lnSpc>
                <a:spcPct val="100000"/>
              </a:lnSpc>
              <a:spcBef>
                <a:spcPts val="2030"/>
              </a:spcBef>
            </a:pPr>
            <a:r>
              <a:rPr sz="2350" spc="60" dirty="0">
                <a:solidFill>
                  <a:srgbClr val="FFFFFF"/>
                </a:solidFill>
                <a:latin typeface="Arial"/>
                <a:cs typeface="Arial"/>
              </a:rPr>
              <a:t>Sensors</a:t>
            </a:r>
            <a:r>
              <a:rPr sz="2350" spc="8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lang="en-IN" sz="2350" spc="80" dirty="0">
                <a:solidFill>
                  <a:srgbClr val="FFFFFF"/>
                </a:solidFill>
                <a:latin typeface="Arial"/>
                <a:cs typeface="Arial"/>
              </a:rPr>
              <a:t> Temperature sensor, pH sensor, soil moisture sensor, light sensor,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4240" y="4106394"/>
            <a:ext cx="8884920" cy="2653289"/>
          </a:xfrm>
          <a:prstGeom prst="rect">
            <a:avLst/>
          </a:prstGeom>
          <a:solidFill>
            <a:srgbClr val="28343B"/>
          </a:solidFill>
        </p:spPr>
        <p:txBody>
          <a:bodyPr vert="horz" wrap="square" lIns="0" tIns="123189" rIns="0" bIns="0" rtlCol="0">
            <a:spAutoFit/>
          </a:bodyPr>
          <a:lstStyle/>
          <a:p>
            <a:pPr marL="424816">
              <a:lnSpc>
                <a:spcPct val="100000"/>
              </a:lnSpc>
              <a:spcBef>
                <a:spcPts val="685"/>
              </a:spcBef>
              <a:tabLst>
                <a:tab pos="677545" algn="l"/>
              </a:tabLst>
            </a:pPr>
            <a:r>
              <a:rPr lang="en-IN" sz="2350" dirty="0">
                <a:solidFill>
                  <a:srgbClr val="FFFFFF"/>
                </a:solidFill>
                <a:latin typeface="Arial"/>
                <a:cs typeface="Arial"/>
              </a:rPr>
              <a:t>Other Resources used:</a:t>
            </a:r>
          </a:p>
          <a:p>
            <a:pPr marL="767716" indent="-342900">
              <a:lnSpc>
                <a:spcPct val="100000"/>
              </a:lnSpc>
              <a:spcBef>
                <a:spcPts val="685"/>
              </a:spcBef>
              <a:buFont typeface="Arial" panose="020B0604020202020204" pitchFamily="34" charset="0"/>
              <a:buChar char="•"/>
              <a:tabLst>
                <a:tab pos="677545" algn="l"/>
              </a:tabLst>
            </a:pPr>
            <a:r>
              <a:rPr lang="en-IN" sz="2350" dirty="0">
                <a:solidFill>
                  <a:srgbClr val="FFFFFF"/>
                </a:solidFill>
                <a:latin typeface="Arial"/>
                <a:cs typeface="Arial"/>
              </a:rPr>
              <a:t>Datasets: Kaggle/</a:t>
            </a:r>
            <a:r>
              <a:rPr lang="en-IN" sz="2350" dirty="0" err="1">
                <a:solidFill>
                  <a:srgbClr val="FFFFFF"/>
                </a:solidFill>
                <a:latin typeface="Arial"/>
                <a:cs typeface="Arial"/>
              </a:rPr>
              <a:t>Roboflow</a:t>
            </a:r>
            <a:endParaRPr lang="en-IN" sz="235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767716" indent="-342900">
              <a:lnSpc>
                <a:spcPct val="100000"/>
              </a:lnSpc>
              <a:spcBef>
                <a:spcPts val="685"/>
              </a:spcBef>
              <a:buFont typeface="Arial" panose="020B0604020202020204" pitchFamily="34" charset="0"/>
              <a:buChar char="•"/>
              <a:tabLst>
                <a:tab pos="677545" algn="l"/>
              </a:tabLst>
            </a:pPr>
            <a:r>
              <a:rPr lang="en-IN" sz="2350" dirty="0">
                <a:solidFill>
                  <a:srgbClr val="FFFFFF"/>
                </a:solidFill>
                <a:latin typeface="Arial"/>
                <a:cs typeface="Arial"/>
              </a:rPr>
              <a:t>Machine Learning &amp; </a:t>
            </a:r>
            <a:r>
              <a:rPr lang="en-IN" sz="2350" dirty="0" err="1">
                <a:solidFill>
                  <a:srgbClr val="FFFFFF"/>
                </a:solidFill>
                <a:latin typeface="Arial"/>
                <a:cs typeface="Arial"/>
              </a:rPr>
              <a:t>Modeling</a:t>
            </a:r>
            <a:r>
              <a:rPr lang="en-IN" sz="235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lang="en-IN" sz="2350" dirty="0" err="1">
                <a:solidFill>
                  <a:srgbClr val="FFFFFF"/>
                </a:solidFill>
                <a:latin typeface="Arial"/>
                <a:cs typeface="Arial"/>
              </a:rPr>
              <a:t>TensorFlow,PyTorch</a:t>
            </a:r>
            <a:r>
              <a:rPr lang="en-IN" sz="2350" dirty="0">
                <a:solidFill>
                  <a:srgbClr val="FFFFFF"/>
                </a:solidFill>
                <a:latin typeface="Arial"/>
                <a:cs typeface="Arial"/>
              </a:rPr>
              <a:t> on Google </a:t>
            </a:r>
            <a:r>
              <a:rPr lang="en-IN" sz="2350" dirty="0" err="1">
                <a:solidFill>
                  <a:srgbClr val="FFFFFF"/>
                </a:solidFill>
                <a:latin typeface="Arial"/>
                <a:cs typeface="Arial"/>
              </a:rPr>
              <a:t>Colab</a:t>
            </a:r>
            <a:endParaRPr lang="en-IN" sz="235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767716" indent="-342900">
              <a:lnSpc>
                <a:spcPct val="100000"/>
              </a:lnSpc>
              <a:spcBef>
                <a:spcPts val="685"/>
              </a:spcBef>
              <a:buFont typeface="Arial" panose="020B0604020202020204" pitchFamily="34" charset="0"/>
              <a:buChar char="•"/>
              <a:tabLst>
                <a:tab pos="677545" algn="l"/>
              </a:tabLst>
            </a:pPr>
            <a:r>
              <a:rPr lang="en-IN" sz="235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lang="en-IN" sz="2350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2350" spc="80" dirty="0">
                <a:solidFill>
                  <a:srgbClr val="FFFFFF"/>
                </a:solidFill>
                <a:latin typeface="Arial"/>
                <a:cs typeface="Arial"/>
              </a:rPr>
              <a:t>interface: Blynk or Arduino IOT Cloud</a:t>
            </a:r>
          </a:p>
          <a:p>
            <a:pPr marL="424816">
              <a:lnSpc>
                <a:spcPct val="100000"/>
              </a:lnSpc>
              <a:spcBef>
                <a:spcPts val="695"/>
              </a:spcBef>
              <a:tabLst>
                <a:tab pos="677545" algn="l"/>
              </a:tabLst>
            </a:pPr>
            <a:endParaRPr sz="2350" dirty="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3980" y="1031747"/>
            <a:ext cx="245364" cy="23621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4360" y="894588"/>
            <a:ext cx="678179" cy="47243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73757" y="1101344"/>
            <a:ext cx="866140" cy="2876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63195">
              <a:lnSpc>
                <a:spcPts val="605"/>
              </a:lnSpc>
              <a:spcBef>
                <a:spcPts val="110"/>
              </a:spcBef>
            </a:pPr>
            <a:r>
              <a:rPr sz="550" spc="195" dirty="0">
                <a:latin typeface="Arial"/>
                <a:cs typeface="Arial"/>
              </a:rPr>
              <a:t>DJSCE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ts val="1445"/>
              </a:lnSpc>
            </a:pPr>
            <a:r>
              <a:rPr sz="1250" spc="200" dirty="0">
                <a:solidFill>
                  <a:srgbClr val="05BCDD"/>
                </a:solidFill>
                <a:latin typeface="Tahoma"/>
                <a:cs typeface="Tahoma"/>
              </a:rPr>
              <a:t>IETE-</a:t>
            </a:r>
            <a:r>
              <a:rPr sz="1250" spc="270" dirty="0">
                <a:solidFill>
                  <a:srgbClr val="05BCDD"/>
                </a:solidFill>
                <a:latin typeface="Tahoma"/>
                <a:cs typeface="Tahoma"/>
              </a:rPr>
              <a:t>iSF</a:t>
            </a:r>
            <a:endParaRPr sz="1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Data</a:t>
            </a:r>
            <a:r>
              <a:rPr spc="-409" dirty="0"/>
              <a:t> </a:t>
            </a:r>
            <a:r>
              <a:rPr spc="-170" dirty="0"/>
              <a:t>Analytics: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3159" y="2556570"/>
            <a:ext cx="9103995" cy="4238533"/>
          </a:xfrm>
          <a:prstGeom prst="rect">
            <a:avLst/>
          </a:prstGeom>
          <a:solidFill>
            <a:srgbClr val="28343B"/>
          </a:solidFill>
        </p:spPr>
        <p:txBody>
          <a:bodyPr vert="horz" wrap="square" lIns="0" tIns="36830" rIns="0" bIns="0" rtlCol="0">
            <a:spAutoFit/>
          </a:bodyPr>
          <a:lstStyle/>
          <a:p>
            <a:pPr marL="686435" marR="351155" indent="-342900">
              <a:lnSpc>
                <a:spcPct val="124300"/>
              </a:lnSpc>
              <a:spcBef>
                <a:spcPts val="290"/>
              </a:spcBef>
              <a:buFont typeface="Arial" panose="020B0604020202020204" pitchFamily="34" charset="0"/>
              <a:buChar char="•"/>
              <a:tabLst>
                <a:tab pos="596900" algn="l"/>
              </a:tabLst>
            </a:pPr>
            <a:r>
              <a:rPr lang="en-US" sz="2400" b="0" i="0" dirty="0">
                <a:solidFill>
                  <a:srgbClr val="E3E3E3"/>
                </a:solidFill>
                <a:effectLst/>
                <a:latin typeface="Google Sans"/>
              </a:rPr>
              <a:t>A network of sensors collects real-time data on various parameters. </a:t>
            </a:r>
          </a:p>
          <a:p>
            <a:pPr marL="686435" marR="351155" indent="-342900">
              <a:lnSpc>
                <a:spcPct val="124300"/>
              </a:lnSpc>
              <a:spcBef>
                <a:spcPts val="290"/>
              </a:spcBef>
              <a:buFont typeface="Arial" panose="020B0604020202020204" pitchFamily="34" charset="0"/>
              <a:buChar char="•"/>
              <a:tabLst>
                <a:tab pos="596900" algn="l"/>
              </a:tabLst>
            </a:pPr>
            <a:r>
              <a:rPr lang="en-US" sz="2400" b="0" i="0" dirty="0">
                <a:solidFill>
                  <a:srgbClr val="E3E3E3"/>
                </a:solidFill>
                <a:effectLst/>
                <a:latin typeface="Google Sans"/>
              </a:rPr>
              <a:t>This information then flows into a centralized database, carefully organized and readily accessible. </a:t>
            </a:r>
          </a:p>
          <a:p>
            <a:pPr marL="686435" marR="351155" indent="-342900">
              <a:lnSpc>
                <a:spcPct val="124300"/>
              </a:lnSpc>
              <a:spcBef>
                <a:spcPts val="290"/>
              </a:spcBef>
              <a:buFont typeface="Arial" panose="020B0604020202020204" pitchFamily="34" charset="0"/>
              <a:buChar char="•"/>
              <a:tabLst>
                <a:tab pos="596900" algn="l"/>
              </a:tabLst>
            </a:pPr>
            <a:r>
              <a:rPr lang="en-US" sz="2400" dirty="0">
                <a:solidFill>
                  <a:srgbClr val="E3E3E3"/>
                </a:solidFill>
                <a:latin typeface="Google Sans"/>
              </a:rPr>
              <a:t>A </a:t>
            </a:r>
            <a:r>
              <a:rPr lang="en-US" sz="2400" b="0" i="0" dirty="0">
                <a:solidFill>
                  <a:srgbClr val="E3E3E3"/>
                </a:solidFill>
                <a:effectLst/>
                <a:latin typeface="Google Sans"/>
              </a:rPr>
              <a:t>powerful machine learning model, honed on historical data, analyzes the fresh input, generating accurate predictions for crop yield and lifespan. </a:t>
            </a:r>
          </a:p>
          <a:p>
            <a:pPr marL="686435" marR="351155" indent="-342900">
              <a:lnSpc>
                <a:spcPct val="124300"/>
              </a:lnSpc>
              <a:spcBef>
                <a:spcPts val="290"/>
              </a:spcBef>
              <a:buFont typeface="Arial" panose="020B0604020202020204" pitchFamily="34" charset="0"/>
              <a:buChar char="•"/>
              <a:tabLst>
                <a:tab pos="596900" algn="l"/>
              </a:tabLst>
            </a:pPr>
            <a:r>
              <a:rPr lang="en-US" sz="2400" dirty="0">
                <a:solidFill>
                  <a:srgbClr val="E3E3E3"/>
                </a:solidFill>
                <a:latin typeface="Google Sans"/>
              </a:rPr>
              <a:t>T</a:t>
            </a:r>
            <a:r>
              <a:rPr lang="en-US" sz="2400" b="0" i="0" dirty="0">
                <a:solidFill>
                  <a:srgbClr val="E3E3E3"/>
                </a:solidFill>
                <a:effectLst/>
                <a:latin typeface="Google Sans"/>
              </a:rPr>
              <a:t>hese valuable insights are translated into intuitive data visualizations, empowering farmers to make informed decisions.</a:t>
            </a:r>
            <a:endParaRPr lang="en-US" sz="235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3980" y="1031747"/>
            <a:ext cx="245364" cy="2362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4360" y="894588"/>
            <a:ext cx="678179" cy="47243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73757" y="1101344"/>
            <a:ext cx="866140" cy="2876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63195">
              <a:lnSpc>
                <a:spcPts val="605"/>
              </a:lnSpc>
              <a:spcBef>
                <a:spcPts val="110"/>
              </a:spcBef>
            </a:pPr>
            <a:r>
              <a:rPr sz="550" spc="195" dirty="0">
                <a:latin typeface="Arial"/>
                <a:cs typeface="Arial"/>
              </a:rPr>
              <a:t>DJSCE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ts val="1445"/>
              </a:lnSpc>
            </a:pPr>
            <a:r>
              <a:rPr sz="1250" spc="200" dirty="0">
                <a:solidFill>
                  <a:srgbClr val="05BCDD"/>
                </a:solidFill>
                <a:latin typeface="Tahoma"/>
                <a:cs typeface="Tahoma"/>
              </a:rPr>
              <a:t>IETE-</a:t>
            </a:r>
            <a:r>
              <a:rPr sz="1250" spc="270" dirty="0">
                <a:solidFill>
                  <a:srgbClr val="05BCDD"/>
                </a:solidFill>
                <a:latin typeface="Tahoma"/>
                <a:cs typeface="Tahoma"/>
              </a:rPr>
              <a:t>iSF</a:t>
            </a:r>
            <a:endParaRPr sz="1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Transforming</a:t>
            </a:r>
            <a:r>
              <a:rPr spc="-370" dirty="0"/>
              <a:t> </a:t>
            </a:r>
            <a:r>
              <a:rPr spc="-320" dirty="0"/>
              <a:t>Farming</a:t>
            </a:r>
            <a:r>
              <a:rPr spc="-415" dirty="0"/>
              <a:t> </a:t>
            </a:r>
            <a:r>
              <a:rPr spc="-105" dirty="0"/>
              <a:t>Practices: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3566" y="2867025"/>
            <a:ext cx="8915400" cy="3271858"/>
          </a:xfrm>
          <a:prstGeom prst="rect">
            <a:avLst/>
          </a:prstGeom>
          <a:solidFill>
            <a:srgbClr val="28343B"/>
          </a:solidFill>
        </p:spPr>
        <p:txBody>
          <a:bodyPr vert="horz" wrap="square" lIns="0" tIns="35560" rIns="0" bIns="0" rtlCol="0">
            <a:spAutoFit/>
          </a:bodyPr>
          <a:lstStyle/>
          <a:p>
            <a:pPr marL="172085" marR="1319530" algn="just">
              <a:lnSpc>
                <a:spcPct val="124500"/>
              </a:lnSpc>
              <a:spcBef>
                <a:spcPts val="280"/>
              </a:spcBef>
            </a:pPr>
            <a:r>
              <a:rPr lang="en-US" sz="2400" b="0" i="0" dirty="0">
                <a:solidFill>
                  <a:srgbClr val="E3E3E3"/>
                </a:solidFill>
                <a:effectLst/>
                <a:latin typeface="Google Sans"/>
              </a:rPr>
              <a:t>Our innovative solution unlocks the power of </a:t>
            </a:r>
            <a:r>
              <a:rPr lang="en-US" sz="2400" b="1" i="0" dirty="0">
                <a:solidFill>
                  <a:srgbClr val="E3E3E3"/>
                </a:solidFill>
                <a:effectLst/>
                <a:latin typeface="Google Sans"/>
              </a:rPr>
              <a:t>actionable data</a:t>
            </a:r>
            <a:r>
              <a:rPr lang="en-US" sz="2400" b="0" i="0" dirty="0">
                <a:solidFill>
                  <a:srgbClr val="E3E3E3"/>
                </a:solidFill>
                <a:effectLst/>
                <a:latin typeface="Google Sans"/>
              </a:rPr>
              <a:t>, empowering the next generation to navigate challenges and cultivate </a:t>
            </a:r>
            <a:r>
              <a:rPr lang="en-US" sz="2400" b="1" i="0" dirty="0">
                <a:solidFill>
                  <a:srgbClr val="E3E3E3"/>
                </a:solidFill>
                <a:effectLst/>
                <a:latin typeface="Google Sans"/>
              </a:rPr>
              <a:t>sustainable harvests</a:t>
            </a:r>
            <a:r>
              <a:rPr lang="en-US" sz="2400" b="0" i="0" dirty="0">
                <a:solidFill>
                  <a:srgbClr val="E3E3E3"/>
                </a:solidFill>
                <a:effectLst/>
                <a:latin typeface="Google Sans"/>
              </a:rPr>
              <a:t> for generations to come. A future where farmers utilize </a:t>
            </a:r>
            <a:r>
              <a:rPr lang="en-US" sz="2400" b="1" i="0" dirty="0">
                <a:solidFill>
                  <a:srgbClr val="E3E3E3"/>
                </a:solidFill>
                <a:effectLst/>
                <a:latin typeface="Google Sans"/>
              </a:rPr>
              <a:t>powerful insights</a:t>
            </a:r>
            <a:r>
              <a:rPr lang="en-US" sz="2400" b="0" i="0" dirty="0">
                <a:solidFill>
                  <a:srgbClr val="E3E3E3"/>
                </a:solidFill>
                <a:effectLst/>
                <a:latin typeface="Google Sans"/>
              </a:rPr>
              <a:t> to optimize decision-making, minimize risk, and ensure </a:t>
            </a:r>
            <a:r>
              <a:rPr lang="en-US" sz="2400" b="1" i="0" dirty="0">
                <a:solidFill>
                  <a:srgbClr val="E3E3E3"/>
                </a:solidFill>
                <a:effectLst/>
                <a:latin typeface="Google Sans"/>
              </a:rPr>
              <a:t>long-term agricultural resilience</a:t>
            </a:r>
            <a:r>
              <a:rPr lang="en-US" sz="2400" b="0" i="0" dirty="0">
                <a:solidFill>
                  <a:srgbClr val="E3E3E3"/>
                </a:solidFill>
                <a:effectLst/>
                <a:latin typeface="Google Sans"/>
              </a:rPr>
              <a:t>.</a:t>
            </a:r>
          </a:p>
          <a:p>
            <a:pPr marL="172085" marR="1319530" algn="just">
              <a:lnSpc>
                <a:spcPct val="124500"/>
              </a:lnSpc>
              <a:spcBef>
                <a:spcPts val="280"/>
              </a:spcBef>
            </a:pPr>
            <a:endParaRPr lang="en-US" sz="2400" dirty="0">
              <a:solidFill>
                <a:srgbClr val="E3E3E3"/>
              </a:solidFill>
              <a:latin typeface="Google Sans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3980" y="1031747"/>
            <a:ext cx="245364" cy="2362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4360" y="894588"/>
            <a:ext cx="678179" cy="47243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73757" y="1101344"/>
            <a:ext cx="866140" cy="2876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63195">
              <a:lnSpc>
                <a:spcPts val="605"/>
              </a:lnSpc>
              <a:spcBef>
                <a:spcPts val="110"/>
              </a:spcBef>
            </a:pPr>
            <a:r>
              <a:rPr sz="550" spc="195" dirty="0">
                <a:latin typeface="Arial"/>
                <a:cs typeface="Arial"/>
              </a:rPr>
              <a:t>DJSCE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ts val="1445"/>
              </a:lnSpc>
            </a:pPr>
            <a:r>
              <a:rPr sz="1250" spc="200" dirty="0">
                <a:solidFill>
                  <a:srgbClr val="05BCDD"/>
                </a:solidFill>
                <a:latin typeface="Tahoma"/>
                <a:cs typeface="Tahoma"/>
              </a:rPr>
              <a:t>IETE-</a:t>
            </a:r>
            <a:r>
              <a:rPr sz="1250" spc="270" dirty="0">
                <a:solidFill>
                  <a:srgbClr val="05BCDD"/>
                </a:solidFill>
                <a:latin typeface="Tahoma"/>
                <a:cs typeface="Tahoma"/>
              </a:rPr>
              <a:t>iSF</a:t>
            </a:r>
            <a:endParaRPr sz="1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470</Words>
  <Application>Microsoft Office PowerPoint</Application>
  <PresentationFormat>Custom</PresentationFormat>
  <Paragraphs>59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Google Sans</vt:lpstr>
      <vt:lpstr>Tahoma</vt:lpstr>
      <vt:lpstr>Office Theme</vt:lpstr>
      <vt:lpstr>PowerPoint Presentation</vt:lpstr>
      <vt:lpstr>Introduction</vt:lpstr>
      <vt:lpstr>Addressing Agricultural Challenges</vt:lpstr>
      <vt:lpstr>Our IoT-Based Agriculture Solution</vt:lpstr>
      <vt:lpstr>System Architecture:</vt:lpstr>
      <vt:lpstr>Key Components:</vt:lpstr>
      <vt:lpstr>Data Analytics:</vt:lpstr>
      <vt:lpstr>Transforming Farming Practices: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PPT Template</dc:title>
  <dc:creator>Harsh Doshi</dc:creator>
  <cp:lastModifiedBy>Harsh Doshi</cp:lastModifiedBy>
  <cp:revision>1</cp:revision>
  <dcterms:created xsi:type="dcterms:W3CDTF">2024-02-19T15:53:12Z</dcterms:created>
  <dcterms:modified xsi:type="dcterms:W3CDTF">2024-02-19T18:24:21Z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2024-01-23T00:00:00Z</vt:filetime>
  </property>
  <property fmtid="{D5CDD505-2E9C-101B-9397-08002B2CF9AE}" pid="3" name="LastSaved">
    <vt:filetime>2024-02-19T00:00:00Z</vt:filetime>
  </property>
  <property fmtid="{D5CDD505-2E9C-101B-9397-08002B2CF9AE}" pid="4" name="Producer">
    <vt:lpwstr>Microsoft: Print To PDF</vt:lpwstr>
  </property>
</Properties>
</file>