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4" r:id="rId2"/>
    <p:sldId id="260" r:id="rId3"/>
    <p:sldId id="256" r:id="rId4"/>
    <p:sldId id="257" r:id="rId5"/>
    <p:sldId id="258" r:id="rId6"/>
    <p:sldId id="261" r:id="rId7"/>
    <p:sldId id="262" r:id="rId8"/>
    <p:sldId id="259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9906000" cy="6858000" type="A4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99"/>
    <a:srgbClr val="996633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834" y="-528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55987-7A15-4023-BEB1-A9AB6CCEE955}" type="datetimeFigureOut">
              <a:rPr lang="th-TH" smtClean="0"/>
              <a:t>15/11/59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FB46B-4B26-45E3-8D6E-336D65A20A9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00535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55987-7A15-4023-BEB1-A9AB6CCEE955}" type="datetimeFigureOut">
              <a:rPr lang="th-TH" smtClean="0"/>
              <a:t>15/11/59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FB46B-4B26-45E3-8D6E-336D65A20A9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9169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80337" y="274639"/>
            <a:ext cx="2414588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6575" y="274639"/>
            <a:ext cx="707866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55987-7A15-4023-BEB1-A9AB6CCEE955}" type="datetimeFigureOut">
              <a:rPr lang="th-TH" smtClean="0"/>
              <a:t>15/11/59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FB46B-4B26-45E3-8D6E-336D65A20A9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857480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55987-7A15-4023-BEB1-A9AB6CCEE955}" type="datetimeFigureOut">
              <a:rPr lang="th-TH" smtClean="0"/>
              <a:t>15/11/59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FB46B-4B26-45E3-8D6E-336D65A20A9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305031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55987-7A15-4023-BEB1-A9AB6CCEE955}" type="datetimeFigureOut">
              <a:rPr lang="th-TH" smtClean="0"/>
              <a:t>15/11/59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FB46B-4B26-45E3-8D6E-336D65A20A9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00191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6575" y="1600201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48300" y="1600201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55987-7A15-4023-BEB1-A9AB6CCEE955}" type="datetimeFigureOut">
              <a:rPr lang="th-TH" smtClean="0"/>
              <a:t>15/11/59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FB46B-4B26-45E3-8D6E-336D65A20A9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10427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55987-7A15-4023-BEB1-A9AB6CCEE955}" type="datetimeFigureOut">
              <a:rPr lang="th-TH" smtClean="0"/>
              <a:t>15/11/59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FB46B-4B26-45E3-8D6E-336D65A20A9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289004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55987-7A15-4023-BEB1-A9AB6CCEE955}" type="datetimeFigureOut">
              <a:rPr lang="th-TH" smtClean="0"/>
              <a:t>15/11/59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FB46B-4B26-45E3-8D6E-336D65A20A9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913098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55987-7A15-4023-BEB1-A9AB6CCEE955}" type="datetimeFigureOut">
              <a:rPr lang="th-TH" smtClean="0"/>
              <a:t>15/11/59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FB46B-4B26-45E3-8D6E-336D65A20A9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854160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55987-7A15-4023-BEB1-A9AB6CCEE955}" type="datetimeFigureOut">
              <a:rPr lang="th-TH" smtClean="0"/>
              <a:t>15/11/59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FB46B-4B26-45E3-8D6E-336D65A20A9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976769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55987-7A15-4023-BEB1-A9AB6CCEE955}" type="datetimeFigureOut">
              <a:rPr lang="th-TH" smtClean="0"/>
              <a:t>15/11/59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FB46B-4B26-45E3-8D6E-336D65A20A9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081867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755987-7A15-4023-BEB1-A9AB6CCEE955}" type="datetimeFigureOut">
              <a:rPr lang="th-TH" smtClean="0"/>
              <a:t>15/11/59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1FB46B-4B26-45E3-8D6E-336D65A20A9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91386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84848" y="1844824"/>
            <a:ext cx="3220753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 smtClean="0"/>
              <a:t>สรุปมี 4 หน้าที่ต้องแก้ / ทำเพิ่ม </a:t>
            </a:r>
          </a:p>
          <a:p>
            <a:r>
              <a:rPr lang="th-TH" dirty="0" smtClean="0"/>
              <a:t>1.</a:t>
            </a:r>
            <a:r>
              <a:rPr lang="en-US" dirty="0" smtClean="0"/>
              <a:t>Home </a:t>
            </a:r>
          </a:p>
          <a:p>
            <a:r>
              <a:rPr lang="en-US" dirty="0" smtClean="0"/>
              <a:t>2.K20</a:t>
            </a:r>
          </a:p>
          <a:p>
            <a:r>
              <a:rPr lang="en-US" dirty="0" smtClean="0"/>
              <a:t>3.MS</a:t>
            </a:r>
          </a:p>
          <a:p>
            <a:r>
              <a:rPr lang="en-US" dirty="0" smtClean="0"/>
              <a:t>4.Promotion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6626393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6496" y="260648"/>
            <a:ext cx="1289135" cy="52322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th-TH" dirty="0" smtClean="0"/>
              <a:t>ปรับรูปใหม่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064" y="783868"/>
            <a:ext cx="8867775" cy="483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216696" y="2564904"/>
            <a:ext cx="5323893" cy="523220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th-TH" b="1" dirty="0" smtClean="0">
                <a:solidFill>
                  <a:srgbClr val="FF0000"/>
                </a:solidFill>
              </a:rPr>
              <a:t>อยากได้ภาพเต็มๆ ไปถึงโลโก้ (ตามกรอบเขียว)  </a:t>
            </a:r>
          </a:p>
        </p:txBody>
      </p:sp>
    </p:spTree>
    <p:extLst>
      <p:ext uri="{BB962C8B-B14F-4D97-AF65-F5344CB8AC3E}">
        <p14:creationId xmlns:p14="http://schemas.microsoft.com/office/powerpoint/2010/main" val="17072420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43066" y="1132002"/>
            <a:ext cx="1293944" cy="52322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th-TH" dirty="0" smtClean="0"/>
              <a:t>แก้ข้อความ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229547" y="1627583"/>
            <a:ext cx="583264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K20SLTF</a:t>
            </a:r>
            <a:r>
              <a:rPr lang="th-TH" b="1" dirty="0" smtClean="0">
                <a:solidFill>
                  <a:srgbClr val="00B050"/>
                </a:solidFill>
              </a:rPr>
              <a:t> ดีอย่างไร </a:t>
            </a:r>
          </a:p>
          <a:p>
            <a:r>
              <a:rPr lang="th-TH" dirty="0" smtClean="0"/>
              <a:t>-</a:t>
            </a:r>
            <a:r>
              <a:rPr lang="th-TH" b="1" dirty="0" smtClean="0"/>
              <a:t>ดีที่ผลตอบแทนอันดับ </a:t>
            </a:r>
            <a:r>
              <a:rPr lang="th-TH" b="1" dirty="0"/>
              <a:t>1</a:t>
            </a:r>
            <a:r>
              <a:rPr lang="th-TH" dirty="0"/>
              <a:t> </a:t>
            </a:r>
            <a:r>
              <a:rPr lang="th-TH" dirty="0" smtClean="0"/>
              <a:t>ทั้งช่วง </a:t>
            </a:r>
            <a:r>
              <a:rPr lang="th-TH" dirty="0"/>
              <a:t>1 ปีและ 3 ปีย้อนหลัง ในกลุ่มกองทุน </a:t>
            </a:r>
            <a:r>
              <a:rPr lang="en-US" dirty="0"/>
              <a:t>LTF</a:t>
            </a:r>
            <a:r>
              <a:rPr lang="th-TH" dirty="0" smtClean="0"/>
              <a:t> ข้อมูลจาก </a:t>
            </a:r>
            <a:r>
              <a:rPr lang="en-US" dirty="0"/>
              <a:t>Morningstar® </a:t>
            </a:r>
            <a:r>
              <a:rPr lang="th-TH" dirty="0" smtClean="0"/>
              <a:t>วันที่ 28 ต.ค. 59</a:t>
            </a:r>
          </a:p>
          <a:p>
            <a:r>
              <a:rPr lang="en-US" dirty="0" smtClean="0"/>
              <a:t>-</a:t>
            </a:r>
            <a:r>
              <a:rPr lang="th-TH" b="1" dirty="0" smtClean="0"/>
              <a:t>ดีที่คัดหุ้นมาแบบเน้นๆ ไม่เกิน 20 บริษัท</a:t>
            </a:r>
            <a:r>
              <a:rPr lang="th-TH" dirty="0" smtClean="0"/>
              <a:t> เลือกเฉพาะหุ้นเด่นศักยภาพแกร่ง เพื่อโอกาสสร้างผลตอบแทนที่ดีให้พอร์ตลงทุน </a:t>
            </a:r>
          </a:p>
          <a:p>
            <a:r>
              <a:rPr lang="th-TH" dirty="0" smtClean="0"/>
              <a:t>-</a:t>
            </a:r>
            <a:r>
              <a:rPr lang="th-TH" b="1" dirty="0" smtClean="0"/>
              <a:t>ดีที่มีนโยบายจ่ายเงินปันผล</a:t>
            </a:r>
            <a:r>
              <a:rPr lang="th-TH" dirty="0" smtClean="0"/>
              <a:t>ไม่เกิน 2 ครั้งต่อปี</a:t>
            </a:r>
            <a:endParaRPr lang="th-TH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431" y="1627583"/>
            <a:ext cx="3836520" cy="2766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520" y="4725144"/>
            <a:ext cx="438150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Arrow Connector 5"/>
          <p:cNvCxnSpPr>
            <a:endCxn id="4100" idx="0"/>
          </p:cNvCxnSpPr>
          <p:nvPr/>
        </p:nvCxnSpPr>
        <p:spPr>
          <a:xfrm>
            <a:off x="851595" y="4077072"/>
            <a:ext cx="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061567" y="4725144"/>
            <a:ext cx="2948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800" dirty="0" smtClean="0"/>
              <a:t>เปลี่ยนเป็นเครื่องหมายถูกแบบข้างๆ </a:t>
            </a:r>
            <a:endParaRPr lang="th-TH" sz="1800" dirty="0"/>
          </a:p>
        </p:txBody>
      </p:sp>
      <p:sp>
        <p:nvSpPr>
          <p:cNvPr id="11" name="TextBox 10"/>
          <p:cNvSpPr txBox="1"/>
          <p:nvPr/>
        </p:nvSpPr>
        <p:spPr>
          <a:xfrm>
            <a:off x="598202" y="1484784"/>
            <a:ext cx="2948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800" dirty="0" smtClean="0">
                <a:solidFill>
                  <a:srgbClr val="FF0000"/>
                </a:solidFill>
              </a:rPr>
              <a:t>จัดกลางได้ไหม </a:t>
            </a:r>
            <a:endParaRPr lang="th-TH" sz="1800" dirty="0">
              <a:solidFill>
                <a:srgbClr val="FF0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272431" y="1772816"/>
            <a:ext cx="1800249" cy="6480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9" name="TextBox 8"/>
          <p:cNvSpPr txBox="1"/>
          <p:nvPr/>
        </p:nvSpPr>
        <p:spPr>
          <a:xfrm>
            <a:off x="4243066" y="5877272"/>
            <a:ext cx="495840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 smtClean="0"/>
              <a:t>รูปแบบ </a:t>
            </a:r>
            <a:r>
              <a:rPr lang="en-US" dirty="0" smtClean="0"/>
              <a:t>&gt;</a:t>
            </a:r>
            <a:r>
              <a:rPr lang="th-TH" dirty="0" smtClean="0"/>
              <a:t> จัดสองบรรทัดเหมือนเดิม บรรทัดแรกเอาเฉพาะตัวหนาค่ะ  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41085224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113" y="1844824"/>
            <a:ext cx="8867775" cy="291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9807517"/>
              </p:ext>
            </p:extLst>
          </p:nvPr>
        </p:nvGraphicFramePr>
        <p:xfrm>
          <a:off x="704528" y="366489"/>
          <a:ext cx="5411881" cy="12709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59093"/>
                <a:gridCol w="708798"/>
                <a:gridCol w="708798"/>
                <a:gridCol w="708798"/>
                <a:gridCol w="708798"/>
                <a:gridCol w="708798"/>
                <a:gridCol w="708798"/>
              </a:tblGrid>
              <a:tr h="61423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h-TH" sz="1300" dirty="0">
                          <a:effectLst/>
                        </a:rPr>
                        <a:t>ผลการดำเนินงานย้อนหลัง 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h-TH" sz="1300" dirty="0">
                          <a:effectLst/>
                        </a:rPr>
                        <a:t>3 เดือน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h-TH" sz="1300" dirty="0">
                          <a:effectLst/>
                        </a:rPr>
                        <a:t>6 เดือน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h-TH" sz="1300" dirty="0" smtClean="0">
                          <a:effectLst/>
                        </a:rPr>
                        <a:t>1</a:t>
                      </a:r>
                      <a:r>
                        <a:rPr lang="en-US" sz="1300" dirty="0" smtClean="0">
                          <a:effectLst/>
                        </a:rPr>
                        <a:t> </a:t>
                      </a:r>
                      <a:r>
                        <a:rPr lang="th-TH" sz="1300" dirty="0" smtClean="0">
                          <a:effectLst/>
                        </a:rPr>
                        <a:t>ปี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h-TH" sz="1300" dirty="0">
                          <a:effectLst/>
                        </a:rPr>
                        <a:t>3 ปี </a:t>
                      </a:r>
                      <a:br>
                        <a:rPr lang="th-TH" sz="1300" dirty="0">
                          <a:effectLst/>
                        </a:rPr>
                      </a:br>
                      <a:r>
                        <a:rPr lang="th-TH" sz="1300" dirty="0">
                          <a:effectLst/>
                        </a:rPr>
                        <a:t>(ต่อปี)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h-TH" sz="1300" dirty="0">
                          <a:effectLst/>
                        </a:rPr>
                        <a:t>5 ปี </a:t>
                      </a:r>
                      <a:br>
                        <a:rPr lang="th-TH" sz="1300" dirty="0">
                          <a:effectLst/>
                        </a:rPr>
                      </a:br>
                      <a:r>
                        <a:rPr lang="th-TH" sz="1300" dirty="0">
                          <a:effectLst/>
                        </a:rPr>
                        <a:t>(ต่อปี)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h-TH" sz="1300" dirty="0">
                          <a:effectLst/>
                        </a:rPr>
                        <a:t>ตั้งแต่</a:t>
                      </a:r>
                      <a:r>
                        <a:rPr lang="th-TH" sz="1300" dirty="0" smtClean="0">
                          <a:effectLst/>
                        </a:rPr>
                        <a:t>จัดตั้ง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h-TH" sz="1300" dirty="0" smtClean="0">
                          <a:effectLst/>
                          <a:latin typeface="Calibri"/>
                          <a:ea typeface="Calibri"/>
                          <a:cs typeface="Cordia New"/>
                        </a:rPr>
                        <a:t>(ต่อปี)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68580" marR="68580" marT="0" marB="0" anchor="ctr"/>
                </a:tc>
              </a:tr>
              <a:tr h="34465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K20SLTF </a:t>
                      </a:r>
                      <a:endParaRPr lang="en-US" sz="1800" b="1" dirty="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effectLst/>
                        </a:rPr>
                        <a:t>2.29%</a:t>
                      </a:r>
                      <a:endParaRPr lang="en-US" sz="1800" b="1" dirty="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effectLst/>
                        </a:rPr>
                        <a:t>13.74%</a:t>
                      </a:r>
                      <a:endParaRPr lang="en-US" sz="1800" b="1" dirty="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effectLst/>
                        </a:rPr>
                        <a:t>18.16%</a:t>
                      </a:r>
                      <a:endParaRPr lang="en-US" sz="1800" b="1" dirty="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6.09%</a:t>
                      </a:r>
                      <a:endParaRPr lang="en-US" sz="1800" b="1" dirty="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effectLst/>
                        </a:rPr>
                        <a:t>11.41%</a:t>
                      </a:r>
                      <a:endParaRPr lang="en-US" sz="1800" b="1" dirty="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effectLst/>
                        </a:rPr>
                        <a:t>9.7</a:t>
                      </a:r>
                      <a:r>
                        <a:rPr lang="th-TH" sz="1800" b="1" dirty="0" smtClean="0">
                          <a:effectLst/>
                        </a:rPr>
                        <a:t>5</a:t>
                      </a:r>
                      <a:r>
                        <a:rPr lang="en-US" sz="1800" b="1" dirty="0" smtClean="0">
                          <a:effectLst/>
                        </a:rPr>
                        <a:t>%</a:t>
                      </a:r>
                      <a:endParaRPr lang="en-US" sz="1800" b="1" dirty="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68580" marR="68580" marT="0" marB="0" anchor="b"/>
                </a:tc>
              </a:tr>
              <a:tr h="31201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h-TH" sz="1000" dirty="0">
                          <a:effectLst/>
                        </a:rPr>
                        <a:t>เกณฑ์มาตรฐาน </a:t>
                      </a:r>
                      <a:r>
                        <a:rPr lang="th-TH" sz="1300" dirty="0">
                          <a:effectLst/>
                        </a:rPr>
                        <a:t/>
                      </a:r>
                      <a:br>
                        <a:rPr lang="th-TH" sz="1300" dirty="0">
                          <a:effectLst/>
                        </a:rPr>
                      </a:br>
                      <a:r>
                        <a:rPr lang="en-US" sz="900" dirty="0">
                          <a:effectLst/>
                        </a:rPr>
                        <a:t>SET INDEX 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-1.98%</a:t>
                      </a:r>
                      <a:endParaRPr lang="en-US" sz="1300" dirty="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6.75%</a:t>
                      </a:r>
                      <a:endParaRPr lang="en-US" sz="1300" dirty="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6.03%</a:t>
                      </a:r>
                      <a:endParaRPr lang="en-US" sz="1300" dirty="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1.02%</a:t>
                      </a:r>
                      <a:endParaRPr lang="en-US" sz="1300" dirty="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8.95%</a:t>
                      </a:r>
                      <a:endParaRPr lang="en-US" sz="1300" dirty="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th-TH" sz="13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7.34</a:t>
                      </a:r>
                      <a:r>
                        <a:rPr lang="en-US" sz="13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</a:t>
                      </a:r>
                      <a:endParaRPr lang="en-US" sz="13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b"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105128" y="1124744"/>
            <a:ext cx="1082348" cy="52322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th-TH" dirty="0" smtClean="0"/>
              <a:t>แก้ตาราง</a:t>
            </a:r>
            <a:endParaRPr lang="th-TH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281243" y="4077072"/>
            <a:ext cx="9140644" cy="52322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th-TH" dirty="0" smtClean="0"/>
              <a:t>ข้อความคำเตือนด้านล่าง ย้ายมาอยู่ ข้าง</a:t>
            </a:r>
            <a:r>
              <a:rPr lang="th-TH" dirty="0" smtClean="0"/>
              <a:t>ๆ ปุ่มกลับหน้าหลักค่ะ / ใต้ตารางเหลือแค่ที่มานะคะ  </a:t>
            </a:r>
            <a:endParaRPr lang="th-TH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704528" y="3632448"/>
            <a:ext cx="720000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th-TH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ที่มา </a:t>
            </a:r>
            <a:r>
              <a:rPr 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: </a:t>
            </a:r>
            <a:r>
              <a:rPr 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Morningstar</a:t>
            </a:r>
            <a:r>
              <a:rPr lang="th-TH" sz="1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®</a:t>
            </a:r>
            <a:r>
              <a:rPr 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th-TH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วันที่ 28 ต.ค. 59/  </a:t>
            </a:r>
            <a:r>
              <a:rPr lang="th-TH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กองทุน </a:t>
            </a:r>
            <a:r>
              <a:rPr 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K20SLTF </a:t>
            </a:r>
            <a:r>
              <a:rPr lang="th-TH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จัดตั้งเมื่อ 28 มิ.ย. </a:t>
            </a:r>
            <a:r>
              <a:rPr lang="th-TH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50</a:t>
            </a:r>
            <a:endParaRPr lang="th-TH" sz="1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" y="5607824"/>
            <a:ext cx="8001000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347564" y="5373216"/>
            <a:ext cx="6981700" cy="10801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" name="TextBox 3"/>
          <p:cNvSpPr txBox="1"/>
          <p:nvPr/>
        </p:nvSpPr>
        <p:spPr>
          <a:xfrm>
            <a:off x="347564" y="5497777"/>
            <a:ext cx="720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600" dirty="0" smtClean="0"/>
              <a:t>ผล</a:t>
            </a:r>
            <a:r>
              <a:rPr lang="th-TH" sz="1600" dirty="0"/>
              <a:t>การดำเนินงานในอดีตมิได้เป็นสิ่งยืนยันถึงผลการดำเนินงานในอนาคต </a:t>
            </a:r>
            <a:r>
              <a:rPr lang="en-US" sz="1600" dirty="0"/>
              <a:t>• </a:t>
            </a:r>
            <a:r>
              <a:rPr lang="th-TH" sz="1600" dirty="0"/>
              <a:t>การ</a:t>
            </a:r>
            <a:r>
              <a:rPr lang="th-TH" sz="1600" dirty="0" smtClean="0"/>
              <a:t>ลงทุนทุกประเภทอาจ</a:t>
            </a:r>
            <a:r>
              <a:rPr lang="th-TH" sz="1600" dirty="0"/>
              <a:t>มีราคาผันผวนตามภาวะตลาด </a:t>
            </a:r>
            <a:r>
              <a:rPr lang="en-US" sz="1600" dirty="0"/>
              <a:t>•</a:t>
            </a:r>
            <a:r>
              <a:rPr lang="th-TH" sz="1600" dirty="0"/>
              <a:t> เอกสารการวัดผลการดำเนินงานนี้จัดขึ้นตามมาตรฐานของ </a:t>
            </a:r>
            <a:r>
              <a:rPr lang="en-US" sz="1600" dirty="0" smtClean="0"/>
              <a:t>AIMC</a:t>
            </a:r>
            <a:r>
              <a:rPr lang="th-TH" sz="1600" dirty="0" smtClean="0"/>
              <a:t> • ผู้</a:t>
            </a:r>
            <a:r>
              <a:rPr lang="th-TH" sz="1600" dirty="0"/>
              <a:t>ลงทุนโปรดทำความเข้าใจลักษณะสินค้าเงื่อนไขผลตอบแทน ความเสี่ยง และศึกษาข้อมูลภาษีในคู่มือการลงทุนก่อนตัดสินใจลงทุน </a:t>
            </a:r>
            <a:endParaRPr lang="th-TH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329264" y="5084604"/>
            <a:ext cx="1516762" cy="58477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th-TH" sz="1600" dirty="0" smtClean="0"/>
              <a:t>ขนาดตัวอักษรเท่าคำว่า </a:t>
            </a:r>
          </a:p>
          <a:p>
            <a:r>
              <a:rPr lang="en-US" sz="1600" dirty="0" smtClean="0"/>
              <a:t>SET INDEX</a:t>
            </a:r>
            <a:endParaRPr lang="th-TH" sz="1600" dirty="0" smtClean="0"/>
          </a:p>
        </p:txBody>
      </p:sp>
    </p:spTree>
    <p:extLst>
      <p:ext uri="{BB962C8B-B14F-4D97-AF65-F5344CB8AC3E}">
        <p14:creationId xmlns:p14="http://schemas.microsoft.com/office/powerpoint/2010/main" val="19923043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80792" y="2852936"/>
            <a:ext cx="4515980" cy="523220"/>
          </a:xfrm>
          <a:prstGeom prst="rect">
            <a:avLst/>
          </a:prstGeom>
          <a:solidFill>
            <a:srgbClr val="99FF99"/>
          </a:solidFill>
        </p:spPr>
        <p:txBody>
          <a:bodyPr wrap="none" rtlCol="0">
            <a:spAutoFit/>
          </a:bodyPr>
          <a:lstStyle/>
          <a:p>
            <a:r>
              <a:rPr lang="th-TH" b="1" dirty="0" smtClean="0">
                <a:solidFill>
                  <a:srgbClr val="FF0000"/>
                </a:solidFill>
              </a:rPr>
              <a:t>3.หน้า </a:t>
            </a:r>
            <a:r>
              <a:rPr lang="en-US" b="1" dirty="0" smtClean="0">
                <a:solidFill>
                  <a:srgbClr val="FF0000"/>
                </a:solidFill>
              </a:rPr>
              <a:t>MS </a:t>
            </a:r>
            <a:r>
              <a:rPr lang="en-US" dirty="0"/>
              <a:t>http://kltf.pdb.co.th/kfirmf.html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6532330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767" y="1340768"/>
            <a:ext cx="7905750" cy="370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16496" y="260648"/>
            <a:ext cx="1289135" cy="52322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th-TH" dirty="0" smtClean="0"/>
              <a:t>ปรับรูปใหม่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16696" y="2564904"/>
            <a:ext cx="5323893" cy="523220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th-TH" b="1" dirty="0" smtClean="0">
                <a:solidFill>
                  <a:srgbClr val="FF0000"/>
                </a:solidFill>
              </a:rPr>
              <a:t>อยากได้ภาพเต็มๆ ไปถึงโลโก้ (ตามกรอบเขียว)  </a:t>
            </a:r>
          </a:p>
        </p:txBody>
      </p:sp>
    </p:spTree>
    <p:extLst>
      <p:ext uri="{BB962C8B-B14F-4D97-AF65-F5344CB8AC3E}">
        <p14:creationId xmlns:p14="http://schemas.microsoft.com/office/powerpoint/2010/main" val="9364385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488" y="2013409"/>
            <a:ext cx="3943350" cy="232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274"/>
          <a:stretch/>
        </p:blipFill>
        <p:spPr bwMode="auto">
          <a:xfrm>
            <a:off x="632520" y="4725144"/>
            <a:ext cx="358080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Straight Arrow Connector 3"/>
          <p:cNvCxnSpPr>
            <a:endCxn id="3" idx="0"/>
          </p:cNvCxnSpPr>
          <p:nvPr/>
        </p:nvCxnSpPr>
        <p:spPr>
          <a:xfrm flipH="1">
            <a:off x="811560" y="4077072"/>
            <a:ext cx="40035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90600" y="4725144"/>
            <a:ext cx="2948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800" dirty="0" smtClean="0"/>
              <a:t>เปลี่ยนเป็นเครื่องหมายถูกแบบข้างๆ </a:t>
            </a:r>
            <a:endParaRPr lang="th-TH" sz="1800" dirty="0"/>
          </a:p>
        </p:txBody>
      </p:sp>
      <p:sp>
        <p:nvSpPr>
          <p:cNvPr id="7" name="TextBox 6"/>
          <p:cNvSpPr txBox="1"/>
          <p:nvPr/>
        </p:nvSpPr>
        <p:spPr>
          <a:xfrm>
            <a:off x="642839" y="1828743"/>
            <a:ext cx="2948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800" dirty="0" smtClean="0">
                <a:solidFill>
                  <a:srgbClr val="FF0000"/>
                </a:solidFill>
              </a:rPr>
              <a:t>จัดกลางได้ไหม </a:t>
            </a:r>
            <a:endParaRPr lang="th-TH" sz="18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43066" y="644231"/>
            <a:ext cx="1293944" cy="52322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th-TH" dirty="0" smtClean="0"/>
              <a:t>แก้ข้อความ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273699" y="5661248"/>
            <a:ext cx="495840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 smtClean="0"/>
              <a:t>รูปแบบ </a:t>
            </a:r>
            <a:r>
              <a:rPr lang="en-US" dirty="0" smtClean="0"/>
              <a:t>&gt;</a:t>
            </a:r>
            <a:r>
              <a:rPr lang="th-TH" dirty="0" smtClean="0"/>
              <a:t> จัดสองบรรทัดเหมือนเดิม บรรทัดแรกเอาเฉพาะตัวหนาค่ะ  </a:t>
            </a:r>
            <a:endParaRPr lang="th-TH" dirty="0"/>
          </a:p>
        </p:txBody>
      </p:sp>
      <p:sp>
        <p:nvSpPr>
          <p:cNvPr id="12" name="TextBox 11"/>
          <p:cNvSpPr txBox="1"/>
          <p:nvPr/>
        </p:nvSpPr>
        <p:spPr>
          <a:xfrm>
            <a:off x="4216574" y="1340768"/>
            <a:ext cx="583264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solidFill>
                  <a:srgbClr val="996633"/>
                </a:solidFill>
              </a:rPr>
              <a:t>KMS</a:t>
            </a:r>
            <a:r>
              <a:rPr lang="en-US" b="1" dirty="0" smtClean="0">
                <a:solidFill>
                  <a:srgbClr val="996633"/>
                </a:solidFill>
              </a:rPr>
              <a:t>RMF </a:t>
            </a:r>
            <a:r>
              <a:rPr lang="th-TH" b="1" dirty="0" smtClean="0">
                <a:solidFill>
                  <a:srgbClr val="996633"/>
                </a:solidFill>
              </a:rPr>
              <a:t>ดี</a:t>
            </a:r>
            <a:r>
              <a:rPr lang="th-TH" b="1" dirty="0">
                <a:solidFill>
                  <a:srgbClr val="996633"/>
                </a:solidFill>
              </a:rPr>
              <a:t>อย่างไร </a:t>
            </a:r>
          </a:p>
          <a:p>
            <a:r>
              <a:rPr lang="th-TH" dirty="0" smtClean="0"/>
              <a:t>-</a:t>
            </a:r>
            <a:r>
              <a:rPr lang="th-TH" b="1" dirty="0" smtClean="0">
                <a:solidFill>
                  <a:srgbClr val="996633"/>
                </a:solidFill>
              </a:rPr>
              <a:t>ดีที่ผลตอบแทนอันดับ </a:t>
            </a:r>
            <a:r>
              <a:rPr lang="th-TH" b="1" dirty="0">
                <a:solidFill>
                  <a:srgbClr val="996633"/>
                </a:solidFill>
              </a:rPr>
              <a:t>1 </a:t>
            </a:r>
            <a:r>
              <a:rPr lang="th-TH" b="1" dirty="0" smtClean="0">
                <a:solidFill>
                  <a:srgbClr val="996633"/>
                </a:solidFill>
              </a:rPr>
              <a:t/>
            </a:r>
            <a:br>
              <a:rPr lang="th-TH" b="1" dirty="0" smtClean="0">
                <a:solidFill>
                  <a:srgbClr val="996633"/>
                </a:solidFill>
              </a:rPr>
            </a:br>
            <a:r>
              <a:rPr lang="th-TH" dirty="0" smtClean="0"/>
              <a:t>ทั้ง</a:t>
            </a:r>
            <a:r>
              <a:rPr lang="th-TH" dirty="0"/>
              <a:t>ช่วง 6 เดือนและ 1 ปีย้อนหลัง ในกลุ่ม </a:t>
            </a:r>
            <a:r>
              <a:rPr lang="en-US" dirty="0"/>
              <a:t>RMF Thailand Equity Small/Mid </a:t>
            </a:r>
            <a:r>
              <a:rPr lang="en-US" dirty="0" smtClean="0"/>
              <a:t>Cap </a:t>
            </a:r>
            <a:r>
              <a:rPr lang="th-TH" dirty="0"/>
              <a:t>ข้อมูลจาก </a:t>
            </a:r>
            <a:r>
              <a:rPr lang="en-US" dirty="0"/>
              <a:t>Morningstar® </a:t>
            </a:r>
            <a:r>
              <a:rPr lang="th-TH" dirty="0"/>
              <a:t>วันที่ 28 ต.ค. 59</a:t>
            </a:r>
          </a:p>
          <a:p>
            <a:r>
              <a:rPr lang="en-US" b="1" dirty="0" smtClean="0">
                <a:solidFill>
                  <a:srgbClr val="996633"/>
                </a:solidFill>
              </a:rPr>
              <a:t>-</a:t>
            </a:r>
            <a:r>
              <a:rPr lang="th-TH" b="1" dirty="0" smtClean="0">
                <a:solidFill>
                  <a:srgbClr val="996633"/>
                </a:solidFill>
              </a:rPr>
              <a:t>ดีที่ลงทุนในหุ้นขนาดกลางและเล็ก</a:t>
            </a:r>
          </a:p>
          <a:p>
            <a:r>
              <a:rPr lang="th-TH" dirty="0" smtClean="0"/>
              <a:t>โดยคัดเฉพาะที่มี</a:t>
            </a:r>
            <a:r>
              <a:rPr lang="th-TH" dirty="0"/>
              <a:t>ปัจจัยพื้นฐานดี มีสภาพคล่อง มีแนวโน้มที่จะให้ผลตอบแทนสูงกว่าหุ้นขนาดใหญ่ในระยะยาว</a:t>
            </a:r>
          </a:p>
          <a:p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7101789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51" y="1196752"/>
            <a:ext cx="3362325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16496" y="3058651"/>
            <a:ext cx="21691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 smtClean="0"/>
              <a:t>งานสีน้ำตาลต้องมา </a:t>
            </a:r>
            <a:endParaRPr lang="th-TH" dirty="0"/>
          </a:p>
        </p:txBody>
      </p:sp>
      <p:sp>
        <p:nvSpPr>
          <p:cNvPr id="3" name="Rectangle 2"/>
          <p:cNvSpPr/>
          <p:nvPr/>
        </p:nvSpPr>
        <p:spPr>
          <a:xfrm>
            <a:off x="4232920" y="1340768"/>
            <a:ext cx="4953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h-TH" dirty="0" smtClean="0"/>
              <a:t>-</a:t>
            </a:r>
            <a:r>
              <a:rPr lang="th-TH" dirty="0"/>
              <a:t>ผู้ที่ต้องการสร้างความ</a:t>
            </a:r>
            <a:r>
              <a:rPr lang="th-TH" dirty="0" smtClean="0"/>
              <a:t>มั่นคั่ง</a:t>
            </a:r>
            <a:r>
              <a:rPr lang="th-TH" dirty="0"/>
              <a:t>ให้วัย</a:t>
            </a:r>
            <a:r>
              <a:rPr lang="th-TH" dirty="0" smtClean="0"/>
              <a:t>เกษียณ ผ่านการลงทุนในหุ้น </a:t>
            </a:r>
          </a:p>
          <a:p>
            <a:r>
              <a:rPr lang="th-TH" dirty="0" smtClean="0"/>
              <a:t>-ผู้ที่คาดหวังผลตอบแทนสูง และพร้อมรับความเสี่ยงได้สูง (</a:t>
            </a:r>
            <a:r>
              <a:rPr lang="en-US" dirty="0" smtClean="0"/>
              <a:t>High Risk, High Return)</a:t>
            </a:r>
          </a:p>
          <a:p>
            <a:endParaRPr lang="th-TH" dirty="0"/>
          </a:p>
        </p:txBody>
      </p:sp>
      <p:sp>
        <p:nvSpPr>
          <p:cNvPr id="6" name="TextBox 5"/>
          <p:cNvSpPr txBox="1"/>
          <p:nvPr/>
        </p:nvSpPr>
        <p:spPr>
          <a:xfrm>
            <a:off x="848544" y="1052736"/>
            <a:ext cx="2948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800" dirty="0" smtClean="0">
                <a:solidFill>
                  <a:srgbClr val="FF0000"/>
                </a:solidFill>
              </a:rPr>
              <a:t>จัดกลางได้ไหม </a:t>
            </a:r>
            <a:endParaRPr lang="th-TH" sz="1800" dirty="0">
              <a:solidFill>
                <a:srgbClr val="FF0000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272480" y="1340768"/>
            <a:ext cx="2313200" cy="5760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3269750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688" y="2132856"/>
            <a:ext cx="8048625" cy="153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136576" y="1772816"/>
            <a:ext cx="1082348" cy="52322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th-TH" dirty="0" smtClean="0"/>
              <a:t>แก้ตาราง</a:t>
            </a:r>
            <a:endParaRPr lang="th-TH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239537" y="1772816"/>
            <a:ext cx="21691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 smtClean="0"/>
              <a:t>งานสีน้ำตาลต้องมา </a:t>
            </a:r>
            <a:endParaRPr lang="th-TH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3289799"/>
              </p:ext>
            </p:extLst>
          </p:nvPr>
        </p:nvGraphicFramePr>
        <p:xfrm>
          <a:off x="1064568" y="476672"/>
          <a:ext cx="3994285" cy="11223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59093"/>
                <a:gridCol w="708798"/>
                <a:gridCol w="708798"/>
                <a:gridCol w="708798"/>
                <a:gridCol w="708798"/>
              </a:tblGrid>
              <a:tr h="46528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h-TH" sz="1300" dirty="0">
                          <a:effectLst/>
                        </a:rPr>
                        <a:t>ผลการดำเนินงานย้อนหลัง 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h-TH" sz="1300" dirty="0">
                          <a:effectLst/>
                        </a:rPr>
                        <a:t>3 เดือน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h-TH" sz="1300" dirty="0">
                          <a:effectLst/>
                        </a:rPr>
                        <a:t>6 เดือน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h-TH" sz="1300" dirty="0" smtClean="0">
                          <a:effectLst/>
                        </a:rPr>
                        <a:t>1</a:t>
                      </a:r>
                      <a:r>
                        <a:rPr lang="en-US" sz="1300" dirty="0" smtClean="0">
                          <a:effectLst/>
                        </a:rPr>
                        <a:t> </a:t>
                      </a:r>
                      <a:r>
                        <a:rPr lang="th-TH" sz="1300" dirty="0" smtClean="0">
                          <a:effectLst/>
                        </a:rPr>
                        <a:t>ปี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h-TH" sz="1300" dirty="0">
                          <a:effectLst/>
                        </a:rPr>
                        <a:t>ตั้งแต่</a:t>
                      </a:r>
                      <a:r>
                        <a:rPr lang="th-TH" sz="1300" dirty="0" smtClean="0">
                          <a:effectLst/>
                        </a:rPr>
                        <a:t>จัดตั้ง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200" dirty="0" smtClean="0">
                          <a:effectLst/>
                        </a:rPr>
                        <a:t>(ต่อปี)</a:t>
                      </a:r>
                      <a:endParaRPr lang="en-US" sz="1050" dirty="0" smtClean="0">
                        <a:effectLst/>
                        <a:latin typeface="Calibri"/>
                        <a:ea typeface="Calibri"/>
                        <a:cs typeface="+mn-cs"/>
                      </a:endParaRPr>
                    </a:p>
                  </a:txBody>
                  <a:tcPr marL="68580" marR="68580" marT="0" marB="0" anchor="ctr"/>
                </a:tc>
              </a:tr>
              <a:tr h="34465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KMSRMF </a:t>
                      </a:r>
                      <a:endParaRPr lang="en-US" sz="1800" b="1" dirty="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6.06%</a:t>
                      </a:r>
                      <a:endParaRPr lang="en-US" sz="1800" b="1" dirty="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22.00%</a:t>
                      </a:r>
                      <a:endParaRPr lang="en-US" sz="1800" b="1" dirty="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effectLst/>
                        </a:rPr>
                        <a:t>27.35%</a:t>
                      </a:r>
                      <a:endParaRPr lang="en-US" sz="1800" b="1" dirty="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effectLst/>
                        </a:rPr>
                        <a:t>30.</a:t>
                      </a:r>
                      <a:r>
                        <a:rPr lang="th-TH" sz="1800" b="1" dirty="0" smtClean="0">
                          <a:effectLst/>
                        </a:rPr>
                        <a:t>15</a:t>
                      </a:r>
                      <a:r>
                        <a:rPr lang="en-US" sz="1800" b="1" dirty="0" smtClean="0">
                          <a:effectLst/>
                        </a:rPr>
                        <a:t>%</a:t>
                      </a:r>
                      <a:endParaRPr lang="en-US" sz="1800" b="1" dirty="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68580" marR="68580" marT="0" marB="0" anchor="b"/>
                </a:tc>
              </a:tr>
              <a:tr h="31201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h-TH" sz="1050" dirty="0">
                          <a:effectLst/>
                        </a:rPr>
                        <a:t>เกณฑ์มาตรฐาน </a:t>
                      </a:r>
                      <a:r>
                        <a:rPr lang="th-TH" sz="1400" dirty="0">
                          <a:effectLst/>
                        </a:rPr>
                        <a:t/>
                      </a:r>
                      <a:br>
                        <a:rPr lang="th-TH" sz="1400" dirty="0">
                          <a:effectLst/>
                        </a:rPr>
                      </a:br>
                      <a:r>
                        <a:rPr lang="en-US" sz="1000" dirty="0">
                          <a:effectLst/>
                        </a:rPr>
                        <a:t>SET INDEX </a:t>
                      </a:r>
                      <a:endParaRPr lang="en-US" sz="1050" dirty="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-1.98%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6.75%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6.03%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400" baseline="0" dirty="0" smtClean="0">
                          <a:effectLst/>
                          <a:latin typeface="+mn-lt"/>
                          <a:ea typeface="Calibri"/>
                          <a:cs typeface="+mn-cs"/>
                        </a:rPr>
                        <a:t>9.</a:t>
                      </a:r>
                      <a:r>
                        <a:rPr lang="en-US" sz="1400" baseline="0" dirty="0" smtClean="0">
                          <a:effectLst/>
                          <a:latin typeface="+mn-lt"/>
                          <a:ea typeface="Calibri"/>
                          <a:cs typeface="+mn-cs"/>
                        </a:rPr>
                        <a:t>67%</a:t>
                      </a:r>
                      <a:endParaRPr lang="en-US" sz="1400" dirty="0" smtClean="0">
                        <a:effectLst/>
                        <a:latin typeface="+mn-lt"/>
                        <a:ea typeface="Calibri"/>
                        <a:cs typeface="+mn-cs"/>
                      </a:endParaRPr>
                    </a:p>
                  </a:txBody>
                  <a:tcPr marL="68580" marR="68580" marT="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136229" y="3652801"/>
            <a:ext cx="35637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ที่มา 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Morningstar </a:t>
            </a:r>
            <a:r>
              <a:rPr lang="th-TH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วันที่ 28 ต.ค. 59/ 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KMSRMF </a:t>
            </a:r>
            <a:r>
              <a:rPr lang="th-TH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จัดตั้งเมื่อ 30 ก.ย. 58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81243" y="3960579"/>
            <a:ext cx="9140644" cy="52322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th-TH" dirty="0" smtClean="0"/>
              <a:t>ข้อความคำเตือนด้านล่าง ย้ายมาอยู่ ข้าง</a:t>
            </a:r>
            <a:r>
              <a:rPr lang="th-TH" dirty="0" smtClean="0"/>
              <a:t>ๆ ปุ่มกลับหน้าหลักค่ะ / ใต้ตารางเหลือแค่ที่มานะคะ  </a:t>
            </a:r>
            <a:endParaRPr lang="th-TH" dirty="0" smtClean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" y="5607824"/>
            <a:ext cx="8001000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>
          <a:xfrm>
            <a:off x="347564" y="5373216"/>
            <a:ext cx="6981700" cy="10801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0" name="TextBox 9"/>
          <p:cNvSpPr txBox="1"/>
          <p:nvPr/>
        </p:nvSpPr>
        <p:spPr>
          <a:xfrm>
            <a:off x="347564" y="5497777"/>
            <a:ext cx="720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600" dirty="0" smtClean="0"/>
              <a:t>ผล</a:t>
            </a:r>
            <a:r>
              <a:rPr lang="th-TH" sz="1600" dirty="0"/>
              <a:t>การดำเนินงานในอดีตมิได้เป็นสิ่งยืนยันถึงผลการดำเนินงานในอนาคต </a:t>
            </a:r>
            <a:r>
              <a:rPr lang="en-US" sz="1600" dirty="0"/>
              <a:t>• </a:t>
            </a:r>
            <a:r>
              <a:rPr lang="th-TH" sz="1600" dirty="0"/>
              <a:t>การ</a:t>
            </a:r>
            <a:r>
              <a:rPr lang="th-TH" sz="1600" dirty="0" smtClean="0"/>
              <a:t>ลงทุนทุกประเภทอาจ</a:t>
            </a:r>
            <a:r>
              <a:rPr lang="th-TH" sz="1600" dirty="0"/>
              <a:t>มีราคาผันผวนตามภาวะตลาด </a:t>
            </a:r>
            <a:r>
              <a:rPr lang="en-US" sz="1600" dirty="0"/>
              <a:t>•</a:t>
            </a:r>
            <a:r>
              <a:rPr lang="th-TH" sz="1600" dirty="0"/>
              <a:t> เอกสารการวัดผลการดำเนินงานนี้จัดขึ้นตามมาตรฐานของ </a:t>
            </a:r>
            <a:r>
              <a:rPr lang="en-US" sz="1600" dirty="0" smtClean="0"/>
              <a:t>AIMC</a:t>
            </a:r>
            <a:r>
              <a:rPr lang="th-TH" sz="1600" dirty="0" smtClean="0"/>
              <a:t> • ผู้</a:t>
            </a:r>
            <a:r>
              <a:rPr lang="th-TH" sz="1600" dirty="0"/>
              <a:t>ลงทุนโปรดทำความเข้าใจลักษณะสินค้าเงื่อนไขผลตอบแทน ความเสี่ยง และศึกษาข้อมูลภาษีในคู่มือการลงทุนก่อนตัดสินใจลงทุน </a:t>
            </a:r>
            <a:endParaRPr lang="th-TH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753200" y="5153131"/>
            <a:ext cx="2414444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th-TH" sz="1600" dirty="0" smtClean="0"/>
              <a:t>ขนาดตัวอักษรเท่าคำว่า เกณฑ์มาตรฐาน</a:t>
            </a:r>
          </a:p>
        </p:txBody>
      </p:sp>
    </p:spTree>
    <p:extLst>
      <p:ext uri="{BB962C8B-B14F-4D97-AF65-F5344CB8AC3E}">
        <p14:creationId xmlns:p14="http://schemas.microsoft.com/office/powerpoint/2010/main" val="38844689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04528" y="4149080"/>
            <a:ext cx="2257349" cy="83099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Promotion LTF/RMF</a:t>
            </a:r>
            <a:endParaRPr lang="en-US" dirty="0"/>
          </a:p>
          <a:p>
            <a:pPr algn="ctr"/>
            <a:r>
              <a:rPr lang="en-US" sz="2000" dirty="0" smtClean="0"/>
              <a:t>14 </a:t>
            </a:r>
            <a:r>
              <a:rPr lang="th-TH" sz="2000" dirty="0" smtClean="0"/>
              <a:t>พ.ย. – 30 ธ.ค.นี้</a:t>
            </a:r>
            <a:endParaRPr lang="th-TH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2984947" y="4422793"/>
            <a:ext cx="4727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00B0F0"/>
                </a:solidFill>
              </a:rPr>
              <a:t>Link http</a:t>
            </a:r>
            <a:r>
              <a:rPr lang="en-US" sz="1800" dirty="0">
                <a:solidFill>
                  <a:srgbClr val="00B0F0"/>
                </a:solidFill>
              </a:rPr>
              <a:t>://</a:t>
            </a:r>
            <a:r>
              <a:rPr lang="en-US" sz="1800" dirty="0" smtClean="0">
                <a:solidFill>
                  <a:srgbClr val="00B0F0"/>
                </a:solidFill>
              </a:rPr>
              <a:t>www.kasikornasset.com/Pages/Promotion-LTF-RMF.aspx</a:t>
            </a:r>
            <a:endParaRPr lang="th-TH" sz="1800" dirty="0">
              <a:solidFill>
                <a:srgbClr val="00B0F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61877" y="2591326"/>
            <a:ext cx="4079355" cy="523220"/>
          </a:xfrm>
          <a:prstGeom prst="rect">
            <a:avLst/>
          </a:prstGeom>
          <a:solidFill>
            <a:srgbClr val="99FF99"/>
          </a:solidFill>
        </p:spPr>
        <p:txBody>
          <a:bodyPr wrap="square" rtlCol="0">
            <a:spAutoFit/>
          </a:bodyPr>
          <a:lstStyle/>
          <a:p>
            <a:r>
              <a:rPr lang="th-TH" b="1" dirty="0" smtClean="0">
                <a:solidFill>
                  <a:srgbClr val="FF0000"/>
                </a:solidFill>
              </a:rPr>
              <a:t>4.หน้า </a:t>
            </a:r>
            <a:r>
              <a:rPr lang="en-US" b="1" dirty="0" smtClean="0">
                <a:solidFill>
                  <a:srgbClr val="FF0000"/>
                </a:solidFill>
              </a:rPr>
              <a:t>PROMOTION - </a:t>
            </a:r>
            <a:r>
              <a:rPr lang="th-TH" dirty="0" smtClean="0"/>
              <a:t>หน้าใหม่</a:t>
            </a:r>
            <a:r>
              <a:rPr lang="en-US" dirty="0" smtClean="0"/>
              <a:t> </a:t>
            </a:r>
            <a:endParaRPr lang="th-TH" dirty="0"/>
          </a:p>
        </p:txBody>
      </p:sp>
      <p:sp>
        <p:nvSpPr>
          <p:cNvPr id="5" name="TextBox 4"/>
          <p:cNvSpPr txBox="1"/>
          <p:nvPr/>
        </p:nvSpPr>
        <p:spPr>
          <a:xfrm>
            <a:off x="733996" y="3625860"/>
            <a:ext cx="56166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 smtClean="0"/>
              <a:t>คลิกมาจากปุ่มหน้า </a:t>
            </a:r>
            <a:r>
              <a:rPr lang="en-US" dirty="0" smtClean="0"/>
              <a:t>Home </a:t>
            </a:r>
            <a:r>
              <a:rPr lang="th-TH" dirty="0" smtClean="0"/>
              <a:t>อันนี้ใหม่</a:t>
            </a:r>
            <a:r>
              <a:rPr lang="en-US" dirty="0" smtClean="0"/>
              <a:t> 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325242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4488" y="332656"/>
            <a:ext cx="90730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 smtClean="0"/>
              <a:t>ข้อมูลและเงื่อนไข เหมือนหน้านี้ – กำลังทำภาพใหม่ น่าจะได้วันที่ 18</a:t>
            </a:r>
            <a:endParaRPr lang="en-US" dirty="0" smtClean="0"/>
          </a:p>
          <a:p>
            <a:r>
              <a:rPr lang="en-US" sz="1800" dirty="0" smtClean="0"/>
              <a:t>http</a:t>
            </a:r>
            <a:r>
              <a:rPr lang="en-US" sz="1800" dirty="0"/>
              <a:t>://www.kasikornasset.com/TH/BannerPromotion/Pages/LTFRMF-Promotion-11-2016.aspx</a:t>
            </a:r>
            <a:endParaRPr lang="th-TH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344488" y="1609636"/>
            <a:ext cx="90730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 smtClean="0"/>
              <a:t>โครงสร้างหน้าทำเหมือนเดิมเลย </a:t>
            </a:r>
            <a:endParaRPr lang="th-TH" dirty="0"/>
          </a:p>
        </p:txBody>
      </p:sp>
      <p:sp>
        <p:nvSpPr>
          <p:cNvPr id="6" name="Rectangle 5"/>
          <p:cNvSpPr/>
          <p:nvPr/>
        </p:nvSpPr>
        <p:spPr>
          <a:xfrm>
            <a:off x="488504" y="2113434"/>
            <a:ext cx="3024336" cy="1296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 smtClean="0"/>
              <a:t>ภาพ </a:t>
            </a:r>
            <a:endParaRPr lang="th-TH" dirty="0"/>
          </a:p>
        </p:txBody>
      </p:sp>
      <p:sp>
        <p:nvSpPr>
          <p:cNvPr id="7" name="Rectangle 6"/>
          <p:cNvSpPr/>
          <p:nvPr/>
        </p:nvSpPr>
        <p:spPr>
          <a:xfrm>
            <a:off x="488504" y="3553852"/>
            <a:ext cx="3024336" cy="1296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 smtClean="0"/>
              <a:t>ตารางกองทุน</a:t>
            </a:r>
            <a:endParaRPr lang="th-TH" dirty="0"/>
          </a:p>
        </p:txBody>
      </p:sp>
      <p:sp>
        <p:nvSpPr>
          <p:cNvPr id="8" name="Rectangle 7"/>
          <p:cNvSpPr/>
          <p:nvPr/>
        </p:nvSpPr>
        <p:spPr>
          <a:xfrm>
            <a:off x="488504" y="4994012"/>
            <a:ext cx="3024336" cy="1296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 smtClean="0"/>
              <a:t>เงื่อนไขเป็น </a:t>
            </a:r>
            <a:r>
              <a:rPr lang="en-US" dirty="0" smtClean="0"/>
              <a:t>Text</a:t>
            </a:r>
            <a:endParaRPr lang="th-TH" dirty="0"/>
          </a:p>
        </p:txBody>
      </p:sp>
      <p:sp>
        <p:nvSpPr>
          <p:cNvPr id="9" name="TextBox 8"/>
          <p:cNvSpPr txBox="1"/>
          <p:nvPr/>
        </p:nvSpPr>
        <p:spPr>
          <a:xfrm>
            <a:off x="344488" y="6328167"/>
            <a:ext cx="90730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 smtClean="0"/>
              <a:t>ปุ่มเหมือนเดิม (ตามที่มีอยู่ในหน้า) 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02405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80792" y="2852936"/>
            <a:ext cx="3861955" cy="523220"/>
          </a:xfrm>
          <a:prstGeom prst="rect">
            <a:avLst/>
          </a:prstGeom>
          <a:solidFill>
            <a:srgbClr val="99FF99"/>
          </a:solidFill>
        </p:spPr>
        <p:txBody>
          <a:bodyPr wrap="none" rtlCol="0">
            <a:spAutoFit/>
          </a:bodyPr>
          <a:lstStyle/>
          <a:p>
            <a:r>
              <a:rPr lang="th-TH" b="1" dirty="0" smtClean="0">
                <a:solidFill>
                  <a:srgbClr val="FF0000"/>
                </a:solidFill>
              </a:rPr>
              <a:t>1.หน้า </a:t>
            </a:r>
            <a:r>
              <a:rPr lang="en-US" b="1" dirty="0" smtClean="0">
                <a:solidFill>
                  <a:srgbClr val="FF0000"/>
                </a:solidFill>
              </a:rPr>
              <a:t>HOME </a:t>
            </a:r>
            <a:r>
              <a:rPr lang="en-US" dirty="0" smtClean="0"/>
              <a:t>http://kltf.pdb.co.th/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396802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4488" y="188640"/>
            <a:ext cx="35846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b="1" dirty="0" smtClean="0">
                <a:solidFill>
                  <a:srgbClr val="FF0000"/>
                </a:solidFill>
              </a:rPr>
              <a:t>หน้า </a:t>
            </a:r>
            <a:r>
              <a:rPr lang="en-US" b="1" dirty="0" smtClean="0">
                <a:solidFill>
                  <a:srgbClr val="FF0000"/>
                </a:solidFill>
              </a:rPr>
              <a:t>HOME </a:t>
            </a:r>
            <a:r>
              <a:rPr lang="en-US" dirty="0" smtClean="0"/>
              <a:t>http://kltf.pdb.co.th/</a:t>
            </a:r>
            <a:endParaRPr lang="th-TH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3" y="711860"/>
            <a:ext cx="9020175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H="1">
            <a:off x="442913" y="1163752"/>
            <a:ext cx="69366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8959032" y="1142115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442913" y="1268760"/>
            <a:ext cx="0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423"/>
          <a:stretch/>
        </p:blipFill>
        <p:spPr bwMode="auto">
          <a:xfrm>
            <a:off x="309562" y="5346672"/>
            <a:ext cx="9286875" cy="1206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" name="Straight Connector 12"/>
          <p:cNvCxnSpPr/>
          <p:nvPr/>
        </p:nvCxnSpPr>
        <p:spPr>
          <a:xfrm flipV="1">
            <a:off x="9463088" y="1268760"/>
            <a:ext cx="0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440832" y="4051330"/>
            <a:ext cx="32512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 smtClean="0"/>
              <a:t>ไม่อยากให้มีปุ่มทับภาพโฆษณ่า</a:t>
            </a:r>
            <a:endParaRPr lang="th-TH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9344" y="1628800"/>
            <a:ext cx="1346076" cy="307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7032273" y="4836840"/>
            <a:ext cx="2363147" cy="52322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th-TH" dirty="0" smtClean="0"/>
              <a:t>เปลี่ยนปุ่มให้อยู่ริมขวา</a:t>
            </a:r>
            <a:endParaRPr lang="th-TH" dirty="0"/>
          </a:p>
        </p:txBody>
      </p:sp>
      <p:sp>
        <p:nvSpPr>
          <p:cNvPr id="11" name="Oval 10"/>
          <p:cNvSpPr/>
          <p:nvPr/>
        </p:nvSpPr>
        <p:spPr>
          <a:xfrm>
            <a:off x="6393160" y="3789040"/>
            <a:ext cx="1152128" cy="1047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8" name="TextBox 17"/>
          <p:cNvSpPr txBox="1"/>
          <p:nvPr/>
        </p:nvSpPr>
        <p:spPr>
          <a:xfrm>
            <a:off x="3440832" y="758270"/>
            <a:ext cx="31037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 smtClean="0"/>
              <a:t>ขยับโลโก้ให้ชิดริมซ้าย-ขวา ค่ะ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320882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6496" y="260648"/>
            <a:ext cx="909223" cy="52322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th-TH" dirty="0" smtClean="0"/>
              <a:t>ปุ่มใหม่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16496" y="1019880"/>
            <a:ext cx="199605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400" dirty="0" smtClean="0"/>
              <a:t>เรียงจากบน</a:t>
            </a:r>
            <a:r>
              <a:rPr lang="en-US" sz="2400" dirty="0" smtClean="0"/>
              <a:t>&gt;</a:t>
            </a:r>
            <a:r>
              <a:rPr lang="th-TH" sz="2400" dirty="0" smtClean="0"/>
              <a:t>ล่าง</a:t>
            </a:r>
          </a:p>
          <a:p>
            <a:r>
              <a:rPr lang="th-TH" sz="2400" dirty="0" smtClean="0"/>
              <a:t>2 อันบน เน้น</a:t>
            </a:r>
          </a:p>
          <a:p>
            <a:r>
              <a:rPr lang="th-TH" sz="2400" dirty="0" smtClean="0"/>
              <a:t>อันล่าง ไม่เน้น </a:t>
            </a:r>
          </a:p>
          <a:p>
            <a:r>
              <a:rPr lang="th-TH" sz="2400" dirty="0" smtClean="0"/>
              <a:t>(ทำมาคนละ </a:t>
            </a:r>
            <a:r>
              <a:rPr lang="en-US" sz="2400" dirty="0" smtClean="0"/>
              <a:t>Size </a:t>
            </a:r>
            <a:r>
              <a:rPr lang="th-TH" sz="2400" dirty="0" smtClean="0"/>
              <a:t>ได้)</a:t>
            </a:r>
            <a:endParaRPr lang="th-TH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2711" y="1044072"/>
            <a:ext cx="2218668" cy="5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862711" y="1772815"/>
            <a:ext cx="2257349" cy="83099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Promotion LTF/RMF</a:t>
            </a:r>
            <a:endParaRPr lang="en-US" dirty="0"/>
          </a:p>
          <a:p>
            <a:pPr algn="ctr"/>
            <a:r>
              <a:rPr lang="en-US" sz="2000" dirty="0" smtClean="0"/>
              <a:t>14 </a:t>
            </a:r>
            <a:r>
              <a:rPr lang="th-TH" sz="2000" dirty="0" smtClean="0"/>
              <a:t>พ.ย. – 30 ธ.ค.นี้</a:t>
            </a:r>
            <a:endParaRPr lang="th-TH" sz="20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2712" y="2743200"/>
            <a:ext cx="2257348" cy="541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143130" y="1173768"/>
            <a:ext cx="3990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00B0F0"/>
                </a:solidFill>
              </a:rPr>
              <a:t>Link http</a:t>
            </a:r>
            <a:r>
              <a:rPr lang="en-US" sz="1800" dirty="0">
                <a:solidFill>
                  <a:srgbClr val="00B0F0"/>
                </a:solidFill>
              </a:rPr>
              <a:t>://www.kasikornasset.com/Pages/New-LTF.aspx</a:t>
            </a:r>
            <a:endParaRPr lang="th-TH" sz="1800" dirty="0">
              <a:solidFill>
                <a:srgbClr val="00B0F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143130" y="2046528"/>
            <a:ext cx="4727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00B0F0"/>
                </a:solidFill>
              </a:rPr>
              <a:t>Link http</a:t>
            </a:r>
            <a:r>
              <a:rPr lang="en-US" sz="1800" dirty="0">
                <a:solidFill>
                  <a:srgbClr val="00B0F0"/>
                </a:solidFill>
              </a:rPr>
              <a:t>://</a:t>
            </a:r>
            <a:r>
              <a:rPr lang="en-US" sz="1800" dirty="0" smtClean="0">
                <a:solidFill>
                  <a:srgbClr val="00B0F0"/>
                </a:solidFill>
              </a:rPr>
              <a:t>www.kasikornasset.com/Pages/Promotion-LTF-RMF.aspx</a:t>
            </a:r>
            <a:endParaRPr lang="th-TH" sz="1800" dirty="0">
              <a:solidFill>
                <a:srgbClr val="00B0F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143130" y="2829426"/>
            <a:ext cx="745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00B0F0"/>
                </a:solidFill>
              </a:rPr>
              <a:t>Link </a:t>
            </a:r>
            <a:r>
              <a:rPr lang="th-TH" sz="1800" dirty="0" smtClean="0">
                <a:solidFill>
                  <a:srgbClr val="00B0F0"/>
                </a:solidFill>
              </a:rPr>
              <a:t>เดิม</a:t>
            </a:r>
            <a:endParaRPr lang="th-TH" sz="18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0043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75" y="764704"/>
            <a:ext cx="7568066" cy="5160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16496" y="260648"/>
            <a:ext cx="1289135" cy="52322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th-TH" dirty="0" smtClean="0"/>
              <a:t>ปรับรูปใหม่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56656" y="260648"/>
            <a:ext cx="51235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400" dirty="0" smtClean="0"/>
              <a:t>3 ตำแหน่งค่ะ – รูปมาวันที่ 15-16 (ต้องปรับ </a:t>
            </a:r>
            <a:r>
              <a:rPr lang="en-US" sz="2400" dirty="0" smtClean="0"/>
              <a:t>size </a:t>
            </a:r>
            <a:r>
              <a:rPr lang="th-TH" sz="2400" dirty="0" smtClean="0"/>
              <a:t>เองนะคะ) </a:t>
            </a:r>
            <a:endParaRPr lang="th-TH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447675" y="6021288"/>
            <a:ext cx="28491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 smtClean="0"/>
              <a:t>ใช้โทนสีเขียวเหมือนเดิม</a:t>
            </a:r>
            <a:endParaRPr lang="th-TH" dirty="0"/>
          </a:p>
        </p:txBody>
      </p:sp>
      <p:sp>
        <p:nvSpPr>
          <p:cNvPr id="6" name="TextBox 5"/>
          <p:cNvSpPr txBox="1"/>
          <p:nvPr/>
        </p:nvSpPr>
        <p:spPr>
          <a:xfrm>
            <a:off x="4736976" y="6021288"/>
            <a:ext cx="28491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 smtClean="0"/>
              <a:t>ฝั่งนี้ ปรับใช้โทนสีน้ำตาล</a:t>
            </a:r>
            <a:endParaRPr lang="th-TH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5248" y="763191"/>
            <a:ext cx="2972429" cy="3168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7761312" y="295534"/>
            <a:ext cx="1678665" cy="52322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Ref Key visual</a:t>
            </a:r>
            <a:endParaRPr lang="th-TH" dirty="0" smtClean="0"/>
          </a:p>
        </p:txBody>
      </p:sp>
    </p:spTree>
    <p:extLst>
      <p:ext uri="{BB962C8B-B14F-4D97-AF65-F5344CB8AC3E}">
        <p14:creationId xmlns:p14="http://schemas.microsoft.com/office/powerpoint/2010/main" val="104577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116632"/>
            <a:ext cx="4029075" cy="512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229547" y="1627583"/>
            <a:ext cx="583264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b="1" dirty="0" smtClean="0"/>
              <a:t>ลงทุนระยะยาวด้วย </a:t>
            </a:r>
            <a:r>
              <a:rPr lang="en-US" b="1" dirty="0" smtClean="0"/>
              <a:t>LTF </a:t>
            </a:r>
            <a:r>
              <a:rPr lang="th-TH" b="1" dirty="0" smtClean="0"/>
              <a:t>ทั้งที ต้องเลือกที่ดี อันดับ 1 </a:t>
            </a:r>
            <a:endParaRPr lang="en-US" b="1" dirty="0"/>
          </a:p>
          <a:p>
            <a:r>
              <a:rPr lang="th-TH" b="1" dirty="0" smtClean="0">
                <a:solidFill>
                  <a:srgbClr val="00B050"/>
                </a:solidFill>
              </a:rPr>
              <a:t>เลือกให้แล้วว่าดี กับ </a:t>
            </a:r>
            <a:r>
              <a:rPr lang="en-US" b="1" dirty="0" smtClean="0">
                <a:solidFill>
                  <a:srgbClr val="00B050"/>
                </a:solidFill>
              </a:rPr>
              <a:t>K20SLTF </a:t>
            </a:r>
            <a:endParaRPr lang="th-TH" b="1" dirty="0" smtClean="0">
              <a:solidFill>
                <a:srgbClr val="00B050"/>
              </a:solidFill>
            </a:endParaRPr>
          </a:p>
          <a:p>
            <a:r>
              <a:rPr lang="th-TH" dirty="0" smtClean="0"/>
              <a:t>-ดีที่ผลตอบแทนอันดับ </a:t>
            </a:r>
            <a:r>
              <a:rPr lang="th-TH" dirty="0"/>
              <a:t>1 </a:t>
            </a:r>
            <a:r>
              <a:rPr lang="th-TH" dirty="0" smtClean="0"/>
              <a:t>ทั้งช่วง </a:t>
            </a:r>
            <a:r>
              <a:rPr lang="th-TH" dirty="0"/>
              <a:t>1 ปีและ 3 ปีย้อนหลัง ในกลุ่มกองทุน </a:t>
            </a:r>
            <a:r>
              <a:rPr lang="en-US" dirty="0"/>
              <a:t>LTF</a:t>
            </a:r>
            <a:r>
              <a:rPr lang="th-TH" dirty="0" smtClean="0"/>
              <a:t> ข้อมูลจาก </a:t>
            </a:r>
            <a:r>
              <a:rPr lang="en-US" dirty="0"/>
              <a:t>Morningstar® </a:t>
            </a:r>
            <a:r>
              <a:rPr lang="th-TH" dirty="0" smtClean="0"/>
              <a:t>วันที่ 28 ต.ค. 59</a:t>
            </a:r>
          </a:p>
          <a:p>
            <a:r>
              <a:rPr lang="en-US" dirty="0" smtClean="0"/>
              <a:t>-</a:t>
            </a:r>
            <a:r>
              <a:rPr lang="th-TH" dirty="0" smtClean="0"/>
              <a:t>ดีที่คัดหุ้นมาแบบเน้นๆ ไม่เกิน 20 บริษัท เลือกเฉพาะหุ้นเด่นศักยภาพแกร่ง เพื่อโอกาสสร้างผลตอบแทนที่ดีให้พอร์ตลงทุน </a:t>
            </a:r>
          </a:p>
          <a:p>
            <a:r>
              <a:rPr lang="th-TH" dirty="0" smtClean="0"/>
              <a:t>-ดีที่มีนโยบายจ่ายเงินปันผลไม่เกิน 2 ครั้งต่อปี</a:t>
            </a:r>
            <a:endParaRPr lang="th-TH" dirty="0"/>
          </a:p>
        </p:txBody>
      </p:sp>
      <p:sp>
        <p:nvSpPr>
          <p:cNvPr id="3" name="Rectangle 2"/>
          <p:cNvSpPr/>
          <p:nvPr/>
        </p:nvSpPr>
        <p:spPr>
          <a:xfrm>
            <a:off x="488504" y="1916832"/>
            <a:ext cx="3528392" cy="208823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" name="TextBox 4"/>
          <p:cNvSpPr txBox="1"/>
          <p:nvPr/>
        </p:nvSpPr>
        <p:spPr>
          <a:xfrm>
            <a:off x="4376936" y="116632"/>
            <a:ext cx="1293944" cy="52322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th-TH" dirty="0" smtClean="0"/>
              <a:t>แก้ข้อความ</a:t>
            </a:r>
          </a:p>
        </p:txBody>
      </p:sp>
    </p:spTree>
    <p:extLst>
      <p:ext uri="{BB962C8B-B14F-4D97-AF65-F5344CB8AC3E}">
        <p14:creationId xmlns:p14="http://schemas.microsoft.com/office/powerpoint/2010/main" val="3928883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120" y="191549"/>
            <a:ext cx="4048125" cy="501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229547" y="1627583"/>
            <a:ext cx="583264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b="1" dirty="0" smtClean="0"/>
              <a:t>ลงทุนสร้างวัยเกษียณด้วย </a:t>
            </a:r>
            <a:r>
              <a:rPr lang="en-US" b="1" dirty="0" smtClean="0"/>
              <a:t>RMF </a:t>
            </a:r>
            <a:r>
              <a:rPr lang="th-TH" b="1" dirty="0" smtClean="0"/>
              <a:t>ทั้งทีต้องเลือกที่ดี อันดับ 1 </a:t>
            </a:r>
            <a:endParaRPr lang="en-US" b="1" dirty="0"/>
          </a:p>
          <a:p>
            <a:r>
              <a:rPr lang="th-TH" b="1" dirty="0" smtClean="0">
                <a:solidFill>
                  <a:srgbClr val="996633"/>
                </a:solidFill>
              </a:rPr>
              <a:t>เลือกให้แล้วว่าดี กับ </a:t>
            </a:r>
            <a:r>
              <a:rPr lang="en-US" b="1" dirty="0" smtClean="0">
                <a:solidFill>
                  <a:srgbClr val="996633"/>
                </a:solidFill>
              </a:rPr>
              <a:t>KMSRMF</a:t>
            </a:r>
            <a:endParaRPr lang="th-TH" b="1" dirty="0" smtClean="0">
              <a:solidFill>
                <a:srgbClr val="996633"/>
              </a:solidFill>
            </a:endParaRPr>
          </a:p>
          <a:p>
            <a:r>
              <a:rPr lang="th-TH" dirty="0" smtClean="0"/>
              <a:t>-ดีที่ผลตอบแทนอันดับ </a:t>
            </a:r>
            <a:r>
              <a:rPr lang="th-TH" dirty="0"/>
              <a:t>1 ทั้งช่วง 6 เดือนและ 1 ปีย้อนหลัง ในกลุ่ม </a:t>
            </a:r>
            <a:r>
              <a:rPr lang="en-US" dirty="0"/>
              <a:t>RMF Thailand Equity Small/Mid </a:t>
            </a:r>
            <a:r>
              <a:rPr lang="en-US" dirty="0" smtClean="0"/>
              <a:t>Cap </a:t>
            </a:r>
            <a:r>
              <a:rPr lang="th-TH" dirty="0"/>
              <a:t>ข้อมูลจาก </a:t>
            </a:r>
            <a:r>
              <a:rPr lang="en-US" dirty="0"/>
              <a:t>Morningstar® </a:t>
            </a:r>
            <a:r>
              <a:rPr lang="th-TH" dirty="0"/>
              <a:t>วันที่ 28 ต.ค. 59</a:t>
            </a:r>
          </a:p>
          <a:p>
            <a:r>
              <a:rPr lang="en-US" dirty="0" smtClean="0"/>
              <a:t>-</a:t>
            </a:r>
            <a:r>
              <a:rPr lang="th-TH" dirty="0" smtClean="0"/>
              <a:t>ดีที่ลงทุนในหุ้นขนาดกลางและ</a:t>
            </a:r>
            <a:r>
              <a:rPr lang="th-TH" dirty="0"/>
              <a:t>เล็ก </a:t>
            </a:r>
            <a:r>
              <a:rPr lang="th-TH" dirty="0" smtClean="0"/>
              <a:t>โดยคัดเฉพาะที่มี</a:t>
            </a:r>
            <a:r>
              <a:rPr lang="th-TH" dirty="0"/>
              <a:t>ปัจจัยพื้นฐานดี มีสภาพคล่อง มีแนวโน้มที่จะให้ผลตอบแทนสูงกว่าหุ้นขนาดใหญ่ในระยะยาว</a:t>
            </a:r>
          </a:p>
          <a:p>
            <a:endParaRPr lang="th-TH" dirty="0"/>
          </a:p>
        </p:txBody>
      </p:sp>
      <p:sp>
        <p:nvSpPr>
          <p:cNvPr id="3" name="Rectangle 2"/>
          <p:cNvSpPr/>
          <p:nvPr/>
        </p:nvSpPr>
        <p:spPr>
          <a:xfrm>
            <a:off x="488504" y="1916832"/>
            <a:ext cx="3528392" cy="208823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" name="TextBox 4"/>
          <p:cNvSpPr txBox="1"/>
          <p:nvPr/>
        </p:nvSpPr>
        <p:spPr>
          <a:xfrm>
            <a:off x="4243066" y="1132002"/>
            <a:ext cx="1293944" cy="52322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th-TH" dirty="0" smtClean="0"/>
              <a:t>แก้ข้อความ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4488" y="6021288"/>
            <a:ext cx="3869970" cy="646331"/>
          </a:xfrm>
          <a:prstGeom prst="rect">
            <a:avLst/>
          </a:prstGeom>
          <a:solidFill>
            <a:srgbClr val="FFFFCC"/>
          </a:solidFill>
        </p:spPr>
        <p:txBody>
          <a:bodyPr wrap="none" rtlCol="0">
            <a:spAutoFit/>
          </a:bodyPr>
          <a:lstStyle/>
          <a:p>
            <a:r>
              <a:rPr lang="th-TH" sz="1800" dirty="0" smtClean="0">
                <a:solidFill>
                  <a:srgbClr val="00B0F0"/>
                </a:solidFill>
              </a:rPr>
              <a:t>ปรับ </a:t>
            </a:r>
            <a:r>
              <a:rPr lang="en-US" sz="1800" dirty="0" smtClean="0">
                <a:solidFill>
                  <a:srgbClr val="00B0F0"/>
                </a:solidFill>
              </a:rPr>
              <a:t>Link </a:t>
            </a:r>
            <a:r>
              <a:rPr lang="th-TH" sz="1800" dirty="0" smtClean="0">
                <a:solidFill>
                  <a:srgbClr val="00B0F0"/>
                </a:solidFill>
              </a:rPr>
              <a:t>ไป </a:t>
            </a:r>
            <a:endParaRPr lang="en-US" sz="1800" dirty="0" smtClean="0">
              <a:solidFill>
                <a:srgbClr val="00B0F0"/>
              </a:solidFill>
            </a:endParaRPr>
          </a:p>
          <a:p>
            <a:r>
              <a:rPr lang="en-US" sz="1800" dirty="0" smtClean="0">
                <a:solidFill>
                  <a:srgbClr val="00B0F0"/>
                </a:solidFill>
              </a:rPr>
              <a:t>http</a:t>
            </a:r>
            <a:r>
              <a:rPr lang="en-US" sz="1800" dirty="0">
                <a:solidFill>
                  <a:srgbClr val="00B0F0"/>
                </a:solidFill>
              </a:rPr>
              <a:t>://www.kasikornasset.com/th/pages/KMSRMF.aspx</a:t>
            </a:r>
            <a:endParaRPr lang="th-TH" sz="1800" dirty="0">
              <a:solidFill>
                <a:srgbClr val="00B0F0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344488" y="3356992"/>
            <a:ext cx="1224136" cy="2880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136576" y="3645024"/>
            <a:ext cx="0" cy="23837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89333" y="417586"/>
            <a:ext cx="3733714" cy="1015663"/>
          </a:xfrm>
          <a:prstGeom prst="rect">
            <a:avLst/>
          </a:prstGeom>
          <a:solidFill>
            <a:srgbClr val="FFFFCC"/>
          </a:solidFill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B0F0"/>
                </a:solidFill>
              </a:rPr>
              <a:t>Link </a:t>
            </a:r>
            <a:r>
              <a:rPr lang="th-TH" sz="2400" b="1" dirty="0" smtClean="0">
                <a:solidFill>
                  <a:srgbClr val="00B0F0"/>
                </a:solidFill>
              </a:rPr>
              <a:t>ภาพ ปรับ</a:t>
            </a:r>
            <a:r>
              <a:rPr lang="en-US" sz="2400" b="1" dirty="0" smtClean="0">
                <a:solidFill>
                  <a:srgbClr val="00B0F0"/>
                </a:solidFill>
              </a:rPr>
              <a:t> </a:t>
            </a:r>
            <a:r>
              <a:rPr lang="th-TH" sz="2400" b="1" dirty="0" smtClean="0">
                <a:solidFill>
                  <a:srgbClr val="00B0F0"/>
                </a:solidFill>
              </a:rPr>
              <a:t>ไป </a:t>
            </a:r>
            <a:endParaRPr lang="en-US" sz="2400" b="1" dirty="0" smtClean="0">
              <a:solidFill>
                <a:srgbClr val="00B0F0"/>
              </a:solidFill>
            </a:endParaRPr>
          </a:p>
          <a:p>
            <a:r>
              <a:rPr lang="en-US" sz="1800" dirty="0">
                <a:solidFill>
                  <a:srgbClr val="00B0F0"/>
                </a:solidFill>
              </a:rPr>
              <a:t>http://</a:t>
            </a:r>
            <a:r>
              <a:rPr lang="en-US" sz="1800" dirty="0" smtClean="0">
                <a:solidFill>
                  <a:srgbClr val="00B0F0"/>
                </a:solidFill>
              </a:rPr>
              <a:t>www.kasikornasset.com/Pages/LTFRMFPages/</a:t>
            </a:r>
          </a:p>
          <a:p>
            <a:r>
              <a:rPr lang="en-US" sz="1800" dirty="0" smtClean="0">
                <a:solidFill>
                  <a:srgbClr val="00B0F0"/>
                </a:solidFill>
              </a:rPr>
              <a:t>KMSRMF.html</a:t>
            </a:r>
            <a:endParaRPr lang="en-US" sz="18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0114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6496" y="260648"/>
            <a:ext cx="1293944" cy="52322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th-TH" dirty="0" smtClean="0"/>
              <a:t>แก้ข้อความ</a:t>
            </a: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3" y="908720"/>
            <a:ext cx="8905875" cy="305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344616" y="2852936"/>
            <a:ext cx="4187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0B0F0"/>
                </a:solidFill>
              </a:rPr>
              <a:t>Link http://www.kasikornasset.com/th/pages/KMSRMF.aspx</a:t>
            </a:r>
            <a:endParaRPr lang="th-TH" sz="1800" dirty="0">
              <a:solidFill>
                <a:srgbClr val="00B0F0"/>
              </a:solidFill>
            </a:endParaRPr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4365104"/>
            <a:ext cx="9058275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16496" y="3966245"/>
            <a:ext cx="1409360" cy="52322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th-TH" dirty="0" smtClean="0"/>
              <a:t>เพิ่มข้อความ</a:t>
            </a:r>
          </a:p>
        </p:txBody>
      </p:sp>
      <p:sp>
        <p:nvSpPr>
          <p:cNvPr id="9" name="Rectangle 8"/>
          <p:cNvSpPr/>
          <p:nvPr/>
        </p:nvSpPr>
        <p:spPr>
          <a:xfrm>
            <a:off x="360040" y="5157192"/>
            <a:ext cx="783332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1600" dirty="0" smtClean="0"/>
              <a:t>ผล</a:t>
            </a:r>
            <a:r>
              <a:rPr lang="th-TH" sz="1600" dirty="0"/>
              <a:t>การดำเนินงานในอดีตมิได้เป็นสิ่งยืนยันถึงผลการดำเนินงานในอนาคต </a:t>
            </a:r>
            <a:r>
              <a:rPr lang="en-US" sz="1600" dirty="0"/>
              <a:t>• </a:t>
            </a:r>
            <a:r>
              <a:rPr lang="th-TH" sz="1600" dirty="0" smtClean="0"/>
              <a:t>การลงทุน</a:t>
            </a:r>
            <a:r>
              <a:rPr lang="th-TH" sz="1600" dirty="0"/>
              <a:t>ใน</a:t>
            </a:r>
            <a:r>
              <a:rPr lang="th-TH" sz="1600" dirty="0" smtClean="0"/>
              <a:t>หุ้นทุกประเภทอาจ</a:t>
            </a:r>
            <a:r>
              <a:rPr lang="th-TH" sz="1600" dirty="0"/>
              <a:t>มีราคาผันผวนตามภาวะ</a:t>
            </a:r>
            <a:r>
              <a:rPr lang="th-TH" sz="1600" dirty="0" smtClean="0"/>
              <a:t>ตลาด </a:t>
            </a:r>
            <a:r>
              <a:rPr lang="en-US" sz="1600" dirty="0" smtClean="0"/>
              <a:t>• </a:t>
            </a:r>
            <a:r>
              <a:rPr lang="th-TH" sz="1600" dirty="0"/>
              <a:t>ผู้ลงทุนโปรดทำความเข้าใจลักษณะสินค้าเงื่อนไขผลตอบแทน ความเสี่ยง และศึกษาข้อมูลภาษีในคู่มือการลงทุนก่อนตัดสินใจลงทุน </a:t>
            </a:r>
            <a:endParaRPr lang="th-TH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4234" y="4566092"/>
            <a:ext cx="15744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th-TH" sz="1800" dirty="0" smtClean="0">
                <a:solidFill>
                  <a:srgbClr val="00B0F0"/>
                </a:solidFill>
              </a:rPr>
              <a:t>เอา </a:t>
            </a:r>
            <a:r>
              <a:rPr lang="en-US" sz="1800" dirty="0" smtClean="0">
                <a:solidFill>
                  <a:srgbClr val="00B0F0"/>
                </a:solidFill>
              </a:rPr>
              <a:t>size </a:t>
            </a:r>
            <a:r>
              <a:rPr lang="th-TH" sz="1800" dirty="0" smtClean="0">
                <a:solidFill>
                  <a:srgbClr val="00B0F0"/>
                </a:solidFill>
              </a:rPr>
              <a:t>เท่าเนื้อความ</a:t>
            </a:r>
            <a:endParaRPr lang="th-TH" sz="1800" dirty="0">
              <a:solidFill>
                <a:srgbClr val="00B0F0"/>
              </a:solidFill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2057280" y="3108932"/>
            <a:ext cx="231424" cy="1457160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505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80792" y="2852936"/>
            <a:ext cx="4689104" cy="523220"/>
          </a:xfrm>
          <a:prstGeom prst="rect">
            <a:avLst/>
          </a:prstGeom>
          <a:solidFill>
            <a:srgbClr val="99FF99"/>
          </a:solidFill>
        </p:spPr>
        <p:txBody>
          <a:bodyPr wrap="none" rtlCol="0">
            <a:spAutoFit/>
          </a:bodyPr>
          <a:lstStyle/>
          <a:p>
            <a:r>
              <a:rPr lang="th-TH" b="1" dirty="0" smtClean="0">
                <a:solidFill>
                  <a:srgbClr val="FF0000"/>
                </a:solidFill>
              </a:rPr>
              <a:t>2.หน้า </a:t>
            </a:r>
            <a:r>
              <a:rPr lang="en-US" b="1" dirty="0" smtClean="0">
                <a:solidFill>
                  <a:srgbClr val="FF0000"/>
                </a:solidFill>
              </a:rPr>
              <a:t>K20 </a:t>
            </a:r>
            <a:r>
              <a:rPr lang="en-US" dirty="0"/>
              <a:t>http://kltf.pdb.co.th/k20sltf.html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1446955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2">
      <a:majorFont>
        <a:latin typeface="CordiaUPC"/>
        <a:ea typeface=""/>
        <a:cs typeface="Cordia New"/>
      </a:majorFont>
      <a:minorFont>
        <a:latin typeface="Cordia New"/>
        <a:ea typeface=""/>
        <a:cs typeface="Cordia New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483</TotalTime>
  <Words>969</Words>
  <Application>Microsoft Office PowerPoint</Application>
  <PresentationFormat>A4 Paper (210x297 mm)</PresentationFormat>
  <Paragraphs>134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pattarawadee</dc:creator>
  <cp:lastModifiedBy>pattarawadee</cp:lastModifiedBy>
  <cp:revision>18</cp:revision>
  <dcterms:created xsi:type="dcterms:W3CDTF">2016-10-04T03:58:40Z</dcterms:created>
  <dcterms:modified xsi:type="dcterms:W3CDTF">2016-11-15T04:53:54Z</dcterms:modified>
</cp:coreProperties>
</file>