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markdown.rstudio.co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tidyverse.org/" TargetMode="External" /><Relationship Id="rId3" Type="http://schemas.openxmlformats.org/officeDocument/2006/relationships/hyperlink" Target="https://www.rdocumentation.org/packages/dplyr/versions/0.7.8" TargetMode="External" /><Relationship Id="rId4" Type="http://schemas.openxmlformats.org/officeDocument/2006/relationships/hyperlink" Target="https://www.rdocumentation.org/packages/ggplot2/versions/3.2.1" TargetMode="External" /><Relationship Id="rId5" Type="http://schemas.openxmlformats.org/officeDocument/2006/relationships/hyperlink" Target="https://www.rdocumentation.org/packages/ggpubr/versions/0.1.1" TargetMode="External" /><Relationship Id="rId6" Type="http://schemas.openxmlformats.org/officeDocument/2006/relationships/hyperlink" Target="https://www.rdocumentation.org/packages/ggpmisc/versions/0.2.17" TargetMode="External" /><Relationship Id="rId7" Type="http://schemas.openxmlformats.org/officeDocument/2006/relationships/hyperlink" Target="https://www.rdocumentation.org/packages/grid/versions/3.6.2" TargetMode="External" /><Relationship Id="rId8" Type="http://schemas.openxmlformats.org/officeDocument/2006/relationships/hyperlink" Target="https://www.rdocumentation.org/packages/ggplot2/versions/3.2.1" TargetMode="External" /><Relationship Id="rId9"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Untitled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wilfried Dossou-Yovo</a:t>
            </a:r>
          </a:p>
        </p:txBody>
      </p:sp>
      <p:sp>
        <p:nvSpPr>
          <p:cNvPr id="4" name="Date Placeholder 3"/>
          <p:cNvSpPr>
            <a:spLocks noGrp="1"/>
          </p:cNvSpPr>
          <p:nvPr>
            <p:ph idx="10" sz="half" type="dt"/>
          </p:nvPr>
        </p:nvSpPr>
        <p:spPr/>
        <p:txBody>
          <a:bodyPr/>
          <a:lstStyle/>
          <a:p>
            <a:pPr lvl="0" indent="0" marL="0">
              <a:buNone/>
            </a:pPr>
            <a:r>
              <a:rPr/>
              <a:t>2022-10-10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8. What is the temperature sensitivity across cranberry soil layers?</a:t>
                </a:r>
              </a:p>
              <a:p>
                <a:pPr lvl="0" indent="0" marL="0">
                  <a:spcBef>
                    <a:spcPts val="3000"/>
                  </a:spcBef>
                  <a:buNone/>
                </a:pPr>
                <a:r>
                  <a:rPr b="1"/>
                  <a:t>8.1 Fit of Arrhenius equation</a:t>
                </a:r>
              </a:p>
              <a:p>
                <a:pPr lvl="0" indent="0" marL="0">
                  <a:buNone/>
                </a:pPr>
                <a:r>
                  <a:rPr/>
                  <a:t>The Arrhenius equation has been used to describe temperature sensitivity to CO2 emission. The Arrhenius equation was computed as follows:</a:t>
                </a:r>
              </a:p>
              <a:p>
                <a:pPr lvl="0" indent="0" marL="0">
                  <a:buNone/>
                </a:pPr>
                <a14:m>
                  <m:oMathPara xmlns:m="http://schemas.openxmlformats.org/officeDocument/2006/math">
                    <m:oMathParaPr>
                      <m:jc m:val="center"/>
                    </m:oMathParaPr>
                    <m:oMath>
                      <m:r>
                        <m:t>k</m:t>
                      </m:r>
                      <m:r>
                        <m:rPr>
                          <m:sty m:val="p"/>
                        </m:rPr>
                        <m:t>=</m:t>
                      </m:r>
                      <m:r>
                        <m:t>A</m:t>
                      </m:r>
                      <m:sSup>
                        <m:e>
                          <m:r>
                            <m:t>e</m:t>
                          </m:r>
                        </m:e>
                        <m:sup>
                          <m:f>
                            <m:fPr>
                              <m:type m:val="bar"/>
                            </m:fPr>
                            <m:num>
                              <m:r>
                                <m:rPr>
                                  <m:sty m:val="p"/>
                                </m:rPr>
                                <m:t>−</m:t>
                              </m:r>
                              <m:r>
                                <m:t>E</m:t>
                              </m:r>
                              <m:r>
                                <m:t>a</m:t>
                              </m:r>
                            </m:num>
                            <m:den>
                              <m:r>
                                <m:t>R</m:t>
                              </m:r>
                              <m:r>
                                <m:t>T</m:t>
                              </m:r>
                            </m:den>
                          </m:f>
                        </m:sup>
                      </m:sSup>
                    </m:oMath>
                  </m:oMathPara>
                </a14:m>
              </a:p>
              <a:p>
                <a:pPr lvl="0" indent="0" marL="0">
                  <a:buNone/>
                </a:pPr>
                <a14:m>
                  <m:oMathPara xmlns:m="http://schemas.openxmlformats.org/officeDocument/2006/math">
                    <m:oMathParaPr>
                      <m:jc m:val="center"/>
                    </m:oMathParaPr>
                    <m:oMath>
                      <m:r>
                        <m:t>l</m:t>
                      </m:r>
                      <m:r>
                        <m:t>o</m:t>
                      </m:r>
                      <m:r>
                        <m:t>g</m:t>
                      </m:r>
                      <m:d>
                        <m:dPr>
                          <m:begChr m:val="("/>
                          <m:endChr m:val=")"/>
                          <m:sepChr m:val=""/>
                          <m:grow/>
                        </m:dPr>
                        <m:e>
                          <m:r>
                            <m:t>k</m:t>
                          </m:r>
                        </m:e>
                      </m:d>
                      <m:r>
                        <m:rPr>
                          <m:sty m:val="p"/>
                        </m:rPr>
                        <m:t>=</m:t>
                      </m:r>
                      <m:r>
                        <m:t>l</m:t>
                      </m:r>
                      <m:r>
                        <m:t>o</m:t>
                      </m:r>
                      <m:r>
                        <m:t>g</m:t>
                      </m:r>
                      <m:d>
                        <m:dPr>
                          <m:begChr m:val="("/>
                          <m:endChr m:val=")"/>
                          <m:sepChr m:val=""/>
                          <m:grow/>
                        </m:dPr>
                        <m:e>
                          <m:r>
                            <m:t>A</m:t>
                          </m:r>
                          <m:sSup>
                            <m:e>
                              <m:r>
                                <m:t>e</m:t>
                              </m:r>
                            </m:e>
                            <m:sup>
                              <m:f>
                                <m:fPr>
                                  <m:type m:val="bar"/>
                                </m:fPr>
                                <m:num>
                                  <m:r>
                                    <m:rPr>
                                      <m:sty m:val="p"/>
                                    </m:rPr>
                                    <m:t>−</m:t>
                                  </m:r>
                                  <m:r>
                                    <m:t>E</m:t>
                                  </m:r>
                                  <m:r>
                                    <m:t>a</m:t>
                                  </m:r>
                                </m:num>
                                <m:den>
                                  <m:r>
                                    <m:t>R</m:t>
                                  </m:r>
                                  <m:r>
                                    <m:t>T</m:t>
                                  </m:r>
                                </m:den>
                              </m:f>
                            </m:sup>
                          </m:sSup>
                        </m:e>
                      </m:d>
                    </m:oMath>
                  </m:oMathPara>
                </a14:m>
              </a:p>
              <a:p>
                <a:pPr lvl="0" indent="0" marL="0">
                  <a:buNone/>
                </a:pPr>
                <a14:m>
                  <m:oMathPara xmlns:m="http://schemas.openxmlformats.org/officeDocument/2006/math">
                    <m:oMathParaPr>
                      <m:jc m:val="center"/>
                    </m:oMathParaPr>
                    <m:oMath>
                      <m:r>
                        <m:t>l</m:t>
                      </m:r>
                      <m:r>
                        <m:t>o</m:t>
                      </m:r>
                      <m:r>
                        <m:t>g</m:t>
                      </m:r>
                      <m:d>
                        <m:dPr>
                          <m:begChr m:val="("/>
                          <m:endChr m:val=")"/>
                          <m:sepChr m:val=""/>
                          <m:grow/>
                        </m:dPr>
                        <m:e>
                          <m:r>
                            <m:t>k</m:t>
                          </m:r>
                        </m:e>
                      </m:d>
                      <m:r>
                        <m:rPr>
                          <m:sty m:val="p"/>
                        </m:rPr>
                        <m:t>=</m:t>
                      </m:r>
                      <m:r>
                        <m:t>l</m:t>
                      </m:r>
                      <m:r>
                        <m:t>o</m:t>
                      </m:r>
                      <m:r>
                        <m:t>g</m:t>
                      </m:r>
                      <m:d>
                        <m:dPr>
                          <m:begChr m:val="("/>
                          <m:endChr m:val=")"/>
                          <m:sepChr m:val=""/>
                          <m:grow/>
                        </m:dPr>
                        <m:e>
                          <m:r>
                            <m:t>A</m:t>
                          </m:r>
                        </m:e>
                      </m:d>
                      <m:r>
                        <m:rPr>
                          <m:sty m:val="p"/>
                        </m:rPr>
                        <m:t>+</m:t>
                      </m:r>
                      <m:r>
                        <m:t>l</m:t>
                      </m:r>
                      <m:r>
                        <m:t>o</m:t>
                      </m:r>
                      <m:r>
                        <m:t>g</m:t>
                      </m:r>
                      <m:d>
                        <m:dPr>
                          <m:begChr m:val="("/>
                          <m:endChr m:val=")"/>
                          <m:sepChr m:val=""/>
                          <m:grow/>
                        </m:dPr>
                        <m:e>
                          <m:sSup>
                            <m:e>
                              <m:r>
                                <m:t>e</m:t>
                              </m:r>
                            </m:e>
                            <m:sup>
                              <m:f>
                                <m:fPr>
                                  <m:type m:val="bar"/>
                                </m:fPr>
                                <m:num>
                                  <m:r>
                                    <m:rPr>
                                      <m:sty m:val="p"/>
                                    </m:rPr>
                                    <m:t>−</m:t>
                                  </m:r>
                                  <m:r>
                                    <m:t>E</m:t>
                                  </m:r>
                                  <m:r>
                                    <m:t>a</m:t>
                                  </m:r>
                                </m:num>
                                <m:den>
                                  <m:r>
                                    <m:t>R</m:t>
                                  </m:r>
                                  <m:r>
                                    <m:t>T</m:t>
                                  </m:r>
                                </m:den>
                              </m:f>
                            </m:sup>
                          </m:sSup>
                        </m:e>
                      </m:d>
                    </m:oMath>
                  </m:oMathPara>
                </a14:m>
              </a:p>
              <a:p>
                <a:pPr lvl="0" indent="0" marL="0">
                  <a:buNone/>
                </a:pPr>
                <a14:m>
                  <m:oMathPara xmlns:m="http://schemas.openxmlformats.org/officeDocument/2006/math">
                    <m:oMathParaPr>
                      <m:jc m:val="center"/>
                    </m:oMathParaPr>
                    <m:oMath>
                      <m:r>
                        <m:t>l</m:t>
                      </m:r>
                      <m:r>
                        <m:t>o</m:t>
                      </m:r>
                      <m:r>
                        <m:t>g</m:t>
                      </m:r>
                      <m:d>
                        <m:dPr>
                          <m:begChr m:val="("/>
                          <m:endChr m:val=")"/>
                          <m:sepChr m:val=""/>
                          <m:grow/>
                        </m:dPr>
                        <m:e>
                          <m:r>
                            <m:t>k</m:t>
                          </m:r>
                        </m:e>
                      </m:d>
                      <m:r>
                        <m:rPr>
                          <m:sty m:val="p"/>
                        </m:rPr>
                        <m:t>=</m:t>
                      </m:r>
                      <m:r>
                        <m:t>l</m:t>
                      </m:r>
                      <m:r>
                        <m:t>o</m:t>
                      </m:r>
                      <m:r>
                        <m:t>g</m:t>
                      </m:r>
                      <m:d>
                        <m:dPr>
                          <m:begChr m:val="("/>
                          <m:endChr m:val=")"/>
                          <m:sepChr m:val=""/>
                          <m:grow/>
                        </m:dPr>
                        <m:e>
                          <m:r>
                            <m:t>A</m:t>
                          </m:r>
                        </m:e>
                      </m:d>
                      <m:r>
                        <m:rPr>
                          <m:sty m:val="p"/>
                        </m:rPr>
                        <m:t>−</m:t>
                      </m:r>
                      <m:f>
                        <m:fPr>
                          <m:type m:val="bar"/>
                        </m:fPr>
                        <m:num>
                          <m:r>
                            <m:t>1</m:t>
                          </m:r>
                        </m:num>
                        <m:den>
                          <m:r>
                            <m:t>T</m:t>
                          </m:r>
                        </m:den>
                      </m:f>
                      <m:r>
                        <m:rPr>
                          <m:sty m:val="p"/>
                        </m:rPr>
                        <m:t>×</m:t>
                      </m:r>
                      <m:d>
                        <m:dPr>
                          <m:begChr m:val="("/>
                          <m:endChr m:val=")"/>
                          <m:sepChr m:val=""/>
                          <m:grow/>
                        </m:dPr>
                        <m:e>
                          <m:f>
                            <m:fPr>
                              <m:type m:val="bar"/>
                            </m:fPr>
                            <m:num>
                              <m:r>
                                <m:t>E</m:t>
                              </m:r>
                              <m:r>
                                <m:t>a</m:t>
                              </m:r>
                            </m:num>
                            <m:den>
                              <m:r>
                                <m:t>R</m:t>
                              </m:r>
                            </m:den>
                          </m:f>
                        </m:e>
                      </m:d>
                    </m:oMath>
                  </m:oMathPara>
                </a14:m>
              </a:p>
              <a:p>
                <a:pPr lvl="0" indent="0" marL="0">
                  <a:buNone/>
                </a:pPr>
                <a:r>
                  <a:rPr/>
                  <a:t>Where </a:t>
                </a:r>
                <a14:m>
                  <m:oMath xmlns:m="http://schemas.openxmlformats.org/officeDocument/2006/math">
                    <m:r>
                      <m:t>A</m:t>
                    </m:r>
                  </m:oMath>
                </a14:m>
                <a:r>
                  <a:rPr/>
                  <a:t> is the pre-exponential factor and </a:t>
                </a:r>
                <a14:m>
                  <m:oMath xmlns:m="http://schemas.openxmlformats.org/officeDocument/2006/math">
                    <m:r>
                      <m:t>E</m:t>
                    </m:r>
                    <m:r>
                      <m:t>a</m:t>
                    </m:r>
                  </m:oMath>
                </a14:m>
                <a:r>
                  <a:rPr/>
                  <a:t> is activation energy assumed to be independent of temperature, </a:t>
                </a:r>
                <a14:m>
                  <m:oMath xmlns:m="http://schemas.openxmlformats.org/officeDocument/2006/math">
                    <m:r>
                      <m:t>R</m:t>
                    </m:r>
                  </m:oMath>
                </a14:m>
                <a:r>
                  <a:rPr/>
                  <a:t> is the universal gas constant and </a:t>
                </a:r>
                <a14:m>
                  <m:oMath xmlns:m="http://schemas.openxmlformats.org/officeDocument/2006/math">
                    <m:r>
                      <m:t>T</m:t>
                    </m:r>
                  </m:oMath>
                </a14:m>
                <a:r>
                  <a:rPr/>
                  <a:t> is absolute temperature (Kelvin)</a:t>
                </a:r>
              </a:p>
              <a:p>
                <a:pPr lvl="0" indent="0">
                  <a:buNone/>
                </a:pPr>
                <a:r>
                  <a:rPr>
                    <a:latin typeface="Courier"/>
                  </a:rPr>
                  <a:t>## # A tibble: 3 × 2
##   `Depth (cm)` linmod
##          &lt;dbl&gt; &lt;list&gt;
## 1           10 &lt;lm&gt;  
## 2           20 &lt;lm&gt;  
## 3           30 &lt;lm&gt;</a:t>
                </a:r>
              </a:p>
              <a:p>
                <a:pPr lvl="0" indent="0">
                  <a:buNone/>
                </a:pPr>
                <a:r>
                  <a:rPr>
                    <a:latin typeface="Courier"/>
                  </a:rPr>
                  <a:t>## # A tibble: 3 × 3
##   `Depth (cm)` Intercept  Slope
##          &lt;dbl&gt;     &lt;dbl&gt;  &lt;dbl&gt;
## 1           10      11.6 -6002.
## 2           20      14.0 -7052.
## 3           30      18.5 -8558.</a:t>
                </a:r>
              </a:p>
            </p:txBody>
          </p:sp>
        </mc:Choice>
      </mc:AlternateContent>
      <p:pic>
        <p:nvPicPr>
          <p:cNvPr descr="Untitled_files/figure-pptx/unnamed-chunk-2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8.2 Activation Energy computation</a:t>
            </a:r>
          </a:p>
          <a:p>
            <a:pPr lvl="0" indent="0">
              <a:buNone/>
            </a:pPr>
            <a:r>
              <a:rPr>
                <a:latin typeface="Courier"/>
              </a:rPr>
              <a:t>## # A tibble: 3 × 3
##   Soil_layers adj_r_sq    Ea
##   &lt;chr&gt;          &lt;dbl&gt; &lt;dbl&gt;
## 1 10             0.477  47.5
## 2 20             0.402  58.6
## 3 30             0.507  64.9</a:t>
            </a:r>
          </a:p>
          <a:p>
            <a:pPr lvl="0" indent="0" marL="0">
              <a:spcBef>
                <a:spcPts val="3000"/>
              </a:spcBef>
              <a:buNone/>
            </a:pPr>
            <a:r>
              <a:rPr b="1"/>
              <a:t>8.3 Computing K median in order to compute Q10 value accross soil depth</a:t>
            </a:r>
          </a:p>
          <a:p>
            <a:pPr lvl="0" indent="0">
              <a:buNone/>
            </a:pPr>
            <a:r>
              <a:rPr>
                <a:latin typeface="Courier"/>
              </a:rPr>
              <a:t>## # A tibble: 3 × 14
##   `Depth (cm)` variable     n   min   max median    q1    q3   iqr   mad  mean
##          &lt;dbl&gt; &lt;chr&gt;    &lt;dbl&gt; &lt;dbl&gt; &lt;dbl&gt;  &lt;dbl&gt; &lt;dbl&gt; &lt;dbl&gt; &lt;dbl&gt; &lt;dbl&gt; &lt;dbl&gt;
## 1           10 Q10         36 0.785  3.53   1.82  1.67  2.32 0.647 0.542  1.99
## 2           20 Q10         36 1.08   5.87   2.05  1.79  2.63 0.845 0.579  2.33
## 3           30 Q10         24 0.627  4.94   2.63  2.17  3.05 0.879 0.709  2.64
## # … with 3 more variables: sd &lt;dbl&gt;, se &lt;dbl&gt;, ci &lt;dbl&gt;</a:t>
            </a:r>
          </a:p>
          <a:p>
            <a:pPr lvl="0" indent="0">
              <a:buNone/>
            </a:pPr>
            <a:r>
              <a:rPr>
                <a:latin typeface="Courier"/>
              </a:rPr>
              <a:t>## `geom_smooth()` using formula 'y ~ x'</a:t>
            </a:r>
          </a:p>
        </p:txBody>
      </p:sp>
      <p:pic>
        <p:nvPicPr>
          <p:cNvPr descr="Untitled_files/figure-pptx/unnamed-chunk-2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 `geom_smooth()` using formula 'y ~ x'</a:t>
            </a:r>
          </a:p>
          <a:p>
            <a:pPr lvl="0" indent="0" marL="0">
              <a:spcBef>
                <a:spcPts val="3000"/>
              </a:spcBef>
              <a:buNone/>
            </a:pPr>
            <a:r>
              <a:rPr b="1"/>
              <a:t>9. Soil description</a:t>
            </a:r>
          </a:p>
          <a:p>
            <a:pPr lvl="0" indent="0" marL="0">
              <a:spcBef>
                <a:spcPts val="3000"/>
              </a:spcBef>
              <a:buNone/>
            </a:pPr>
            <a:r>
              <a:rPr b="1"/>
              <a:t>9.1 Soil layers properties</a:t>
            </a:r>
          </a:p>
          <a:p>
            <a:pPr lvl="0" indent="0" marL="0">
              <a:buNone/>
            </a:pPr>
            <a:r>
              <a:rPr/>
              <a:t>Import data</a:t>
            </a:r>
          </a:p>
          <a:p>
            <a:pPr lvl="0" indent="0">
              <a:buNone/>
            </a:pPr>
            <a:r>
              <a:rPr>
                <a:latin typeface="Courier"/>
              </a:rPr>
              <a:t>## ℹ Using "','" as decimal and "'.'" as grouping mark. Use `read_delim()` for more control.</a:t>
            </a:r>
          </a:p>
          <a:p>
            <a:pPr lvl="0" indent="0">
              <a:buNone/>
            </a:pPr>
            <a:r>
              <a:rPr>
                <a:latin typeface="Courier"/>
              </a:rPr>
              <a:t>## Rows: 24 Columns: 15
## ── Column specification ────────────────────────────────────────────────────────
## Delimiter: ";"
## chr  (3): Location, Layer (cm), 0_30_ID
## dbl (12): Sample, Site age, Repetition, Bulk density (kg m-3), pHCaCl2, Sand...
## 
## ℹ Use `spec()` to retrieve the full column specification for this data.
## ℹ Specify the column types or set `show_col_types = FALSE` to quiet this message.</a:t>
            </a:r>
          </a:p>
          <a:p>
            <a:pPr lvl="0" indent="0" marL="0">
              <a:buNone/>
            </a:pPr>
            <a:r>
              <a:rPr/>
              <a:t>Some calculations</a:t>
            </a:r>
          </a:p>
          <a:p>
            <a:pPr lvl="0" indent="0">
              <a:buNone/>
            </a:pPr>
            <a:r>
              <a:rPr>
                <a:latin typeface="Courier"/>
              </a:rPr>
              <a:t>## # A tibble: 3 × 3
##   `Layer (cm)` mean_C_over_N se_C_over_N
##   &lt;chr&gt;                &lt;dbl&gt;       &lt;dbl&gt;
## 1 [0-10]               20.1         1.05
## 2 [10-20]              16.0         1.91
## 3 [20-30]               9.02        1.96</a:t>
            </a:r>
          </a:p>
          <a:p>
            <a:pPr lvl="0" indent="0">
              <a:buNone/>
            </a:pPr>
            <a:r>
              <a:rPr>
                <a:latin typeface="Courier"/>
              </a:rPr>
              <a:t>## # A tibble: 1 × 13
##   variable        n   min   max median    q1    q3   iqr   mad  mean    sd    se
##   &lt;chr&gt;       &lt;dbl&gt; &lt;dbl&gt; &lt;dbl&gt;  &lt;dbl&gt; &lt;dbl&gt; &lt;dbl&gt; &lt;dbl&gt; &lt;dbl&gt; &lt;dbl&gt; &lt;dbl&gt; &lt;dbl&gt;
## 1 C stock (k…    24  1.67  30.9   12.5  6.57  16.7  10.1  7.78  12.1  7.05  1.44
## # … with 1 more variable: ci &lt;dbl&gt;</a:t>
            </a:r>
          </a:p>
          <a:p>
            <a:pPr lvl="0" indent="0">
              <a:buNone/>
            </a:pPr>
            <a:r>
              <a:rPr>
                <a:latin typeface="Courier"/>
              </a:rPr>
              <a:t>## # A tibble: 3 × 14
##   `Layer (cm)` variable       n   min   max median    q1    q3   iqr   mad  mean
##   &lt;chr&gt;        &lt;chr&gt;      &lt;dbl&gt; &lt;dbl&gt; &lt;dbl&gt;  &lt;dbl&gt; &lt;dbl&gt; &lt;dbl&gt; &lt;dbl&gt; &lt;dbl&gt; &lt;dbl&gt;
## 1 [0-10]       C stock (…     8 11.4   22.2  16.2  15.1  17.4   2.35  1.60 16.6 
## 2 [10-20]      C stock (…     8  6.52  30.9  11.8   6.74 17.1  10.4   7.62 13.6 
## 3 [20-30]      C stock (…     8  1.67  14.8   5.36  3.31  7.42  4.11  3.04  6.09
## # … with 3 more variables: sd &lt;dbl&gt;, se &lt;dbl&gt;, ci &lt;dbl&gt;</a:t>
            </a:r>
          </a:p>
          <a:p>
            <a:pPr lvl="0" indent="0">
              <a:buNone/>
            </a:pPr>
            <a:r>
              <a:rPr>
                <a:latin typeface="Courier"/>
              </a:rPr>
              <a:t>## # A tibble: 3 × 14
##   `Layer (cm)` variable      n   min   max median    q1    q3   iqr   mad  mean
##   &lt;chr&gt;        &lt;chr&gt;     &lt;dbl&gt; &lt;dbl&gt; &lt;dbl&gt;  &lt;dbl&gt; &lt;dbl&gt; &lt;dbl&gt; &lt;dbl&gt; &lt;dbl&gt; &lt;dbl&gt;
## 1 [0-10]       C:N ratio     8  15    23.3  20.9  17.8   22.5  4.72  2.98 20.1 
## 2 [10-20]      C:N ratio     8  10    24.4  15.8  11.5   20    8.5   6.18 16.0 
## 3 [20-30]      C:N ratio     8   2.5  20     8.33  5.96  10.6  4.66  4.32  9.02
## # … with 3 more variables: sd &lt;dbl&gt;, se &lt;dbl&gt;, ci &lt;dbl&gt;</a:t>
            </a:r>
          </a:p>
        </p:txBody>
      </p:sp>
      <p:pic>
        <p:nvPicPr>
          <p:cNvPr descr="Untitled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9.2 C:N ratio in alternate sublayers of sand and organic matter</a:t>
            </a:r>
          </a:p>
          <a:p>
            <a:pPr lvl="0" indent="0" marL="0">
              <a:buNone/>
            </a:pPr>
            <a:r>
              <a:rPr/>
              <a:t>Data loading</a:t>
            </a:r>
          </a:p>
          <a:p>
            <a:pPr lvl="0" indent="0">
              <a:buNone/>
            </a:pPr>
            <a:r>
              <a:rPr>
                <a:latin typeface="Courier"/>
              </a:rPr>
              <a:t>## ℹ Using "','" as decimal and "'.'" as grouping mark. Use `read_delim()` for more control.</a:t>
            </a:r>
          </a:p>
          <a:p>
            <a:pPr lvl="0" indent="0">
              <a:buNone/>
            </a:pPr>
            <a:r>
              <a:rPr>
                <a:latin typeface="Courier"/>
              </a:rPr>
              <a:t>## Rows: 23 Columns: 20
## ── Column specification ────────────────────────────────────────────────────────
## Delimiter: ";"
## chr  (6): Projet, Site, Horizon, Layers, Soil texture, Munsell_color
## dbl (14): Depht (cm), Thickness(cm), Bulk density(kg m-3), Site_age, Weigh_s...
## 
## ℹ Use `spec()` to retrieve the full column specification for this data.
## ℹ Specify the column types or set `show_col_types = FALSE` to quiet this message.</a:t>
            </a:r>
          </a:p>
          <a:p>
            <a:pPr lvl="0" indent="0">
              <a:buNone/>
            </a:pPr>
            <a:r>
              <a:rPr>
                <a:latin typeface="Courier"/>
              </a:rPr>
              <a:t>## # A tibble: 23 × 20
##    Projet   Site    Horizon `Depht (cm)` `Thickness(cm)` Layers `Bulk density(…`
##    &lt;chr&gt;    &lt;chr&gt;   &lt;chr&gt;          &lt;dbl&gt;           &lt;dbl&gt; &lt;chr&gt;             &lt;dbl&gt;
##  1 Pedology Belang… H1               1.8             1.8 [0-1.…             913.
##  2 Pedology Belang… H2               2.2             0.4 [1.8-…             913.
##  3 Pedology Belang… H3               3.2             1   [2.2-…             913.
##  4 Pedology Belang… H4               3.6             0.4 [3.2-…             913.
##  5 Pedology Belang… H5               5.1             1.5 [3.6-…             913.
##  6 Pedology Belang… H6               5.8             0.7 [5.1-…             913.
##  7 Pedology Belang… H7               9.5             3.7 [5.8-…             913.
##  8 Pedology Belang… H8              12               2   [9.5-…            1384.
##  9 Pedology Belang… H9              12.5             0.5 [12-1…            1384.
## 10 Pedology Belang… H10             19.2             6.7 [12.5…            1384.
## # … with 13 more rows, and 13 more variables: `Soil texture` &lt;chr&gt;,
## #   Site_age &lt;dbl&gt;, Munsell_color &lt;chr&gt;, Weigh_superior_2MM &lt;dbl&gt;,
## #   `Weigh _0_2MM` &lt;dbl&gt;, Repetition &lt;dbl&gt;, pHCaCl2 &lt;dbl&gt;, CTRL_C_pourc &lt;dbl&gt;,
## #   CTRL_S_pourc &lt;dbl&gt;, CTRL_N_pourc &lt;dbl&gt;, C_pourc &lt;dbl&gt;, S_pourc &lt;dbl&gt;,
## #   N_pourc &lt;dbl&gt;</a:t>
            </a:r>
          </a:p>
          <a:p>
            <a:pPr lvl="0" indent="0" marL="0">
              <a:buNone/>
            </a:pPr>
            <a:r>
              <a:rPr/>
              <a:t>C:N ratio computation</a:t>
            </a:r>
          </a:p>
          <a:p>
            <a:pPr lvl="0" indent="0" marL="0">
              <a:buNone/>
            </a:pPr>
            <a:r>
              <a:rPr/>
              <a:t>Generating the plots</a:t>
            </a:r>
          </a:p>
          <a:p>
            <a:pPr lvl="0" indent="0">
              <a:buNone/>
            </a:pPr>
            <a:r>
              <a:rPr>
                <a:latin typeface="Courier"/>
              </a:rPr>
              <a:t>## Warning: `expand_scale()` is deprecated; use `expansion()` instead.
## Warning: `expand_scale()` is deprecated; use `expansion()` instead.</a:t>
            </a:r>
          </a:p>
        </p:txBody>
      </p:sp>
      <p:pic>
        <p:nvPicPr>
          <p:cNvPr descr="Untitled_files/figure-pptx/unnamed-chunk-3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 Markdown</a:t>
            </a:r>
          </a:p>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a:p>
            <a:pPr lvl="0" indent="0" marL="0">
              <a:spcBef>
                <a:spcPts val="3000"/>
              </a:spcBef>
              <a:buNone/>
            </a:pPr>
            <a:r>
              <a:rPr b="1"/>
              <a:t>Slide with Bullets</a:t>
            </a:r>
          </a:p>
          <a:p>
            <a:pPr lvl="0"/>
            <a:r>
              <a:rPr/>
              <a:t>Bullet 1</a:t>
            </a:r>
          </a:p>
          <a:p>
            <a:pPr lvl="0"/>
            <a:r>
              <a:rPr/>
              <a:t>Bullet 2</a:t>
            </a:r>
          </a:p>
          <a:p>
            <a:pPr lvl="0"/>
            <a:r>
              <a:rPr/>
              <a:t>Bullet 3</a:t>
            </a:r>
          </a:p>
          <a:p>
            <a:pPr lvl="0" indent="0" marL="0">
              <a:spcBef>
                <a:spcPts val="3000"/>
              </a:spcBef>
              <a:buNone/>
            </a:pPr>
            <a:r>
              <a:rPr b="1"/>
              <a:t>Slide with R Output</a:t>
            </a:r>
          </a:p>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a:p>
            <a:pPr lvl="0" indent="0" marL="0">
              <a:spcBef>
                <a:spcPts val="3000"/>
              </a:spcBef>
              <a:buNone/>
            </a:pPr>
            <a:r>
              <a:rPr b="1"/>
              <a:t>Slide with Plot</a:t>
            </a:r>
          </a:p>
        </p:txBody>
      </p:sp>
      <p:pic>
        <p:nvPicPr>
          <p:cNvPr descr="Untitled_files/figure-pptx/pressure-1.png" id="0" name="Picture 1"/>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Sensitivity of CO2 emission rate to temperature in cranberry soils</a:t>
            </a:r>
          </a:p>
        </p:txBody>
      </p:sp>
      <p:sp>
        <p:nvSpPr>
          <p:cNvPr id="4" name="Text Placeholder 3"/>
          <p:cNvSpPr>
            <a:spLocks noGrp="1"/>
          </p:cNvSpPr>
          <p:nvPr>
            <p:ph idx="2" sz="half" type="body"/>
          </p:nvPr>
        </p:nvSpPr>
        <p:spPr/>
        <p:txBody>
          <a:bodyPr/>
          <a:lstStyle/>
          <a:p>
            <a:pPr lvl="0" indent="0" marL="0">
              <a:buNone/>
            </a:pPr>
            <a:r>
              <a:rPr i="1"/>
              <a:t>Wilfried Dossou-Yovo, Serge Étienne Parent,Noura Ziadi, Bertrand Normand, and Léon Étienne parent</a:t>
            </a:r>
          </a:p>
          <a:p>
            <a:pPr lvl="0" indent="0">
              <a:buNone/>
            </a:pPr>
            <a:r>
              <a:rPr>
                <a:latin typeface="Courier"/>
              </a:rPr>
              <a:t>## [1] "2022-10-10"</a:t>
            </a:r>
          </a:p>
          <a:p>
            <a:pPr lvl="0" indent="0" marL="0">
              <a:spcBef>
                <a:spcPts val="3000"/>
              </a:spcBef>
              <a:buNone/>
            </a:pPr>
            <a:r>
              <a:rPr b="1"/>
              <a:t>1. Objective</a:t>
            </a:r>
          </a:p>
          <a:p>
            <a:pPr lvl="0" indent="0" marL="0">
              <a:buNone/>
            </a:pPr>
            <a:r>
              <a:rPr/>
              <a:t>This notebook generate the result of CO2 data analysis. Data set contains a collection of soil caracteristics, measured co2 emission collected from incubation study. Soil samples was collected from two cranberry fied stand of eastern canada. Incubation study was carried out at Agriculture and Agri-food Canada(sainte-foy, quebec,qc) from February to Mai 2019. The aim of this study was to measure CO2 emission rates in cranberry soils of Eastern Canada as related to soil temperature and depth</a:t>
            </a:r>
          </a:p>
          <a:p>
            <a:pPr lvl="0" indent="0" marL="0">
              <a:spcBef>
                <a:spcPts val="3000"/>
              </a:spcBef>
              <a:buNone/>
            </a:pPr>
            <a:r>
              <a:rPr b="1"/>
              <a:t>2. Statistical questions</a:t>
            </a:r>
          </a:p>
          <a:p>
            <a:pPr lvl="0" indent="0" marL="0">
              <a:buNone/>
            </a:pPr>
            <a:r>
              <a:rPr/>
              <a:t>In addition to data exploration, this notebook will answer the following statistical questions.</a:t>
            </a:r>
          </a:p>
          <a:p>
            <a:pPr lvl="0" indent="-342900" marL="342900">
              <a:buAutoNum type="arabicPeriod"/>
            </a:pPr>
            <a:r>
              <a:rPr/>
              <a:t>What is the influence of soil depth and temperature on CO2 emission?</a:t>
            </a:r>
          </a:p>
          <a:p>
            <a:pPr lvl="0" indent="-342900" marL="342900">
              <a:buAutoNum type="arabicPeriod"/>
            </a:pPr>
            <a:r>
              <a:rPr/>
              <a:t>Can Arrhenius equation and Q10 be useful to describe temperature sensitivity of carbon decomposition across layers?</a:t>
            </a:r>
          </a:p>
          <a:p>
            <a:pPr lvl="0" indent="0" marL="0">
              <a:spcBef>
                <a:spcPts val="3000"/>
              </a:spcBef>
              <a:buNone/>
            </a:pPr>
            <a:r>
              <a:rPr b="1"/>
              <a:t>3. Packages</a:t>
            </a:r>
          </a:p>
          <a:p>
            <a:pPr lvl="0" indent="0" marL="0">
              <a:buNone/>
            </a:pPr>
            <a:r>
              <a:rPr/>
              <a:t>We need package </a:t>
            </a:r>
            <a:r>
              <a:rPr>
                <a:hlinkClick r:id="rId2"/>
              </a:rPr>
              <a:t>tidyverse</a:t>
            </a:r>
            <a:r>
              <a:rPr/>
              <a:t> which loads a set of packages for easy data manipulation(Ex: </a:t>
            </a:r>
            <a:r>
              <a:rPr>
                <a:hlinkClick r:id="rId3"/>
              </a:rPr>
              <a:t>dplyr</a:t>
            </a:r>
            <a:r>
              <a:rPr/>
              <a:t>) and visualization (ex: </a:t>
            </a:r>
            <a:r>
              <a:rPr>
                <a:hlinkClick r:id="rId4"/>
              </a:rPr>
              <a:t>ggplot2</a:t>
            </a:r>
            <a:r>
              <a:rPr/>
              <a:t>). We also use </a:t>
            </a:r>
            <a:r>
              <a:rPr>
                <a:hlinkClick r:id="rId5"/>
              </a:rPr>
              <a:t>ggpubr</a:t>
            </a:r>
            <a:r>
              <a:rPr/>
              <a:t> to customise publication ready plot, </a:t>
            </a:r>
            <a:r>
              <a:rPr>
                <a:hlinkClick r:id="rId6"/>
              </a:rPr>
              <a:t>ggpmisc</a:t>
            </a:r>
            <a:r>
              <a:rPr/>
              <a:t> and </a:t>
            </a:r>
            <a:r>
              <a:rPr>
                <a:hlinkClick r:id="rId7"/>
              </a:rPr>
              <a:t>grid</a:t>
            </a:r>
            <a:r>
              <a:rPr/>
              <a:t> are useful packages as extensions to </a:t>
            </a:r>
            <a:r>
              <a:rPr>
                <a:hlinkClick r:id="rId8"/>
              </a:rPr>
              <a:t>ggplot2</a:t>
            </a:r>
            <a:r>
              <a:rPr/>
              <a:t>.</a:t>
            </a:r>
          </a:p>
          <a:p>
            <a:pPr lvl="0" indent="0">
              <a:buNone/>
            </a:pPr>
            <a:r>
              <a:rPr>
                <a:latin typeface="Courier"/>
              </a:rPr>
              <a:t>## ── Attaching packages ─────────────────────────────────────── tidyverse 1.3.1 ──</a:t>
            </a:r>
          </a:p>
          <a:p>
            <a:pPr lvl="0" indent="0">
              <a:buNone/>
            </a:pPr>
            <a:r>
              <a:rPr>
                <a:latin typeface="Courier"/>
              </a:rPr>
              <a:t>## ✔ ggplot2 3.3.6     ✔ purrr   0.3.4
## ✔ tibble  3.1.7     ✔ dplyr   1.0.9
## ✔ tidyr   1.2.0     ✔ stringr 1.4.0
## ✔ readr   2.1.2     ✔ forcats 0.5.2</a:t>
            </a:r>
          </a:p>
          <a:p>
            <a:pPr lvl="0" indent="0">
              <a:buNone/>
            </a:pPr>
            <a:r>
              <a:rPr>
                <a:latin typeface="Courier"/>
              </a:rPr>
              <a:t>## ── Conflicts ────────────────────────────────────────── tidyverse_conflicts() ──
## ✖ dplyr::filter() masks stats::filter()
## ✖ dplyr::lag()    masks stats::lag()</a:t>
            </a:r>
          </a:p>
          <a:p>
            <a:pPr lvl="0" indent="0">
              <a:buNone/>
            </a:pPr>
            <a:r>
              <a:rPr>
                <a:latin typeface="Courier"/>
              </a:rPr>
              <a:t>## ── Attaching packages ────────────────────────────────────── tidymodels 0.2.0 ──</a:t>
            </a:r>
          </a:p>
          <a:p>
            <a:pPr lvl="0" indent="0">
              <a:buNone/>
            </a:pPr>
            <a:r>
              <a:rPr>
                <a:latin typeface="Courier"/>
              </a:rPr>
              <a:t>## ✔ broom        0.8.0     ✔ rsample      0.1.1
## ✔ dials        0.1.1     ✔ tune         0.2.0
## ✔ infer        1.0.0     ✔ workflows    0.2.6
## ✔ modeldata    0.1.1     ✔ workflowsets 0.2.1
## ✔ parsnip      0.2.1     ✔ yardstick    0.0.9
## ✔ recipes      0.2.0</a:t>
            </a:r>
          </a:p>
          <a:p>
            <a:pPr lvl="0" indent="0">
              <a:buNone/>
            </a:pPr>
            <a:r>
              <a:rPr>
                <a:latin typeface="Courier"/>
              </a:rPr>
              <a:t>## ── Conflicts ───────────────────────────────────────── tidymodels_conflicts() ──
## ✖ scales::discard() masks purrr::discard()
## ✖ dplyr::filter()   masks stats::filter()
## ✖ recipes::fixed()  masks stringr::fixed()
## ✖ dplyr::lag()      masks stats::lag()
## ✖ yardstick::spec() masks readr::spec()
## ✖ recipes::step()   masks stats::step()
## • Search for functions across packages at https://www.tidymodels.org/find/</a:t>
            </a:r>
          </a:p>
          <a:p>
            <a:pPr lvl="0" indent="0">
              <a:buNone/>
            </a:pPr>
            <a:r>
              <a:rPr>
                <a:latin typeface="Courier"/>
              </a:rPr>
              <a:t>## 
## Attaching package: 'plotly'</a:t>
            </a:r>
          </a:p>
          <a:p>
            <a:pPr lvl="0" indent="0">
              <a:buNone/>
            </a:pPr>
            <a:r>
              <a:rPr>
                <a:latin typeface="Courier"/>
              </a:rPr>
              <a:t>## The following object is masked from 'package:ggplot2':
## 
##     last_plot</a:t>
            </a:r>
          </a:p>
          <a:p>
            <a:pPr lvl="0" indent="0">
              <a:buNone/>
            </a:pPr>
            <a:r>
              <a:rPr>
                <a:latin typeface="Courier"/>
              </a:rPr>
              <a:t>## The following object is masked from 'package:stats':
## 
##     filter</a:t>
            </a:r>
          </a:p>
          <a:p>
            <a:pPr lvl="0" indent="0">
              <a:buNone/>
            </a:pPr>
            <a:r>
              <a:rPr>
                <a:latin typeface="Courier"/>
              </a:rPr>
              <a:t>## The following object is masked from 'package:graphics':
## 
##     layout</a:t>
            </a:r>
          </a:p>
          <a:p>
            <a:pPr lvl="0" indent="0" marL="0">
              <a:spcBef>
                <a:spcPts val="3000"/>
              </a:spcBef>
              <a:buNone/>
            </a:pPr>
            <a:r>
              <a:rPr b="1"/>
              <a:t>4. Import data</a:t>
            </a:r>
          </a:p>
          <a:p>
            <a:pPr lvl="0" indent="0" marL="0">
              <a:buNone/>
            </a:pPr>
            <a:r>
              <a:rPr/>
              <a:t>We load two data </a:t>
            </a:r>
            <a:r>
              <a:rPr>
                <a:latin typeface="Courier"/>
              </a:rPr>
              <a:t>data_pot</a:t>
            </a:r>
            <a:r>
              <a:rPr/>
              <a:t> and </a:t>
            </a:r>
            <a:r>
              <a:rPr>
                <a:latin typeface="Courier"/>
              </a:rPr>
              <a:t>data_co2</a:t>
            </a:r>
            <a:r>
              <a:rPr/>
              <a:t> involved in our anylisis. </a:t>
            </a:r>
            <a:r>
              <a:rPr>
                <a:latin typeface="Courier"/>
              </a:rPr>
              <a:t>data_pot</a:t>
            </a:r>
            <a:r>
              <a:rPr/>
              <a:t> contained details about sites sampling, soil sampling(soil depth, weight, water content and bulk density), laboratory incubation temperature while </a:t>
            </a:r>
            <a:r>
              <a:rPr>
                <a:latin typeface="Courier"/>
              </a:rPr>
              <a:t>data_co2</a:t>
            </a:r>
            <a:r>
              <a:rPr/>
              <a:t> contained details about laboratory incubation time, co2 emission and jar masson details. </a:t>
            </a:r>
            <a:r>
              <a:rPr>
                <a:latin typeface="Courier"/>
              </a:rPr>
              <a:t>data_co2</a:t>
            </a:r>
            <a:r>
              <a:rPr/>
              <a:t> was combined with </a:t>
            </a:r>
            <a:r>
              <a:rPr>
                <a:latin typeface="Courier"/>
              </a:rPr>
              <a:t>data_pot</a:t>
            </a:r>
            <a:r>
              <a:rPr/>
              <a:t> with </a:t>
            </a:r>
            <a:r>
              <a:rPr>
                <a:latin typeface="Courier"/>
              </a:rPr>
              <a:t>left_join</a:t>
            </a:r>
            <a:r>
              <a:rPr/>
              <a:t> function</a:t>
            </a:r>
          </a:p>
          <a:p>
            <a:pPr lvl="0" indent="0">
              <a:buNone/>
            </a:pPr>
            <a:r>
              <a:rPr>
                <a:latin typeface="Courier"/>
              </a:rPr>
              <a:t>## ℹ Using "','" as decimal and "'.'" as grouping mark. Use `read_delim()` for more control.</a:t>
            </a:r>
          </a:p>
          <a:p>
            <a:pPr lvl="0" indent="0">
              <a:buNone/>
            </a:pPr>
            <a:r>
              <a:rPr>
                <a:latin typeface="Courier"/>
              </a:rPr>
              <a:t>## Rows: 72 Columns: 12
## ── Column specification ────────────────────────────────────────────────────────
## Delimiter: ";"
## chr  (1): Sites
## dbl (11): ID pot, Depth (cm), Repetition, Temperature (°C), Pot weight (g), ...
## 
## ℹ Use `spec()` to retrieve the full column specification for this data.
## ℹ Specify the column types or set `show_col_types = FALSE` to quiet this message.
## Rows: 648 Columns: 5
## ── Column specification ────────────────────────────────────────────────────────
## Delimiter: ","
## dbl (5): ID pot, Time (days), Initial CO2 (ppm), Final CO2 (ppm), Time final...
## 
## ℹ Use `spec()` to retrieve the full column specification for this data.
## ℹ Specify the column types or set `show_col_types = FALSE` to quiet this message.</a:t>
            </a:r>
          </a:p>
          <a:p>
            <a:pPr lvl="0" indent="0">
              <a:buNone/>
            </a:pPr>
            <a:r>
              <a:rPr>
                <a:latin typeface="Courier"/>
              </a:rPr>
              <a:t>## # A tibble: 72 × 12
##    `ID pot` Sites `Depth (cm)` Repetition `Temperature (°C)` `Pot weight (g)`
##       &lt;dbl&gt; &lt;chr&gt;        &lt;dbl&gt;      &lt;dbl&gt;              &lt;dbl&gt;            &lt;dbl&gt;
##  1        6 A9              10          1                 10             245.
##  2       21 A9              10          1                 20             251.
##  3       54 A9              10          1                 30             250.
##  4       18 A9              10          2                 10             246.
##  5       59 A9              10          2                 20             248.
##  6       60 A9              10          2                 30             255.
##  7       41 A9              10          3                 20             248.
##  8       55 A9              10          3                 10             249.
##  9       61 A9              10          3                 30             249.
## 10       20 A9              10          4                 10             245.
## # … with 62 more rows, and 6 more variables: `Soil weight (g)` &lt;dbl&gt;,
## #   `Water volume (ml)` &lt;dbl&gt;, `Water content (%)` &lt;dbl&gt;,
## #   `Bulk density (g/cm3)` &lt;dbl&gt;, `Carbone(%)` &lt;dbl&gt;, pHCaCl2 &lt;dbl&gt;</a:t>
            </a:r>
          </a:p>
          <a:p>
            <a:pPr lvl="0" indent="0" marL="0">
              <a:spcBef>
                <a:spcPts val="3000"/>
              </a:spcBef>
              <a:buNone/>
            </a:pPr>
            <a:r>
              <a:rPr b="1"/>
              <a:t>5. Some calculations</a:t>
            </a:r>
          </a:p>
          <a:p>
            <a:pPr lvl="0" indent="0" marL="0">
              <a:buNone/>
            </a:pPr>
            <a:r>
              <a:rPr/>
              <a:t>Several variables have been added to our data in order to proceed for analysis. The added variables are the following: </a:t>
            </a:r>
            <a:r>
              <a:rPr>
                <a:latin typeface="Courier"/>
              </a:rPr>
              <a:t>Temperature (Kelvin)</a:t>
            </a:r>
            <a:r>
              <a:rPr/>
              <a:t>, </a:t>
            </a:r>
            <a:r>
              <a:rPr>
                <a:latin typeface="Courier"/>
              </a:rPr>
              <a:t>Molar Volume (L/mol)</a:t>
            </a:r>
            <a:r>
              <a:rPr/>
              <a:t>, </a:t>
            </a:r>
            <a:r>
              <a:rPr>
                <a:latin typeface="Courier"/>
              </a:rPr>
              <a:t>Headspace Volume (mL)</a:t>
            </a:r>
            <a:r>
              <a:rPr/>
              <a:t>, </a:t>
            </a:r>
            <a:r>
              <a:rPr>
                <a:latin typeface="Courier"/>
              </a:rPr>
              <a:t>Dry soil weight (g)</a:t>
            </a:r>
            <a:r>
              <a:rPr/>
              <a:t>, </a:t>
            </a:r>
            <a:r>
              <a:rPr>
                <a:latin typeface="Courier"/>
              </a:rPr>
              <a:t>CO2 emission (ug/h/g)</a:t>
            </a:r>
            <a:r>
              <a:rPr/>
              <a:t>, </a:t>
            </a:r>
            <a:r>
              <a:rPr>
                <a:latin typeface="Courier"/>
              </a:rPr>
              <a:t>CO2 emission (mg/kg)</a:t>
            </a:r>
            <a:r>
              <a:rPr/>
              <a:t>, </a:t>
            </a:r>
            <a:r>
              <a:rPr>
                <a:latin typeface="Courier"/>
              </a:rPr>
              <a:t>decomposition rate K</a:t>
            </a:r>
            <a:r>
              <a:rPr/>
              <a:t>, </a:t>
            </a:r>
            <a:r>
              <a:rPr>
                <a:latin typeface="Courier"/>
              </a:rPr>
              <a:t>lnK</a:t>
            </a:r>
            <a:r>
              <a:rPr/>
              <a:t>and </a:t>
            </a:r>
            <a:r>
              <a:rPr>
                <a:latin typeface="Courier"/>
              </a:rPr>
              <a:t>1/T(T = Temperature(Kelvin)</a:t>
            </a:r>
          </a:p>
          <a:p>
            <a:pPr lvl="0" indent="0">
              <a:buNone/>
            </a:pPr>
            <a:r>
              <a:rPr>
                <a:latin typeface="Courier"/>
              </a:rPr>
              <a:t>## Warning in log(K): NaNs produced</a:t>
            </a:r>
          </a:p>
          <a:p>
            <a:pPr lvl="0" indent="0" marL="0">
              <a:spcBef>
                <a:spcPts val="3000"/>
              </a:spcBef>
              <a:buNone/>
            </a:pPr>
            <a:r>
              <a:rPr b="1"/>
              <a:t>6. Exploratory data analysis</a:t>
            </a:r>
          </a:p>
          <a:p>
            <a:pPr lvl="0" indent="0" marL="0">
              <a:spcBef>
                <a:spcPts val="3000"/>
              </a:spcBef>
              <a:buNone/>
            </a:pPr>
            <a:r>
              <a:rPr b="1"/>
              <a:t>6.1 Histogram</a:t>
            </a:r>
          </a:p>
          <a:p>
            <a:pPr lvl="0" indent="0">
              <a:buNone/>
            </a:pPr>
            <a:r>
              <a:rPr>
                <a:latin typeface="Courier"/>
              </a:rPr>
              <a:t>## Warning in FUN(X[[i]], ...): NaNs produced
## Warning in FUN(X[[i]], ...): NaNs produced</a:t>
            </a:r>
          </a:p>
          <a:p>
            <a:pPr lvl="0" indent="0">
              <a:buNone/>
            </a:pPr>
            <a:r>
              <a:rPr>
                <a:latin typeface="Courier"/>
              </a:rPr>
              <a:t>## Warning: Removed 37 rows containing non-finite values (stat_bin).</a:t>
            </a:r>
          </a:p>
        </p:txBody>
      </p:sp>
      <p:pic>
        <p:nvPicPr>
          <p:cNvPr descr="Untitled_files/figure-pptx/unnamed-chunk-6-1.png" id="0" name="Picture 1"/>
          <p:cNvPicPr>
            <a:picLocks noGrp="1" noChangeAspect="1"/>
          </p:cNvPicPr>
          <p:nvPr/>
        </p:nvPicPr>
        <p:blipFill>
          <a:blip r:embed="rId9"/>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Data contains some outliers, let remove them</a:t>
            </a:r>
          </a:p>
          <a:p>
            <a:pPr lvl="0" indent="0">
              <a:buNone/>
            </a:pPr>
            <a:r>
              <a:rPr>
                <a:latin typeface="Courier"/>
              </a:rPr>
              <a:t>## Warning in mask$eval_all_mutate(quo): NaNs produced</a:t>
            </a:r>
          </a:p>
          <a:p>
            <a:pPr lvl="0" indent="0" marL="0">
              <a:buNone/>
            </a:pPr>
            <a:r>
              <a:rPr/>
              <a:t>Now data look well distributed </a:t>
            </a:r>
          </a:p>
          <a:p>
            <a:pPr lvl="0" indent="0" marL="0">
              <a:spcBef>
                <a:spcPts val="3000"/>
              </a:spcBef>
              <a:buNone/>
            </a:pPr>
            <a:r>
              <a:rPr b="1"/>
              <a:t>6.2 Correlations</a:t>
            </a:r>
          </a:p>
          <a:p>
            <a:pPr lvl="0" indent="0">
              <a:buNone/>
            </a:pPr>
            <a:r>
              <a:rPr>
                <a:latin typeface="Courier"/>
              </a:rPr>
              <a:t>## 
## Correlation method: 'pearson'
## Missing treated using: 'pairwise.complete.obs'</a:t>
            </a:r>
          </a:p>
        </p:txBody>
      </p:sp>
      <p:pic>
        <p:nvPicPr>
          <p:cNvPr descr="Untitled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6.3 Boxplot</a:t>
            </a:r>
          </a:p>
        </p:txBody>
      </p:sp>
      <p:pic>
        <p:nvPicPr>
          <p:cNvPr descr="Untitled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7.What is the influence of soil depth and temperature on CO2 emission?</a:t>
            </a:r>
          </a:p>
          <a:p>
            <a:pPr lvl="0" indent="0" marL="0">
              <a:spcBef>
                <a:spcPts val="3000"/>
              </a:spcBef>
              <a:buNone/>
            </a:pPr>
            <a:r>
              <a:rPr b="1"/>
              <a:t>7.1 Build model: linear regression</a:t>
            </a:r>
          </a:p>
          <a:p>
            <a:pPr lvl="0" indent="0" marL="0">
              <a:spcBef>
                <a:spcPts val="3000"/>
              </a:spcBef>
              <a:buNone/>
            </a:pPr>
            <a:r>
              <a:rPr b="1"/>
              <a:t>Fit model</a:t>
            </a:r>
          </a:p>
          <a:p>
            <a:pPr lvl="0" indent="0" marL="0">
              <a:spcBef>
                <a:spcPts val="3000"/>
              </a:spcBef>
              <a:buNone/>
            </a:pPr>
            <a:r>
              <a:rPr b="1"/>
              <a:t>Exploring model results</a:t>
            </a:r>
          </a:p>
          <a:p>
            <a:pPr lvl="0" indent="0">
              <a:buNone/>
            </a:pPr>
            <a:r>
              <a:rPr>
                <a:latin typeface="Courier"/>
              </a:rPr>
              <a:t>## # A tibble: 5 × 5
##   term               estimate std.error statistic   p.value
##   &lt;chr&gt;                 &lt;dbl&gt;     &lt;dbl&gt;     &lt;dbl&gt;     &lt;dbl&gt;
## 1 (Intercept)         -1.70     0.00983   -173.   0        
## 2 `Time (days)`       -0.103    0.00985    -10.5  1.22e- 23
## 3 `Depth (cm)`        -0.579    0.00993    -58.3  3.08e-247
## 4 `Temperature (°C)`   0.273    0.00992     27.6  3.81e-108
## 5 Sites_PF45          -0.0202   0.00984     -2.05 4.11e-  2</a:t>
            </a:r>
          </a:p>
          <a:p>
            <a:pPr lvl="0" indent="0">
              <a:buNone/>
            </a:pPr>
            <a:r>
              <a:rPr>
                <a:latin typeface="Courier"/>
              </a:rPr>
              <a:t>## # A tibble: 1 × 12
##   r.squared adj.r.squared sigma statistic   p.value    df logLik   AIC   BIC
##       &lt;dbl&gt;         &lt;dbl&gt; &lt;dbl&gt;     &lt;dbl&gt;     &lt;dbl&gt; &lt;dbl&gt;  &lt;dbl&gt; &lt;dbl&gt; &lt;dbl&gt;
## 1     0.868         0.867 0.240      969. 6.71e-258     4   7.36 -2.71  23.6
## # … with 3 more variables: deviance &lt;dbl&gt;, df.residual &lt;int&gt;, nobs &lt;int&gt;</a:t>
            </a:r>
          </a:p>
          <a:p>
            <a:pPr lvl="0" indent="0" marL="0">
              <a:spcBef>
                <a:spcPts val="3000"/>
              </a:spcBef>
              <a:buNone/>
            </a:pPr>
            <a:r>
              <a:rPr b="1"/>
              <a:t>Inspect the model</a:t>
            </a:r>
          </a:p>
        </p:txBody>
      </p:sp>
      <p:pic>
        <p:nvPicPr>
          <p:cNvPr descr="Untitled_files/figure-pptx/unnamed-chunk-1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Prediction</a:t>
            </a:r>
          </a:p>
          <a:p>
            <a:pPr lvl="0" indent="0" marL="0">
              <a:spcBef>
                <a:spcPts val="3000"/>
              </a:spcBef>
              <a:buNone/>
            </a:pPr>
            <a:r>
              <a:rPr b="1"/>
              <a:t>collect Metrics</a:t>
            </a:r>
          </a:p>
          <a:p>
            <a:pPr lvl="0" indent="0">
              <a:buNone/>
            </a:pPr>
            <a:r>
              <a:rPr>
                <a:latin typeface="Courier"/>
              </a:rPr>
              <a:t>## # A tibble: 1 × 3
##   .metric .estimator .estimate
##   &lt;chr&gt;   &lt;chr&gt;          &lt;dbl&gt;
## 1 rmse    standard       0.239</a:t>
            </a:r>
          </a:p>
          <a:p>
            <a:pPr lvl="0" indent="0">
              <a:buNone/>
            </a:pPr>
            <a:r>
              <a:rPr>
                <a:latin typeface="Courier"/>
              </a:rPr>
              <a:t>## # A tibble: 1 × 3
##   .metric .estimator .estimate
##   &lt;chr&gt;   &lt;chr&gt;          &lt;dbl&gt;
## 1 rsq     standard       0.868</a:t>
            </a:r>
          </a:p>
        </p:txBody>
      </p:sp>
      <p:pic>
        <p:nvPicPr>
          <p:cNvPr descr="Untitled_files/figure-pptx/unnamed-chunk-1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7.3 Variable coefficient and confidence intervals</a:t>
            </a:r>
          </a:p>
        </p:txBody>
      </p:sp>
      <p:pic>
        <p:nvPicPr>
          <p:cNvPr descr="Untitled_files/figure-pptx/unnamed-chunk-2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7.3 Prediction model of CO2 emission in cranberry soils in three-layer positions (0-10 cm, 10-20 cm, 20-30 cm) and at three temperatures (10, 20 and 30oC).</a:t>
            </a:r>
          </a:p>
        </p:txBody>
      </p:sp>
      <p:pic>
        <p:nvPicPr>
          <p:cNvPr descr="Untitled_files/figure-pptx/unnamed-chunk-2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wilfried Dossou-Yovo</dc:creator>
  <cp:keywords/>
  <dcterms:created xsi:type="dcterms:W3CDTF">2022-10-10T22:09:25Z</dcterms:created>
  <dcterms:modified xsi:type="dcterms:W3CDTF">2022-10-10T22:09:25Z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2022-10-10</vt:lpwstr>
  </property>
  <property fmtid="{D5CDD505-2E9C-101B-9397-08002B2CF9AE}" pid="3" name="output">
    <vt:lpwstr/>
  </property>
</Properties>
</file>