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95" r:id="rId3"/>
    <p:sldId id="258" r:id="rId4"/>
    <p:sldId id="262" r:id="rId5"/>
    <p:sldId id="333" r:id="rId6"/>
    <p:sldId id="296" r:id="rId7"/>
    <p:sldId id="297" r:id="rId8"/>
    <p:sldId id="298" r:id="rId9"/>
    <p:sldId id="299" r:id="rId10"/>
    <p:sldId id="335" r:id="rId11"/>
    <p:sldId id="334" r:id="rId12"/>
    <p:sldId id="300" r:id="rId13"/>
    <p:sldId id="301" r:id="rId14"/>
    <p:sldId id="302" r:id="rId15"/>
    <p:sldId id="336" r:id="rId16"/>
    <p:sldId id="303" r:id="rId17"/>
    <p:sldId id="332" r:id="rId18"/>
    <p:sldId id="337" r:id="rId19"/>
    <p:sldId id="304" r:id="rId20"/>
    <p:sldId id="305" r:id="rId21"/>
    <p:sldId id="338" r:id="rId22"/>
    <p:sldId id="294" r:id="rId23"/>
    <p:sldId id="311" r:id="rId24"/>
    <p:sldId id="312" r:id="rId25"/>
    <p:sldId id="313" r:id="rId26"/>
    <p:sldId id="331" r:id="rId27"/>
    <p:sldId id="314" r:id="rId28"/>
    <p:sldId id="315" r:id="rId29"/>
    <p:sldId id="306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7" r:id="rId40"/>
    <p:sldId id="329" r:id="rId41"/>
    <p:sldId id="330" r:id="rId42"/>
    <p:sldId id="325" r:id="rId43"/>
    <p:sldId id="289" r:id="rId44"/>
    <p:sldId id="290" r:id="rId4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CDD06C-697F-4118-BFA5-B7E2D26D4B9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854A9-13AA-4A4D-B40D-7616B71FC25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33C1985-CC60-4502-8ECC-8A39609F1E28}" type="datetime1">
              <a:rPr lang="nl-NL"/>
              <a:pPr lvl="0"/>
              <a:t>30-8-2018</a:t>
            </a:fld>
            <a:endParaRPr lang="nl-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1CC4B1C-9E60-4C2C-8FD0-BCD32293F5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0942271-5D12-4D79-B3C7-A60CB359A34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0BEAE-9010-45AC-A6A3-DB2628B6D30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0E352-1F1D-4173-B2B0-88C97324BE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81E8342-45B4-4497-80BE-B34EA510ECB9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274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A1ABA2-C6C6-4D8B-8109-F4B4F193C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C22CFA-9E71-4450-B16C-9592F4250C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nl-NL"/>
              <a:t>Please replace the … with your own name. I would really like it if you left the bottom line intact though, as a way of thanking me. That’s really all I’m asking for, the rest of the workshop is yours to butcher (erm, improve).</a:t>
            </a:r>
          </a:p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96359-33A9-4301-9B7D-6EFF0D1D7EC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4570078-9956-47F0-8EE6-8D9DD476585A}" type="slidenum">
              <a:t>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28D629-E961-4528-8E72-2A5A3AF4B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27CE98-369F-413C-9F8D-B97FA1B514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nl-NL"/>
              <a:t>The workshop starts with a background on how stubbing, mocking and service virtualization can help you remove bottlenecks in your test environment. Then, we’re going to take a look at how WireMock enables you to write mocks in Java using a powerful and intuitive API. And of course, most importantly, the participants are going to do the hard work..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E2B2-D2D0-4741-AC8D-C45C5042751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878355D-E14E-4CDE-AAAD-548EFBB397CE}" type="slidenum">
              <a:t>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94B943-1286-4DFF-AC6B-FFC104E0B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AEE5D-FC58-4EAE-A4E6-2169D0C706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nl-NL"/>
              <a:t>Depending on the way you deliver this workshop, this sheet can be altered or even removed. When I delivered it, I had participants bring in their own laptop and asked them to follow installation instructions. I only provided them for Eclipse and mentioned that whenever they wanted to use a different IDE, they were allowed to do so. I wanted to keep things simple and therefore did not provide installation instructions for other IDEs.</a:t>
            </a:r>
          </a:p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CAB39-727E-4D4C-9AF7-5A6B82E8252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A927BB0-20EF-4C0B-921E-07E341103270}" type="slidenum">
              <a:t>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0276-6471-4787-8B73-D69497EC94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6CF23-9170-4D3E-B6F6-017B42023E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05B6-CEFB-4A00-88A6-768DB2A4D0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D221E3-8E68-4F1C-A103-A0B6C8B9662E}" type="datetime1">
              <a:rPr lang="nl-NL"/>
              <a:pPr lvl="0"/>
              <a:t>30-8-2018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DB29-BC25-4815-A0F0-6ABC7D5788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F2D8-9C44-4826-90B3-B082372D13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7B2DC2-63DD-4743-8273-B2F65320565B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55524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9312-99A5-4AE5-9922-7D68465072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661C2-8A1A-41E5-A258-E143E98234E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BDCBB-44D3-4B0D-A7EF-9E49798251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2E0BF5-BE88-44A4-BA94-982271F97C3D}" type="datetime1">
              <a:rPr lang="nl-NL"/>
              <a:pPr lvl="0"/>
              <a:t>30-8-2018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963F3-4048-40CF-9462-35E4D1C41B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C61F-509E-440A-9851-59DA9E5172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019D94-B13A-4BB3-828D-597A5AE0944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098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38410-8AB0-490B-9E30-51AA52421AC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59D57-3935-4CF9-8006-9A3B93624D1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298D5-9ADE-4061-A3F0-EB6B9E3301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232680-D045-46AA-BEF7-C3F631B40446}" type="datetime1">
              <a:rPr lang="nl-NL"/>
              <a:pPr lvl="0"/>
              <a:t>30-8-2018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A492-ECA1-4910-8332-2840B42BF0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8109C-0919-40F3-BABA-001FBA988B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724BF4-F8C9-4BCF-8AC7-F4FB629664C6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61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9C8F-6455-4594-A67F-5591624816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B901-F283-4C55-BFB3-72E4F355437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F16D-6969-45D0-8F95-225C26CBBF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E63D54-33BC-47E5-ADB1-BB0B7298DA8F}" type="datetime1">
              <a:rPr lang="nl-NL"/>
              <a:pPr lvl="0"/>
              <a:t>30-8-2018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89CF-3649-4C74-9558-3CBF7BE7C6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02FC-3434-4607-8DF7-AC523B13C1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63ADCF-C51E-43FE-853C-BEAD040432EC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3827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9E0F-3818-4C76-BA12-DA196FE2F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0FB6E-AF9D-4EA6-9275-201BCE1B2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EBE1-4E34-4EC9-88AB-A2344713E6B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925ABE-D3D0-404A-A142-4AD3A33711F1}" type="datetime1">
              <a:rPr lang="nl-NL"/>
              <a:pPr lvl="0"/>
              <a:t>30-8-2018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ECAD9-8AA1-4881-B843-F46E463B42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D6FD-5F4E-4A6F-B62A-7FEE87D487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A92F5B-D71E-4A43-A596-B99F4D414DE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549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CD99-9B87-4C9C-A00A-A99FFFD7C2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1E6D-69DE-4B2A-837E-872C46612BF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4FF50-33B8-4ACB-8903-FA820B3E67F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B204D-AB6F-488A-879C-3BBC4D2DFA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7C870A-C5CE-4B9C-8879-AA59D721C7B0}" type="datetime1">
              <a:rPr lang="nl-NL"/>
              <a:pPr lvl="0"/>
              <a:t>30-8-2018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05986-51F8-4299-968D-23778A97AE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7D9B2-8C67-4FD4-9512-45AC8C2C4E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6FED3D-09E8-4456-9A39-381C02E8DA2F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43943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51AE-2D87-4E40-8D3C-52C5EA1906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1409D-264D-4D10-BC80-046AE7E73F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B19D3-2D9C-424A-84E9-F0870A966BC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662C0-7933-4555-B754-C7A69636BE7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311A5-3DFB-4389-99F9-A83FED75076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A582C-0A52-400B-8A5E-A4D225CCA2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8CBA01-D750-4027-AD4F-F8BBD96EFE00}" type="datetime1">
              <a:rPr lang="nl-NL"/>
              <a:pPr lvl="0"/>
              <a:t>30-8-2018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A3E07-9D3A-42E1-84E3-F947396B05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9E306-0BB0-4A9F-8C2F-1E79A0BF4A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0C8236-733A-4D19-BD65-71EC7EF4BCD9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7159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9EDA-CE58-4BC5-B465-327C909BB5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A411C-9463-42E2-A44C-6E7D36861A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94EFB8-CC71-4E7E-9D6F-4AF06728B1E2}" type="datetime1">
              <a:rPr lang="nl-NL"/>
              <a:pPr lvl="0"/>
              <a:t>30-8-2018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EAAD7-D94F-4075-A56F-FC438E4D73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5AE01-4594-49FA-9F85-E80E00E1C8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2CA7C1-2F70-4426-80C5-7C44846B5086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779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D54DE-AEDF-4AF6-AF91-9DE5F33270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2D0485-9F03-42A6-AEAF-640E1E801316}" type="datetime1">
              <a:rPr lang="nl-NL"/>
              <a:pPr lvl="0"/>
              <a:t>30-8-2018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EC54D-33F6-4531-BE44-2A21CFC2BF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06322-765A-42EF-8389-953AF3FFF8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530081-5E4D-4BCA-8CE0-A89C3C31F76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E736-9165-4123-B14D-B3E06625E3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B467-EB9E-4BCA-B7F6-94096E66C1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9DEF7-E4AC-40C6-8B73-D444C37A27E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59043-B6A7-4B99-8794-31978FB0A8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16F5C2-4DDC-41E9-9E83-12B283FFD3EC}" type="datetime1">
              <a:rPr lang="nl-NL"/>
              <a:pPr lvl="0"/>
              <a:t>30-8-2018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82119-A384-4CA5-AACA-4E6918D418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396D5-8DC6-4509-8F0F-11E8CA50C9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69D4FA-8647-4754-9B15-9B617F1BEF2A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38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67B-739F-418B-8227-EDD9E5258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6A419-EBBE-42C6-8E99-443C8146EAB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18F58-5281-4BA9-BA0A-7C5B47378AD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67A2A-79CA-4D4A-B3DD-45AF87FB8E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7BCDFB-3AD3-4B04-8CEB-D3DE0C540ABF}" type="datetime1">
              <a:rPr lang="nl-NL"/>
              <a:pPr lvl="0"/>
              <a:t>30-8-2018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FD046-1163-49FE-9423-745B5BEB0CA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0EE4D-0F6A-4160-A661-EA2B22236D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4A5848-914A-40A4-805F-7FBAC2AB326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60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DD54B-8BEF-4D75-AA17-81FA78B13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A30F8-E9F0-4E2C-B6BA-48E0D92EA3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61FA8-84F9-4A82-83A9-1B58DB1444B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E0E4D8D-E244-449F-9212-68A908B9804D}" type="datetime1">
              <a:rPr lang="nl-NL"/>
              <a:pPr lvl="0"/>
              <a:t>30-8-2018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1164B-4D3E-47FF-9D83-4CE4C2F377C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06262-5438-4AEC-9B16-6B6798EF9E1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DBC5E99-B3BD-4C40-9665-0BEAEA85E8D1}" type="slidenum"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2561-CC9F-407D-A82A-1FEEEE54E4D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251103"/>
            <a:ext cx="9144000" cy="1750225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API? No problem!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EE25E-72AE-4F4B-913A-775AFD86E6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8128" y="2165235"/>
            <a:ext cx="11706221" cy="4435589"/>
          </a:xfrm>
        </p:spPr>
        <p:txBody>
          <a:bodyPr anchorCtr="0"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API mocking with WireMock</a:t>
            </a: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 open source workshop by …</a:t>
            </a: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 sz="3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r>
              <a:rPr lang="nl-NL" sz="13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Originally created by Bas Dijkstra – bas@ontestautomation.com – http://www.testautomation.com - @_basdijkstra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F1D5-837B-45E2-AC12-21BAF0EB70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051560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E6A00E9-FD05-47CC-A8EF-124E7738C989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2EEAB19-847D-496F-9870-889E19D8A029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85B973A-663E-4A15-824D-FA3AB0D74F44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7742AC0-9A83-4F86-9FCB-15D66E61630A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6FA7694-3C37-44DB-A981-8F325C872AF0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5B6C415F-8FBE-441C-85A7-0C9142ACCEFF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52CBD1A3-C899-412C-9A05-01B4DB8EC9EE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2A2DCB36-B6F3-41E8-A02B-4BD731755C57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E877094D-CCE4-4D9B-99E5-4D051235D6D9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3">
            <a:extLst>
              <a:ext uri="{FF2B5EF4-FFF2-40B4-BE49-F238E27FC236}">
                <a16:creationId xmlns:a16="http://schemas.microsoft.com/office/drawing/2014/main" id="{6312F897-BD5B-4024-A5DD-81617ED763D8}"/>
              </a:ext>
            </a:extLst>
          </p:cNvPr>
          <p:cNvSpPr/>
          <p:nvPr/>
        </p:nvSpPr>
        <p:spPr>
          <a:xfrm>
            <a:off x="216812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No suitable test data</a:t>
            </a: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74545F3B-B968-443D-8584-B95A758A3F5F}"/>
              </a:ext>
            </a:extLst>
          </p:cNvPr>
          <p:cNvSpPr/>
          <p:nvPr/>
        </p:nvSpPr>
        <p:spPr>
          <a:xfrm>
            <a:off x="758904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Limited access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7F507B63-DA96-4000-8676-B674104343F0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Under development</a:t>
            </a: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A2663CCB-E661-4978-BFCA-062FF6D679BA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Access fees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71AE-A81A-44AF-9BB2-EB497F0A29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1096628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Simulation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CC3CB45-97A0-4D07-973F-D8E709063C05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842ECDA-E0BE-441A-80B5-765C2B9AD87F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F8A6E81-DF89-43FD-BE15-4FE45DB563E9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380382A-FF38-444E-9447-8DC9A5E5D898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21A9C28-891B-44BA-8F64-98A3F940D0A5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B73F5317-FF6D-40D2-834D-ED40BD9ADF0D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15555CF6-4DE5-4E5B-B743-AA5A1C170B90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2A42BD80-0732-4B17-9A62-9EF9968743D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9F66B48A-97E2-4D94-B171-ACDFDDD6A25C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5">
            <a:extLst>
              <a:ext uri="{FF2B5EF4-FFF2-40B4-BE49-F238E27FC236}">
                <a16:creationId xmlns:a16="http://schemas.microsoft.com/office/drawing/2014/main" id="{06F117ED-1BF7-4158-9E41-37D3FF2C7228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EA2CB03F-82F2-4BB6-BEFF-247956C5AB0E}"/>
              </a:ext>
            </a:extLst>
          </p:cNvPr>
          <p:cNvSpPr/>
          <p:nvPr/>
        </p:nvSpPr>
        <p:spPr>
          <a:xfrm>
            <a:off x="2168124" y="4456310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7EB728C-133F-4707-9E06-C740B29D0710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D6EDB110-FB89-4288-A184-2E40E825C769}"/>
              </a:ext>
            </a:extLst>
          </p:cNvPr>
          <p:cNvSpPr/>
          <p:nvPr/>
        </p:nvSpPr>
        <p:spPr>
          <a:xfrm>
            <a:off x="7589044" y="4456310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7090-FBA7-4815-B8AC-CBEABD7EC9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BC94-074D-4DB1-9F69-EDAE2A9C8EF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http://wiremock.org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mock server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only supports HTTP(S)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open source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developed and maintained by Tom Akehurst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1744-081D-425B-86B9-076A0A85C2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 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513BE-F1D3-4551-A7FA-361BC0CA90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Maven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Gradle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15BD0-AD18-4E48-8D5A-273ECF31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755" y="1863142"/>
            <a:ext cx="4829175" cy="123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A1D484-F87B-43A0-9A23-536BB34F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755" y="3429000"/>
            <a:ext cx="5124450" cy="1228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49883B-010E-4516-8021-AF7E6150F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755" y="5418138"/>
            <a:ext cx="73152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C88E-71D3-4070-B34A-892CBEDDA1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 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3DD0-B724-4C1B-909A-236FA278D3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6"/>
            <a:ext cx="11143893" cy="4808853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Java (via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@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Java (without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Standalone</a:t>
            </a:r>
          </a:p>
          <a:p>
            <a:pPr marL="0" lvl="0" indent="0">
              <a:buNone/>
            </a:pPr>
            <a:endParaRPr lang="nl-NL" sz="2400" i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 sz="24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  <a:r>
              <a:rPr lang="nl-NL" sz="24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-</a:t>
            </a:r>
            <a:r>
              <a:rPr lang="nl-NL" sz="24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jar</a:t>
            </a:r>
            <a:r>
              <a:rPr lang="nl-NL" sz="24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wiremock-standalone-2.18.0.jar --port 9876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F11600B-3436-4FEA-87EF-1DD9AA5D5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2515944"/>
            <a:ext cx="10515600" cy="73822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7B1C002B-7681-432E-9ACB-4ABC92B1B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3" y="3977374"/>
            <a:ext cx="10515600" cy="51093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9157-EA6A-4DBA-A3FB-AC3868D3651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Configure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D685-060E-45DC-AA26-B7730372EBC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(Java) code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JSON mapping files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74F2-CF67-4790-A38E-58001943632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 example mock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263687D-85F9-4083-AD0D-B2044FE1BE4B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Java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89CE15F-9F7B-485D-9BF6-EC6E0D0D54AD}"/>
              </a:ext>
            </a:extLst>
          </p:cNvPr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8F197-9F7A-45CD-BBDB-5D4DB5865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288" y="2505070"/>
            <a:ext cx="5534025" cy="3524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B7E1D8-DA0C-47EF-BE42-5342ADA8E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6" y="2505070"/>
            <a:ext cx="4953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5E1E-EA72-4DCF-8546-0A028D308B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Syntax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FDA7D53-183F-4D46-884F-18505E2D9D9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32117" y="1534157"/>
            <a:ext cx="5359883" cy="4857119"/>
          </a:xfrm>
        </p:spPr>
        <p:txBody>
          <a:bodyPr/>
          <a:lstStyle/>
          <a:p>
            <a:pPr marL="0" lvl="0" indent="0">
              <a:buNone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responds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:</a:t>
            </a:r>
          </a:p>
          <a:p>
            <a:pPr lvl="0">
              <a:buFont typeface="Courier New" pitchFamily="49"/>
              <a:buChar char="_"/>
            </a:pP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 HTTP POST </a:t>
            </a:r>
            <a:r>
              <a:rPr lang="nl-NL" sz="20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/pingpong</a:t>
            </a:r>
          </a:p>
          <a:p>
            <a:pPr marL="0" lvl="0" indent="0">
              <a:buNone/>
            </a:pPr>
            <a:endParaRPr lang="nl-NL" sz="44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0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With</a:t>
            </a: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 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&lt;input&gt;PING&lt;/input&gt;</a:t>
            </a:r>
          </a:p>
          <a:p>
            <a:pPr marL="0" lvl="0" indent="0">
              <a:buNone/>
            </a:pPr>
            <a:endParaRPr lang="nl-NL" sz="4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having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:</a:t>
            </a:r>
            <a:endParaRPr lang="nl-NL" sz="2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status code 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200</a:t>
            </a:r>
          </a:p>
          <a:p>
            <a:pPr lvl="0">
              <a:buFont typeface="Courier New" pitchFamily="49"/>
              <a:buChar char="_"/>
            </a:pP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content type </a:t>
            </a:r>
            <a:r>
              <a:rPr lang="nl-NL" sz="20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application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 sz="20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xml</a:t>
            </a:r>
            <a:endParaRPr lang="nl-NL" sz="2000" i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body 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&lt;output&gt;PONG&lt;/output&gt;</a:t>
            </a:r>
          </a:p>
          <a:p>
            <a:pPr lvl="0">
              <a:buFont typeface="Courier New" pitchFamily="49"/>
              <a:buChar char="_"/>
            </a:pPr>
            <a:endParaRPr lang="nl-NL" sz="2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sz="2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sz="2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00EF7-84C6-4DA5-BF01-C80CE331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70" y="1319844"/>
            <a:ext cx="5010150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40D9-78FA-4C53-86ED-567EF776A96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Useful WireMock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DE85-D3A7-4363-BC3A-C4624B7A8C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353803" cy="4351336"/>
          </a:xfrm>
        </p:spPr>
        <p:txBody>
          <a:bodyPr/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Verification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that certain requests are sent by application under test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Record and playback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Generate mocks based on request-response pairs (traffic)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 simulation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Full documentation at http://wiremock.org/docs/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C844-D34E-4A15-B24A-BD92CE4155B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Running WireMock standalone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527F-1C16-4F68-AE93-248FF13A1B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Start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server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Options: port,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keystore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...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Make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permanently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multiple teams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Reconfigure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via JSON</a:t>
            </a:r>
          </a:p>
          <a:p>
            <a:pPr marL="0" lvl="0" indent="0">
              <a:buNone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 sz="24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  <a:r>
              <a:rPr lang="nl-NL" sz="24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-</a:t>
            </a:r>
            <a:r>
              <a:rPr lang="nl-NL" sz="24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jar</a:t>
            </a:r>
            <a:r>
              <a:rPr lang="nl-NL" sz="24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wiremock-standalone-2.18.0.jar --port 9876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D688-895F-4E7F-ADF3-9F4A188DF6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What are we going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77D9-A65F-4992-A35D-6AE97DA49BB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Stubbing, mocking and service virtualization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your hands dirty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380C-45F3-4E7A-BA10-94CDD2EFBE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Starting and stopping WireMock during test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8DAD-393B-4E82-A44C-88B8CB3E28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Integration in test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execution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version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control (Git, etc.)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integration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@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annotation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without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having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as 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AF062-54EE-4960-A894-A949E043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39" y="4466414"/>
            <a:ext cx="10318327" cy="6921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229A-D2A9-434E-8091-D7A818FB6F25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4EAB6-C511-4DAC-848F-C20F53C430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Running and using WireMock in standalone mode</a:t>
            </a:r>
          </a:p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of WireMock in the exercises</a:t>
            </a:r>
          </a:p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Writing your very first mock</a:t>
            </a:r>
          </a:p>
        </p:txBody>
      </p:sp>
    </p:spTree>
    <p:extLst>
      <p:ext uri="{BB962C8B-B14F-4D97-AF65-F5344CB8AC3E}">
        <p14:creationId xmlns:p14="http://schemas.microsoft.com/office/powerpoint/2010/main" val="8922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WireMockExercises1.java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number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simple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are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defined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comments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solution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running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E4B0-503A-4E98-8FD1-6946BA90EBF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4E85-A65D-498E-AD36-52DB30FC1F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 response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certain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properties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are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matched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Options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matching: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method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Query parameters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Headers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elements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B88C-4D40-48F4-8943-8E8569F64C9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URL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64D1-1142-4E95-BDE9-23373FD45F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URL options: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urlPathEqualTo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exact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values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urlMatching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regular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expressions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urlPathMatching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regular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expressions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F16CFBD-B9A0-447B-B774-7D161498E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8245419" cy="249441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8E85-9BE0-47E8-A017-3C1646EA9C1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body element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5AE0-9AFD-48D4-9AD9-C6C17F4E2C7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 matching options: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equalTo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exact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values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matching,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notMatching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regular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expressions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4D31A-72A4-4544-8687-AF8B909E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690689"/>
            <a:ext cx="9064922" cy="26465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D095-CCA6-4058-955D-1DADDCCFA1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header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578F9-B7DC-4AF6-B95A-34D89D1CCAA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absent(): check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that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parameter is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FB87DE7-53B3-4C49-A0CF-B6A67C87A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690689"/>
            <a:ext cx="10063822" cy="255350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71A6-2762-4440-BF98-7F40956F12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basic authentication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5D88-4723-47B4-A975-E7A021C174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 is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supported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Oauth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(2)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header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3EF21-3FDC-4AF5-874C-7FB5DB3DF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20" y="1825627"/>
            <a:ext cx="8260707" cy="23581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9645-B247-4837-BB47-7B4DBEF98E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84FDD-FEB0-46AE-B798-840A68BE869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WireMockExercises2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request matching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are defined in the comments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your solution by running the tests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229A-D2A9-434E-8091-D7A818FB6F25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CONTINUE HERE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5A54D7-7497-4294-9F70-89D29246B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8823-1D64-4C3C-B5F9-1653D00E33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2B4C2-DBC2-4A1D-920A-904BDED0A5F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IntelliJ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IDEA (or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IDE)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Download 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clone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project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Import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Maven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project in IDE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DB0B-4B36-434B-85D2-4FE26FBC1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CCC3-5B6B-47D3-AC34-5F20F53B99F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Extend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coverage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Often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hard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do in real systems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Easy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do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exception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handling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application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under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FFAA-1495-4631-A778-1F6F0C06BF7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HTTP status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EAE2-47A1-4B43-8AFC-FE11AE4EFF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38780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Often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HTTP status codes:</a:t>
            </a:r>
          </a:p>
          <a:p>
            <a:pPr marL="0" lvl="0" indent="0">
              <a:buNone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</a:t>
            </a:r>
            <a:r>
              <a:rPr lang="nl-NL" sz="2400" b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Client error		Server error</a:t>
            </a:r>
          </a:p>
          <a:p>
            <a:pPr marL="0" lvl="0" indent="0">
              <a:buNone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403 (</a:t>
            </a:r>
            <a:r>
              <a:rPr lang="nl-NL" sz="24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Forbidden</a:t>
            </a: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		500 (</a:t>
            </a:r>
            <a:r>
              <a:rPr lang="nl-NL" sz="24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Internal</a:t>
            </a: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server error)</a:t>
            </a:r>
          </a:p>
          <a:p>
            <a:pPr marL="0" lvl="0" indent="0">
              <a:buNone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404 (</a:t>
            </a:r>
            <a:r>
              <a:rPr lang="nl-NL" sz="24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</a:t>
            </a: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found)		503 (Service </a:t>
            </a:r>
            <a:r>
              <a:rPr lang="nl-NL" sz="24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unavailable</a:t>
            </a: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D58C8-0AF1-41A3-BF1E-9AC198EA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6468374" cy="199236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58B7-80F4-4C70-9BC2-22C1D67B2E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timeout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61317-DB2C-460D-8C7D-CB95FB85FD8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353797" cy="4927601"/>
          </a:xfrm>
        </p:spPr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Random delay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also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Uniform,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lognormal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chunked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dribble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distribution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options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configured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on a per-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basis as well 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globally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7414F-F34C-4F23-AF86-A3013F79C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6175071" cy="195633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E8A6-631F-42C1-A468-436CC60BE3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bad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B18C-ED94-433F-82A9-596AD6B6F9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6"/>
            <a:ext cx="11230157" cy="4803773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status code 200, but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garbage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response body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options: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RANDOM_DATA_THEN_CLOSE (as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above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without HTTP 200)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EMPTY_RESPONSE (does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what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says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tin)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CONNECTION_RESET_BY_PEER (close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connection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no response)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8B765-58CF-4968-A088-6924ED20A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7962430" cy="19872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BFC9-FCD0-4A86-8721-C4D53A28D40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FC41-FCDB-497D-8861-30FD60E558E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WireMockExercises3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simulation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are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defined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comments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solution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running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C13B-7AF5-49AF-9E28-0259361042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12C29-B7A1-491A-9E88-F717563E8FC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9277346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until now have been stateless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Order of calling mocks does not influence behavior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 always true in the real world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A &gt; request B differs from       request B &gt; request 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 in 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466E-59AE-4FAE-B4E2-27D0E0D7A69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Scenario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Status transitions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Current state (partly) determines the response being sent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C673-24F3-4F41-AE2D-E646348CD04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9389-73E7-4E18-B176-8DCF341E2EB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45F39-3E3C-4B10-8B73-257F6D87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321399"/>
            <a:ext cx="8832006" cy="535979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F7A7-8F46-421D-9408-39CB0B9BD7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your hands dirty!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45958-C0EF-4705-A94E-E62D29009F1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WireMockExercises4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stateful mocks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are defined in the comments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your solution by running the tests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Record and playback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WireMock as a proxy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Record request-response pairs (traffic)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Genererate mock from recorded traffic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96E2-8487-40E4-9D62-6C96BEBB50C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E915-0873-4C45-93B5-1E565DD146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Systems are constructed out of of many different components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 all of these components are always available for testing 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Parallel development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control over testdata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Fees required for using third party component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B7B3-7F72-4B30-BA85-F74F043BA300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C46E-3827-4FDD-8F1E-DF5A052EF5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record and playback in WireMock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8E5B-F90C-4F29-BE6D-3FBEE10A2AF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Pros and cons of record and playback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F0A8-1B44-401D-ABCD-9339EF0CC4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Pros: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Easy creation of mocks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Analyse traffic of which there are no specifications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Cons: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Rerecording necessary when interface changes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are not flexible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are hard to extend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Similar to record and playback in test automation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1CAC-D889-44A6-A989-49876C4569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useful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437B-BF86-433E-8C18-92182E45E80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Verification (was a given message sent ?)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Response transformations (via extensions)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Integration into a CI / CD pipeline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Documentation: http://wiremock.org/docs/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8701-E4C8-40E8-940F-B12D9932BB3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6BCC-865D-4B8C-9E2D-9333980D33C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nl-NL" sz="288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?</a:t>
            </a: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10CC-E6E6-48B2-A1C8-052FFA9985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F979-2896-458B-98C8-17DF897AF9B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56035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Email: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Blog: 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LinkedIn:</a:t>
            </a:r>
            <a:endParaRPr lang="nl-NL">
              <a:solidFill>
                <a:srgbClr val="0070C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Twitter: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BB3A-CA49-482E-8AC5-1B2F0889E8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051560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C965C94-E1E6-4D5B-A1BF-87021CAAF995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EDB0996-B717-46DF-9EB6-290849224114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5DA3473-B140-428B-98BF-C5D0F868A714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B7051F9-F329-4E30-9478-8FE8DC6C66F7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65B89D64-C23B-4995-9633-F32B1983F1E9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8B045464-E876-4C33-B8FF-DAD40E712855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2BA2027D-1ABE-4649-8535-BEA86316C5CC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9B1BC534-3776-41AE-BCDA-705C0DC4FC87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544A9ADD-5BE5-4B49-8483-7919A470355C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3">
            <a:extLst>
              <a:ext uri="{FF2B5EF4-FFF2-40B4-BE49-F238E27FC236}">
                <a16:creationId xmlns:a16="http://schemas.microsoft.com/office/drawing/2014/main" id="{9544A7D6-53AC-46CA-A8A4-112F0C0757F5}"/>
              </a:ext>
            </a:extLst>
          </p:cNvPr>
          <p:cNvSpPr/>
          <p:nvPr/>
        </p:nvSpPr>
        <p:spPr>
          <a:xfrm>
            <a:off x="216812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No suitable test data</a:t>
            </a: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22579770-3CD3-4969-B680-A01551FEB11B}"/>
              </a:ext>
            </a:extLst>
          </p:cNvPr>
          <p:cNvSpPr/>
          <p:nvPr/>
        </p:nvSpPr>
        <p:spPr>
          <a:xfrm>
            <a:off x="758904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Limited access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30767CEE-2DF9-4512-9F97-2207EB28C5BD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Under development</a:t>
            </a: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C025E0D3-49BF-4EC8-B7CD-3EF30441AF93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Access fees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8011-CF6F-486E-976A-BE3B5B73AB8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Simulation during test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7053A-2DA6-431A-BC43-684AEF4AD2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dependency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b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behavior</a:t>
            </a:r>
            <a:endParaRPr lang="nl-NL" b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Regain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full control over test environment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demand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Full control over test data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edge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cases!)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third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party component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usage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fees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C7E7-D5CD-4BEA-83F2-2664DA66CD7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73AB-4798-4EF6-9585-79B70059A2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Predefined responses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flexibility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Status verification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0931-2FE9-4F20-BEA2-11A981E4BF7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5E7B-13FB-494E-9EB5-04ECE2FB80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Define mock behavior during test initialization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(Somewhat) more flexible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Behavior verification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A54C-E331-4282-9102-5E0293B548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Service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3396-F465-40B2-AC10-0674B105D0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complex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dependency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behavior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‘Enterprise level’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stubbing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/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mocking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Support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many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different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protocols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message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formats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Data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driven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44987</TotalTime>
  <Words>1213</Words>
  <Application>Microsoft Office PowerPoint</Application>
  <PresentationFormat>Widescreen</PresentationFormat>
  <Paragraphs>390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Office Theme</vt:lpstr>
      <vt:lpstr>No API? No problem!</vt:lpstr>
      <vt:lpstr>What are we going to do?</vt:lpstr>
      <vt:lpstr>Preparation</vt:lpstr>
      <vt:lpstr>Problems in test environments</vt:lpstr>
      <vt:lpstr>Problems in test environments</vt:lpstr>
      <vt:lpstr>Simulation during test execution</vt:lpstr>
      <vt:lpstr>Stubbing</vt:lpstr>
      <vt:lpstr>Mocking</vt:lpstr>
      <vt:lpstr>Service virtualization</vt:lpstr>
      <vt:lpstr>Problems in test environments</vt:lpstr>
      <vt:lpstr>Simulation in test environments</vt:lpstr>
      <vt:lpstr>WireMock</vt:lpstr>
      <vt:lpstr>Install WireMock</vt:lpstr>
      <vt:lpstr>Run WireMock</vt:lpstr>
      <vt:lpstr>Configure responses</vt:lpstr>
      <vt:lpstr>An example mock</vt:lpstr>
      <vt:lpstr>Syntax</vt:lpstr>
      <vt:lpstr>Useful WireMock features</vt:lpstr>
      <vt:lpstr>Running WireMock standalone</vt:lpstr>
      <vt:lpstr>Starting and stopping WireMock during test execution</vt:lpstr>
      <vt:lpstr>Demo</vt:lpstr>
      <vt:lpstr>Exercise time!</vt:lpstr>
      <vt:lpstr>Request matching</vt:lpstr>
      <vt:lpstr>Example: URL matching</vt:lpstr>
      <vt:lpstr>Example: body element matching</vt:lpstr>
      <vt:lpstr>Example: header matching</vt:lpstr>
      <vt:lpstr>Example: basic authentication matching</vt:lpstr>
      <vt:lpstr>Exercise time!</vt:lpstr>
      <vt:lpstr>CONTINUE HERE</vt:lpstr>
      <vt:lpstr>Fault simulation</vt:lpstr>
      <vt:lpstr>Example: HTTP status code</vt:lpstr>
      <vt:lpstr>Example: timeout</vt:lpstr>
      <vt:lpstr>Example: bad responses</vt:lpstr>
      <vt:lpstr>Exercise time!</vt:lpstr>
      <vt:lpstr>Stateful mocks</vt:lpstr>
      <vt:lpstr>Stateful mocks in WireMock</vt:lpstr>
      <vt:lpstr>Stateful mocks: an example</vt:lpstr>
      <vt:lpstr>Get your hands dirty!</vt:lpstr>
      <vt:lpstr>Record and playback options</vt:lpstr>
      <vt:lpstr>Demo</vt:lpstr>
      <vt:lpstr>Pros and cons of record and playback</vt:lpstr>
      <vt:lpstr>Other useful features</vt:lpstr>
      <vt:lpstr>Questions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REST</dc:title>
  <dc:creator>Bas Dijkstra</dc:creator>
  <cp:lastModifiedBy>Bas Dijkstra</cp:lastModifiedBy>
  <cp:revision>133</cp:revision>
  <dcterms:created xsi:type="dcterms:W3CDTF">2016-03-22T05:00:13Z</dcterms:created>
  <dcterms:modified xsi:type="dcterms:W3CDTF">2018-08-30T14:08:38Z</dcterms:modified>
</cp:coreProperties>
</file>