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2"/>
  </p:notesMasterIdLst>
  <p:sldIdLst>
    <p:sldId id="256" r:id="rId3"/>
    <p:sldId id="295" r:id="rId4"/>
    <p:sldId id="258" r:id="rId5"/>
    <p:sldId id="262" r:id="rId6"/>
    <p:sldId id="333" r:id="rId7"/>
    <p:sldId id="296" r:id="rId8"/>
    <p:sldId id="297" r:id="rId9"/>
    <p:sldId id="298" r:id="rId10"/>
    <p:sldId id="299" r:id="rId11"/>
    <p:sldId id="335" r:id="rId12"/>
    <p:sldId id="334" r:id="rId13"/>
    <p:sldId id="702" r:id="rId14"/>
    <p:sldId id="703" r:id="rId15"/>
    <p:sldId id="752" r:id="rId16"/>
    <p:sldId id="707" r:id="rId17"/>
    <p:sldId id="300" r:id="rId18"/>
    <p:sldId id="301" r:id="rId19"/>
    <p:sldId id="302" r:id="rId20"/>
    <p:sldId id="336" r:id="rId21"/>
    <p:sldId id="705" r:id="rId22"/>
    <p:sldId id="706" r:id="rId23"/>
    <p:sldId id="753" r:id="rId24"/>
    <p:sldId id="754" r:id="rId25"/>
    <p:sldId id="755" r:id="rId26"/>
    <p:sldId id="756" r:id="rId27"/>
    <p:sldId id="711" r:id="rId28"/>
    <p:sldId id="757" r:id="rId29"/>
    <p:sldId id="712" r:id="rId30"/>
    <p:sldId id="758" r:id="rId31"/>
    <p:sldId id="713" r:id="rId32"/>
    <p:sldId id="759" r:id="rId33"/>
    <p:sldId id="760" r:id="rId34"/>
    <p:sldId id="714" r:id="rId35"/>
    <p:sldId id="421" r:id="rId36"/>
    <p:sldId id="715" r:id="rId37"/>
    <p:sldId id="708" r:id="rId38"/>
    <p:sldId id="322" r:id="rId39"/>
    <p:sldId id="716" r:id="rId40"/>
    <p:sldId id="323" r:id="rId41"/>
    <p:sldId id="717" r:id="rId42"/>
    <p:sldId id="718" r:id="rId43"/>
    <p:sldId id="327" r:id="rId44"/>
    <p:sldId id="345" r:id="rId45"/>
    <p:sldId id="346" r:id="rId46"/>
    <p:sldId id="347" r:id="rId47"/>
    <p:sldId id="348" r:id="rId48"/>
    <p:sldId id="349" r:id="rId49"/>
    <p:sldId id="350" r:id="rId50"/>
    <p:sldId id="344" r:id="rId51"/>
    <p:sldId id="340" r:id="rId52"/>
    <p:sldId id="341" r:id="rId53"/>
    <p:sldId id="342" r:id="rId54"/>
    <p:sldId id="329" r:id="rId55"/>
    <p:sldId id="339" r:id="rId56"/>
    <p:sldId id="343" r:id="rId57"/>
    <p:sldId id="330" r:id="rId58"/>
    <p:sldId id="325" r:id="rId59"/>
    <p:sldId id="289" r:id="rId60"/>
    <p:sldId id="290" r:id="rId6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94660"/>
  </p:normalViewPr>
  <p:slideViewPr>
    <p:cSldViewPr snapToGrid="0">
      <p:cViewPr varScale="1">
        <p:scale>
          <a:sx n="63" d="100"/>
          <a:sy n="63" d="100"/>
        </p:scale>
        <p:origin x="8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CDD06C-697F-4118-BFA5-B7E2D26D4B9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52E854A9-13AA-4A4D-B40D-7616B71FC250}"/>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933C1985-CC60-4502-8ECC-8A39609F1E28}" type="datetime1">
              <a:rPr lang="nl-NL"/>
              <a:pPr lvl="0"/>
              <a:t>16-3-2020</a:t>
            </a:fld>
            <a:endParaRPr lang="nl-NL"/>
          </a:p>
        </p:txBody>
      </p:sp>
      <p:sp>
        <p:nvSpPr>
          <p:cNvPr id="4" name="Slide Image Placeholder 3">
            <a:extLst>
              <a:ext uri="{FF2B5EF4-FFF2-40B4-BE49-F238E27FC236}">
                <a16:creationId xmlns:a16="http://schemas.microsoft.com/office/drawing/2014/main" id="{E1CC4B1C-9E60-4C2C-8FD0-BCD32293F5F5}"/>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40942271-5D12-4D79-B3C7-A60CB359A34E}"/>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F0D0BEAE-9010-45AC-A6A3-DB2628B6D301}"/>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6BB0E352-1F1D-4173-B2B0-88C97324BE90}"/>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881E8342-45B4-4497-80BE-B34EA510ECB9}" type="slidenum">
              <a:t>‹nr.›</a:t>
            </a:fld>
            <a:endParaRPr lang="nl-NL"/>
          </a:p>
        </p:txBody>
      </p:sp>
    </p:spTree>
    <p:extLst>
      <p:ext uri="{BB962C8B-B14F-4D97-AF65-F5344CB8AC3E}">
        <p14:creationId xmlns:p14="http://schemas.microsoft.com/office/powerpoint/2010/main" val="393274252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1ABA2-C6C6-4D8B-8109-F4B4F193CC0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7C22CFA-9E71-4450-B16C-9592F4250C62}"/>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a:p>
            <a:pPr lvl="0"/>
            <a:endParaRPr lang="nl-NL"/>
          </a:p>
        </p:txBody>
      </p:sp>
      <p:sp>
        <p:nvSpPr>
          <p:cNvPr id="4" name="Slide Number Placeholder 3">
            <a:extLst>
              <a:ext uri="{FF2B5EF4-FFF2-40B4-BE49-F238E27FC236}">
                <a16:creationId xmlns:a16="http://schemas.microsoft.com/office/drawing/2014/main" id="{FE296359-33A9-4301-9B7D-6EFF0D1D7EC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4570078-9956-47F0-8EE6-8D9DD476585A}"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28D629-E961-4528-8E72-2A5A3AF4BA2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427CE98-369F-413C-9F8D-B97FA1B5142F}"/>
              </a:ext>
            </a:extLst>
          </p:cNvPr>
          <p:cNvSpPr txBox="1">
            <a:spLocks noGrp="1"/>
          </p:cNvSpPr>
          <p:nvPr>
            <p:ph type="body" sz="quarter" idx="1"/>
          </p:nvPr>
        </p:nvSpPr>
        <p:spPr/>
        <p:txBody>
          <a:bodyPr/>
          <a:lstStyle/>
          <a:p>
            <a:pPr lvl="0"/>
            <a:r>
              <a:rPr lang="nl-NL"/>
              <a:t>The workshop starts with a background on how stubbing, mocking and service virtualization can help you remove bottlenecks in your test environment. Then, we’re going to take a look at how WireMock enables you to write mocks in Java using a powerful and intuitive API. And of course, most importantly, the participants are going to do the hard work..</a:t>
            </a:r>
          </a:p>
        </p:txBody>
      </p:sp>
      <p:sp>
        <p:nvSpPr>
          <p:cNvPr id="4" name="Slide Number Placeholder 3">
            <a:extLst>
              <a:ext uri="{FF2B5EF4-FFF2-40B4-BE49-F238E27FC236}">
                <a16:creationId xmlns:a16="http://schemas.microsoft.com/office/drawing/2014/main" id="{8B72E2B2-D2D0-4741-AC8D-C45C5042751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878355D-E14E-4CDE-AAAD-548EFBB397CE}"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94B943-1286-4DFF-AC6B-FFC104E0B97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27AEE5D-FC58-4EAE-A4E6-2169D0C70691}"/>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a:p>
            <a:pPr lvl="0"/>
            <a:endParaRPr lang="nl-NL"/>
          </a:p>
        </p:txBody>
      </p:sp>
      <p:sp>
        <p:nvSpPr>
          <p:cNvPr id="4" name="Slide Number Placeholder 3">
            <a:extLst>
              <a:ext uri="{FF2B5EF4-FFF2-40B4-BE49-F238E27FC236}">
                <a16:creationId xmlns:a16="http://schemas.microsoft.com/office/drawing/2014/main" id="{24BCAB39-727E-4D4C-9AF7-5A6B82E8252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A927BB0-20EF-4C0B-921E-07E341103270}"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12</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933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lots of features,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13</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5531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709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60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lvl="0"/>
            <a:fld id="{881E8342-45B4-4497-80BE-B34EA510ECB9}" type="slidenum">
              <a:rPr lang="en-US" smtClean="0"/>
              <a:t>23</a:t>
            </a:fld>
            <a:endParaRPr lang="en-US"/>
          </a:p>
        </p:txBody>
      </p:sp>
    </p:spTree>
    <p:extLst>
      <p:ext uri="{BB962C8B-B14F-4D97-AF65-F5344CB8AC3E}">
        <p14:creationId xmlns:p14="http://schemas.microsoft.com/office/powerpoint/2010/main" val="885874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0276-6471-4787-8B73-D69497EC94BA}"/>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4B6CF23-9170-4D3E-B6F6-017B42023EF2}"/>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ABB05B6-CEFB-4A00-88A6-768DB2A4D0EE}"/>
              </a:ext>
            </a:extLst>
          </p:cNvPr>
          <p:cNvSpPr txBox="1">
            <a:spLocks noGrp="1"/>
          </p:cNvSpPr>
          <p:nvPr>
            <p:ph type="dt" sz="half" idx="7"/>
          </p:nvPr>
        </p:nvSpPr>
        <p:spPr/>
        <p:txBody>
          <a:bodyPr/>
          <a:lstStyle>
            <a:lvl1pPr>
              <a:defRPr/>
            </a:lvl1pPr>
          </a:lstStyle>
          <a:p>
            <a:pPr lvl="0"/>
            <a:fld id="{19D221E3-8E68-4F1C-A103-A0B6C8B9662E}" type="datetime1">
              <a:rPr lang="nl-NL"/>
              <a:pPr lvl="0"/>
              <a:t>16-3-2020</a:t>
            </a:fld>
            <a:endParaRPr lang="nl-NL"/>
          </a:p>
        </p:txBody>
      </p:sp>
      <p:sp>
        <p:nvSpPr>
          <p:cNvPr id="5" name="Footer Placeholder 4">
            <a:extLst>
              <a:ext uri="{FF2B5EF4-FFF2-40B4-BE49-F238E27FC236}">
                <a16:creationId xmlns:a16="http://schemas.microsoft.com/office/drawing/2014/main" id="{B763DB29-BC25-4815-A0F0-6ABC7D5788E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41FF2D8-9C44-4826-90B3-B082372D135D}"/>
              </a:ext>
            </a:extLst>
          </p:cNvPr>
          <p:cNvSpPr txBox="1">
            <a:spLocks noGrp="1"/>
          </p:cNvSpPr>
          <p:nvPr>
            <p:ph type="sldNum" sz="quarter" idx="8"/>
          </p:nvPr>
        </p:nvSpPr>
        <p:spPr/>
        <p:txBody>
          <a:bodyPr/>
          <a:lstStyle>
            <a:lvl1pPr>
              <a:defRPr/>
            </a:lvl1pPr>
          </a:lstStyle>
          <a:p>
            <a:pPr lvl="0"/>
            <a:fld id="{497B2DC2-63DD-4743-8273-B2F65320565B}" type="slidenum">
              <a:t>‹nr.›</a:t>
            </a:fld>
            <a:endParaRPr lang="nl-NL"/>
          </a:p>
        </p:txBody>
      </p:sp>
    </p:spTree>
    <p:extLst>
      <p:ext uri="{BB962C8B-B14F-4D97-AF65-F5344CB8AC3E}">
        <p14:creationId xmlns:p14="http://schemas.microsoft.com/office/powerpoint/2010/main" val="38255524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9312-99A5-4AE5-9922-7D6846507267}"/>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E14661C2-8A1A-41E5-A258-E143E98234E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A9BDCBB-44D3-4B0D-A7EF-9E497982517E}"/>
              </a:ext>
            </a:extLst>
          </p:cNvPr>
          <p:cNvSpPr txBox="1">
            <a:spLocks noGrp="1"/>
          </p:cNvSpPr>
          <p:nvPr>
            <p:ph type="dt" sz="half" idx="7"/>
          </p:nvPr>
        </p:nvSpPr>
        <p:spPr/>
        <p:txBody>
          <a:bodyPr/>
          <a:lstStyle>
            <a:lvl1pPr>
              <a:defRPr/>
            </a:lvl1pPr>
          </a:lstStyle>
          <a:p>
            <a:pPr lvl="0"/>
            <a:fld id="{822E0BF5-BE88-44A4-BA94-982271F97C3D}" type="datetime1">
              <a:rPr lang="nl-NL"/>
              <a:pPr lvl="0"/>
              <a:t>16-3-2020</a:t>
            </a:fld>
            <a:endParaRPr lang="nl-NL"/>
          </a:p>
        </p:txBody>
      </p:sp>
      <p:sp>
        <p:nvSpPr>
          <p:cNvPr id="5" name="Footer Placeholder 4">
            <a:extLst>
              <a:ext uri="{FF2B5EF4-FFF2-40B4-BE49-F238E27FC236}">
                <a16:creationId xmlns:a16="http://schemas.microsoft.com/office/drawing/2014/main" id="{B1A963F3-4048-40CF-9462-35E4D1C41BF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44C61F-509E-440A-9851-59DA9E5172CC}"/>
              </a:ext>
            </a:extLst>
          </p:cNvPr>
          <p:cNvSpPr txBox="1">
            <a:spLocks noGrp="1"/>
          </p:cNvSpPr>
          <p:nvPr>
            <p:ph type="sldNum" sz="quarter" idx="8"/>
          </p:nvPr>
        </p:nvSpPr>
        <p:spPr/>
        <p:txBody>
          <a:bodyPr/>
          <a:lstStyle>
            <a:lvl1pPr>
              <a:defRPr/>
            </a:lvl1pPr>
          </a:lstStyle>
          <a:p>
            <a:pPr lvl="0"/>
            <a:fld id="{A8019D94-B13A-4BB3-828D-597A5AE09447}" type="slidenum">
              <a:t>‹nr.›</a:t>
            </a:fld>
            <a:endParaRPr lang="nl-NL"/>
          </a:p>
        </p:txBody>
      </p:sp>
    </p:spTree>
    <p:extLst>
      <p:ext uri="{BB962C8B-B14F-4D97-AF65-F5344CB8AC3E}">
        <p14:creationId xmlns:p14="http://schemas.microsoft.com/office/powerpoint/2010/main" val="2940985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38410-8AB0-490B-9E30-51AA52421AC0}"/>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A359D57-3935-4CF9-8006-9A3B93624D1A}"/>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28298D5-9ADE-4061-A3F0-EB6B9E3301F8}"/>
              </a:ext>
            </a:extLst>
          </p:cNvPr>
          <p:cNvSpPr txBox="1">
            <a:spLocks noGrp="1"/>
          </p:cNvSpPr>
          <p:nvPr>
            <p:ph type="dt" sz="half" idx="7"/>
          </p:nvPr>
        </p:nvSpPr>
        <p:spPr/>
        <p:txBody>
          <a:bodyPr/>
          <a:lstStyle>
            <a:lvl1pPr>
              <a:defRPr/>
            </a:lvl1pPr>
          </a:lstStyle>
          <a:p>
            <a:pPr lvl="0"/>
            <a:fld id="{B9232680-D045-46AA-BEF7-C3F631B40446}" type="datetime1">
              <a:rPr lang="nl-NL"/>
              <a:pPr lvl="0"/>
              <a:t>16-3-2020</a:t>
            </a:fld>
            <a:endParaRPr lang="nl-NL"/>
          </a:p>
        </p:txBody>
      </p:sp>
      <p:sp>
        <p:nvSpPr>
          <p:cNvPr id="5" name="Footer Placeholder 4">
            <a:extLst>
              <a:ext uri="{FF2B5EF4-FFF2-40B4-BE49-F238E27FC236}">
                <a16:creationId xmlns:a16="http://schemas.microsoft.com/office/drawing/2014/main" id="{9D91A492-ECA1-4910-8332-2840B42BF023}"/>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28109C-0919-40F3-BABA-001FBA988B8B}"/>
              </a:ext>
            </a:extLst>
          </p:cNvPr>
          <p:cNvSpPr txBox="1">
            <a:spLocks noGrp="1"/>
          </p:cNvSpPr>
          <p:nvPr>
            <p:ph type="sldNum" sz="quarter" idx="8"/>
          </p:nvPr>
        </p:nvSpPr>
        <p:spPr/>
        <p:txBody>
          <a:bodyPr/>
          <a:lstStyle>
            <a:lvl1pPr>
              <a:defRPr/>
            </a:lvl1pPr>
          </a:lstStyle>
          <a:p>
            <a:pPr lvl="0"/>
            <a:fld id="{A3724BF4-F8C9-4BCF-8AC7-F4FB629664C6}" type="slidenum">
              <a:t>‹nr.›</a:t>
            </a:fld>
            <a:endParaRPr lang="nl-NL"/>
          </a:p>
        </p:txBody>
      </p:sp>
    </p:spTree>
    <p:extLst>
      <p:ext uri="{BB962C8B-B14F-4D97-AF65-F5344CB8AC3E}">
        <p14:creationId xmlns:p14="http://schemas.microsoft.com/office/powerpoint/2010/main" val="3434619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16-3-2020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5499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16-3-2020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44047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16-3-2020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505004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16-3-2020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737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16-3-2020</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18154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16-3-2020</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128821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16-3-2020</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02178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16-3-2020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2264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9C8F-6455-4594-A67F-55916248167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C55B901-F283-4C55-BFB3-72E4F355437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D9AF16D-6969-45D0-8F95-225C26CBBFE7}"/>
              </a:ext>
            </a:extLst>
          </p:cNvPr>
          <p:cNvSpPr txBox="1">
            <a:spLocks noGrp="1"/>
          </p:cNvSpPr>
          <p:nvPr>
            <p:ph type="dt" sz="half" idx="7"/>
          </p:nvPr>
        </p:nvSpPr>
        <p:spPr/>
        <p:txBody>
          <a:bodyPr/>
          <a:lstStyle>
            <a:lvl1pPr>
              <a:defRPr/>
            </a:lvl1pPr>
          </a:lstStyle>
          <a:p>
            <a:pPr lvl="0"/>
            <a:fld id="{74E63D54-33BC-47E5-ADB1-BB0B7298DA8F}" type="datetime1">
              <a:rPr lang="nl-NL"/>
              <a:pPr lvl="0"/>
              <a:t>16-3-2020</a:t>
            </a:fld>
            <a:endParaRPr lang="nl-NL"/>
          </a:p>
        </p:txBody>
      </p:sp>
      <p:sp>
        <p:nvSpPr>
          <p:cNvPr id="5" name="Footer Placeholder 4">
            <a:extLst>
              <a:ext uri="{FF2B5EF4-FFF2-40B4-BE49-F238E27FC236}">
                <a16:creationId xmlns:a16="http://schemas.microsoft.com/office/drawing/2014/main" id="{8E3089CF-3649-4C74-9558-3CBF7BE7C615}"/>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49C502FC-3434-4607-8DF7-AC523B13C119}"/>
              </a:ext>
            </a:extLst>
          </p:cNvPr>
          <p:cNvSpPr txBox="1">
            <a:spLocks noGrp="1"/>
          </p:cNvSpPr>
          <p:nvPr>
            <p:ph type="sldNum" sz="quarter" idx="8"/>
          </p:nvPr>
        </p:nvSpPr>
        <p:spPr/>
        <p:txBody>
          <a:bodyPr/>
          <a:lstStyle>
            <a:lvl1pPr>
              <a:defRPr/>
            </a:lvl1pPr>
          </a:lstStyle>
          <a:p>
            <a:pPr lvl="0"/>
            <a:fld id="{0D63ADCF-C51E-43FE-853C-BEAD040432EC}" type="slidenum">
              <a:t>‹nr.›</a:t>
            </a:fld>
            <a:endParaRPr lang="nl-NL"/>
          </a:p>
        </p:txBody>
      </p:sp>
    </p:spTree>
    <p:extLst>
      <p:ext uri="{BB962C8B-B14F-4D97-AF65-F5344CB8AC3E}">
        <p14:creationId xmlns:p14="http://schemas.microsoft.com/office/powerpoint/2010/main" val="189138270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16-3-2020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59757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16-3-2020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931364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16-3-2020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1347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9E0F-3818-4C76-BA12-DA196FE2F498}"/>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03F0FB6E-AF9D-4EA6-9275-201BCE1B2B8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56EBE1-4E34-4EC9-88AB-A2344713E6B4}"/>
              </a:ext>
            </a:extLst>
          </p:cNvPr>
          <p:cNvSpPr txBox="1">
            <a:spLocks noGrp="1"/>
          </p:cNvSpPr>
          <p:nvPr>
            <p:ph type="dt" sz="half" idx="7"/>
          </p:nvPr>
        </p:nvSpPr>
        <p:spPr/>
        <p:txBody>
          <a:bodyPr/>
          <a:lstStyle>
            <a:lvl1pPr>
              <a:defRPr/>
            </a:lvl1pPr>
          </a:lstStyle>
          <a:p>
            <a:pPr lvl="0"/>
            <a:fld id="{30925ABE-D3D0-404A-A142-4AD3A33711F1}" type="datetime1">
              <a:rPr lang="nl-NL"/>
              <a:pPr lvl="0"/>
              <a:t>16-3-2020</a:t>
            </a:fld>
            <a:endParaRPr lang="nl-NL"/>
          </a:p>
        </p:txBody>
      </p:sp>
      <p:sp>
        <p:nvSpPr>
          <p:cNvPr id="5" name="Footer Placeholder 4">
            <a:extLst>
              <a:ext uri="{FF2B5EF4-FFF2-40B4-BE49-F238E27FC236}">
                <a16:creationId xmlns:a16="http://schemas.microsoft.com/office/drawing/2014/main" id="{102ECAD9-8AA1-4881-B843-F46E463B42A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1B6D6FD-5F4E-4A6F-B62A-7FEE87D48779}"/>
              </a:ext>
            </a:extLst>
          </p:cNvPr>
          <p:cNvSpPr txBox="1">
            <a:spLocks noGrp="1"/>
          </p:cNvSpPr>
          <p:nvPr>
            <p:ph type="sldNum" sz="quarter" idx="8"/>
          </p:nvPr>
        </p:nvSpPr>
        <p:spPr/>
        <p:txBody>
          <a:bodyPr/>
          <a:lstStyle>
            <a:lvl1pPr>
              <a:defRPr/>
            </a:lvl1pPr>
          </a:lstStyle>
          <a:p>
            <a:pPr lvl="0"/>
            <a:fld id="{EDA92F5B-D71E-4A43-A596-B99F4D414DEE}" type="slidenum">
              <a:t>‹nr.›</a:t>
            </a:fld>
            <a:endParaRPr lang="nl-NL"/>
          </a:p>
        </p:txBody>
      </p:sp>
    </p:spTree>
    <p:extLst>
      <p:ext uri="{BB962C8B-B14F-4D97-AF65-F5344CB8AC3E}">
        <p14:creationId xmlns:p14="http://schemas.microsoft.com/office/powerpoint/2010/main" val="180549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CD99-9B87-4C9C-A00A-A99FFFD7C21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DDC01E6D-69DE-4B2A-837E-872C46612BF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634FF50-33B8-4ACB-8903-FA820B3E67F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76B204D-AB6F-488A-879C-3BBC4D2DFA3B}"/>
              </a:ext>
            </a:extLst>
          </p:cNvPr>
          <p:cNvSpPr txBox="1">
            <a:spLocks noGrp="1"/>
          </p:cNvSpPr>
          <p:nvPr>
            <p:ph type="dt" sz="half" idx="7"/>
          </p:nvPr>
        </p:nvSpPr>
        <p:spPr/>
        <p:txBody>
          <a:bodyPr/>
          <a:lstStyle>
            <a:lvl1pPr>
              <a:defRPr/>
            </a:lvl1pPr>
          </a:lstStyle>
          <a:p>
            <a:pPr lvl="0"/>
            <a:fld id="{CF7C870A-C5CE-4B9C-8879-AA59D721C7B0}" type="datetime1">
              <a:rPr lang="nl-NL"/>
              <a:pPr lvl="0"/>
              <a:t>16-3-2020</a:t>
            </a:fld>
            <a:endParaRPr lang="nl-NL"/>
          </a:p>
        </p:txBody>
      </p:sp>
      <p:sp>
        <p:nvSpPr>
          <p:cNvPr id="6" name="Footer Placeholder 5">
            <a:extLst>
              <a:ext uri="{FF2B5EF4-FFF2-40B4-BE49-F238E27FC236}">
                <a16:creationId xmlns:a16="http://schemas.microsoft.com/office/drawing/2014/main" id="{2A105986-51F8-4299-968D-23778A97AE1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7497D9B2-8C67-4FD4-9512-45AC8C2C4ED8}"/>
              </a:ext>
            </a:extLst>
          </p:cNvPr>
          <p:cNvSpPr txBox="1">
            <a:spLocks noGrp="1"/>
          </p:cNvSpPr>
          <p:nvPr>
            <p:ph type="sldNum" sz="quarter" idx="8"/>
          </p:nvPr>
        </p:nvSpPr>
        <p:spPr/>
        <p:txBody>
          <a:bodyPr/>
          <a:lstStyle>
            <a:lvl1pPr>
              <a:defRPr/>
            </a:lvl1pPr>
          </a:lstStyle>
          <a:p>
            <a:pPr lvl="0"/>
            <a:fld id="{006FED3D-09E8-4456-9A39-381C02E8DA2F}" type="slidenum">
              <a:t>‹nr.›</a:t>
            </a:fld>
            <a:endParaRPr lang="nl-NL"/>
          </a:p>
        </p:txBody>
      </p:sp>
    </p:spTree>
    <p:extLst>
      <p:ext uri="{BB962C8B-B14F-4D97-AF65-F5344CB8AC3E}">
        <p14:creationId xmlns:p14="http://schemas.microsoft.com/office/powerpoint/2010/main" val="31843943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51AE-2D87-4E40-8D3C-52C5EA19063C}"/>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ABE1409D-264D-4D10-BC80-046AE7E73FCF}"/>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095B19D3-2D9C-424A-84E9-F0870A966BCC}"/>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5C662C0-7933-4555-B754-C7A69636BE7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A9C311A5-3DFB-4389-99F9-A83FED75076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72EA582C-0A52-400B-8A5E-A4D225CCA2CE}"/>
              </a:ext>
            </a:extLst>
          </p:cNvPr>
          <p:cNvSpPr txBox="1">
            <a:spLocks noGrp="1"/>
          </p:cNvSpPr>
          <p:nvPr>
            <p:ph type="dt" sz="half" idx="7"/>
          </p:nvPr>
        </p:nvSpPr>
        <p:spPr/>
        <p:txBody>
          <a:bodyPr/>
          <a:lstStyle>
            <a:lvl1pPr>
              <a:defRPr/>
            </a:lvl1pPr>
          </a:lstStyle>
          <a:p>
            <a:pPr lvl="0"/>
            <a:fld id="{9B8CBA01-D750-4027-AD4F-F8BBD96EFE00}" type="datetime1">
              <a:rPr lang="nl-NL"/>
              <a:pPr lvl="0"/>
              <a:t>16-3-2020</a:t>
            </a:fld>
            <a:endParaRPr lang="nl-NL"/>
          </a:p>
        </p:txBody>
      </p:sp>
      <p:sp>
        <p:nvSpPr>
          <p:cNvPr id="8" name="Footer Placeholder 7">
            <a:extLst>
              <a:ext uri="{FF2B5EF4-FFF2-40B4-BE49-F238E27FC236}">
                <a16:creationId xmlns:a16="http://schemas.microsoft.com/office/drawing/2014/main" id="{E69A3E07-9D3A-42E1-84E3-F947396B05B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579E306-0BB0-4A9F-8C2F-1E79A0BF4AA0}"/>
              </a:ext>
            </a:extLst>
          </p:cNvPr>
          <p:cNvSpPr txBox="1">
            <a:spLocks noGrp="1"/>
          </p:cNvSpPr>
          <p:nvPr>
            <p:ph type="sldNum" sz="quarter" idx="8"/>
          </p:nvPr>
        </p:nvSpPr>
        <p:spPr/>
        <p:txBody>
          <a:bodyPr/>
          <a:lstStyle>
            <a:lvl1pPr>
              <a:defRPr/>
            </a:lvl1pPr>
          </a:lstStyle>
          <a:p>
            <a:pPr lvl="0"/>
            <a:fld id="{600C8236-733A-4D19-BD65-71EC7EF4BCD9}" type="slidenum">
              <a:t>‹nr.›</a:t>
            </a:fld>
            <a:endParaRPr lang="nl-NL"/>
          </a:p>
        </p:txBody>
      </p:sp>
    </p:spTree>
    <p:extLst>
      <p:ext uri="{BB962C8B-B14F-4D97-AF65-F5344CB8AC3E}">
        <p14:creationId xmlns:p14="http://schemas.microsoft.com/office/powerpoint/2010/main" val="35787159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9EDA-CE58-4BC5-B465-327C909BB51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995A411C-9463-42E2-A44C-6E7D36861A6C}"/>
              </a:ext>
            </a:extLst>
          </p:cNvPr>
          <p:cNvSpPr txBox="1">
            <a:spLocks noGrp="1"/>
          </p:cNvSpPr>
          <p:nvPr>
            <p:ph type="dt" sz="half" idx="7"/>
          </p:nvPr>
        </p:nvSpPr>
        <p:spPr/>
        <p:txBody>
          <a:bodyPr/>
          <a:lstStyle>
            <a:lvl1pPr>
              <a:defRPr/>
            </a:lvl1pPr>
          </a:lstStyle>
          <a:p>
            <a:pPr lvl="0"/>
            <a:fld id="{F094EFB8-CC71-4E7E-9D6F-4AF06728B1E2}" type="datetime1">
              <a:rPr lang="nl-NL"/>
              <a:pPr lvl="0"/>
              <a:t>16-3-2020</a:t>
            </a:fld>
            <a:endParaRPr lang="nl-NL"/>
          </a:p>
        </p:txBody>
      </p:sp>
      <p:sp>
        <p:nvSpPr>
          <p:cNvPr id="4" name="Footer Placeholder 3">
            <a:extLst>
              <a:ext uri="{FF2B5EF4-FFF2-40B4-BE49-F238E27FC236}">
                <a16:creationId xmlns:a16="http://schemas.microsoft.com/office/drawing/2014/main" id="{41CEAAD7-D94F-4075-A56F-FC438E4D73D8}"/>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0F5AE01-4594-49FA-9F85-E80E00E1C8E8}"/>
              </a:ext>
            </a:extLst>
          </p:cNvPr>
          <p:cNvSpPr txBox="1">
            <a:spLocks noGrp="1"/>
          </p:cNvSpPr>
          <p:nvPr>
            <p:ph type="sldNum" sz="quarter" idx="8"/>
          </p:nvPr>
        </p:nvSpPr>
        <p:spPr/>
        <p:txBody>
          <a:bodyPr/>
          <a:lstStyle>
            <a:lvl1pPr>
              <a:defRPr/>
            </a:lvl1pPr>
          </a:lstStyle>
          <a:p>
            <a:pPr lvl="0"/>
            <a:fld id="{992CA7C1-2F70-4426-80C5-7C44846B5086}" type="slidenum">
              <a:t>‹nr.›</a:t>
            </a:fld>
            <a:endParaRPr lang="nl-NL"/>
          </a:p>
        </p:txBody>
      </p:sp>
    </p:spTree>
    <p:extLst>
      <p:ext uri="{BB962C8B-B14F-4D97-AF65-F5344CB8AC3E}">
        <p14:creationId xmlns:p14="http://schemas.microsoft.com/office/powerpoint/2010/main" val="279779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4D54DE-AEDF-4AF6-AF91-9DE5F33270FC}"/>
              </a:ext>
            </a:extLst>
          </p:cNvPr>
          <p:cNvSpPr txBox="1">
            <a:spLocks noGrp="1"/>
          </p:cNvSpPr>
          <p:nvPr>
            <p:ph type="dt" sz="half" idx="7"/>
          </p:nvPr>
        </p:nvSpPr>
        <p:spPr/>
        <p:txBody>
          <a:bodyPr/>
          <a:lstStyle>
            <a:lvl1pPr>
              <a:defRPr/>
            </a:lvl1pPr>
          </a:lstStyle>
          <a:p>
            <a:pPr lvl="0"/>
            <a:fld id="{8B2D0485-9F03-42A6-AEAF-640E1E801316}" type="datetime1">
              <a:rPr lang="nl-NL"/>
              <a:pPr lvl="0"/>
              <a:t>16-3-2020</a:t>
            </a:fld>
            <a:endParaRPr lang="nl-NL"/>
          </a:p>
        </p:txBody>
      </p:sp>
      <p:sp>
        <p:nvSpPr>
          <p:cNvPr id="3" name="Footer Placeholder 2">
            <a:extLst>
              <a:ext uri="{FF2B5EF4-FFF2-40B4-BE49-F238E27FC236}">
                <a16:creationId xmlns:a16="http://schemas.microsoft.com/office/drawing/2014/main" id="{798EC54D-33F6-4531-BE44-2A21CFC2BFB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2706322-765A-42EF-8389-953AF3FFF8C6}"/>
              </a:ext>
            </a:extLst>
          </p:cNvPr>
          <p:cNvSpPr txBox="1">
            <a:spLocks noGrp="1"/>
          </p:cNvSpPr>
          <p:nvPr>
            <p:ph type="sldNum" sz="quarter" idx="8"/>
          </p:nvPr>
        </p:nvSpPr>
        <p:spPr/>
        <p:txBody>
          <a:bodyPr/>
          <a:lstStyle>
            <a:lvl1pPr>
              <a:defRPr/>
            </a:lvl1pPr>
          </a:lstStyle>
          <a:p>
            <a:pPr lvl="0"/>
            <a:fld id="{2F530081-5E4D-4BCA-8CE0-A89C3C31F764}" type="slidenum">
              <a:t>‹nr.›</a:t>
            </a:fld>
            <a:endParaRPr lang="nl-NL"/>
          </a:p>
        </p:txBody>
      </p:sp>
    </p:spTree>
    <p:extLst>
      <p:ext uri="{BB962C8B-B14F-4D97-AF65-F5344CB8AC3E}">
        <p14:creationId xmlns:p14="http://schemas.microsoft.com/office/powerpoint/2010/main" val="39860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E736-9165-4123-B14D-B3E06625E35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07AFB467-EB9E-4BCA-B7F6-94096E66C119}"/>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C109DEF7-E4AC-40C6-8B73-D444C37A27EB}"/>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FD59043-B6A7-4B99-8794-31978FB0A84D}"/>
              </a:ext>
            </a:extLst>
          </p:cNvPr>
          <p:cNvSpPr txBox="1">
            <a:spLocks noGrp="1"/>
          </p:cNvSpPr>
          <p:nvPr>
            <p:ph type="dt" sz="half" idx="7"/>
          </p:nvPr>
        </p:nvSpPr>
        <p:spPr/>
        <p:txBody>
          <a:bodyPr/>
          <a:lstStyle>
            <a:lvl1pPr>
              <a:defRPr/>
            </a:lvl1pPr>
          </a:lstStyle>
          <a:p>
            <a:pPr lvl="0"/>
            <a:fld id="{7E16F5C2-4DDC-41E9-9E83-12B283FFD3EC}" type="datetime1">
              <a:rPr lang="nl-NL"/>
              <a:pPr lvl="0"/>
              <a:t>16-3-2020</a:t>
            </a:fld>
            <a:endParaRPr lang="nl-NL"/>
          </a:p>
        </p:txBody>
      </p:sp>
      <p:sp>
        <p:nvSpPr>
          <p:cNvPr id="6" name="Footer Placeholder 5">
            <a:extLst>
              <a:ext uri="{FF2B5EF4-FFF2-40B4-BE49-F238E27FC236}">
                <a16:creationId xmlns:a16="http://schemas.microsoft.com/office/drawing/2014/main" id="{29582119-A384-4CA5-AACA-4E6918D41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D74396D5-8DC6-4509-8F0F-11E8CA50C914}"/>
              </a:ext>
            </a:extLst>
          </p:cNvPr>
          <p:cNvSpPr txBox="1">
            <a:spLocks noGrp="1"/>
          </p:cNvSpPr>
          <p:nvPr>
            <p:ph type="sldNum" sz="quarter" idx="8"/>
          </p:nvPr>
        </p:nvSpPr>
        <p:spPr/>
        <p:txBody>
          <a:bodyPr/>
          <a:lstStyle>
            <a:lvl1pPr>
              <a:defRPr/>
            </a:lvl1pPr>
          </a:lstStyle>
          <a:p>
            <a:pPr lvl="0"/>
            <a:fld id="{5B69D4FA-8647-4754-9B15-9B617F1BEF2A}" type="slidenum">
              <a:t>‹nr.›</a:t>
            </a:fld>
            <a:endParaRPr lang="nl-NL"/>
          </a:p>
        </p:txBody>
      </p:sp>
    </p:spTree>
    <p:extLst>
      <p:ext uri="{BB962C8B-B14F-4D97-AF65-F5344CB8AC3E}">
        <p14:creationId xmlns:p14="http://schemas.microsoft.com/office/powerpoint/2010/main" val="325838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67B-739F-418B-8227-EDD9E52584D9}"/>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D386A419-EBBE-42C6-8E99-443C8146EAB8}"/>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6F918F58-5281-4BA9-BA0A-7C5B47378AD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D067A2A-79CA-4D4A-B3DD-45AF87FB8E84}"/>
              </a:ext>
            </a:extLst>
          </p:cNvPr>
          <p:cNvSpPr txBox="1">
            <a:spLocks noGrp="1"/>
          </p:cNvSpPr>
          <p:nvPr>
            <p:ph type="dt" sz="half" idx="7"/>
          </p:nvPr>
        </p:nvSpPr>
        <p:spPr/>
        <p:txBody>
          <a:bodyPr/>
          <a:lstStyle>
            <a:lvl1pPr>
              <a:defRPr/>
            </a:lvl1pPr>
          </a:lstStyle>
          <a:p>
            <a:pPr lvl="0"/>
            <a:fld id="{787BCDFB-3AD3-4B04-8CEB-D3DE0C540ABF}" type="datetime1">
              <a:rPr lang="nl-NL"/>
              <a:pPr lvl="0"/>
              <a:t>16-3-2020</a:t>
            </a:fld>
            <a:endParaRPr lang="nl-NL"/>
          </a:p>
        </p:txBody>
      </p:sp>
      <p:sp>
        <p:nvSpPr>
          <p:cNvPr id="6" name="Footer Placeholder 5">
            <a:extLst>
              <a:ext uri="{FF2B5EF4-FFF2-40B4-BE49-F238E27FC236}">
                <a16:creationId xmlns:a16="http://schemas.microsoft.com/office/drawing/2014/main" id="{D07FD046-1163-49FE-9423-745B5BEB0CA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7B40EE4D-0F6A-4160-A661-EA2B22236DD8}"/>
              </a:ext>
            </a:extLst>
          </p:cNvPr>
          <p:cNvSpPr txBox="1">
            <a:spLocks noGrp="1"/>
          </p:cNvSpPr>
          <p:nvPr>
            <p:ph type="sldNum" sz="quarter" idx="8"/>
          </p:nvPr>
        </p:nvSpPr>
        <p:spPr/>
        <p:txBody>
          <a:bodyPr/>
          <a:lstStyle>
            <a:lvl1pPr>
              <a:defRPr/>
            </a:lvl1pPr>
          </a:lstStyle>
          <a:p>
            <a:pPr lvl="0"/>
            <a:fld id="{244A5848-914A-40A4-805F-7FBAC2AB3261}" type="slidenum">
              <a:t>‹nr.›</a:t>
            </a:fld>
            <a:endParaRPr lang="nl-NL"/>
          </a:p>
        </p:txBody>
      </p:sp>
    </p:spTree>
    <p:extLst>
      <p:ext uri="{BB962C8B-B14F-4D97-AF65-F5344CB8AC3E}">
        <p14:creationId xmlns:p14="http://schemas.microsoft.com/office/powerpoint/2010/main" val="70660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FDD54B-8BEF-4D75-AA17-81FA78B13485}"/>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5A30F8-E9F0-4E2C-B6BA-48E0D92EA336}"/>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7261FA8-84F9-4A82-83A9-1B58DB1444B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DE0E4D8D-E244-449F-9212-68A908B9804D}" type="datetime1">
              <a:rPr lang="nl-NL"/>
              <a:pPr lvl="0"/>
              <a:t>16-3-2020</a:t>
            </a:fld>
            <a:endParaRPr lang="nl-NL"/>
          </a:p>
        </p:txBody>
      </p:sp>
      <p:sp>
        <p:nvSpPr>
          <p:cNvPr id="5" name="Footer Placeholder 4">
            <a:extLst>
              <a:ext uri="{FF2B5EF4-FFF2-40B4-BE49-F238E27FC236}">
                <a16:creationId xmlns:a16="http://schemas.microsoft.com/office/drawing/2014/main" id="{EFB1164B-4D3E-47FF-9D83-4CE4C2F377C1}"/>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F0B06262-5438-4AEC-9B16-6B6798EF9E13}"/>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4DBC5E99-B3BD-4C40-9665-0BEAEA85E8D1}"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16-3-2020</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24681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2561-CC9F-407D-A82A-1FEEEE54E4D0}"/>
              </a:ext>
            </a:extLst>
          </p:cNvPr>
          <p:cNvSpPr txBox="1">
            <a:spLocks noGrp="1"/>
          </p:cNvSpPr>
          <p:nvPr>
            <p:ph type="ctrTitle"/>
          </p:nvPr>
        </p:nvSpPr>
        <p:spPr>
          <a:xfrm>
            <a:off x="1524003" y="251103"/>
            <a:ext cx="9144000" cy="1750225"/>
          </a:xfrm>
        </p:spPr>
        <p:txBody>
          <a:bodyPr/>
          <a:lstStyle/>
          <a:p>
            <a:pPr lvl="0"/>
            <a:r>
              <a:rPr lang="nl-NL">
                <a:solidFill>
                  <a:srgbClr val="00FF00"/>
                </a:solidFill>
                <a:latin typeface="Courier New" pitchFamily="49"/>
                <a:cs typeface="Courier New" pitchFamily="49"/>
              </a:rPr>
              <a:t>No API? No problem!</a:t>
            </a:r>
          </a:p>
        </p:txBody>
      </p:sp>
      <p:sp>
        <p:nvSpPr>
          <p:cNvPr id="3" name="Subtitle 2">
            <a:extLst>
              <a:ext uri="{FF2B5EF4-FFF2-40B4-BE49-F238E27FC236}">
                <a16:creationId xmlns:a16="http://schemas.microsoft.com/office/drawing/2014/main" id="{489EE25E-72AE-4F4B-913A-775AFD86E6E8}"/>
              </a:ext>
            </a:extLst>
          </p:cNvPr>
          <p:cNvSpPr txBox="1">
            <a:spLocks noGrp="1"/>
          </p:cNvSpPr>
          <p:nvPr>
            <p:ph type="subTitle" idx="1"/>
          </p:nvPr>
        </p:nvSpPr>
        <p:spPr>
          <a:xfrm>
            <a:off x="238128" y="2165235"/>
            <a:ext cx="11706221" cy="4692765"/>
          </a:xfrm>
        </p:spPr>
        <p:txBody>
          <a:bodyPr anchorCtr="0">
            <a:normAutofit lnSpcReduction="10000"/>
          </a:bodyPr>
          <a:lstStyle/>
          <a:p>
            <a:pPr lvl="0"/>
            <a:r>
              <a:rPr lang="nl-NL">
                <a:solidFill>
                  <a:srgbClr val="00FF00"/>
                </a:solidFill>
                <a:latin typeface="Courier New" pitchFamily="49"/>
                <a:cs typeface="Courier New" pitchFamily="49"/>
              </a:rPr>
              <a:t>API mocking with WireMock</a:t>
            </a:r>
          </a:p>
          <a:p>
            <a:pPr lvl="0" algn="r"/>
            <a:endParaRPr lang="nl-NL">
              <a:solidFill>
                <a:srgbClr val="00FF00"/>
              </a:solidFill>
              <a:latin typeface="Courier New" pitchFamily="49"/>
              <a:cs typeface="Courier New" pitchFamily="49"/>
            </a:endParaRP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3600">
              <a:solidFill>
                <a:srgbClr val="00FF00"/>
              </a:solidFill>
              <a:latin typeface="Courier New" pitchFamily="49"/>
              <a:cs typeface="Courier New" pitchFamily="49"/>
            </a:endParaRPr>
          </a:p>
          <a:p>
            <a:pPr lvl="0" algn="r"/>
            <a:endParaRPr lang="nl-NL" sz="3600">
              <a:solidFill>
                <a:srgbClr val="00FF00"/>
              </a:solidFill>
              <a:latin typeface="Courier New" pitchFamily="49"/>
              <a:cs typeface="Courier New" pitchFamily="49"/>
            </a:endParaRPr>
          </a:p>
          <a:p>
            <a:pPr lvl="0" algn="r"/>
            <a:r>
              <a:rPr lang="nl-NL" sz="1300">
                <a:solidFill>
                  <a:srgbClr val="00FF00"/>
                </a:solidFill>
                <a:latin typeface="Courier New" pitchFamily="49"/>
                <a:cs typeface="Courier New" pitchFamily="49"/>
              </a:rPr>
              <a:t>Originally created by Bas Dijkstra – bas@ontestautomation.com – https://www.ontestautomation.com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8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F1D5-837B-45E2-AC12-21BAF0EB7070}"/>
              </a:ext>
            </a:extLst>
          </p:cNvPr>
          <p:cNvSpPr txBox="1">
            <a:spLocks noGrp="1"/>
          </p:cNvSpPr>
          <p:nvPr>
            <p:ph type="title"/>
          </p:nvPr>
        </p:nvSpPr>
        <p:spPr>
          <a:xfrm>
            <a:off x="838203" y="335758"/>
            <a:ext cx="10515600" cy="1325559"/>
          </a:xfrm>
        </p:spPr>
        <p:txBody>
          <a:bodyPr/>
          <a:lstStyle/>
          <a:p>
            <a:pPr lvl="0"/>
            <a:r>
              <a:rPr lang="nl-NL">
                <a:solidFill>
                  <a:srgbClr val="00FF00"/>
                </a:solidFill>
                <a:latin typeface="Courier New" pitchFamily="49"/>
                <a:cs typeface="Courier New" pitchFamily="49"/>
              </a:rPr>
              <a:t>Problems in test environments</a:t>
            </a:r>
          </a:p>
        </p:txBody>
      </p:sp>
      <p:sp>
        <p:nvSpPr>
          <p:cNvPr id="3" name="Rectangle 7">
            <a:extLst>
              <a:ext uri="{FF2B5EF4-FFF2-40B4-BE49-F238E27FC236}">
                <a16:creationId xmlns:a16="http://schemas.microsoft.com/office/drawing/2014/main" id="{8E6A00E9-FD05-47CC-A8EF-124E7738C989}"/>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42EEAB19-847D-496F-9870-889E19D8A029}"/>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Mainframe</a:t>
            </a:r>
          </a:p>
        </p:txBody>
      </p:sp>
      <p:sp>
        <p:nvSpPr>
          <p:cNvPr id="5" name="Rectangle 10">
            <a:extLst>
              <a:ext uri="{FF2B5EF4-FFF2-40B4-BE49-F238E27FC236}">
                <a16:creationId xmlns:a16="http://schemas.microsoft.com/office/drawing/2014/main" id="{D85B973A-663E-4A15-824D-FA3AB0D74F44}"/>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SaaS dependency</a:t>
            </a:r>
          </a:p>
        </p:txBody>
      </p:sp>
      <p:sp>
        <p:nvSpPr>
          <p:cNvPr id="6" name="Rectangle 11">
            <a:extLst>
              <a:ext uri="{FF2B5EF4-FFF2-40B4-BE49-F238E27FC236}">
                <a16:creationId xmlns:a16="http://schemas.microsoft.com/office/drawing/2014/main" id="{07742AC0-9A83-4F86-9FCB-15D66E61630A}"/>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Backend system</a:t>
            </a:r>
          </a:p>
        </p:txBody>
      </p:sp>
      <p:sp>
        <p:nvSpPr>
          <p:cNvPr id="7" name="Rectangle 12">
            <a:extLst>
              <a:ext uri="{FF2B5EF4-FFF2-40B4-BE49-F238E27FC236}">
                <a16:creationId xmlns:a16="http://schemas.microsoft.com/office/drawing/2014/main" id="{86FA7694-3C37-44DB-A981-8F325C872AF0}"/>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Mobile app</a:t>
            </a:r>
          </a:p>
        </p:txBody>
      </p:sp>
      <p:cxnSp>
        <p:nvCxnSpPr>
          <p:cNvPr id="8" name="Elbow Connector 14">
            <a:extLst>
              <a:ext uri="{FF2B5EF4-FFF2-40B4-BE49-F238E27FC236}">
                <a16:creationId xmlns:a16="http://schemas.microsoft.com/office/drawing/2014/main" id="{5B6C415F-8FBE-441C-85A7-0C9142ACCEFF}"/>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52CBD1A3-C899-412C-9A05-01B4DB8EC9EE}"/>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2A2DCB36-B6F3-41E8-A02B-4BD731755C57}"/>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E877094D-CCE4-4D9B-99E5-4D051235D6D9}"/>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3">
            <a:extLst>
              <a:ext uri="{FF2B5EF4-FFF2-40B4-BE49-F238E27FC236}">
                <a16:creationId xmlns:a16="http://schemas.microsoft.com/office/drawing/2014/main" id="{6312F897-BD5B-4024-A5DD-81617ED763D8}"/>
              </a:ext>
            </a:extLst>
          </p:cNvPr>
          <p:cNvSpPr/>
          <p:nvPr/>
        </p:nvSpPr>
        <p:spPr>
          <a:xfrm>
            <a:off x="216812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No suitable test data</a:t>
            </a:r>
          </a:p>
        </p:txBody>
      </p:sp>
      <p:sp>
        <p:nvSpPr>
          <p:cNvPr id="13" name="Rectangle 34">
            <a:extLst>
              <a:ext uri="{FF2B5EF4-FFF2-40B4-BE49-F238E27FC236}">
                <a16:creationId xmlns:a16="http://schemas.microsoft.com/office/drawing/2014/main" id="{74545F3B-B968-443D-8584-B95A758A3F5F}"/>
              </a:ext>
            </a:extLst>
          </p:cNvPr>
          <p:cNvSpPr/>
          <p:nvPr/>
        </p:nvSpPr>
        <p:spPr>
          <a:xfrm>
            <a:off x="758904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Limited access</a:t>
            </a:r>
          </a:p>
        </p:txBody>
      </p:sp>
      <p:sp>
        <p:nvSpPr>
          <p:cNvPr id="14" name="Rectangle 35">
            <a:extLst>
              <a:ext uri="{FF2B5EF4-FFF2-40B4-BE49-F238E27FC236}">
                <a16:creationId xmlns:a16="http://schemas.microsoft.com/office/drawing/2014/main" id="{7F507B63-DA96-4000-8676-B674104343F0}"/>
              </a:ext>
            </a:extLst>
          </p:cNvPr>
          <p:cNvSpPr/>
          <p:nvPr/>
        </p:nvSpPr>
        <p:spPr>
          <a:xfrm>
            <a:off x="216812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Under development</a:t>
            </a:r>
          </a:p>
        </p:txBody>
      </p:sp>
      <p:sp>
        <p:nvSpPr>
          <p:cNvPr id="15" name="Rectangle 36">
            <a:extLst>
              <a:ext uri="{FF2B5EF4-FFF2-40B4-BE49-F238E27FC236}">
                <a16:creationId xmlns:a16="http://schemas.microsoft.com/office/drawing/2014/main" id="{A2663CCB-E661-4978-BFCA-062FF6D679BA}"/>
              </a:ext>
            </a:extLst>
          </p:cNvPr>
          <p:cNvSpPr/>
          <p:nvPr/>
        </p:nvSpPr>
        <p:spPr>
          <a:xfrm>
            <a:off x="758904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Access fees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7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71AE-A81A-44AF-9BB2-EB497F0A297B}"/>
              </a:ext>
            </a:extLst>
          </p:cNvPr>
          <p:cNvSpPr txBox="1">
            <a:spLocks noGrp="1"/>
          </p:cNvSpPr>
          <p:nvPr>
            <p:ph type="title"/>
          </p:nvPr>
        </p:nvSpPr>
        <p:spPr>
          <a:xfrm>
            <a:off x="838203" y="335758"/>
            <a:ext cx="11096628" cy="1325559"/>
          </a:xfrm>
        </p:spPr>
        <p:txBody>
          <a:bodyPr/>
          <a:lstStyle/>
          <a:p>
            <a:pPr lvl="0"/>
            <a:r>
              <a:rPr lang="nl-NL">
                <a:solidFill>
                  <a:srgbClr val="00FF00"/>
                </a:solidFill>
                <a:latin typeface="Courier New" pitchFamily="49"/>
                <a:cs typeface="Courier New" pitchFamily="49"/>
              </a:rPr>
              <a:t>Simulation in test environments</a:t>
            </a:r>
          </a:p>
        </p:txBody>
      </p:sp>
      <p:sp>
        <p:nvSpPr>
          <p:cNvPr id="3" name="Rectangle 7">
            <a:extLst>
              <a:ext uri="{FF2B5EF4-FFF2-40B4-BE49-F238E27FC236}">
                <a16:creationId xmlns:a16="http://schemas.microsoft.com/office/drawing/2014/main" id="{0CC3CB45-97A0-4D07-973F-D8E709063C05}"/>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0842ECDA-E0BE-441A-80B5-765C2B9AD87F}"/>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mainframe</a:t>
            </a:r>
          </a:p>
        </p:txBody>
      </p:sp>
      <p:sp>
        <p:nvSpPr>
          <p:cNvPr id="5" name="Rectangle 10">
            <a:extLst>
              <a:ext uri="{FF2B5EF4-FFF2-40B4-BE49-F238E27FC236}">
                <a16:creationId xmlns:a16="http://schemas.microsoft.com/office/drawing/2014/main" id="{DF8A6E81-DF89-43FD-BE15-4FE45DB563E9}"/>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SaaS dependency</a:t>
            </a:r>
          </a:p>
        </p:txBody>
      </p:sp>
      <p:sp>
        <p:nvSpPr>
          <p:cNvPr id="6" name="Rectangle 11">
            <a:extLst>
              <a:ext uri="{FF2B5EF4-FFF2-40B4-BE49-F238E27FC236}">
                <a16:creationId xmlns:a16="http://schemas.microsoft.com/office/drawing/2014/main" id="{4380382A-FF38-444E-9447-8DC9A5E5D898}"/>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backend system</a:t>
            </a:r>
          </a:p>
        </p:txBody>
      </p:sp>
      <p:sp>
        <p:nvSpPr>
          <p:cNvPr id="7" name="Rectangle 12">
            <a:extLst>
              <a:ext uri="{FF2B5EF4-FFF2-40B4-BE49-F238E27FC236}">
                <a16:creationId xmlns:a16="http://schemas.microsoft.com/office/drawing/2014/main" id="{E21A9C28-891B-44BA-8F64-98A3F940D0A5}"/>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mobile app</a:t>
            </a:r>
          </a:p>
        </p:txBody>
      </p:sp>
      <p:cxnSp>
        <p:nvCxnSpPr>
          <p:cNvPr id="8" name="Elbow Connector 14">
            <a:extLst>
              <a:ext uri="{FF2B5EF4-FFF2-40B4-BE49-F238E27FC236}">
                <a16:creationId xmlns:a16="http://schemas.microsoft.com/office/drawing/2014/main" id="{B73F5317-FF6D-40D2-834D-ED40BD9ADF0D}"/>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15555CF6-4DE5-4E5B-B743-AA5A1C170B90}"/>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2A42BD80-0732-4B17-9A62-9EF9968743DF}"/>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9F66B48A-97E2-4D94-B171-ACDFDDD6A25C}"/>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5">
            <a:extLst>
              <a:ext uri="{FF2B5EF4-FFF2-40B4-BE49-F238E27FC236}">
                <a16:creationId xmlns:a16="http://schemas.microsoft.com/office/drawing/2014/main" id="{06F117ED-1BF7-4158-9E41-37D3FF2C7228}"/>
              </a:ext>
            </a:extLst>
          </p:cNvPr>
          <p:cNvSpPr/>
          <p:nvPr/>
        </p:nvSpPr>
        <p:spPr>
          <a:xfrm>
            <a:off x="2168124" y="3287121"/>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3" name="Rectangle 16">
            <a:extLst>
              <a:ext uri="{FF2B5EF4-FFF2-40B4-BE49-F238E27FC236}">
                <a16:creationId xmlns:a16="http://schemas.microsoft.com/office/drawing/2014/main" id="{EA2CB03F-82F2-4BB6-BEFF-247956C5AB0E}"/>
              </a:ext>
            </a:extLst>
          </p:cNvPr>
          <p:cNvSpPr/>
          <p:nvPr/>
        </p:nvSpPr>
        <p:spPr>
          <a:xfrm>
            <a:off x="2168124" y="4456310"/>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4" name="Rectangle 17">
            <a:extLst>
              <a:ext uri="{FF2B5EF4-FFF2-40B4-BE49-F238E27FC236}">
                <a16:creationId xmlns:a16="http://schemas.microsoft.com/office/drawing/2014/main" id="{57EB728C-133F-4707-9E06-C740B29D0710}"/>
              </a:ext>
            </a:extLst>
          </p:cNvPr>
          <p:cNvSpPr/>
          <p:nvPr/>
        </p:nvSpPr>
        <p:spPr>
          <a:xfrm>
            <a:off x="7589044" y="3287121"/>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5" name="Rectangle 19">
            <a:extLst>
              <a:ext uri="{FF2B5EF4-FFF2-40B4-BE49-F238E27FC236}">
                <a16:creationId xmlns:a16="http://schemas.microsoft.com/office/drawing/2014/main" id="{D6EDB110-FB89-4288-A184-2E40E825C769}"/>
              </a:ext>
            </a:extLst>
          </p:cNvPr>
          <p:cNvSpPr/>
          <p:nvPr/>
        </p:nvSpPr>
        <p:spPr>
          <a:xfrm>
            <a:off x="7589044" y="4456310"/>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1828905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E34CA495-4859-4F05-ABD9-B3867A3CDB10}"/>
              </a:ext>
            </a:extLst>
          </p:cNvPr>
          <p:cNvPicPr>
            <a:picLocks noChangeAspect="1"/>
          </p:cNvPicPr>
          <p:nvPr/>
        </p:nvPicPr>
        <p:blipFill>
          <a:blip r:embed="rId3"/>
          <a:stretch>
            <a:fillRect/>
          </a:stretch>
        </p:blipFill>
        <p:spPr>
          <a:xfrm>
            <a:off x="838203" y="2644253"/>
            <a:ext cx="5455315" cy="3670170"/>
          </a:xfrm>
          <a:prstGeom prst="rect">
            <a:avLst/>
          </a:prstGeom>
          <a:noFill/>
          <a:ln cap="flat">
            <a:noFill/>
          </a:ln>
        </p:spPr>
      </p:pic>
      <p:sp>
        <p:nvSpPr>
          <p:cNvPr id="5" name="Oval 4">
            <a:extLst>
              <a:ext uri="{FF2B5EF4-FFF2-40B4-BE49-F238E27FC236}">
                <a16:creationId xmlns:a16="http://schemas.microsoft.com/office/drawing/2014/main" id="{246E40F2-9D42-488A-80FA-2F620637D3D0}"/>
              </a:ext>
            </a:extLst>
          </p:cNvPr>
          <p:cNvSpPr/>
          <p:nvPr/>
        </p:nvSpPr>
        <p:spPr>
          <a:xfrm flipV="1">
            <a:off x="7155861" y="1751648"/>
            <a:ext cx="718139"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7B186D06-A3D1-44A3-BD68-8A511215DB16}"/>
              </a:ext>
            </a:extLst>
          </p:cNvPr>
          <p:cNvSpPr/>
          <p:nvPr/>
        </p:nvSpPr>
        <p:spPr>
          <a:xfrm flipV="1">
            <a:off x="7874000" y="1751648"/>
            <a:ext cx="1330960"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p:nvPicPr>
        <p:blipFill>
          <a:blip r:embed="rId4"/>
          <a:stretch>
            <a:fillRect/>
          </a:stretch>
        </p:blipFill>
        <p:spPr>
          <a:xfrm>
            <a:off x="838203" y="2644253"/>
            <a:ext cx="2815475" cy="3675212"/>
          </a:xfrm>
          <a:prstGeom prst="rect">
            <a:avLst/>
          </a:prstGeom>
        </p:spPr>
      </p:pic>
      <p:pic>
        <p:nvPicPr>
          <p:cNvPr id="8" name="Picture 7"/>
          <p:cNvPicPr>
            <a:picLocks noChangeAspect="1"/>
          </p:cNvPicPr>
          <p:nvPr/>
        </p:nvPicPr>
        <p:blipFill>
          <a:blip r:embed="rId5"/>
          <a:stretch>
            <a:fillRect/>
          </a:stretch>
        </p:blipFill>
        <p:spPr>
          <a:xfrm>
            <a:off x="7266323" y="2644253"/>
            <a:ext cx="2960085" cy="3675212"/>
          </a:xfrm>
          <a:prstGeom prst="rect">
            <a:avLst/>
          </a:prstGeom>
        </p:spPr>
      </p:pic>
    </p:spTree>
    <p:extLst>
      <p:ext uri="{BB962C8B-B14F-4D97-AF65-F5344CB8AC3E}">
        <p14:creationId xmlns:p14="http://schemas.microsoft.com/office/powerpoint/2010/main" val="174509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08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What might we</a:t>
            </a:r>
            <a:br>
              <a:rPr lang="nl-NL" sz="7200">
                <a:solidFill>
                  <a:srgbClr val="00FF00"/>
                </a:solidFill>
                <a:latin typeface="Courier New" panose="02070309020205020404" pitchFamily="49" charset="0"/>
                <a:cs typeface="Courier New" panose="02070309020205020404" pitchFamily="49" charset="0"/>
              </a:rPr>
            </a:br>
            <a:r>
              <a:rPr lang="nl-NL" sz="7200">
                <a:solidFill>
                  <a:srgbClr val="00FF00"/>
                </a:solidFill>
                <a:latin typeface="Courier New" panose="02070309020205020404" pitchFamily="49" charset="0"/>
                <a:cs typeface="Courier New" panose="02070309020205020404" pitchFamily="49" charset="0"/>
              </a:rPr>
              <a:t>want to simulate?</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Supporting operations other than GET</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4388" y="4711614"/>
            <a:ext cx="1152760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Delays, fault status codes, malformatted responses,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TextBox 11">
            <a:extLst>
              <a:ext uri="{FF2B5EF4-FFF2-40B4-BE49-F238E27FC236}">
                <a16:creationId xmlns:a16="http://schemas.microsoft.com/office/drawing/2014/main" id="{A0E470ED-4B46-4639-8CE5-302E8196581A}"/>
              </a:ext>
            </a:extLst>
          </p:cNvPr>
          <p:cNvSpPr txBox="1"/>
          <p:nvPr/>
        </p:nvSpPr>
        <p:spPr>
          <a:xfrm>
            <a:off x="3144799" y="5577568"/>
            <a:ext cx="707798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Creating specific responses for edge cases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43614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name="Slide4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7090-FBA7-4815-B8AC-CBEABD7EC9E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WireMock</a:t>
            </a:r>
          </a:p>
        </p:txBody>
      </p:sp>
      <p:sp>
        <p:nvSpPr>
          <p:cNvPr id="3" name="Content Placeholder 2">
            <a:extLst>
              <a:ext uri="{FF2B5EF4-FFF2-40B4-BE49-F238E27FC236}">
                <a16:creationId xmlns:a16="http://schemas.microsoft.com/office/drawing/2014/main" id="{F794BC94-074D-4DB1-9F69-EDAE2A9C8EFE}"/>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http://wiremock.org</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HTTP mock server</a:t>
            </a:r>
          </a:p>
          <a:p>
            <a:pPr lvl="1">
              <a:buFont typeface="Courier New" pitchFamily="49"/>
              <a:buChar char="_"/>
            </a:pPr>
            <a:r>
              <a:rPr lang="nl-NL">
                <a:solidFill>
                  <a:srgbClr val="00FF00"/>
                </a:solidFill>
                <a:latin typeface="Courier New" pitchFamily="49"/>
                <a:cs typeface="Courier New" pitchFamily="49"/>
              </a:rPr>
              <a:t>only supports HTTP(S)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open source</a:t>
            </a:r>
          </a:p>
          <a:p>
            <a:pPr lvl="1">
              <a:buFont typeface="Courier New" pitchFamily="49"/>
              <a:buChar char="_"/>
            </a:pPr>
            <a:r>
              <a:rPr lang="nl-NL">
                <a:solidFill>
                  <a:srgbClr val="00FF00"/>
                </a:solidFill>
                <a:latin typeface="Courier New" pitchFamily="49"/>
                <a:cs typeface="Courier New" pitchFamily="49"/>
              </a:rPr>
              <a:t>developed and maintained by Tom Akehurst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4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1744-081D-425B-86B9-076A0A85C28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Install WireMock</a:t>
            </a:r>
          </a:p>
        </p:txBody>
      </p:sp>
      <p:sp>
        <p:nvSpPr>
          <p:cNvPr id="3" name="Content Placeholder 2">
            <a:extLst>
              <a:ext uri="{FF2B5EF4-FFF2-40B4-BE49-F238E27FC236}">
                <a16:creationId xmlns:a16="http://schemas.microsoft.com/office/drawing/2014/main" id="{79D513BE-F1D3-4551-A7FA-361BC0CA904C}"/>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Maven</a:t>
            </a:r>
          </a:p>
          <a:p>
            <a:pPr lvl="0">
              <a:buFont typeface="Courier New" pitchFamily="49"/>
              <a:buChar char="_"/>
            </a:pPr>
            <a:endParaRPr lang="nl-NL">
              <a:solidFill>
                <a:srgbClr val="00FF00"/>
              </a:solidFill>
              <a:latin typeface="Courier New" pitchFamily="49"/>
              <a:cs typeface="Courier New" pitchFamily="49"/>
            </a:endParaRPr>
          </a:p>
          <a:p>
            <a:pPr marL="0" lvl="0" indent="0">
              <a:buNone/>
            </a:pPr>
            <a:r>
              <a:rPr lang="nl-NL">
                <a:solidFill>
                  <a:srgbClr val="00FF00"/>
                </a:solidFill>
                <a:latin typeface="Courier New" pitchFamily="49"/>
                <a:cs typeface="Courier New" pitchFamily="49"/>
              </a:rPr>
              <a:t>&lt;</a:t>
            </a:r>
            <a:r>
              <a:rPr lang="nl-NL" b="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&gt;			&lt;</a:t>
            </a:r>
            <a:r>
              <a:rPr lang="nl-NL" b="1">
                <a:solidFill>
                  <a:srgbClr val="00FF00"/>
                </a:solidFill>
                <a:latin typeface="Courier New" pitchFamily="49"/>
                <a:cs typeface="Courier New" pitchFamily="49"/>
              </a:rPr>
              <a:t>groupId</a:t>
            </a:r>
            <a:r>
              <a:rPr lang="nl-NL">
                <a:solidFill>
                  <a:srgbClr val="00FF00"/>
                </a:solidFill>
                <a:latin typeface="Courier New" pitchFamily="49"/>
                <a:cs typeface="Courier New" pitchFamily="49"/>
              </a:rPr>
              <a:t>&gt;com.github.tomakehurst&lt;/</a:t>
            </a:r>
            <a:r>
              <a:rPr lang="nl-NL" b="1">
                <a:solidFill>
                  <a:srgbClr val="00FF00"/>
                </a:solidFill>
                <a:latin typeface="Courier New" pitchFamily="49"/>
                <a:cs typeface="Courier New" pitchFamily="49"/>
              </a:rPr>
              <a:t>groupId</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	&lt;</a:t>
            </a:r>
            <a:r>
              <a:rPr lang="nl-NL" b="1">
                <a:solidFill>
                  <a:srgbClr val="00FF00"/>
                </a:solidFill>
                <a:latin typeface="Courier New" pitchFamily="49"/>
                <a:cs typeface="Courier New" pitchFamily="49"/>
              </a:rPr>
              <a:t>artifactId</a:t>
            </a:r>
            <a:r>
              <a:rPr lang="nl-NL">
                <a:solidFill>
                  <a:srgbClr val="00FF00"/>
                </a:solidFill>
                <a:latin typeface="Courier New" pitchFamily="49"/>
                <a:cs typeface="Courier New" pitchFamily="49"/>
              </a:rPr>
              <a:t>&gt;wiremock-jre8&lt;/</a:t>
            </a:r>
            <a:r>
              <a:rPr lang="nl-NL" b="1">
                <a:solidFill>
                  <a:srgbClr val="00FF00"/>
                </a:solidFill>
                <a:latin typeface="Courier New" pitchFamily="49"/>
                <a:cs typeface="Courier New" pitchFamily="49"/>
              </a:rPr>
              <a:t>artifactId</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	&lt;</a:t>
            </a:r>
            <a:r>
              <a:rPr lang="nl-NL" b="1">
                <a:solidFill>
                  <a:srgbClr val="00FF00"/>
                </a:solidFill>
                <a:latin typeface="Courier New" pitchFamily="49"/>
                <a:cs typeface="Courier New" pitchFamily="49"/>
              </a:rPr>
              <a:t>version</a:t>
            </a:r>
            <a:r>
              <a:rPr lang="nl-NL">
                <a:solidFill>
                  <a:srgbClr val="00FF00"/>
                </a:solidFill>
                <a:latin typeface="Courier New" pitchFamily="49"/>
                <a:cs typeface="Courier New" pitchFamily="49"/>
              </a:rPr>
              <a:t>&gt;2.26.3&lt;/</a:t>
            </a:r>
            <a:r>
              <a:rPr lang="nl-NL" b="1">
                <a:solidFill>
                  <a:srgbClr val="00FF00"/>
                </a:solidFill>
                <a:latin typeface="Courier New" pitchFamily="49"/>
                <a:cs typeface="Courier New" pitchFamily="49"/>
              </a:rPr>
              <a:t>version</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    &lt;</a:t>
            </a:r>
            <a:r>
              <a:rPr lang="nl-NL" b="1">
                <a:solidFill>
                  <a:srgbClr val="00FF00"/>
                </a:solidFill>
                <a:latin typeface="Courier New" pitchFamily="49"/>
                <a:cs typeface="Courier New" pitchFamily="49"/>
              </a:rPr>
              <a:t>scope</a:t>
            </a:r>
            <a:r>
              <a:rPr lang="nl-NL">
                <a:solidFill>
                  <a:srgbClr val="00FF00"/>
                </a:solidFill>
                <a:latin typeface="Courier New" pitchFamily="49"/>
                <a:cs typeface="Courier New" pitchFamily="49"/>
              </a:rPr>
              <a:t>&gt;test&lt;/</a:t>
            </a:r>
            <a:r>
              <a:rPr lang="nl-NL" b="1">
                <a:solidFill>
                  <a:srgbClr val="00FF00"/>
                </a:solidFill>
                <a:latin typeface="Courier New" pitchFamily="49"/>
                <a:cs typeface="Courier New" pitchFamily="49"/>
              </a:rPr>
              <a:t>test</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&lt;/</a:t>
            </a:r>
            <a:r>
              <a:rPr lang="nl-NL" b="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&gt;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
        <p:nvSpPr>
          <p:cNvPr id="4" name="Ovaal 3">
            <a:extLst>
              <a:ext uri="{FF2B5EF4-FFF2-40B4-BE49-F238E27FC236}">
                <a16:creationId xmlns:a16="http://schemas.microsoft.com/office/drawing/2014/main" id="{156F0278-F961-490F-A111-27E0307D2EA1}"/>
              </a:ext>
            </a:extLst>
          </p:cNvPr>
          <p:cNvSpPr/>
          <p:nvPr/>
        </p:nvSpPr>
        <p:spPr>
          <a:xfrm>
            <a:off x="4084320" y="3627119"/>
            <a:ext cx="3373120" cy="6535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C88E-71D3-4070-B34A-892CBEDDA10A}"/>
              </a:ext>
            </a:extLst>
          </p:cNvPr>
          <p:cNvSpPr txBox="1">
            <a:spLocks noGrp="1"/>
          </p:cNvSpPr>
          <p:nvPr>
            <p:ph type="title"/>
          </p:nvPr>
        </p:nvSpPr>
        <p:spPr>
          <a:xfrm>
            <a:off x="838200" y="1"/>
            <a:ext cx="10515600" cy="944880"/>
          </a:xfrm>
        </p:spPr>
        <p:txBody>
          <a:bodyPr/>
          <a:lstStyle/>
          <a:p>
            <a:pPr lvl="0"/>
            <a:r>
              <a:rPr lang="nl-NL">
                <a:solidFill>
                  <a:srgbClr val="00FF00"/>
                </a:solidFill>
                <a:latin typeface="Courier New" pitchFamily="49"/>
                <a:cs typeface="Courier New" pitchFamily="49"/>
              </a:rPr>
              <a:t>Starting WireMock</a:t>
            </a:r>
          </a:p>
        </p:txBody>
      </p:sp>
      <p:sp>
        <p:nvSpPr>
          <p:cNvPr id="3" name="Content Placeholder 2">
            <a:extLst>
              <a:ext uri="{FF2B5EF4-FFF2-40B4-BE49-F238E27FC236}">
                <a16:creationId xmlns:a16="http://schemas.microsoft.com/office/drawing/2014/main" id="{4A3D3DD0-B724-4C1B-909A-236FA278D3D1}"/>
              </a:ext>
            </a:extLst>
          </p:cNvPr>
          <p:cNvSpPr txBox="1">
            <a:spLocks noGrp="1"/>
          </p:cNvSpPr>
          <p:nvPr>
            <p:ph idx="1"/>
          </p:nvPr>
        </p:nvSpPr>
        <p:spPr>
          <a:xfrm>
            <a:off x="838203" y="944882"/>
            <a:ext cx="11143893" cy="5689598"/>
          </a:xfrm>
        </p:spPr>
        <p:txBody>
          <a:bodyPr>
            <a:normAutofit/>
          </a:bodyPr>
          <a:lstStyle/>
          <a:p>
            <a:pPr lvl="0">
              <a:buFont typeface="Courier New" pitchFamily="49"/>
              <a:buChar char="_"/>
            </a:pPr>
            <a:r>
              <a:rPr lang="nl-NL" dirty="0">
                <a:solidFill>
                  <a:srgbClr val="00FF00"/>
                </a:solidFill>
                <a:latin typeface="Courier New" pitchFamily="49"/>
                <a:cs typeface="Courier New" pitchFamily="49"/>
              </a:rPr>
              <a:t>In Java (via </a:t>
            </a:r>
            <a:r>
              <a:rPr lang="nl-NL" dirty="0" err="1">
                <a:solidFill>
                  <a:srgbClr val="00FF00"/>
                </a:solidFill>
                <a:latin typeface="Courier New" pitchFamily="49"/>
                <a:cs typeface="Courier New" pitchFamily="49"/>
              </a:rPr>
              <a:t>JUnit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Rule</a:t>
            </a:r>
            <a:r>
              <a:rPr lang="nl-NL"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In Java (without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JUnit</a:t>
            </a:r>
            <a:r>
              <a:rPr lang="nl-NL"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Standalone</a:t>
            </a:r>
            <a:endParaRPr lang="nl-NL" dirty="0">
              <a:solidFill>
                <a:srgbClr val="00FF00"/>
              </a:solidFill>
              <a:latin typeface="Courier New" pitchFamily="49"/>
              <a:cs typeface="Courier New" pitchFamily="49"/>
            </a:endParaRPr>
          </a:p>
          <a:p>
            <a:pPr marL="0" lvl="0" indent="0">
              <a:buNone/>
            </a:pPr>
            <a:endParaRPr lang="nl-NL" sz="2400" i="1" dirty="0">
              <a:solidFill>
                <a:srgbClr val="00FF00"/>
              </a:solidFill>
              <a:latin typeface="Courier New" pitchFamily="49"/>
              <a:cs typeface="Courier New" pitchFamily="49"/>
            </a:endParaRPr>
          </a:p>
          <a:p>
            <a:pPr marL="0" lvl="0" indent="0">
              <a:buNone/>
            </a:pPr>
            <a:r>
              <a:rPr lang="nl-NL" sz="2400" i="1" dirty="0" err="1">
                <a:solidFill>
                  <a:srgbClr val="00FF00"/>
                </a:solidFill>
                <a:latin typeface="Courier New" pitchFamily="49"/>
                <a:cs typeface="Courier New" pitchFamily="49"/>
              </a:rPr>
              <a:t>java</a:t>
            </a:r>
            <a:r>
              <a:rPr lang="nl-NL" sz="2400" i="1" dirty="0">
                <a:solidFill>
                  <a:srgbClr val="00FF00"/>
                </a:solidFill>
                <a:latin typeface="Courier New" pitchFamily="49"/>
                <a:cs typeface="Courier New" pitchFamily="49"/>
              </a:rPr>
              <a:t> -</a:t>
            </a:r>
            <a:r>
              <a:rPr lang="nl-NL" sz="2400" i="1" err="1">
                <a:solidFill>
                  <a:srgbClr val="00FF00"/>
                </a:solidFill>
                <a:latin typeface="Courier New" pitchFamily="49"/>
                <a:cs typeface="Courier New" pitchFamily="49"/>
              </a:rPr>
              <a:t>jar</a:t>
            </a:r>
            <a:r>
              <a:rPr lang="nl-NL" sz="2400" i="1">
                <a:solidFill>
                  <a:srgbClr val="00FF00"/>
                </a:solidFill>
                <a:latin typeface="Courier New" pitchFamily="49"/>
                <a:cs typeface="Courier New" pitchFamily="49"/>
              </a:rPr>
              <a:t> wiremock-standalone-2.26.3.</a:t>
            </a:r>
            <a:r>
              <a:rPr lang="nl-NL" sz="2400" i="1" dirty="0">
                <a:solidFill>
                  <a:srgbClr val="00FF00"/>
                </a:solidFill>
                <a:latin typeface="Courier New" pitchFamily="49"/>
                <a:cs typeface="Courier New" pitchFamily="49"/>
              </a:rPr>
              <a:t>jar --port 9876</a:t>
            </a:r>
          </a:p>
        </p:txBody>
      </p:sp>
      <p:pic>
        <p:nvPicPr>
          <p:cNvPr id="5" name="Afbeelding 4">
            <a:extLst>
              <a:ext uri="{FF2B5EF4-FFF2-40B4-BE49-F238E27FC236}">
                <a16:creationId xmlns:a16="http://schemas.microsoft.com/office/drawing/2014/main" id="{88D86CED-870D-47A6-9F12-F9FB9990EFC8}"/>
              </a:ext>
            </a:extLst>
          </p:cNvPr>
          <p:cNvPicPr>
            <a:picLocks noChangeAspect="1"/>
          </p:cNvPicPr>
          <p:nvPr/>
        </p:nvPicPr>
        <p:blipFill>
          <a:blip r:embed="rId2"/>
          <a:stretch>
            <a:fillRect/>
          </a:stretch>
        </p:blipFill>
        <p:spPr>
          <a:xfrm>
            <a:off x="838193" y="1592197"/>
            <a:ext cx="10515600" cy="825047"/>
          </a:xfrm>
          <a:prstGeom prst="rect">
            <a:avLst/>
          </a:prstGeom>
        </p:spPr>
      </p:pic>
      <p:pic>
        <p:nvPicPr>
          <p:cNvPr id="7" name="Afbeelding 6">
            <a:extLst>
              <a:ext uri="{FF2B5EF4-FFF2-40B4-BE49-F238E27FC236}">
                <a16:creationId xmlns:a16="http://schemas.microsoft.com/office/drawing/2014/main" id="{90D89DF1-2EFF-4EDC-9CAA-56BB3DE767F3}"/>
              </a:ext>
            </a:extLst>
          </p:cNvPr>
          <p:cNvPicPr>
            <a:picLocks noChangeAspect="1"/>
          </p:cNvPicPr>
          <p:nvPr/>
        </p:nvPicPr>
        <p:blipFill>
          <a:blip r:embed="rId3"/>
          <a:stretch>
            <a:fillRect/>
          </a:stretch>
        </p:blipFill>
        <p:spPr>
          <a:xfrm>
            <a:off x="838193" y="3064559"/>
            <a:ext cx="10515600" cy="146401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8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9157-EA6A-4DBA-A3FB-AC3868D3651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Configure responses</a:t>
            </a:r>
          </a:p>
        </p:txBody>
      </p:sp>
      <p:sp>
        <p:nvSpPr>
          <p:cNvPr id="3" name="Content Placeholder 2">
            <a:extLst>
              <a:ext uri="{FF2B5EF4-FFF2-40B4-BE49-F238E27FC236}">
                <a16:creationId xmlns:a16="http://schemas.microsoft.com/office/drawing/2014/main" id="{36D8D685-060E-45DC-AA26-B7730372EBC7}"/>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In (Java) code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Using JSON mapping files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D688-895F-4E7F-ADF3-9F4A188DF6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E06677D9-A65F-4992-A35D-6AE97DA49BB9}"/>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Stubbing, mocking and service virtualization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WireMock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Exercises, examples,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74F2-CF67-4790-A38E-580019436329}"/>
              </a:ext>
            </a:extLst>
          </p:cNvPr>
          <p:cNvSpPr txBox="1">
            <a:spLocks noGrp="1"/>
          </p:cNvSpPr>
          <p:nvPr>
            <p:ph type="title"/>
          </p:nvPr>
        </p:nvSpPr>
        <p:spPr>
          <a:xfrm>
            <a:off x="839784" y="365129"/>
            <a:ext cx="11170706" cy="1325559"/>
          </a:xfrm>
        </p:spPr>
        <p:txBody>
          <a:bodyPr/>
          <a:lstStyle/>
          <a:p>
            <a:pPr lvl="0"/>
            <a:r>
              <a:rPr lang="nl-NL">
                <a:solidFill>
                  <a:srgbClr val="00FF00"/>
                </a:solidFill>
                <a:latin typeface="Courier New" pitchFamily="49"/>
                <a:cs typeface="Courier New" pitchFamily="49"/>
              </a:rPr>
              <a:t>An example mock defined in Java</a:t>
            </a:r>
          </a:p>
        </p:txBody>
      </p:sp>
      <p:pic>
        <p:nvPicPr>
          <p:cNvPr id="11" name="Afbeelding 10">
            <a:extLst>
              <a:ext uri="{FF2B5EF4-FFF2-40B4-BE49-F238E27FC236}">
                <a16:creationId xmlns:a16="http://schemas.microsoft.com/office/drawing/2014/main" id="{7771857A-B5CE-470F-8A26-86DA1C992378}"/>
              </a:ext>
            </a:extLst>
          </p:cNvPr>
          <p:cNvPicPr>
            <a:picLocks noChangeAspect="1"/>
          </p:cNvPicPr>
          <p:nvPr/>
        </p:nvPicPr>
        <p:blipFill>
          <a:blip r:embed="rId2"/>
          <a:stretch>
            <a:fillRect/>
          </a:stretch>
        </p:blipFill>
        <p:spPr>
          <a:xfrm>
            <a:off x="633769" y="1690688"/>
            <a:ext cx="10924461" cy="4150224"/>
          </a:xfrm>
          <a:prstGeom prst="rect">
            <a:avLst/>
          </a:prstGeom>
        </p:spPr>
      </p:pic>
      <p:sp>
        <p:nvSpPr>
          <p:cNvPr id="12" name="Oval 4">
            <a:extLst>
              <a:ext uri="{FF2B5EF4-FFF2-40B4-BE49-F238E27FC236}">
                <a16:creationId xmlns:a16="http://schemas.microsoft.com/office/drawing/2014/main" id="{0BB973A6-7D9B-4054-85DD-B96910652BE5}"/>
              </a:ext>
            </a:extLst>
          </p:cNvPr>
          <p:cNvSpPr/>
          <p:nvPr/>
        </p:nvSpPr>
        <p:spPr>
          <a:xfrm flipV="1">
            <a:off x="1823573" y="2717418"/>
            <a:ext cx="82715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4">
            <a:extLst>
              <a:ext uri="{FF2B5EF4-FFF2-40B4-BE49-F238E27FC236}">
                <a16:creationId xmlns:a16="http://schemas.microsoft.com/office/drawing/2014/main" id="{DA343E81-4EEB-4451-A3BD-4B6CDB5CD56E}"/>
              </a:ext>
            </a:extLst>
          </p:cNvPr>
          <p:cNvSpPr/>
          <p:nvPr/>
        </p:nvSpPr>
        <p:spPr>
          <a:xfrm flipV="1">
            <a:off x="2399123" y="3016247"/>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0D691605-F462-4D32-8000-53BD63A54A2D}"/>
              </a:ext>
            </a:extLst>
          </p:cNvPr>
          <p:cNvSpPr/>
          <p:nvPr/>
        </p:nvSpPr>
        <p:spPr>
          <a:xfrm flipV="1">
            <a:off x="3599289" y="4401738"/>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4">
            <a:extLst>
              <a:ext uri="{FF2B5EF4-FFF2-40B4-BE49-F238E27FC236}">
                <a16:creationId xmlns:a16="http://schemas.microsoft.com/office/drawing/2014/main" id="{3556AE7D-0804-4BF4-ADAE-EA95BF2E4246}"/>
              </a:ext>
            </a:extLst>
          </p:cNvPr>
          <p:cNvSpPr/>
          <p:nvPr/>
        </p:nvSpPr>
        <p:spPr>
          <a:xfrm flipV="1">
            <a:off x="3599288" y="4733593"/>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4">
            <a:extLst>
              <a:ext uri="{FF2B5EF4-FFF2-40B4-BE49-F238E27FC236}">
                <a16:creationId xmlns:a16="http://schemas.microsoft.com/office/drawing/2014/main" id="{76218689-0999-412A-ACCD-A053874CC536}"/>
              </a:ext>
            </a:extLst>
          </p:cNvPr>
          <p:cNvSpPr/>
          <p:nvPr/>
        </p:nvSpPr>
        <p:spPr>
          <a:xfrm flipV="1">
            <a:off x="3599287" y="5068878"/>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700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4FF12610-E479-4F8E-B092-8E5F50B02334}"/>
              </a:ext>
            </a:extLst>
          </p:cNvPr>
          <p:cNvPicPr>
            <a:picLocks noChangeAspect="1"/>
          </p:cNvPicPr>
          <p:nvPr/>
        </p:nvPicPr>
        <p:blipFill>
          <a:blip r:embed="rId2"/>
          <a:stretch>
            <a:fillRect/>
          </a:stretch>
        </p:blipFill>
        <p:spPr>
          <a:xfrm>
            <a:off x="2077456" y="1687659"/>
            <a:ext cx="8037088" cy="5002337"/>
          </a:xfrm>
          <a:prstGeom prst="rect">
            <a:avLst/>
          </a:prstGeom>
        </p:spPr>
      </p:pic>
      <p:sp>
        <p:nvSpPr>
          <p:cNvPr id="2" name="Title 1">
            <a:extLst>
              <a:ext uri="{FF2B5EF4-FFF2-40B4-BE49-F238E27FC236}">
                <a16:creationId xmlns:a16="http://schemas.microsoft.com/office/drawing/2014/main" id="{C1A374F2-CF67-4790-A38E-580019436329}"/>
              </a:ext>
            </a:extLst>
          </p:cNvPr>
          <p:cNvSpPr txBox="1">
            <a:spLocks noGrp="1"/>
          </p:cNvSpPr>
          <p:nvPr>
            <p:ph type="title"/>
          </p:nvPr>
        </p:nvSpPr>
        <p:spPr>
          <a:xfrm>
            <a:off x="839784" y="365129"/>
            <a:ext cx="11170706" cy="1325559"/>
          </a:xfrm>
        </p:spPr>
        <p:txBody>
          <a:bodyPr/>
          <a:lstStyle/>
          <a:p>
            <a:pPr lvl="0"/>
            <a:r>
              <a:rPr lang="nl-NL">
                <a:solidFill>
                  <a:srgbClr val="00FF00"/>
                </a:solidFill>
                <a:latin typeface="Courier New" pitchFamily="49"/>
                <a:cs typeface="Courier New" pitchFamily="49"/>
              </a:rPr>
              <a:t>The same mock, but now in JSON</a:t>
            </a:r>
          </a:p>
        </p:txBody>
      </p:sp>
      <p:sp>
        <p:nvSpPr>
          <p:cNvPr id="12" name="Oval 4">
            <a:extLst>
              <a:ext uri="{FF2B5EF4-FFF2-40B4-BE49-F238E27FC236}">
                <a16:creationId xmlns:a16="http://schemas.microsoft.com/office/drawing/2014/main" id="{0BB973A6-7D9B-4054-85DD-B96910652BE5}"/>
              </a:ext>
            </a:extLst>
          </p:cNvPr>
          <p:cNvSpPr/>
          <p:nvPr/>
        </p:nvSpPr>
        <p:spPr>
          <a:xfrm flipV="1">
            <a:off x="3563238" y="2398069"/>
            <a:ext cx="348483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4">
            <a:extLst>
              <a:ext uri="{FF2B5EF4-FFF2-40B4-BE49-F238E27FC236}">
                <a16:creationId xmlns:a16="http://schemas.microsoft.com/office/drawing/2014/main" id="{DA343E81-4EEB-4451-A3BD-4B6CDB5CD56E}"/>
              </a:ext>
            </a:extLst>
          </p:cNvPr>
          <p:cNvSpPr/>
          <p:nvPr/>
        </p:nvSpPr>
        <p:spPr>
          <a:xfrm flipV="1">
            <a:off x="3563238" y="2779802"/>
            <a:ext cx="4430056"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0D691605-F462-4D32-8000-53BD63A54A2D}"/>
              </a:ext>
            </a:extLst>
          </p:cNvPr>
          <p:cNvSpPr/>
          <p:nvPr/>
        </p:nvSpPr>
        <p:spPr>
          <a:xfrm flipV="1">
            <a:off x="3563238" y="3923931"/>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4">
            <a:extLst>
              <a:ext uri="{FF2B5EF4-FFF2-40B4-BE49-F238E27FC236}">
                <a16:creationId xmlns:a16="http://schemas.microsoft.com/office/drawing/2014/main" id="{3556AE7D-0804-4BF4-ADAE-EA95BF2E4246}"/>
              </a:ext>
            </a:extLst>
          </p:cNvPr>
          <p:cNvSpPr/>
          <p:nvPr/>
        </p:nvSpPr>
        <p:spPr>
          <a:xfrm flipV="1">
            <a:off x="3558337" y="4305664"/>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4">
            <a:extLst>
              <a:ext uri="{FF2B5EF4-FFF2-40B4-BE49-F238E27FC236}">
                <a16:creationId xmlns:a16="http://schemas.microsoft.com/office/drawing/2014/main" id="{76218689-0999-412A-ACCD-A053874CC536}"/>
              </a:ext>
            </a:extLst>
          </p:cNvPr>
          <p:cNvSpPr/>
          <p:nvPr/>
        </p:nvSpPr>
        <p:spPr>
          <a:xfrm flipV="1">
            <a:off x="3563238" y="4679349"/>
            <a:ext cx="2313580"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53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40D9-78FA-4C53-86ED-567EF776A96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Useful WireMock features</a:t>
            </a:r>
          </a:p>
        </p:txBody>
      </p:sp>
      <p:sp>
        <p:nvSpPr>
          <p:cNvPr id="3" name="Content Placeholder 2">
            <a:extLst>
              <a:ext uri="{FF2B5EF4-FFF2-40B4-BE49-F238E27FC236}">
                <a16:creationId xmlns:a16="http://schemas.microsoft.com/office/drawing/2014/main" id="{B85BDE85-D3A7-4363-BC3A-C4624B7A8C0A}"/>
              </a:ext>
            </a:extLst>
          </p:cNvPr>
          <p:cNvSpPr txBox="1">
            <a:spLocks noGrp="1"/>
          </p:cNvSpPr>
          <p:nvPr>
            <p:ph idx="1"/>
          </p:nvPr>
        </p:nvSpPr>
        <p:spPr>
          <a:xfrm>
            <a:off x="838203" y="1825627"/>
            <a:ext cx="11353803" cy="4351336"/>
          </a:xfrm>
        </p:spPr>
        <p:txBody>
          <a:bodyPr/>
          <a:lstStyle/>
          <a:p>
            <a:pPr lvl="0">
              <a:lnSpc>
                <a:spcPct val="70000"/>
              </a:lnSpc>
              <a:buFont typeface="Courier New" pitchFamily="49"/>
              <a:buChar char="_"/>
            </a:pPr>
            <a:r>
              <a:rPr lang="nl-NL" sz="2400">
                <a:solidFill>
                  <a:srgbClr val="00FF00"/>
                </a:solidFill>
                <a:latin typeface="Courier New" pitchFamily="49"/>
                <a:cs typeface="Courier New" pitchFamily="49"/>
              </a:rPr>
              <a:t>Verification</a:t>
            </a:r>
          </a:p>
          <a:p>
            <a:pPr lvl="1">
              <a:lnSpc>
                <a:spcPct val="70000"/>
              </a:lnSpc>
              <a:buFont typeface="Courier New" pitchFamily="49"/>
              <a:buChar char="_"/>
            </a:pPr>
            <a:r>
              <a:rPr lang="nl-NL" sz="2000">
                <a:solidFill>
                  <a:srgbClr val="00FF00"/>
                </a:solidFill>
                <a:latin typeface="Courier New" pitchFamily="49"/>
                <a:cs typeface="Courier New" pitchFamily="49"/>
              </a:rPr>
              <a:t>Verify that certain requests are sent by application under test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Record and playback</a:t>
            </a:r>
          </a:p>
          <a:p>
            <a:pPr lvl="1">
              <a:lnSpc>
                <a:spcPct val="70000"/>
              </a:lnSpc>
              <a:buFont typeface="Courier New" pitchFamily="49"/>
              <a:buChar char="_"/>
            </a:pPr>
            <a:r>
              <a:rPr lang="nl-NL" sz="2000">
                <a:solidFill>
                  <a:srgbClr val="00FF00"/>
                </a:solidFill>
                <a:latin typeface="Courier New" pitchFamily="49"/>
                <a:cs typeface="Courier New" pitchFamily="49"/>
              </a:rPr>
              <a:t>Generate mocks based on request-response pairs (traffic)</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Fault simulation</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Full documentation at http://wiremock.org/docs/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3" y="1825626"/>
            <a:ext cx="10515600" cy="5032373"/>
          </a:xfrm>
        </p:spPr>
        <p:txBody>
          <a:bodyPr>
            <a:normAutofit lnSpcReduction="10000"/>
          </a:bodyPr>
          <a:lstStyle/>
          <a:p>
            <a:pPr lvl="0">
              <a:buFont typeface="Courier New" pitchFamily="49"/>
              <a:buChar char="_"/>
            </a:pPr>
            <a:r>
              <a:rPr lang="nl-NL">
                <a:solidFill>
                  <a:srgbClr val="00FF00"/>
                </a:solidFill>
                <a:latin typeface="Courier New" pitchFamily="49"/>
                <a:cs typeface="Courier New" pitchFamily="49"/>
              </a:rPr>
              <a:t>src/test/java/exercises/</a:t>
            </a:r>
          </a:p>
          <a:p>
            <a:pPr marL="0" lvl="0" indent="0">
              <a:buNone/>
            </a:pPr>
            <a:r>
              <a:rPr lang="nl-NL">
                <a:solidFill>
                  <a:srgbClr val="00FF00"/>
                </a:solidFill>
                <a:latin typeface="Courier New" pitchFamily="49"/>
                <a:cs typeface="Courier New" pitchFamily="49"/>
              </a:rPr>
              <a:t>WireMockExercises1</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Create</a:t>
            </a:r>
            <a:r>
              <a:rPr lang="nl-NL" dirty="0">
                <a:solidFill>
                  <a:srgbClr val="00FF00"/>
                </a:solidFill>
                <a:latin typeface="Courier New" pitchFamily="49"/>
                <a:cs typeface="Courier New" pitchFamily="49"/>
              </a:rPr>
              <a:t> </a:t>
            </a:r>
            <a:r>
              <a:rPr lang="nl-NL">
                <a:solidFill>
                  <a:srgbClr val="00FF00"/>
                </a:solidFill>
                <a:latin typeface="Courier New" pitchFamily="49"/>
                <a:cs typeface="Courier New" pitchFamily="49"/>
              </a:rPr>
              <a:t>a couple of basic mocks</a:t>
            </a:r>
          </a:p>
          <a:p>
            <a:pPr lvl="1">
              <a:buFont typeface="Courier New" pitchFamily="49"/>
              <a:buChar char="_"/>
            </a:pPr>
            <a:r>
              <a:rPr lang="nl-NL">
                <a:solidFill>
                  <a:srgbClr val="00FF00"/>
                </a:solidFill>
                <a:latin typeface="Courier New" pitchFamily="49"/>
                <a:cs typeface="Courier New" pitchFamily="49"/>
              </a:rPr>
              <a:t>You can choose between Java, JSON or do both</a:t>
            </a: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JSON mappings should be placed in</a:t>
            </a:r>
          </a:p>
          <a:p>
            <a:pPr lvl="1">
              <a:buFont typeface="Courier New" pitchFamily="49"/>
              <a:buChar char="_"/>
            </a:pPr>
            <a:r>
              <a:rPr lang="nl-NL">
                <a:solidFill>
                  <a:srgbClr val="00FF00"/>
                </a:solidFill>
                <a:latin typeface="Courier New" pitchFamily="49"/>
                <a:cs typeface="Courier New" pitchFamily="49"/>
              </a:rPr>
              <a:t>src/test/resources/mappings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file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E4B0-503A-4E98-8FD1-6946BA90EBF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Request matching</a:t>
            </a:r>
          </a:p>
        </p:txBody>
      </p:sp>
      <p:sp>
        <p:nvSpPr>
          <p:cNvPr id="3" name="Content Placeholder 2">
            <a:extLst>
              <a:ext uri="{FF2B5EF4-FFF2-40B4-BE49-F238E27FC236}">
                <a16:creationId xmlns:a16="http://schemas.microsoft.com/office/drawing/2014/main" id="{BED04E85-A65D-498E-AD36-52DB30FC1F7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Send</a:t>
            </a:r>
            <a:r>
              <a:rPr lang="nl-NL" dirty="0">
                <a:solidFill>
                  <a:srgbClr val="00FF00"/>
                </a:solidFill>
                <a:latin typeface="Courier New" pitchFamily="49"/>
                <a:cs typeface="Courier New" pitchFamily="49"/>
              </a:rPr>
              <a:t> a response </a:t>
            </a:r>
            <a:r>
              <a:rPr lang="nl-NL" dirty="0" err="1">
                <a:solidFill>
                  <a:srgbClr val="00FF00"/>
                </a:solidFill>
                <a:latin typeface="Courier New" pitchFamily="49"/>
                <a:cs typeface="Courier New" pitchFamily="49"/>
              </a:rPr>
              <a:t>only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certain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properties</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are </a:t>
            </a:r>
            <a:r>
              <a:rPr lang="nl-NL" dirty="0" err="1">
                <a:solidFill>
                  <a:srgbClr val="00FF00"/>
                </a:solidFill>
                <a:latin typeface="Courier New" pitchFamily="49"/>
                <a:cs typeface="Courier New" pitchFamily="49"/>
              </a:rPr>
              <a:t>matched</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Options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matching:</a:t>
            </a:r>
          </a:p>
          <a:p>
            <a:pPr lvl="1">
              <a:buFont typeface="Courier New" pitchFamily="49"/>
              <a:buChar char="_"/>
            </a:pPr>
            <a:r>
              <a:rPr lang="nl-NL" dirty="0">
                <a:solidFill>
                  <a:srgbClr val="00FF00"/>
                </a:solidFill>
                <a:latin typeface="Courier New" pitchFamily="49"/>
                <a:cs typeface="Courier New" pitchFamily="49"/>
              </a:rPr>
              <a:t>URL</a:t>
            </a:r>
          </a:p>
          <a:p>
            <a:pPr lvl="1">
              <a:buFont typeface="Courier New" pitchFamily="49"/>
              <a:buChar char="_"/>
            </a:pPr>
            <a:r>
              <a:rPr lang="nl-NL" dirty="0">
                <a:solidFill>
                  <a:srgbClr val="00FF00"/>
                </a:solidFill>
                <a:latin typeface="Courier New" pitchFamily="49"/>
                <a:cs typeface="Courier New" pitchFamily="49"/>
              </a:rPr>
              <a:t>HTTP </a:t>
            </a:r>
            <a:r>
              <a:rPr lang="nl-NL" dirty="0" err="1">
                <a:solidFill>
                  <a:srgbClr val="00FF00"/>
                </a:solidFill>
                <a:latin typeface="Courier New" pitchFamily="49"/>
                <a:cs typeface="Courier New" pitchFamily="49"/>
              </a:rPr>
              <a:t>method</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Query parameters</a:t>
            </a:r>
          </a:p>
          <a:p>
            <a:pPr lvl="1">
              <a:buFont typeface="Courier New" pitchFamily="49"/>
              <a:buChar char="_"/>
            </a:pPr>
            <a:r>
              <a:rPr lang="nl-NL" dirty="0">
                <a:solidFill>
                  <a:srgbClr val="00FF00"/>
                </a:solidFill>
                <a:latin typeface="Courier New" pitchFamily="49"/>
                <a:cs typeface="Courier New" pitchFamily="49"/>
              </a:rPr>
              <a:t>Headers</a:t>
            </a:r>
          </a:p>
          <a:p>
            <a:pPr lvl="1">
              <a:buFont typeface="Courier New" pitchFamily="49"/>
              <a:buChar char="_"/>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elements</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URL matching (Java)</a:t>
            </a:r>
          </a:p>
        </p:txBody>
      </p:sp>
      <p:sp>
        <p:nvSpPr>
          <p:cNvPr id="3" name="Content Placeholder 2">
            <a:extLst>
              <a:ext uri="{FF2B5EF4-FFF2-40B4-BE49-F238E27FC236}">
                <a16:creationId xmlns:a16="http://schemas.microsoft.com/office/drawing/2014/main" id="{A0FF64D1-1142-4E95-BDE9-23373FD45F06}"/>
              </a:ext>
            </a:extLst>
          </p:cNvPr>
          <p:cNvSpPr txBox="1">
            <a:spLocks noGrp="1"/>
          </p:cNvSpPr>
          <p:nvPr>
            <p:ph idx="1"/>
          </p:nvPr>
        </p:nvSpPr>
        <p:spPr>
          <a:xfrm>
            <a:off x="838203" y="1825627"/>
            <a:ext cx="11143893" cy="4351336"/>
          </a:xfrm>
        </p:spPr>
        <p:txBody>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Other</a:t>
            </a:r>
            <a:r>
              <a:rPr lang="nl-NL" dirty="0">
                <a:solidFill>
                  <a:srgbClr val="00FF00"/>
                </a:solidFill>
                <a:latin typeface="Courier New" pitchFamily="49"/>
                <a:cs typeface="Courier New" pitchFamily="49"/>
              </a:rPr>
              <a:t> URL options:</a:t>
            </a:r>
          </a:p>
          <a:p>
            <a:pPr lvl="1">
              <a:buFont typeface="Courier New" pitchFamily="49"/>
              <a:buChar char="_"/>
            </a:pPr>
            <a:r>
              <a:rPr lang="nl-NL" dirty="0" err="1">
                <a:solidFill>
                  <a:srgbClr val="00FF00"/>
                </a:solidFill>
                <a:latin typeface="Courier New" pitchFamily="49"/>
                <a:cs typeface="Courier New" pitchFamily="49"/>
              </a:rPr>
              <a:t>urlPathEqualTo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exact </a:t>
            </a:r>
            <a:r>
              <a:rPr lang="nl-NL" dirty="0" err="1">
                <a:solidFill>
                  <a:srgbClr val="00FF00"/>
                </a:solidFill>
                <a:latin typeface="Courier New" pitchFamily="49"/>
                <a:cs typeface="Courier New" pitchFamily="49"/>
              </a:rPr>
              <a:t>values</a:t>
            </a:r>
            <a:r>
              <a:rPr lang="nl-NL" dirty="0">
                <a:solidFill>
                  <a:srgbClr val="00FF00"/>
                </a:solidFill>
                <a:latin typeface="Courier New" pitchFamily="49"/>
                <a:cs typeface="Courier New" pitchFamily="49"/>
              </a:rPr>
              <a:t>)</a:t>
            </a:r>
          </a:p>
          <a:p>
            <a:pPr lvl="1">
              <a:buFont typeface="Courier New" pitchFamily="49"/>
              <a:buChar char="_"/>
            </a:pPr>
            <a:r>
              <a:rPr lang="nl-NL" dirty="0" err="1">
                <a:solidFill>
                  <a:srgbClr val="00FF00"/>
                </a:solidFill>
                <a:latin typeface="Courier New" pitchFamily="49"/>
                <a:cs typeface="Courier New" pitchFamily="49"/>
              </a:rPr>
              <a:t>urlMatching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regular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expressions</a:t>
            </a:r>
            <a:r>
              <a:rPr lang="nl-NL" dirty="0">
                <a:solidFill>
                  <a:srgbClr val="00FF00"/>
                </a:solidFill>
                <a:latin typeface="Courier New" pitchFamily="49"/>
                <a:cs typeface="Courier New" pitchFamily="49"/>
              </a:rPr>
              <a:t>)</a:t>
            </a:r>
          </a:p>
          <a:p>
            <a:pPr lvl="1">
              <a:buFont typeface="Courier New" pitchFamily="49"/>
              <a:buChar char="_"/>
            </a:pPr>
            <a:r>
              <a:rPr lang="nl-NL" dirty="0" err="1">
                <a:solidFill>
                  <a:srgbClr val="00FF00"/>
                </a:solidFill>
                <a:latin typeface="Courier New" pitchFamily="49"/>
                <a:cs typeface="Courier New" pitchFamily="49"/>
              </a:rPr>
              <a:t>urlPathMatching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regular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expressions</a:t>
            </a:r>
            <a:r>
              <a:rPr lang="nl-NL" dirty="0">
                <a:solidFill>
                  <a:srgbClr val="00FF00"/>
                </a:solidFill>
                <a:latin typeface="Courier New" pitchFamily="49"/>
                <a:cs typeface="Courier New" pitchFamily="49"/>
              </a:rPr>
              <a:t>)</a:t>
            </a:r>
          </a:p>
        </p:txBody>
      </p:sp>
      <p:pic>
        <p:nvPicPr>
          <p:cNvPr id="4" name="Picture 5">
            <a:extLst>
              <a:ext uri="{FF2B5EF4-FFF2-40B4-BE49-F238E27FC236}">
                <a16:creationId xmlns:a16="http://schemas.microsoft.com/office/drawing/2014/main" id="{3F16CFBD-B9A0-447B-B774-7D161498EEF7}"/>
              </a:ext>
            </a:extLst>
          </p:cNvPr>
          <p:cNvPicPr>
            <a:picLocks noChangeAspect="1"/>
          </p:cNvPicPr>
          <p:nvPr/>
        </p:nvPicPr>
        <p:blipFill>
          <a:blip r:embed="rId2"/>
          <a:stretch>
            <a:fillRect/>
          </a:stretch>
        </p:blipFill>
        <p:spPr>
          <a:xfrm>
            <a:off x="838203" y="1825627"/>
            <a:ext cx="8245419" cy="2494410"/>
          </a:xfrm>
          <a:prstGeom prst="rect">
            <a:avLst/>
          </a:prstGeom>
          <a:noFill/>
          <a:ln cap="flat">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URL matching (JSON)</a:t>
            </a:r>
          </a:p>
        </p:txBody>
      </p:sp>
      <p:pic>
        <p:nvPicPr>
          <p:cNvPr id="5" name="Afbeelding 4">
            <a:extLst>
              <a:ext uri="{FF2B5EF4-FFF2-40B4-BE49-F238E27FC236}">
                <a16:creationId xmlns:a16="http://schemas.microsoft.com/office/drawing/2014/main" id="{0968EE5E-6C7B-4FB9-B940-F100988A8515}"/>
              </a:ext>
            </a:extLst>
          </p:cNvPr>
          <p:cNvPicPr>
            <a:picLocks noChangeAspect="1"/>
          </p:cNvPicPr>
          <p:nvPr/>
        </p:nvPicPr>
        <p:blipFill>
          <a:blip r:embed="rId2"/>
          <a:stretch>
            <a:fillRect/>
          </a:stretch>
        </p:blipFill>
        <p:spPr>
          <a:xfrm>
            <a:off x="2885877" y="1690688"/>
            <a:ext cx="6420245" cy="4843676"/>
          </a:xfrm>
          <a:prstGeom prst="rect">
            <a:avLst/>
          </a:prstGeom>
        </p:spPr>
      </p:pic>
    </p:spTree>
    <p:extLst>
      <p:ext uri="{BB962C8B-B14F-4D97-AF65-F5344CB8AC3E}">
        <p14:creationId xmlns:p14="http://schemas.microsoft.com/office/powerpoint/2010/main" val="3085711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365129"/>
            <a:ext cx="10894885" cy="1325559"/>
          </a:xfrm>
        </p:spPr>
        <p:txBody>
          <a:bodyPr/>
          <a:lstStyle/>
          <a:p>
            <a:pPr lvl="0"/>
            <a:r>
              <a:rPr lang="nl-NL">
                <a:solidFill>
                  <a:srgbClr val="00FF00"/>
                </a:solidFill>
                <a:latin typeface="Courier New" pitchFamily="49"/>
                <a:cs typeface="Courier New" pitchFamily="49"/>
              </a:rPr>
              <a:t>Example: header matching (Java)</a:t>
            </a:r>
          </a:p>
        </p:txBody>
      </p:sp>
      <p:sp>
        <p:nvSpPr>
          <p:cNvPr id="3" name="Content Placeholder 2">
            <a:extLst>
              <a:ext uri="{FF2B5EF4-FFF2-40B4-BE49-F238E27FC236}">
                <a16:creationId xmlns:a16="http://schemas.microsoft.com/office/drawing/2014/main" id="{330578F9-B7DC-4AF6-B95A-34D89D1CCAA1}"/>
              </a:ext>
            </a:extLst>
          </p:cNvPr>
          <p:cNvSpPr txBox="1">
            <a:spLocks noGrp="1"/>
          </p:cNvSpPr>
          <p:nvPr>
            <p:ph idx="1"/>
          </p:nvPr>
        </p:nvSpPr>
        <p:spPr>
          <a:xfrm>
            <a:off x="838203" y="1825627"/>
            <a:ext cx="11143893" cy="4351336"/>
          </a:xfrm>
        </p:spPr>
        <p:txBody>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absent(): check </a:t>
            </a:r>
            <a:r>
              <a:rPr lang="nl-NL" dirty="0" err="1">
                <a:solidFill>
                  <a:srgbClr val="00FF00"/>
                </a:solidFill>
                <a:latin typeface="Courier New" pitchFamily="49"/>
                <a:cs typeface="Courier New" pitchFamily="49"/>
              </a:rPr>
              <a:t>that</a:t>
            </a:r>
            <a:r>
              <a:rPr lang="nl-NL" dirty="0">
                <a:solidFill>
                  <a:srgbClr val="00FF00"/>
                </a:solidFill>
                <a:latin typeface="Courier New" pitchFamily="49"/>
                <a:cs typeface="Courier New" pitchFamily="49"/>
              </a:rPr>
              <a:t> parameter is </a:t>
            </a:r>
            <a:r>
              <a:rPr lang="nl-NL" dirty="0" err="1">
                <a:solidFill>
                  <a:srgbClr val="00FF00"/>
                </a:solidFill>
                <a:latin typeface="Courier New" pitchFamily="49"/>
                <a:cs typeface="Courier New" pitchFamily="49"/>
              </a:rPr>
              <a:t>not</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request</a:t>
            </a:r>
            <a:endParaRPr lang="nl-NL" dirty="0">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DFB87DE7-53B3-4C49-A0CF-B6A67C87ACAE}"/>
              </a:ext>
            </a:extLst>
          </p:cNvPr>
          <p:cNvPicPr>
            <a:picLocks noChangeAspect="1"/>
          </p:cNvPicPr>
          <p:nvPr/>
        </p:nvPicPr>
        <p:blipFill>
          <a:blip r:embed="rId2"/>
          <a:stretch>
            <a:fillRect/>
          </a:stretch>
        </p:blipFill>
        <p:spPr>
          <a:xfrm>
            <a:off x="838203" y="1690689"/>
            <a:ext cx="10063822" cy="2553507"/>
          </a:xfrm>
          <a:prstGeom prst="rect">
            <a:avLst/>
          </a:prstGeom>
          <a:noFill/>
          <a:ln cap="flat">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365129"/>
            <a:ext cx="10894885" cy="1325559"/>
          </a:xfrm>
        </p:spPr>
        <p:txBody>
          <a:bodyPr/>
          <a:lstStyle/>
          <a:p>
            <a:pPr lvl="0"/>
            <a:r>
              <a:rPr lang="nl-NL">
                <a:solidFill>
                  <a:srgbClr val="00FF00"/>
                </a:solidFill>
                <a:latin typeface="Courier New" pitchFamily="49"/>
                <a:cs typeface="Courier New" pitchFamily="49"/>
              </a:rPr>
              <a:t>Example: header matching (JSON)</a:t>
            </a:r>
          </a:p>
        </p:txBody>
      </p:sp>
      <p:pic>
        <p:nvPicPr>
          <p:cNvPr id="7" name="Afbeelding 6">
            <a:extLst>
              <a:ext uri="{FF2B5EF4-FFF2-40B4-BE49-F238E27FC236}">
                <a16:creationId xmlns:a16="http://schemas.microsoft.com/office/drawing/2014/main" id="{61833F9B-3636-4100-908D-99CC320145A5}"/>
              </a:ext>
            </a:extLst>
          </p:cNvPr>
          <p:cNvPicPr>
            <a:picLocks noChangeAspect="1"/>
          </p:cNvPicPr>
          <p:nvPr/>
        </p:nvPicPr>
        <p:blipFill>
          <a:blip r:embed="rId2"/>
          <a:stretch>
            <a:fillRect/>
          </a:stretch>
        </p:blipFill>
        <p:spPr>
          <a:xfrm>
            <a:off x="2952402" y="1690688"/>
            <a:ext cx="6287196" cy="5058014"/>
          </a:xfrm>
          <a:prstGeom prst="rect">
            <a:avLst/>
          </a:prstGeom>
        </p:spPr>
      </p:pic>
    </p:spTree>
    <p:extLst>
      <p:ext uri="{BB962C8B-B14F-4D97-AF65-F5344CB8AC3E}">
        <p14:creationId xmlns:p14="http://schemas.microsoft.com/office/powerpoint/2010/main" val="1793077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DB0B-4B36-434B-85D2-4FE26FBC15B8}"/>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Other matching strategies</a:t>
            </a:r>
          </a:p>
        </p:txBody>
      </p:sp>
      <p:sp>
        <p:nvSpPr>
          <p:cNvPr id="3" name="Content Placeholder 2">
            <a:extLst>
              <a:ext uri="{FF2B5EF4-FFF2-40B4-BE49-F238E27FC236}">
                <a16:creationId xmlns:a16="http://schemas.microsoft.com/office/drawing/2014/main" id="{5E8ACCC3-5B6B-47D3-AC34-5F20F53B99F2}"/>
              </a:ext>
            </a:extLst>
          </p:cNvPr>
          <p:cNvSpPr txBox="1">
            <a:spLocks noGrp="1"/>
          </p:cNvSpPr>
          <p:nvPr>
            <p:ph idx="1"/>
          </p:nvPr>
        </p:nvSpPr>
        <p:spPr>
          <a:xfrm>
            <a:off x="838203" y="1825627"/>
            <a:ext cx="10515600" cy="4883398"/>
          </a:xfrm>
        </p:spPr>
        <p:txBody>
          <a:bodyPr>
            <a:normAutofit/>
          </a:bodyPr>
          <a:lstStyle/>
          <a:p>
            <a:pPr lvl="0">
              <a:buFont typeface="Courier New" pitchFamily="49"/>
              <a:buChar char="_"/>
            </a:pPr>
            <a:r>
              <a:rPr lang="nl-NL">
                <a:solidFill>
                  <a:srgbClr val="00FF00"/>
                </a:solidFill>
                <a:latin typeface="Courier New" pitchFamily="49"/>
                <a:cs typeface="Courier New" pitchFamily="49"/>
              </a:rPr>
              <a:t>Authentication (Basic, OAuth(2))</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Request body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Multipart/form-data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can write your own matching logic too</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8823-1D64-4C3C-B5F9-1653D00E331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Preparation</a:t>
            </a:r>
          </a:p>
        </p:txBody>
      </p:sp>
      <p:sp>
        <p:nvSpPr>
          <p:cNvPr id="3" name="Content Placeholder 2">
            <a:extLst>
              <a:ext uri="{FF2B5EF4-FFF2-40B4-BE49-F238E27FC236}">
                <a16:creationId xmlns:a16="http://schemas.microsoft.com/office/drawing/2014/main" id="{C5F2B4C2-DBC2-4A1D-920A-904BDED0A5F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Install JDK (Java 8 preferred)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Install </a:t>
            </a:r>
            <a:r>
              <a:rPr lang="nl-NL" dirty="0" err="1">
                <a:solidFill>
                  <a:srgbClr val="00FF00"/>
                </a:solidFill>
                <a:latin typeface="Courier New" pitchFamily="49"/>
                <a:cs typeface="Courier New" pitchFamily="49"/>
              </a:rPr>
              <a:t>IntelliJ</a:t>
            </a:r>
            <a:r>
              <a:rPr lang="nl-NL" dirty="0">
                <a:solidFill>
                  <a:srgbClr val="00FF00"/>
                </a:solidFill>
                <a:latin typeface="Courier New" pitchFamily="49"/>
                <a:cs typeface="Courier New" pitchFamily="49"/>
              </a:rPr>
              <a:t> IDEA (or </a:t>
            </a:r>
            <a:r>
              <a:rPr lang="nl-NL" dirty="0" err="1">
                <a:solidFill>
                  <a:srgbClr val="00FF00"/>
                </a:solidFill>
                <a:latin typeface="Courier New" pitchFamily="49"/>
                <a:cs typeface="Courier New" pitchFamily="49"/>
              </a:rPr>
              <a:t>any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other</a:t>
            </a:r>
            <a:r>
              <a:rPr lang="nl-NL" dirty="0">
                <a:solidFill>
                  <a:srgbClr val="00FF00"/>
                </a:solidFill>
                <a:latin typeface="Courier New" pitchFamily="49"/>
                <a:cs typeface="Courier New" pitchFamily="49"/>
              </a:rPr>
              <a:t> IDE)</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Download or </a:t>
            </a:r>
            <a:r>
              <a:rPr lang="nl-NL" dirty="0" err="1">
                <a:solidFill>
                  <a:srgbClr val="00FF00"/>
                </a:solidFill>
                <a:latin typeface="Courier New" pitchFamily="49"/>
                <a:cs typeface="Courier New" pitchFamily="49"/>
              </a:rPr>
              <a:t>clone</a:t>
            </a:r>
            <a:r>
              <a:rPr lang="nl-NL" dirty="0">
                <a:solidFill>
                  <a:srgbClr val="00FF00"/>
                </a:solidFill>
                <a:latin typeface="Courier New" pitchFamily="49"/>
                <a:cs typeface="Courier New" pitchFamily="49"/>
              </a:rPr>
              <a:t> project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Import </a:t>
            </a:r>
            <a:r>
              <a:rPr lang="nl-NL" dirty="0" err="1">
                <a:solidFill>
                  <a:srgbClr val="00FF00"/>
                </a:solidFill>
                <a:latin typeface="Courier New" pitchFamily="49"/>
                <a:cs typeface="Courier New" pitchFamily="49"/>
              </a:rPr>
              <a:t>Maven</a:t>
            </a:r>
            <a:r>
              <a:rPr lang="nl-NL" dirty="0">
                <a:solidFill>
                  <a:srgbClr val="00FF00"/>
                </a:solidFill>
                <a:latin typeface="Courier New" pitchFamily="49"/>
                <a:cs typeface="Courier New" pitchFamily="49"/>
              </a:rPr>
              <a:t> project in IDE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DB0B-4B36-434B-85D2-4FE26FBC15B8}"/>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Fault simulation</a:t>
            </a:r>
          </a:p>
        </p:txBody>
      </p:sp>
      <p:sp>
        <p:nvSpPr>
          <p:cNvPr id="3" name="Content Placeholder 2">
            <a:extLst>
              <a:ext uri="{FF2B5EF4-FFF2-40B4-BE49-F238E27FC236}">
                <a16:creationId xmlns:a16="http://schemas.microsoft.com/office/drawing/2014/main" id="{5E8ACCC3-5B6B-47D3-AC34-5F20F53B99F2}"/>
              </a:ext>
            </a:extLst>
          </p:cNvPr>
          <p:cNvSpPr txBox="1">
            <a:spLocks noGrp="1"/>
          </p:cNvSpPr>
          <p:nvPr>
            <p:ph idx="1"/>
          </p:nvPr>
        </p:nvSpPr>
        <p:spPr/>
        <p:txBody>
          <a:bodyPr/>
          <a:lstStyle/>
          <a:p>
            <a:pPr lvl="0">
              <a:buFont typeface="Courier New" pitchFamily="49"/>
              <a:buChar char="_"/>
            </a:pPr>
            <a:r>
              <a:rPr lang="nl-NL" dirty="0" err="1">
                <a:solidFill>
                  <a:srgbClr val="00FF00"/>
                </a:solidFill>
                <a:latin typeface="Courier New" pitchFamily="49"/>
                <a:cs typeface="Courier New" pitchFamily="49"/>
              </a:rPr>
              <a:t>Extend</a:t>
            </a:r>
            <a:r>
              <a:rPr lang="nl-NL" dirty="0">
                <a:solidFill>
                  <a:srgbClr val="00FF00"/>
                </a:solidFill>
                <a:latin typeface="Courier New" pitchFamily="49"/>
                <a:cs typeface="Courier New" pitchFamily="49"/>
              </a:rPr>
              <a:t> test </a:t>
            </a:r>
            <a:r>
              <a:rPr lang="nl-NL" dirty="0" err="1">
                <a:solidFill>
                  <a:srgbClr val="00FF00"/>
                </a:solidFill>
                <a:latin typeface="Courier New" pitchFamily="49"/>
                <a:cs typeface="Courier New" pitchFamily="49"/>
              </a:rPr>
              <a:t>coverage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simulating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faults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Often</a:t>
            </a:r>
            <a:r>
              <a:rPr lang="nl-NL" dirty="0">
                <a:solidFill>
                  <a:srgbClr val="00FF00"/>
                </a:solidFill>
                <a:latin typeface="Courier New" pitchFamily="49"/>
                <a:cs typeface="Courier New" pitchFamily="49"/>
              </a:rPr>
              <a:t> hard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do in real systems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Easy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do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stubs</a:t>
            </a:r>
            <a:r>
              <a:rPr lang="nl-NL" dirty="0">
                <a:solidFill>
                  <a:srgbClr val="00FF00"/>
                </a:solidFill>
                <a:latin typeface="Courier New" pitchFamily="49"/>
                <a:cs typeface="Courier New" pitchFamily="49"/>
              </a:rPr>
              <a:t> or </a:t>
            </a:r>
            <a:r>
              <a:rPr lang="nl-NL" dirty="0" err="1">
                <a:solidFill>
                  <a:srgbClr val="00FF00"/>
                </a:solidFill>
                <a:latin typeface="Courier New" pitchFamily="49"/>
                <a:cs typeface="Courier New" pitchFamily="49"/>
              </a:rPr>
              <a:t>mocks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Used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test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exception</a:t>
            </a:r>
            <a:r>
              <a:rPr lang="nl-NL" dirty="0">
                <a:solidFill>
                  <a:srgbClr val="00FF00"/>
                </a:solidFill>
                <a:latin typeface="Courier New" pitchFamily="49"/>
                <a:cs typeface="Courier New" pitchFamily="49"/>
              </a:rPr>
              <a:t> handling of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application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under</a:t>
            </a:r>
            <a:r>
              <a:rPr lang="nl-NL" dirty="0">
                <a:solidFill>
                  <a:srgbClr val="00FF00"/>
                </a:solidFill>
                <a:latin typeface="Courier New" pitchFamily="49"/>
                <a:cs typeface="Courier New" pitchFamily="49"/>
              </a:rPr>
              <a:t> test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086172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FFAA-1495-4631-A778-1F6F0C06BF7F}"/>
              </a:ext>
            </a:extLst>
          </p:cNvPr>
          <p:cNvSpPr txBox="1">
            <a:spLocks noGrp="1"/>
          </p:cNvSpPr>
          <p:nvPr>
            <p:ph type="title"/>
          </p:nvPr>
        </p:nvSpPr>
        <p:spPr>
          <a:xfrm>
            <a:off x="838202" y="365129"/>
            <a:ext cx="11048997" cy="1325559"/>
          </a:xfrm>
        </p:spPr>
        <p:txBody>
          <a:bodyPr/>
          <a:lstStyle/>
          <a:p>
            <a:pPr lvl="0"/>
            <a:r>
              <a:rPr lang="nl-NL">
                <a:solidFill>
                  <a:srgbClr val="00FF00"/>
                </a:solidFill>
                <a:latin typeface="Courier New" pitchFamily="49"/>
                <a:cs typeface="Courier New" pitchFamily="49"/>
              </a:rPr>
              <a:t>Example: HTTP status code (Java)</a:t>
            </a:r>
          </a:p>
        </p:txBody>
      </p:sp>
      <p:sp>
        <p:nvSpPr>
          <p:cNvPr id="3" name="Content Placeholder 2">
            <a:extLst>
              <a:ext uri="{FF2B5EF4-FFF2-40B4-BE49-F238E27FC236}">
                <a16:creationId xmlns:a16="http://schemas.microsoft.com/office/drawing/2014/main" id="{7597EAE2-47A1-4B43-8AFC-FE11AE4EFF19}"/>
              </a:ext>
            </a:extLst>
          </p:cNvPr>
          <p:cNvSpPr txBox="1">
            <a:spLocks noGrp="1"/>
          </p:cNvSpPr>
          <p:nvPr>
            <p:ph idx="1"/>
          </p:nvPr>
        </p:nvSpPr>
        <p:spPr>
          <a:xfrm>
            <a:off x="838203" y="1825627"/>
            <a:ext cx="11238780" cy="4351336"/>
          </a:xfrm>
        </p:spPr>
        <p:txBody>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Often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used</a:t>
            </a:r>
            <a:r>
              <a:rPr lang="nl-NL" dirty="0">
                <a:solidFill>
                  <a:srgbClr val="00FF00"/>
                </a:solidFill>
                <a:latin typeface="Courier New" pitchFamily="49"/>
                <a:cs typeface="Courier New" pitchFamily="49"/>
              </a:rPr>
              <a:t> HTTP status codes:</a:t>
            </a:r>
          </a:p>
          <a:p>
            <a:pPr marL="0" lvl="0" indent="0">
              <a:buNone/>
            </a:pPr>
            <a:r>
              <a:rPr lang="nl-NL" sz="2400" dirty="0">
                <a:solidFill>
                  <a:srgbClr val="00FF00"/>
                </a:solidFill>
                <a:latin typeface="Courier New" pitchFamily="49"/>
                <a:cs typeface="Courier New" pitchFamily="49"/>
              </a:rPr>
              <a:t>	</a:t>
            </a:r>
            <a:r>
              <a:rPr lang="nl-NL" sz="2400" b="1" dirty="0">
                <a:solidFill>
                  <a:srgbClr val="00FF00"/>
                </a:solidFill>
                <a:latin typeface="Courier New" pitchFamily="49"/>
                <a:cs typeface="Courier New" pitchFamily="49"/>
              </a:rPr>
              <a:t>Client error		Server error</a:t>
            </a:r>
          </a:p>
          <a:p>
            <a:pPr marL="0" lvl="0" indent="0">
              <a:buNone/>
            </a:pPr>
            <a:r>
              <a:rPr lang="nl-NL" sz="2400" dirty="0">
                <a:solidFill>
                  <a:srgbClr val="00FF00"/>
                </a:solidFill>
                <a:latin typeface="Courier New" pitchFamily="49"/>
                <a:cs typeface="Courier New" pitchFamily="49"/>
              </a:rPr>
              <a:t>	403 (</a:t>
            </a:r>
            <a:r>
              <a:rPr lang="nl-NL" sz="2400" dirty="0" err="1">
                <a:solidFill>
                  <a:srgbClr val="00FF00"/>
                </a:solidFill>
                <a:latin typeface="Courier New" pitchFamily="49"/>
                <a:cs typeface="Courier New" pitchFamily="49"/>
              </a:rPr>
              <a:t>Forbidden</a:t>
            </a:r>
            <a:r>
              <a:rPr lang="nl-NL" sz="2400" dirty="0">
                <a:solidFill>
                  <a:srgbClr val="00FF00"/>
                </a:solidFill>
                <a:latin typeface="Courier New" pitchFamily="49"/>
                <a:cs typeface="Courier New" pitchFamily="49"/>
              </a:rPr>
              <a:t>)		500 (</a:t>
            </a:r>
            <a:r>
              <a:rPr lang="nl-NL" sz="2400" dirty="0" err="1">
                <a:solidFill>
                  <a:srgbClr val="00FF00"/>
                </a:solidFill>
                <a:latin typeface="Courier New" pitchFamily="49"/>
                <a:cs typeface="Courier New" pitchFamily="49"/>
              </a:rPr>
              <a:t>Internal</a:t>
            </a:r>
            <a:r>
              <a:rPr lang="nl-NL" sz="2400" dirty="0">
                <a:solidFill>
                  <a:srgbClr val="00FF00"/>
                </a:solidFill>
                <a:latin typeface="Courier New" pitchFamily="49"/>
                <a:cs typeface="Courier New" pitchFamily="49"/>
              </a:rPr>
              <a:t> server error)</a:t>
            </a:r>
          </a:p>
          <a:p>
            <a:pPr marL="0" lvl="0" indent="0">
              <a:buNone/>
            </a:pPr>
            <a:r>
              <a:rPr lang="nl-NL" sz="2400" dirty="0">
                <a:solidFill>
                  <a:srgbClr val="00FF00"/>
                </a:solidFill>
                <a:latin typeface="Courier New" pitchFamily="49"/>
                <a:cs typeface="Courier New" pitchFamily="49"/>
              </a:rPr>
              <a:t>	404 (</a:t>
            </a:r>
            <a:r>
              <a:rPr lang="nl-NL" sz="2400" dirty="0" err="1">
                <a:solidFill>
                  <a:srgbClr val="00FF00"/>
                </a:solidFill>
                <a:latin typeface="Courier New" pitchFamily="49"/>
                <a:cs typeface="Courier New" pitchFamily="49"/>
              </a:rPr>
              <a:t>Not</a:t>
            </a:r>
            <a:r>
              <a:rPr lang="nl-NL" sz="2400" dirty="0">
                <a:solidFill>
                  <a:srgbClr val="00FF00"/>
                </a:solidFill>
                <a:latin typeface="Courier New" pitchFamily="49"/>
                <a:cs typeface="Courier New" pitchFamily="49"/>
              </a:rPr>
              <a:t> found)		503 (Service </a:t>
            </a:r>
            <a:r>
              <a:rPr lang="nl-NL" sz="2400" dirty="0" err="1">
                <a:solidFill>
                  <a:srgbClr val="00FF00"/>
                </a:solidFill>
                <a:latin typeface="Courier New" pitchFamily="49"/>
                <a:cs typeface="Courier New" pitchFamily="49"/>
              </a:rPr>
              <a:t>unavailable</a:t>
            </a:r>
            <a:r>
              <a:rPr lang="nl-NL" sz="2400"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A09D58C8-0AF1-41A3-BF1E-9AC198EA5FDB}"/>
              </a:ext>
            </a:extLst>
          </p:cNvPr>
          <p:cNvPicPr>
            <a:picLocks noChangeAspect="1"/>
          </p:cNvPicPr>
          <p:nvPr/>
        </p:nvPicPr>
        <p:blipFill>
          <a:blip r:embed="rId2"/>
          <a:stretch>
            <a:fillRect/>
          </a:stretch>
        </p:blipFill>
        <p:spPr>
          <a:xfrm>
            <a:off x="838203" y="1825627"/>
            <a:ext cx="6468374" cy="1992367"/>
          </a:xfrm>
          <a:prstGeom prst="rect">
            <a:avLst/>
          </a:prstGeom>
          <a:noFill/>
          <a:ln cap="flat">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58B7-80F4-4C70-9BC2-22C1D67B2E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timeout (Java)</a:t>
            </a:r>
          </a:p>
        </p:txBody>
      </p:sp>
      <p:sp>
        <p:nvSpPr>
          <p:cNvPr id="3" name="Content Placeholder 2">
            <a:extLst>
              <a:ext uri="{FF2B5EF4-FFF2-40B4-BE49-F238E27FC236}">
                <a16:creationId xmlns:a16="http://schemas.microsoft.com/office/drawing/2014/main" id="{47C61317-DB2C-460D-8C7D-CB95FB85FD83}"/>
              </a:ext>
            </a:extLst>
          </p:cNvPr>
          <p:cNvSpPr txBox="1">
            <a:spLocks noGrp="1"/>
          </p:cNvSpPr>
          <p:nvPr>
            <p:ph idx="1"/>
          </p:nvPr>
        </p:nvSpPr>
        <p:spPr>
          <a:xfrm>
            <a:off x="838202" y="1825627"/>
            <a:ext cx="11353797" cy="4927601"/>
          </a:xfrm>
        </p:spPr>
        <p:txBody>
          <a:bodyPr/>
          <a:lstStyle/>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r>
              <a:rPr lang="nl-NL" dirty="0">
                <a:solidFill>
                  <a:srgbClr val="00FF00"/>
                </a:solidFill>
                <a:latin typeface="Courier New" pitchFamily="49"/>
                <a:cs typeface="Courier New" pitchFamily="49"/>
              </a:rPr>
              <a:t>Random delay </a:t>
            </a:r>
            <a:r>
              <a:rPr lang="nl-NL" dirty="0" err="1">
                <a:solidFill>
                  <a:srgbClr val="00FF00"/>
                </a:solidFill>
                <a:latin typeface="Courier New" pitchFamily="49"/>
                <a:cs typeface="Courier New" pitchFamily="49"/>
              </a:rPr>
              <a:t>can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also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used</a:t>
            </a:r>
            <a:endParaRPr lang="nl-NL" dirty="0">
              <a:solidFill>
                <a:srgbClr val="00FF00"/>
              </a:solidFill>
              <a:latin typeface="Courier New" pitchFamily="49"/>
              <a:cs typeface="Courier New" pitchFamily="49"/>
            </a:endParaRPr>
          </a:p>
          <a:p>
            <a:pPr lvl="1">
              <a:lnSpc>
                <a:spcPct val="80000"/>
              </a:lnSpc>
              <a:buFont typeface="Courier New" pitchFamily="49"/>
              <a:buChar char="_"/>
            </a:pPr>
            <a:r>
              <a:rPr lang="nl-NL" dirty="0">
                <a:solidFill>
                  <a:srgbClr val="00FF00"/>
                </a:solidFill>
                <a:latin typeface="Courier New" pitchFamily="49"/>
                <a:cs typeface="Courier New" pitchFamily="49"/>
              </a:rPr>
              <a:t>Uniform, </a:t>
            </a:r>
            <a:r>
              <a:rPr lang="nl-NL" dirty="0" err="1">
                <a:solidFill>
                  <a:srgbClr val="00FF00"/>
                </a:solidFill>
                <a:latin typeface="Courier New" pitchFamily="49"/>
                <a:cs typeface="Courier New" pitchFamily="49"/>
              </a:rPr>
              <a:t>lognormal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chunked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dribble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distribution</a:t>
            </a:r>
            <a:r>
              <a:rPr lang="nl-NL" dirty="0">
                <a:solidFill>
                  <a:srgbClr val="00FF00"/>
                </a:solidFill>
                <a:latin typeface="Courier New" pitchFamily="49"/>
                <a:cs typeface="Courier New" pitchFamily="49"/>
              </a:rPr>
              <a:t> options</a:t>
            </a: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r>
              <a:rPr lang="nl-NL" dirty="0" err="1">
                <a:solidFill>
                  <a:srgbClr val="00FF00"/>
                </a:solidFill>
                <a:latin typeface="Courier New" pitchFamily="49"/>
                <a:cs typeface="Courier New" pitchFamily="49"/>
              </a:rPr>
              <a:t>Can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configured</a:t>
            </a:r>
            <a:r>
              <a:rPr lang="nl-NL" dirty="0">
                <a:solidFill>
                  <a:srgbClr val="00FF00"/>
                </a:solidFill>
                <a:latin typeface="Courier New" pitchFamily="49"/>
                <a:cs typeface="Courier New" pitchFamily="49"/>
              </a:rPr>
              <a:t> on a per-</a:t>
            </a:r>
            <a:r>
              <a:rPr lang="nl-NL" dirty="0" err="1">
                <a:solidFill>
                  <a:srgbClr val="00FF00"/>
                </a:solidFill>
                <a:latin typeface="Courier New" pitchFamily="49"/>
                <a:cs typeface="Courier New" pitchFamily="49"/>
              </a:rPr>
              <a:t>stub</a:t>
            </a:r>
            <a:r>
              <a:rPr lang="nl-NL" dirty="0">
                <a:solidFill>
                  <a:srgbClr val="00FF00"/>
                </a:solidFill>
                <a:latin typeface="Courier New" pitchFamily="49"/>
                <a:cs typeface="Courier New" pitchFamily="49"/>
              </a:rPr>
              <a:t> basis as well as </a:t>
            </a:r>
            <a:r>
              <a:rPr lang="nl-NL" dirty="0" err="1">
                <a:solidFill>
                  <a:srgbClr val="00FF00"/>
                </a:solidFill>
                <a:latin typeface="Courier New" pitchFamily="49"/>
                <a:cs typeface="Courier New" pitchFamily="49"/>
              </a:rPr>
              <a:t>globally</a:t>
            </a: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F2C7414F-F34C-4F23-AF86-A3013F79C4E9}"/>
              </a:ext>
            </a:extLst>
          </p:cNvPr>
          <p:cNvPicPr>
            <a:picLocks noChangeAspect="1"/>
          </p:cNvPicPr>
          <p:nvPr/>
        </p:nvPicPr>
        <p:blipFill>
          <a:blip r:embed="rId2"/>
          <a:stretch>
            <a:fillRect/>
          </a:stretch>
        </p:blipFill>
        <p:spPr>
          <a:xfrm>
            <a:off x="838203" y="1825627"/>
            <a:ext cx="6175071" cy="1956331"/>
          </a:xfrm>
          <a:prstGeom prst="rect">
            <a:avLst/>
          </a:prstGeom>
          <a:noFill/>
          <a:ln cap="flat">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58B7-80F4-4C70-9BC2-22C1D67B2E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timeout (JSON)</a:t>
            </a:r>
          </a:p>
        </p:txBody>
      </p:sp>
      <p:pic>
        <p:nvPicPr>
          <p:cNvPr id="7" name="Afbeelding 6">
            <a:extLst>
              <a:ext uri="{FF2B5EF4-FFF2-40B4-BE49-F238E27FC236}">
                <a16:creationId xmlns:a16="http://schemas.microsoft.com/office/drawing/2014/main" id="{55619E0A-994C-46FA-B0DC-1D4199EFA749}"/>
              </a:ext>
            </a:extLst>
          </p:cNvPr>
          <p:cNvPicPr>
            <a:picLocks noChangeAspect="1"/>
          </p:cNvPicPr>
          <p:nvPr/>
        </p:nvPicPr>
        <p:blipFill>
          <a:blip r:embed="rId2"/>
          <a:stretch>
            <a:fillRect/>
          </a:stretch>
        </p:blipFill>
        <p:spPr>
          <a:xfrm>
            <a:off x="2421918" y="1690688"/>
            <a:ext cx="7348163" cy="4401966"/>
          </a:xfrm>
          <a:prstGeom prst="rect">
            <a:avLst/>
          </a:prstGeom>
        </p:spPr>
      </p:pic>
    </p:spTree>
    <p:extLst>
      <p:ext uri="{BB962C8B-B14F-4D97-AF65-F5344CB8AC3E}">
        <p14:creationId xmlns:p14="http://schemas.microsoft.com/office/powerpoint/2010/main" val="3569656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E8A6-631F-42C1-A468-436CC60BE39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bad responses (Java)</a:t>
            </a:r>
          </a:p>
        </p:txBody>
      </p:sp>
      <p:sp>
        <p:nvSpPr>
          <p:cNvPr id="3" name="Content Placeholder 2">
            <a:extLst>
              <a:ext uri="{FF2B5EF4-FFF2-40B4-BE49-F238E27FC236}">
                <a16:creationId xmlns:a16="http://schemas.microsoft.com/office/drawing/2014/main" id="{A1ACB18C-ED94-433F-82A9-596AD6B6F905}"/>
              </a:ext>
            </a:extLst>
          </p:cNvPr>
          <p:cNvSpPr txBox="1">
            <a:spLocks noGrp="1"/>
          </p:cNvSpPr>
          <p:nvPr>
            <p:ph idx="1"/>
          </p:nvPr>
        </p:nvSpPr>
        <p:spPr>
          <a:xfrm>
            <a:off x="838203" y="1825626"/>
            <a:ext cx="11230157" cy="4803773"/>
          </a:xfrm>
        </p:spPr>
        <p:txBody>
          <a:bodyPr>
            <a:normAutofit/>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 status code 200, but </a:t>
            </a:r>
            <a:r>
              <a:rPr lang="nl-NL" dirty="0" err="1">
                <a:solidFill>
                  <a:srgbClr val="00FF00"/>
                </a:solidFill>
                <a:latin typeface="Courier New" pitchFamily="49"/>
                <a:cs typeface="Courier New" pitchFamily="49"/>
              </a:rPr>
              <a:t>garbage</a:t>
            </a:r>
            <a:r>
              <a:rPr lang="nl-NL" dirty="0">
                <a:solidFill>
                  <a:srgbClr val="00FF00"/>
                </a:solidFill>
                <a:latin typeface="Courier New" pitchFamily="49"/>
                <a:cs typeface="Courier New" pitchFamily="49"/>
              </a:rPr>
              <a:t> in response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Other</a:t>
            </a:r>
            <a:r>
              <a:rPr lang="nl-NL" dirty="0">
                <a:solidFill>
                  <a:srgbClr val="00FF00"/>
                </a:solidFill>
                <a:latin typeface="Courier New" pitchFamily="49"/>
                <a:cs typeface="Courier New" pitchFamily="49"/>
              </a:rPr>
              <a:t> options:</a:t>
            </a:r>
          </a:p>
          <a:p>
            <a:pPr lvl="1">
              <a:buFont typeface="Courier New" pitchFamily="49"/>
              <a:buChar char="_"/>
            </a:pPr>
            <a:r>
              <a:rPr lang="nl-NL" dirty="0">
                <a:solidFill>
                  <a:srgbClr val="00FF00"/>
                </a:solidFill>
                <a:latin typeface="Courier New" pitchFamily="49"/>
                <a:cs typeface="Courier New" pitchFamily="49"/>
              </a:rPr>
              <a:t>RANDOM_DATA_THEN_CLOSE (as </a:t>
            </a:r>
            <a:r>
              <a:rPr lang="nl-NL" dirty="0" err="1">
                <a:solidFill>
                  <a:srgbClr val="00FF00"/>
                </a:solidFill>
                <a:latin typeface="Courier New" pitchFamily="49"/>
                <a:cs typeface="Courier New" pitchFamily="49"/>
              </a:rPr>
              <a:t>above</a:t>
            </a:r>
            <a:r>
              <a:rPr lang="nl-NL" dirty="0">
                <a:solidFill>
                  <a:srgbClr val="00FF00"/>
                </a:solidFill>
                <a:latin typeface="Courier New" pitchFamily="49"/>
                <a:cs typeface="Courier New" pitchFamily="49"/>
              </a:rPr>
              <a:t>, without HTTP 200)</a:t>
            </a:r>
          </a:p>
          <a:p>
            <a:pPr lvl="1">
              <a:buFont typeface="Courier New" pitchFamily="49"/>
              <a:buChar char="_"/>
            </a:pPr>
            <a:r>
              <a:rPr lang="nl-NL" dirty="0">
                <a:solidFill>
                  <a:srgbClr val="00FF00"/>
                </a:solidFill>
                <a:latin typeface="Courier New" pitchFamily="49"/>
                <a:cs typeface="Courier New" pitchFamily="49"/>
              </a:rPr>
              <a:t>EMPTY_RESPONSE (does </a:t>
            </a:r>
            <a:r>
              <a:rPr lang="nl-NL" dirty="0" err="1">
                <a:solidFill>
                  <a:srgbClr val="00FF00"/>
                </a:solidFill>
                <a:latin typeface="Courier New" pitchFamily="49"/>
                <a:cs typeface="Courier New" pitchFamily="49"/>
              </a:rPr>
              <a:t>what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says</a:t>
            </a:r>
            <a:r>
              <a:rPr lang="nl-NL" dirty="0">
                <a:solidFill>
                  <a:srgbClr val="00FF00"/>
                </a:solidFill>
                <a:latin typeface="Courier New" pitchFamily="49"/>
                <a:cs typeface="Courier New" pitchFamily="49"/>
              </a:rPr>
              <a:t> on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tin)</a:t>
            </a:r>
          </a:p>
          <a:p>
            <a:pPr lvl="1">
              <a:buFont typeface="Courier New" pitchFamily="49"/>
              <a:buChar char="_"/>
            </a:pPr>
            <a:r>
              <a:rPr lang="nl-NL" dirty="0">
                <a:solidFill>
                  <a:srgbClr val="00FF00"/>
                </a:solidFill>
                <a:latin typeface="Courier New" pitchFamily="49"/>
                <a:cs typeface="Courier New" pitchFamily="49"/>
              </a:rPr>
              <a:t>CONNECTION_RESET_BY_PEER (close </a:t>
            </a:r>
            <a:r>
              <a:rPr lang="nl-NL" dirty="0" err="1">
                <a:solidFill>
                  <a:srgbClr val="00FF00"/>
                </a:solidFill>
                <a:latin typeface="Courier New" pitchFamily="49"/>
                <a:cs typeface="Courier New" pitchFamily="49"/>
              </a:rPr>
              <a:t>connection</a:t>
            </a:r>
            <a:r>
              <a:rPr lang="nl-NL" dirty="0">
                <a:solidFill>
                  <a:srgbClr val="00FF00"/>
                </a:solidFill>
                <a:latin typeface="Courier New" pitchFamily="49"/>
                <a:cs typeface="Courier New" pitchFamily="49"/>
              </a:rPr>
              <a:t>, no response)</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0F68B765-58CF-4968-A088-6924ED20AEE7}"/>
              </a:ext>
            </a:extLst>
          </p:cNvPr>
          <p:cNvPicPr>
            <a:picLocks noChangeAspect="1"/>
          </p:cNvPicPr>
          <p:nvPr/>
        </p:nvPicPr>
        <p:blipFill>
          <a:blip r:embed="rId2"/>
          <a:stretch>
            <a:fillRect/>
          </a:stretch>
        </p:blipFill>
        <p:spPr>
          <a:xfrm>
            <a:off x="838203" y="1825627"/>
            <a:ext cx="7962430" cy="1987247"/>
          </a:xfrm>
          <a:prstGeom prst="rect">
            <a:avLst/>
          </a:prstGeom>
          <a:noFill/>
          <a:ln cap="flat">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E8A6-631F-42C1-A468-436CC60BE39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bad responses (JSON)</a:t>
            </a:r>
          </a:p>
        </p:txBody>
      </p:sp>
      <p:pic>
        <p:nvPicPr>
          <p:cNvPr id="7" name="Afbeelding 6">
            <a:extLst>
              <a:ext uri="{FF2B5EF4-FFF2-40B4-BE49-F238E27FC236}">
                <a16:creationId xmlns:a16="http://schemas.microsoft.com/office/drawing/2014/main" id="{FE52D9F8-A70C-42D0-A531-4838A2F534F5}"/>
              </a:ext>
            </a:extLst>
          </p:cNvPr>
          <p:cNvPicPr>
            <a:picLocks noChangeAspect="1"/>
          </p:cNvPicPr>
          <p:nvPr/>
        </p:nvPicPr>
        <p:blipFill>
          <a:blip r:embed="rId2"/>
          <a:stretch>
            <a:fillRect/>
          </a:stretch>
        </p:blipFill>
        <p:spPr>
          <a:xfrm>
            <a:off x="1695048" y="1690688"/>
            <a:ext cx="8801903" cy="4189632"/>
          </a:xfrm>
          <a:prstGeom prst="rect">
            <a:avLst/>
          </a:prstGeom>
        </p:spPr>
      </p:pic>
    </p:spTree>
    <p:extLst>
      <p:ext uri="{BB962C8B-B14F-4D97-AF65-F5344CB8AC3E}">
        <p14:creationId xmlns:p14="http://schemas.microsoft.com/office/powerpoint/2010/main" val="1153264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src/test/java/wiremockexercises/</a:t>
            </a:r>
          </a:p>
          <a:p>
            <a:pPr marL="0" lvl="0" indent="0">
              <a:buNone/>
            </a:pPr>
            <a:r>
              <a:rPr lang="nl-NL">
                <a:solidFill>
                  <a:srgbClr val="00FF00"/>
                </a:solidFill>
                <a:latin typeface="Courier New" pitchFamily="49"/>
                <a:cs typeface="Courier New" pitchFamily="49"/>
              </a:rPr>
              <a:t>WireMockExercises2.</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err="1">
                <a:solidFill>
                  <a:srgbClr val="00FF00"/>
                </a:solidFill>
                <a:latin typeface="Courier New" pitchFamily="49"/>
                <a:cs typeface="Courier New" pitchFamily="49"/>
              </a:rPr>
              <a:t>Create</a:t>
            </a:r>
            <a:r>
              <a:rPr lang="nl-NL">
                <a:solidFill>
                  <a:srgbClr val="00FF00"/>
                </a:solidFill>
                <a:latin typeface="Courier New" pitchFamily="49"/>
                <a:cs typeface="Courier New" pitchFamily="49"/>
              </a:rPr>
              <a:t> mocks that simulate edge / error cases</a:t>
            </a:r>
          </a:p>
          <a:p>
            <a:pPr lvl="1">
              <a:buFont typeface="Courier New" pitchFamily="49"/>
              <a:buChar char="_"/>
            </a:pPr>
            <a:r>
              <a:rPr lang="nl-NL">
                <a:solidFill>
                  <a:srgbClr val="00FF00"/>
                </a:solidFill>
                <a:latin typeface="Courier New" pitchFamily="49"/>
                <a:cs typeface="Courier New" pitchFamily="49"/>
              </a:rPr>
              <a:t>You can choose between Java, JSON or do both</a:t>
            </a:r>
          </a:p>
          <a:p>
            <a:pPr lvl="1">
              <a:buFont typeface="Courier New" pitchFamily="49"/>
              <a:buChar char="_"/>
            </a:pPr>
            <a:r>
              <a:rPr lang="nl-NL">
                <a:solidFill>
                  <a:srgbClr val="00FF00"/>
                </a:solidFill>
                <a:latin typeface="Courier New" pitchFamily="49"/>
                <a:cs typeface="Courier New" pitchFamily="49"/>
              </a:rPr>
              <a:t>Use the appropriate request matcher strategy</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tests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364485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Statefulness</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Sometimes, you want to simulate stateful behaviour</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Shopping cart (empty / full)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Database (data present / not present)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Order in which requests arrive is significant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Stateful mocks in WireMock</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lstStyle/>
          <a:p>
            <a:pPr lvl="0">
              <a:buFont typeface="Courier New" pitchFamily="49"/>
              <a:buChar char="_"/>
            </a:pPr>
            <a:r>
              <a:rPr lang="nl-NL" dirty="0" err="1">
                <a:solidFill>
                  <a:srgbClr val="00FF00"/>
                </a:solidFill>
                <a:latin typeface="Courier New" pitchFamily="49"/>
                <a:cs typeface="Courier New" pitchFamily="49"/>
              </a:rPr>
              <a:t>Supported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concept of a Scenario</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Essentially</a:t>
            </a:r>
            <a:r>
              <a:rPr lang="nl-NL" dirty="0">
                <a:solidFill>
                  <a:srgbClr val="00FF00"/>
                </a:solidFill>
                <a:latin typeface="Courier New" pitchFamily="49"/>
                <a:cs typeface="Courier New" pitchFamily="49"/>
              </a:rPr>
              <a:t> a </a:t>
            </a:r>
            <a:r>
              <a:rPr lang="nl-NL" dirty="0" err="1">
                <a:solidFill>
                  <a:srgbClr val="00FF00"/>
                </a:solidFill>
                <a:latin typeface="Courier New" pitchFamily="49"/>
                <a:cs typeface="Courier New" pitchFamily="49"/>
              </a:rPr>
              <a:t>finite</a:t>
            </a:r>
            <a:r>
              <a:rPr lang="nl-NL" dirty="0">
                <a:solidFill>
                  <a:srgbClr val="00FF00"/>
                </a:solidFill>
                <a:latin typeface="Courier New" pitchFamily="49"/>
                <a:cs typeface="Courier New" pitchFamily="49"/>
              </a:rPr>
              <a:t> state machine (FSM)</a:t>
            </a:r>
          </a:p>
          <a:p>
            <a:pPr lvl="1">
              <a:buFont typeface="Courier New" pitchFamily="49"/>
              <a:buChar char="_"/>
            </a:pPr>
            <a:r>
              <a:rPr lang="nl-NL" dirty="0" err="1">
                <a:solidFill>
                  <a:srgbClr val="00FF00"/>
                </a:solidFill>
                <a:latin typeface="Courier New" pitchFamily="49"/>
                <a:cs typeface="Courier New" pitchFamily="49"/>
              </a:rPr>
              <a:t>States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state </a:t>
            </a:r>
            <a:r>
              <a:rPr lang="nl-NL" dirty="0" err="1">
                <a:solidFill>
                  <a:srgbClr val="00FF00"/>
                </a:solidFill>
                <a:latin typeface="Courier New" pitchFamily="49"/>
                <a:cs typeface="Courier New" pitchFamily="49"/>
              </a:rPr>
              <a:t>transitions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Combination of </a:t>
            </a:r>
            <a:r>
              <a:rPr lang="nl-NL" dirty="0" err="1">
                <a:solidFill>
                  <a:srgbClr val="00FF00"/>
                </a:solidFill>
                <a:latin typeface="Courier New" pitchFamily="49"/>
                <a:cs typeface="Courier New" pitchFamily="49"/>
              </a:rPr>
              <a:t>current</a:t>
            </a:r>
            <a:r>
              <a:rPr lang="nl-NL" dirty="0">
                <a:solidFill>
                  <a:srgbClr val="00FF00"/>
                </a:solidFill>
                <a:latin typeface="Courier New" pitchFamily="49"/>
                <a:cs typeface="Courier New" pitchFamily="49"/>
              </a:rPr>
              <a:t> state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incoming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determines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 </a:t>
            </a:r>
            <a:r>
              <a:rPr lang="nl-NL" dirty="0" err="1">
                <a:solidFill>
                  <a:srgbClr val="00FF00"/>
                </a:solidFill>
                <a:latin typeface="Courier New" pitchFamily="49"/>
                <a:cs typeface="Courier New" pitchFamily="49"/>
              </a:rPr>
              <a:t>being</a:t>
            </a:r>
            <a:r>
              <a:rPr lang="nl-NL" dirty="0">
                <a:solidFill>
                  <a:srgbClr val="00FF00"/>
                </a:solidFill>
                <a:latin typeface="Courier New" pitchFamily="49"/>
                <a:cs typeface="Courier New" pitchFamily="49"/>
              </a:rPr>
              <a:t> sent</a:t>
            </a:r>
          </a:p>
          <a:p>
            <a:pPr lvl="1">
              <a:buFont typeface="Courier New" pitchFamily="49"/>
              <a:buChar char="_"/>
            </a:pPr>
            <a:r>
              <a:rPr lang="nl-NL" dirty="0" err="1">
                <a:solidFill>
                  <a:srgbClr val="00FF00"/>
                </a:solidFill>
                <a:latin typeface="Courier New" pitchFamily="49"/>
                <a:cs typeface="Courier New" pitchFamily="49"/>
              </a:rPr>
              <a:t>Before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now</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was </a:t>
            </a:r>
            <a:r>
              <a:rPr lang="nl-NL" dirty="0" err="1">
                <a:solidFill>
                  <a:srgbClr val="00FF00"/>
                </a:solidFill>
                <a:latin typeface="Courier New" pitchFamily="49"/>
                <a:cs typeface="Courier New" pitchFamily="49"/>
              </a:rPr>
              <a:t>only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incoming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570159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C673-24F3-4F41-AE2D-E646348CD047}"/>
              </a:ext>
            </a:extLst>
          </p:cNvPr>
          <p:cNvSpPr txBox="1">
            <a:spLocks noGrp="1"/>
          </p:cNvSpPr>
          <p:nvPr>
            <p:ph type="title"/>
          </p:nvPr>
        </p:nvSpPr>
        <p:spPr>
          <a:xfrm>
            <a:off x="838203" y="365129"/>
            <a:ext cx="11254480" cy="1325559"/>
          </a:xfrm>
        </p:spPr>
        <p:txBody>
          <a:bodyPr/>
          <a:lstStyle/>
          <a:p>
            <a:pPr lvl="0"/>
            <a:r>
              <a:rPr lang="nl-NL">
                <a:solidFill>
                  <a:srgbClr val="00FF00"/>
                </a:solidFill>
                <a:latin typeface="Courier New" pitchFamily="49"/>
                <a:cs typeface="Courier New" pitchFamily="49"/>
              </a:rPr>
              <a:t>Stateful mocks: an example (Java)</a:t>
            </a:r>
          </a:p>
        </p:txBody>
      </p:sp>
      <p:sp>
        <p:nvSpPr>
          <p:cNvPr id="3" name="Content Placeholder 2">
            <a:extLst>
              <a:ext uri="{FF2B5EF4-FFF2-40B4-BE49-F238E27FC236}">
                <a16:creationId xmlns:a16="http://schemas.microsoft.com/office/drawing/2014/main" id="{325E9389-73E7-4E18-B176-8DCF341E2EBE}"/>
              </a:ext>
            </a:extLst>
          </p:cNvPr>
          <p:cNvSpPr txBox="1">
            <a:spLocks noGrp="1"/>
          </p:cNvSpPr>
          <p:nvPr>
            <p:ph idx="1"/>
          </p:nvPr>
        </p:nvSpPr>
        <p:spPr/>
        <p:txBody>
          <a:bodyPr/>
          <a:lstStyle/>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C2045F39-3E3C-4B10-8B73-257F6D872DFF}"/>
              </a:ext>
            </a:extLst>
          </p:cNvPr>
          <p:cNvPicPr>
            <a:picLocks noChangeAspect="1"/>
          </p:cNvPicPr>
          <p:nvPr/>
        </p:nvPicPr>
        <p:blipFill>
          <a:blip r:embed="rId2"/>
          <a:stretch>
            <a:fillRect/>
          </a:stretch>
        </p:blipFill>
        <p:spPr>
          <a:xfrm>
            <a:off x="838203" y="1321399"/>
            <a:ext cx="8832006" cy="5359792"/>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96E2-8487-40E4-9D62-6C96BEBB50C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Problems in test environments</a:t>
            </a:r>
          </a:p>
        </p:txBody>
      </p:sp>
      <p:sp>
        <p:nvSpPr>
          <p:cNvPr id="3" name="Content Placeholder 2">
            <a:extLst>
              <a:ext uri="{FF2B5EF4-FFF2-40B4-BE49-F238E27FC236}">
                <a16:creationId xmlns:a16="http://schemas.microsoft.com/office/drawing/2014/main" id="{7249E915-0873-4C45-93B5-1E565DD14674}"/>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Systems are constructed out of of many different components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Not all of these components are always available for testing </a:t>
            </a:r>
          </a:p>
          <a:p>
            <a:pPr lvl="1">
              <a:buFont typeface="Courier New" pitchFamily="49"/>
              <a:buChar char="_"/>
            </a:pPr>
            <a:r>
              <a:rPr lang="nl-NL">
                <a:solidFill>
                  <a:srgbClr val="00FF00"/>
                </a:solidFill>
                <a:latin typeface="Courier New" pitchFamily="49"/>
                <a:cs typeface="Courier New" pitchFamily="49"/>
              </a:rPr>
              <a:t>Parallel development</a:t>
            </a:r>
          </a:p>
          <a:p>
            <a:pPr lvl="1">
              <a:buFont typeface="Courier New" pitchFamily="49"/>
              <a:buChar char="_"/>
            </a:pPr>
            <a:r>
              <a:rPr lang="nl-NL">
                <a:solidFill>
                  <a:srgbClr val="00FF00"/>
                </a:solidFill>
                <a:latin typeface="Courier New" pitchFamily="49"/>
                <a:cs typeface="Courier New" pitchFamily="49"/>
              </a:rPr>
              <a:t>No control over testdata</a:t>
            </a:r>
          </a:p>
          <a:p>
            <a:pPr lvl="1">
              <a:buFont typeface="Courier New" pitchFamily="49"/>
              <a:buChar char="_"/>
            </a:pPr>
            <a:r>
              <a:rPr lang="nl-NL">
                <a:solidFill>
                  <a:srgbClr val="00FF00"/>
                </a:solidFill>
                <a:latin typeface="Courier New" pitchFamily="49"/>
                <a:cs typeface="Courier New" pitchFamily="49"/>
              </a:rPr>
              <a:t>Fees required for using third party component</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E9389-73E7-4E18-B176-8DCF341E2EBE}"/>
              </a:ext>
            </a:extLst>
          </p:cNvPr>
          <p:cNvSpPr txBox="1">
            <a:spLocks noGrp="1"/>
          </p:cNvSpPr>
          <p:nvPr>
            <p:ph idx="1"/>
          </p:nvPr>
        </p:nvSpPr>
        <p:spPr/>
        <p:txBody>
          <a:bodyPr/>
          <a:lstStyle/>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A4A9BD8A-FAAD-451B-B947-E449428381CF}"/>
              </a:ext>
            </a:extLst>
          </p:cNvPr>
          <p:cNvPicPr>
            <a:picLocks noChangeAspect="1"/>
          </p:cNvPicPr>
          <p:nvPr/>
        </p:nvPicPr>
        <p:blipFill>
          <a:blip r:embed="rId2"/>
          <a:stretch>
            <a:fillRect/>
          </a:stretch>
        </p:blipFill>
        <p:spPr>
          <a:xfrm>
            <a:off x="302071" y="0"/>
            <a:ext cx="4894506" cy="6858000"/>
          </a:xfrm>
          <a:prstGeom prst="rect">
            <a:avLst/>
          </a:prstGeom>
        </p:spPr>
      </p:pic>
      <p:pic>
        <p:nvPicPr>
          <p:cNvPr id="8" name="Afbeelding 7">
            <a:extLst>
              <a:ext uri="{FF2B5EF4-FFF2-40B4-BE49-F238E27FC236}">
                <a16:creationId xmlns:a16="http://schemas.microsoft.com/office/drawing/2014/main" id="{9550B868-4D1B-4018-AAEA-0993E2A4B411}"/>
              </a:ext>
            </a:extLst>
          </p:cNvPr>
          <p:cNvPicPr>
            <a:picLocks noChangeAspect="1"/>
          </p:cNvPicPr>
          <p:nvPr/>
        </p:nvPicPr>
        <p:blipFill>
          <a:blip r:embed="rId3"/>
          <a:stretch>
            <a:fillRect/>
          </a:stretch>
        </p:blipFill>
        <p:spPr>
          <a:xfrm>
            <a:off x="5732709" y="1952625"/>
            <a:ext cx="5895975" cy="4905375"/>
          </a:xfrm>
          <a:prstGeom prst="rect">
            <a:avLst/>
          </a:prstGeom>
        </p:spPr>
      </p:pic>
      <p:sp>
        <p:nvSpPr>
          <p:cNvPr id="9" name="Title 1">
            <a:extLst>
              <a:ext uri="{FF2B5EF4-FFF2-40B4-BE49-F238E27FC236}">
                <a16:creationId xmlns:a16="http://schemas.microsoft.com/office/drawing/2014/main" id="{4800308E-8965-4E9C-97A9-26825675FDB7}"/>
              </a:ext>
            </a:extLst>
          </p:cNvPr>
          <p:cNvSpPr txBox="1">
            <a:spLocks noGrp="1"/>
          </p:cNvSpPr>
          <p:nvPr>
            <p:ph type="title"/>
          </p:nvPr>
        </p:nvSpPr>
        <p:spPr>
          <a:xfrm>
            <a:off x="5609689" y="365129"/>
            <a:ext cx="6482993" cy="1325559"/>
          </a:xfrm>
        </p:spPr>
        <p:txBody>
          <a:bodyPr/>
          <a:lstStyle/>
          <a:p>
            <a:pPr lvl="0"/>
            <a:r>
              <a:rPr lang="nl-NL">
                <a:solidFill>
                  <a:srgbClr val="00FF00"/>
                </a:solidFill>
                <a:latin typeface="Courier New" pitchFamily="49"/>
                <a:cs typeface="Courier New" pitchFamily="49"/>
              </a:rPr>
              <a:t>Stateful mocks: an example (JSON)</a:t>
            </a:r>
          </a:p>
        </p:txBody>
      </p:sp>
    </p:spTree>
    <p:extLst>
      <p:ext uri="{BB962C8B-B14F-4D97-AF65-F5344CB8AC3E}">
        <p14:creationId xmlns:p14="http://schemas.microsoft.com/office/powerpoint/2010/main" val="3173302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src/test/java/wiremockexercises/</a:t>
            </a:r>
          </a:p>
          <a:p>
            <a:pPr marL="0" lvl="0" indent="0">
              <a:buNone/>
            </a:pPr>
            <a:r>
              <a:rPr lang="nl-NL">
                <a:solidFill>
                  <a:srgbClr val="00FF00"/>
                </a:solidFill>
                <a:latin typeface="Courier New" pitchFamily="49"/>
                <a:cs typeface="Courier New" pitchFamily="49"/>
              </a:rPr>
              <a:t>WireMockExercises3.</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err="1">
                <a:solidFill>
                  <a:srgbClr val="00FF00"/>
                </a:solidFill>
                <a:latin typeface="Courier New" pitchFamily="49"/>
                <a:cs typeface="Courier New" pitchFamily="49"/>
              </a:rPr>
              <a:t>Create</a:t>
            </a:r>
            <a:r>
              <a:rPr lang="nl-NL">
                <a:solidFill>
                  <a:srgbClr val="00FF00"/>
                </a:solidFill>
                <a:latin typeface="Courier New" pitchFamily="49"/>
                <a:cs typeface="Courier New" pitchFamily="49"/>
              </a:rPr>
              <a:t> a stateful mock that exerts the described behaviour</a:t>
            </a:r>
          </a:p>
          <a:p>
            <a:pPr lvl="1">
              <a:buFont typeface="Courier New" pitchFamily="49"/>
              <a:buChar char="_"/>
            </a:pPr>
            <a:r>
              <a:rPr lang="nl-NL">
                <a:solidFill>
                  <a:srgbClr val="00FF00"/>
                </a:solidFill>
                <a:latin typeface="Courier New" pitchFamily="49"/>
                <a:cs typeface="Courier New" pitchFamily="49"/>
              </a:rPr>
              <a:t>You can choose between Java, JSON or do both</a:t>
            </a:r>
          </a:p>
          <a:p>
            <a:pPr lvl="1">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tests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81149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7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p:txBody>
          <a:bodyPr/>
          <a:lstStyle/>
          <a:p>
            <a:pPr lvl="0"/>
            <a:r>
              <a:rPr lang="nl-NL" dirty="0">
                <a:solidFill>
                  <a:srgbClr val="00FF00"/>
                </a:solidFill>
                <a:latin typeface="Courier New" pitchFamily="49"/>
                <a:cs typeface="Courier New" pitchFamily="49"/>
              </a:rPr>
              <a:t>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Often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a:t>
            </a:r>
            <a:r>
              <a:rPr lang="nl-NL" dirty="0">
                <a:solidFill>
                  <a:srgbClr val="00FF00"/>
                </a:solidFill>
                <a:latin typeface="Courier New" pitchFamily="49"/>
                <a:cs typeface="Courier New" pitchFamily="49"/>
              </a:rPr>
              <a:t> want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reuse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elements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from</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a:t>
            </a:r>
          </a:p>
          <a:p>
            <a:pPr lvl="1">
              <a:buFont typeface="Courier New" pitchFamily="49"/>
              <a:buChar char="_"/>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ID header</a:t>
            </a:r>
          </a:p>
          <a:p>
            <a:pPr lvl="1">
              <a:buFont typeface="Courier New" pitchFamily="49"/>
              <a:buChar char="_"/>
            </a:pPr>
            <a:r>
              <a:rPr lang="nl-NL" dirty="0">
                <a:solidFill>
                  <a:srgbClr val="00FF00"/>
                </a:solidFill>
                <a:latin typeface="Courier New" pitchFamily="49"/>
                <a:cs typeface="Courier New" pitchFamily="49"/>
              </a:rPr>
              <a:t>Unique body </a:t>
            </a:r>
            <a:r>
              <a:rPr lang="nl-NL" dirty="0" err="1">
                <a:solidFill>
                  <a:srgbClr val="00FF00"/>
                </a:solidFill>
                <a:latin typeface="Courier New" pitchFamily="49"/>
                <a:cs typeface="Courier New" pitchFamily="49"/>
              </a:rPr>
              <a:t>elements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client</a:t>
            </a:r>
            <a:r>
              <a:rPr lang="nl-NL" dirty="0">
                <a:solidFill>
                  <a:srgbClr val="00FF00"/>
                </a:solidFill>
                <a:latin typeface="Courier New" pitchFamily="49"/>
                <a:cs typeface="Courier New" pitchFamily="49"/>
              </a:rPr>
              <a:t> ID, etc.)</a:t>
            </a:r>
          </a:p>
          <a:p>
            <a:pPr lvl="1">
              <a:buFont typeface="Courier New" pitchFamily="49"/>
              <a:buChar char="_"/>
            </a:pPr>
            <a:r>
              <a:rPr lang="nl-NL" dirty="0">
                <a:solidFill>
                  <a:srgbClr val="00FF00"/>
                </a:solidFill>
                <a:latin typeface="Courier New" pitchFamily="49"/>
                <a:cs typeface="Courier New" pitchFamily="49"/>
              </a:rPr>
              <a:t>Cookie </a:t>
            </a:r>
            <a:r>
              <a:rPr lang="nl-NL" dirty="0" err="1">
                <a:solidFill>
                  <a:srgbClr val="00FF00"/>
                </a:solidFill>
                <a:latin typeface="Courier New" pitchFamily="49"/>
                <a:cs typeface="Courier New" pitchFamily="49"/>
              </a:rPr>
              <a:t>values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WireMock</a:t>
            </a:r>
            <a:r>
              <a:rPr lang="nl-NL" dirty="0">
                <a:solidFill>
                  <a:srgbClr val="00FF00"/>
                </a:solidFill>
                <a:latin typeface="Courier New" pitchFamily="49"/>
                <a:cs typeface="Courier New" pitchFamily="49"/>
              </a:rPr>
              <a:t> supports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response templating</a:t>
            </a: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p:txBody>
          <a:bodyPr/>
          <a:lstStyle/>
          <a:p>
            <a:pPr lvl="0"/>
            <a:r>
              <a:rPr lang="nl-NL" dirty="0">
                <a:solidFill>
                  <a:srgbClr val="00FF00"/>
                </a:solidFill>
                <a:latin typeface="Courier New" pitchFamily="49"/>
                <a:cs typeface="Courier New" pitchFamily="49"/>
              </a:rPr>
              <a:t>Setup 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a:solidFill>
                  <a:srgbClr val="00FF00"/>
                </a:solidFill>
                <a:latin typeface="Courier New" pitchFamily="49"/>
                <a:cs typeface="Courier New" pitchFamily="49"/>
              </a:rPr>
              <a:t>In code: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JUnit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rule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Global == </a:t>
            </a:r>
            <a:r>
              <a:rPr lang="nl-NL" dirty="0" err="1">
                <a:solidFill>
                  <a:srgbClr val="00FF00"/>
                </a:solidFill>
                <a:latin typeface="Courier New" pitchFamily="49"/>
                <a:cs typeface="Courier New" pitchFamily="49"/>
              </a:rPr>
              <a:t>false</a:t>
            </a:r>
            <a:r>
              <a:rPr lang="nl-NL" dirty="0">
                <a:solidFill>
                  <a:srgbClr val="00FF00"/>
                </a:solidFill>
                <a:latin typeface="Courier New" pitchFamily="49"/>
                <a:cs typeface="Courier New" pitchFamily="49"/>
              </a:rPr>
              <a:t>: response templating </a:t>
            </a:r>
            <a:r>
              <a:rPr lang="nl-NL" dirty="0" err="1">
                <a:solidFill>
                  <a:srgbClr val="00FF00"/>
                </a:solidFill>
                <a:latin typeface="Courier New" pitchFamily="49"/>
                <a:cs typeface="Courier New" pitchFamily="49"/>
              </a:rPr>
              <a:t>transformer</a:t>
            </a:r>
            <a:r>
              <a:rPr lang="nl-NL" dirty="0">
                <a:solidFill>
                  <a:srgbClr val="00FF00"/>
                </a:solidFill>
                <a:latin typeface="Courier New" pitchFamily="49"/>
                <a:cs typeface="Courier New" pitchFamily="49"/>
              </a:rPr>
              <a:t> has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enabled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individual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77A9304E-0918-4E30-A387-C113ED0B5AEF}"/>
              </a:ext>
            </a:extLst>
          </p:cNvPr>
          <p:cNvPicPr>
            <a:picLocks noChangeAspect="1"/>
          </p:cNvPicPr>
          <p:nvPr/>
        </p:nvPicPr>
        <p:blipFill>
          <a:blip r:embed="rId2"/>
          <a:stretch>
            <a:fillRect/>
          </a:stretch>
        </p:blipFill>
        <p:spPr>
          <a:xfrm>
            <a:off x="838203" y="2586989"/>
            <a:ext cx="8444865" cy="1527017"/>
          </a:xfrm>
          <a:prstGeom prst="rect">
            <a:avLst/>
          </a:prstGeom>
        </p:spPr>
      </p:pic>
    </p:spTree>
    <p:extLst>
      <p:ext uri="{BB962C8B-B14F-4D97-AF65-F5344CB8AC3E}">
        <p14:creationId xmlns:p14="http://schemas.microsoft.com/office/powerpoint/2010/main" val="2954608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Enable</a:t>
            </a:r>
            <a:r>
              <a:rPr lang="nl-NL" dirty="0">
                <a:solidFill>
                  <a:srgbClr val="00FF00"/>
                </a:solidFill>
                <a:latin typeface="Courier New" pitchFamily="49"/>
                <a:cs typeface="Courier New" pitchFamily="49"/>
              </a:rPr>
              <a:t>/</a:t>
            </a:r>
            <a:r>
              <a:rPr lang="nl-NL" dirty="0" err="1">
                <a:solidFill>
                  <a:srgbClr val="00FF00"/>
                </a:solidFill>
                <a:latin typeface="Courier New" pitchFamily="49"/>
                <a:cs typeface="Courier New" pitchFamily="49"/>
              </a:rPr>
              <a:t>apply</a:t>
            </a:r>
            <a:r>
              <a:rPr lang="nl-NL" dirty="0">
                <a:solidFill>
                  <a:srgbClr val="00FF00"/>
                </a:solidFill>
                <a:latin typeface="Courier New" pitchFamily="49"/>
                <a:cs typeface="Courier New" pitchFamily="49"/>
              </a:rPr>
              <a:t> 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template </a:t>
            </a:r>
            <a:r>
              <a:rPr lang="nl-NL" dirty="0" err="1">
                <a:solidFill>
                  <a:srgbClr val="00FF00"/>
                </a:solidFill>
                <a:latin typeface="Courier New" pitchFamily="49"/>
                <a:cs typeface="Courier New" pitchFamily="49"/>
              </a:rPr>
              <a:t>reads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HTTP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method</a:t>
            </a:r>
            <a:r>
              <a:rPr lang="nl-NL" dirty="0">
                <a:solidFill>
                  <a:srgbClr val="00FF00"/>
                </a:solidFill>
                <a:latin typeface="Courier New" pitchFamily="49"/>
                <a:cs typeface="Courier New" pitchFamily="49"/>
              </a:rPr>
              <a:t> (GET/POST/PUT/…)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returns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as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 body</a:t>
            </a:r>
          </a:p>
        </p:txBody>
      </p:sp>
      <p:pic>
        <p:nvPicPr>
          <p:cNvPr id="5" name="Picture 4">
            <a:extLst>
              <a:ext uri="{FF2B5EF4-FFF2-40B4-BE49-F238E27FC236}">
                <a16:creationId xmlns:a16="http://schemas.microsoft.com/office/drawing/2014/main" id="{62611F27-36F5-4482-8FCD-561704760E54}"/>
              </a:ext>
            </a:extLst>
          </p:cNvPr>
          <p:cNvPicPr>
            <a:picLocks noChangeAspect="1"/>
          </p:cNvPicPr>
          <p:nvPr/>
        </p:nvPicPr>
        <p:blipFill>
          <a:blip r:embed="rId2"/>
          <a:stretch>
            <a:fillRect/>
          </a:stretch>
        </p:blipFill>
        <p:spPr>
          <a:xfrm>
            <a:off x="1170023" y="3279457"/>
            <a:ext cx="9851953" cy="3032445"/>
          </a:xfrm>
          <a:prstGeom prst="rect">
            <a:avLst/>
          </a:prstGeom>
        </p:spPr>
      </p:pic>
    </p:spTree>
    <p:extLst>
      <p:ext uri="{BB962C8B-B14F-4D97-AF65-F5344CB8AC3E}">
        <p14:creationId xmlns:p14="http://schemas.microsoft.com/office/powerpoint/2010/main" val="1723953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237840" cy="4764016"/>
          </a:xfrm>
        </p:spPr>
        <p:txBody>
          <a:bodyPr>
            <a:normAutofit/>
          </a:bodyPr>
          <a:lstStyle/>
          <a:p>
            <a:pPr lvl="0">
              <a:buFont typeface="Courier New" pitchFamily="49"/>
              <a:buChar char="_"/>
            </a:pPr>
            <a:r>
              <a:rPr lang="nl-NL" dirty="0" err="1">
                <a:solidFill>
                  <a:srgbClr val="00FF00"/>
                </a:solidFill>
                <a:latin typeface="Courier New" pitchFamily="49"/>
                <a:cs typeface="Courier New" pitchFamily="49"/>
              </a:rPr>
              <a:t>Many</a:t>
            </a:r>
            <a:r>
              <a:rPr lang="nl-NL" dirty="0">
                <a:solidFill>
                  <a:srgbClr val="00FF00"/>
                </a:solidFill>
                <a:latin typeface="Courier New" pitchFamily="49"/>
                <a:cs typeface="Courier New" pitchFamily="49"/>
              </a:rPr>
              <a:t> different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use</a:t>
            </a:r>
            <a:endParaRPr lang="nl-NL" dirty="0">
              <a:solidFill>
                <a:srgbClr val="00FF00"/>
              </a:solidFill>
              <a:latin typeface="Courier New" pitchFamily="49"/>
              <a:cs typeface="Courier New" pitchFamily="49"/>
            </a:endParaRPr>
          </a:p>
          <a:p>
            <a:pPr lvl="1">
              <a:buFont typeface="Courier New" pitchFamily="49"/>
              <a:buChar char="_"/>
            </a:pPr>
            <a:r>
              <a:rPr lang="nl-NL" dirty="0" err="1">
                <a:solidFill>
                  <a:srgbClr val="00FF00"/>
                </a:solidFill>
                <a:latin typeface="Courier New" pitchFamily="49"/>
                <a:cs typeface="Courier New" pitchFamily="49"/>
              </a:rPr>
              <a:t>request.requestLine.method</a:t>
            </a:r>
            <a:r>
              <a:rPr lang="nl-NL" dirty="0">
                <a:solidFill>
                  <a:srgbClr val="00FF00"/>
                </a:solidFill>
                <a:latin typeface="Courier New" pitchFamily="49"/>
                <a:cs typeface="Courier New" pitchFamily="49"/>
              </a:rPr>
              <a:t> 	: HTTP </a:t>
            </a:r>
            <a:r>
              <a:rPr lang="nl-NL" dirty="0" err="1">
                <a:solidFill>
                  <a:srgbClr val="00FF00"/>
                </a:solidFill>
                <a:latin typeface="Courier New" pitchFamily="49"/>
                <a:cs typeface="Courier New" pitchFamily="49"/>
              </a:rPr>
              <a:t>method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example</a:t>
            </a:r>
            <a:r>
              <a:rPr lang="nl-NL" dirty="0">
                <a:solidFill>
                  <a:srgbClr val="00FF00"/>
                </a:solidFill>
                <a:latin typeface="Courier New" pitchFamily="49"/>
                <a:cs typeface="Courier New" pitchFamily="49"/>
              </a:rPr>
              <a:t>)</a:t>
            </a:r>
          </a:p>
          <a:p>
            <a:pPr lvl="1">
              <a:buFont typeface="Courier New" pitchFamily="49"/>
              <a:buChar char="_"/>
            </a:pPr>
            <a:r>
              <a:rPr lang="nl-NL" dirty="0" err="1">
                <a:solidFill>
                  <a:srgbClr val="00FF00"/>
                </a:solidFill>
                <a:latin typeface="Courier New" pitchFamily="49"/>
                <a:cs typeface="Courier New" pitchFamily="49"/>
              </a:rPr>
              <a:t>request.requestLine.path</a:t>
            </a:r>
            <a:r>
              <a:rPr lang="nl-NL" dirty="0">
                <a:solidFill>
                  <a:srgbClr val="00FF00"/>
                </a:solidFill>
                <a:latin typeface="Courier New" pitchFamily="49"/>
                <a:cs typeface="Courier New" pitchFamily="49"/>
              </a:rPr>
              <a:t>.[&lt;n&gt;] 	: </a:t>
            </a:r>
            <a:r>
              <a:rPr lang="nl-NL" dirty="0" err="1">
                <a:solidFill>
                  <a:srgbClr val="00FF00"/>
                </a:solidFill>
                <a:latin typeface="Courier New" pitchFamily="49"/>
                <a:cs typeface="Courier New" pitchFamily="49"/>
              </a:rPr>
              <a:t>n</a:t>
            </a:r>
            <a:r>
              <a:rPr lang="nl-NL" baseline="30000" dirty="0" err="1">
                <a:solidFill>
                  <a:srgbClr val="00FF00"/>
                </a:solidFill>
                <a:latin typeface="Courier New" pitchFamily="49"/>
                <a:cs typeface="Courier New" pitchFamily="49"/>
              </a:rPr>
              <a:t>th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path</a:t>
            </a:r>
            <a:r>
              <a:rPr lang="nl-NL" dirty="0">
                <a:solidFill>
                  <a:srgbClr val="00FF00"/>
                </a:solidFill>
                <a:latin typeface="Courier New" pitchFamily="49"/>
                <a:cs typeface="Courier New" pitchFamily="49"/>
              </a:rPr>
              <a:t> segment</a:t>
            </a:r>
          </a:p>
          <a:p>
            <a:pPr lvl="1">
              <a:buFont typeface="Courier New" pitchFamily="49"/>
              <a:buChar char="_"/>
            </a:pPr>
            <a:r>
              <a:rPr lang="nl-NL" dirty="0" err="1">
                <a:solidFill>
                  <a:srgbClr val="00FF00"/>
                </a:solidFill>
                <a:latin typeface="Courier New" pitchFamily="49"/>
                <a:cs typeface="Courier New" pitchFamily="49"/>
              </a:rPr>
              <a:t>request.requestLine.scheme</a:t>
            </a:r>
            <a:r>
              <a:rPr lang="nl-NL" dirty="0">
                <a:solidFill>
                  <a:srgbClr val="00FF00"/>
                </a:solidFill>
                <a:latin typeface="Courier New" pitchFamily="49"/>
                <a:cs typeface="Courier New" pitchFamily="49"/>
              </a:rPr>
              <a:t> 	: protocol (e.g. HTTPS)</a:t>
            </a:r>
          </a:p>
          <a:p>
            <a:pPr lvl="1">
              <a:buFont typeface="Courier New" pitchFamily="49"/>
              <a:buChar char="_"/>
            </a:pPr>
            <a:r>
              <a:rPr lang="nl-NL" dirty="0">
                <a:solidFill>
                  <a:srgbClr val="00FF00"/>
                </a:solidFill>
                <a:latin typeface="Courier New" pitchFamily="49"/>
                <a:cs typeface="Courier New" pitchFamily="49"/>
              </a:rPr>
              <a:t>…</a:t>
            </a:r>
          </a:p>
          <a:p>
            <a:pPr lvl="1">
              <a:buFont typeface="Courier New" pitchFamily="49"/>
              <a:buChar char="_"/>
            </a:pPr>
            <a:endParaRPr lang="nl-NL" dirty="0">
              <a:solidFill>
                <a:srgbClr val="00FF00"/>
              </a:solidFill>
              <a:latin typeface="Courier New" pitchFamily="49"/>
              <a:cs typeface="Courier New" pitchFamily="49"/>
            </a:endParaRPr>
          </a:p>
          <a:p>
            <a:pPr>
              <a:buFont typeface="Courier New" pitchFamily="49"/>
              <a:buChar char="_"/>
            </a:pPr>
            <a:r>
              <a:rPr lang="nl-NL" dirty="0" err="1">
                <a:solidFill>
                  <a:srgbClr val="00FF00"/>
                </a:solidFill>
                <a:latin typeface="Courier New" pitchFamily="49"/>
                <a:cs typeface="Courier New" pitchFamily="49"/>
              </a:rPr>
              <a:t>All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listed</a:t>
            </a:r>
            <a:r>
              <a:rPr lang="nl-NL" dirty="0">
                <a:solidFill>
                  <a:srgbClr val="00FF00"/>
                </a:solidFill>
                <a:latin typeface="Courier New" pitchFamily="49"/>
                <a:cs typeface="Courier New" pitchFamily="49"/>
              </a:rPr>
              <a:t> at</a:t>
            </a:r>
          </a:p>
          <a:p>
            <a:pPr>
              <a:buFont typeface="Courier New" pitchFamily="49"/>
              <a:buChar char="_"/>
            </a:pPr>
            <a:endParaRPr lang="nl-NL" dirty="0">
              <a:solidFill>
                <a:srgbClr val="00FF00"/>
              </a:solidFill>
              <a:latin typeface="Courier New" pitchFamily="49"/>
              <a:cs typeface="Courier New" pitchFamily="49"/>
            </a:endParaRPr>
          </a:p>
          <a:p>
            <a:pPr marL="0" indent="0">
              <a:buNone/>
            </a:pPr>
            <a:r>
              <a:rPr lang="nl-NL" i="1" dirty="0">
                <a:solidFill>
                  <a:srgbClr val="00FF00"/>
                </a:solidFill>
                <a:latin typeface="Courier New" pitchFamily="49"/>
                <a:cs typeface="Courier New" pitchFamily="49"/>
              </a:rPr>
              <a:t>http://wiremock.org/docs/response-templating/</a:t>
            </a:r>
          </a:p>
        </p:txBody>
      </p:sp>
    </p:spTree>
    <p:extLst>
      <p:ext uri="{BB962C8B-B14F-4D97-AF65-F5344CB8AC3E}">
        <p14:creationId xmlns:p14="http://schemas.microsoft.com/office/powerpoint/2010/main" val="1275183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cont’d</a:t>
            </a:r>
            <a:r>
              <a:rPr lang="nl-NL" dirty="0">
                <a:solidFill>
                  <a:srgbClr val="00FF00"/>
                </a:solidFill>
                <a:latin typeface="Courier New" pitchFamily="49"/>
                <a:cs typeface="Courier New" pitchFamily="49"/>
              </a:rPr>
              <a:t>)</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2" y="1825627"/>
            <a:ext cx="11353797" cy="4764016"/>
          </a:xfrm>
        </p:spPr>
        <p:txBody>
          <a:bodyPr>
            <a:normAutofit/>
          </a:bodyPr>
          <a:lstStyle/>
          <a:p>
            <a:pPr lvl="0">
              <a:buFont typeface="Courier New" pitchFamily="49"/>
              <a:buChar char="_"/>
            </a:pPr>
            <a:r>
              <a:rPr lang="nl-NL" dirty="0" err="1">
                <a:solidFill>
                  <a:srgbClr val="00FF00"/>
                </a:solidFill>
                <a:latin typeface="Courier New" pitchFamily="49"/>
                <a:cs typeface="Courier New" pitchFamily="49"/>
              </a:rPr>
              <a:t>Extracting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reusing</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elements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In case of a JSON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a:t>
            </a:r>
          </a:p>
          <a:p>
            <a:pPr>
              <a:buFont typeface="Courier New" pitchFamily="49"/>
              <a:buChar char="_"/>
            </a:pPr>
            <a:endParaRPr lang="nl-NL" i="1" dirty="0">
              <a:solidFill>
                <a:srgbClr val="00FF00"/>
              </a:solidFill>
              <a:latin typeface="Courier New" pitchFamily="49"/>
              <a:cs typeface="Courier New" pitchFamily="49"/>
            </a:endParaRPr>
          </a:p>
          <a:p>
            <a:pPr marL="0" indent="0">
              <a:buNone/>
            </a:pPr>
            <a:r>
              <a:rPr lang="nl-NL" i="1" dirty="0">
                <a:solidFill>
                  <a:srgbClr val="00FF00"/>
                </a:solidFill>
                <a:latin typeface="Courier New" pitchFamily="49"/>
                <a:cs typeface="Courier New" pitchFamily="49"/>
              </a:rPr>
              <a:t>{{</a:t>
            </a:r>
            <a:r>
              <a:rPr lang="nl-NL" i="1" dirty="0" err="1">
                <a:solidFill>
                  <a:srgbClr val="00FF00"/>
                </a:solidFill>
                <a:latin typeface="Courier New" pitchFamily="49"/>
                <a:cs typeface="Courier New" pitchFamily="49"/>
              </a:rPr>
              <a:t>jsonPath</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request.body</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path.to.element</a:t>
            </a:r>
            <a:r>
              <a:rPr lang="nl-NL" i="1" dirty="0">
                <a:solidFill>
                  <a:srgbClr val="00FF00"/>
                </a:solidFill>
                <a:latin typeface="Courier New" pitchFamily="49"/>
                <a:cs typeface="Courier New" pitchFamily="49"/>
              </a:rPr>
              <a: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In case of </a:t>
            </a:r>
            <a:r>
              <a:rPr lang="nl-NL" dirty="0" err="1">
                <a:solidFill>
                  <a:srgbClr val="00FF00"/>
                </a:solidFill>
                <a:latin typeface="Courier New" pitchFamily="49"/>
                <a:cs typeface="Courier New" pitchFamily="49"/>
              </a:rPr>
              <a:t>an</a:t>
            </a:r>
            <a:r>
              <a:rPr lang="nl-NL" dirty="0">
                <a:solidFill>
                  <a:srgbClr val="00FF00"/>
                </a:solidFill>
                <a:latin typeface="Courier New" pitchFamily="49"/>
                <a:cs typeface="Courier New" pitchFamily="49"/>
              </a:rPr>
              <a:t> XML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 </a:t>
            </a:r>
          </a:p>
          <a:p>
            <a:pPr marL="0" lvl="0" indent="0">
              <a:buNone/>
            </a:pPr>
            <a:endParaRPr lang="nl-NL" dirty="0">
              <a:solidFill>
                <a:srgbClr val="00FF00"/>
              </a:solidFill>
              <a:latin typeface="Courier New" pitchFamily="49"/>
              <a:cs typeface="Courier New" pitchFamily="49"/>
            </a:endParaRPr>
          </a:p>
          <a:p>
            <a:pPr marL="0" indent="0">
              <a:buNone/>
            </a:pPr>
            <a:r>
              <a:rPr lang="nl-NL" i="1" dirty="0">
                <a:solidFill>
                  <a:srgbClr val="00FF00"/>
                </a:solidFill>
                <a:latin typeface="Courier New" pitchFamily="49"/>
                <a:cs typeface="Courier New" pitchFamily="49"/>
              </a:rPr>
              <a:t>{{</a:t>
            </a:r>
            <a:r>
              <a:rPr lang="nl-NL" i="1" dirty="0" err="1">
                <a:solidFill>
                  <a:srgbClr val="00FF00"/>
                </a:solidFill>
                <a:latin typeface="Courier New" pitchFamily="49"/>
                <a:cs typeface="Courier New" pitchFamily="49"/>
              </a:rPr>
              <a:t>xPath</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request.body</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path</a:t>
            </a:r>
            <a:r>
              <a:rPr lang="nl-NL" i="1" dirty="0">
                <a:solidFill>
                  <a:srgbClr val="00FF00"/>
                </a:solidFill>
                <a:latin typeface="Courier New" pitchFamily="49"/>
                <a:cs typeface="Courier New" pitchFamily="49"/>
              </a:rPr>
              <a:t>/</a:t>
            </a:r>
            <a:r>
              <a:rPr lang="nl-NL" i="1" dirty="0" err="1">
                <a:solidFill>
                  <a:srgbClr val="00FF00"/>
                </a:solidFill>
                <a:latin typeface="Courier New" pitchFamily="49"/>
                <a:cs typeface="Courier New" pitchFamily="49"/>
              </a:rPr>
              <a:t>to</a:t>
            </a:r>
            <a:r>
              <a:rPr lang="nl-NL" i="1" dirty="0">
                <a:solidFill>
                  <a:srgbClr val="00FF00"/>
                </a:solidFill>
                <a:latin typeface="Courier New" pitchFamily="49"/>
                <a:cs typeface="Courier New" pitchFamily="49"/>
              </a:rPr>
              <a:t>/element/</a:t>
            </a:r>
            <a:r>
              <a:rPr lang="nl-NL" i="1" dirty="0" err="1">
                <a:solidFill>
                  <a:srgbClr val="00FF00"/>
                </a:solidFill>
                <a:latin typeface="Courier New" pitchFamily="49"/>
                <a:cs typeface="Courier New" pitchFamily="49"/>
              </a:rPr>
              <a:t>text</a:t>
            </a:r>
            <a:r>
              <a:rPr lang="nl-NL" i="1" dirty="0">
                <a:solidFill>
                  <a:srgbClr val="00FF00"/>
                </a:solidFill>
                <a:latin typeface="Courier New" pitchFamily="49"/>
                <a:cs typeface="Courier New" pitchFamily="49"/>
              </a:rPr>
              <a:t>()’}}</a:t>
            </a:r>
            <a:endParaRPr lang="nl-NL" dirty="0">
              <a:solidFill>
                <a:srgbClr val="00FF00"/>
              </a:solidFill>
              <a:latin typeface="Courier New" pitchFamily="49"/>
              <a:cs typeface="Courier New" pitchFamily="49"/>
            </a:endParaRPr>
          </a:p>
          <a:p>
            <a:pPr marL="0" lvl="0" indent="0">
              <a:buNone/>
            </a:pPr>
            <a:endParaRPr lang="nl-NL" i="1" dirty="0">
              <a:solidFill>
                <a:srgbClr val="00FF00"/>
              </a:solidFill>
              <a:latin typeface="Courier New" pitchFamily="49"/>
              <a:cs typeface="Courier New" pitchFamily="49"/>
            </a:endParaRPr>
          </a:p>
          <a:p>
            <a:pPr marL="0" indent="0">
              <a:buNone/>
            </a:pPr>
            <a:endParaRPr lang="nl-NL" i="1"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512208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a:solidFill>
                  <a:srgbClr val="00FF00"/>
                </a:solidFill>
                <a:latin typeface="Courier New" pitchFamily="49"/>
                <a:cs typeface="Courier New" pitchFamily="49"/>
              </a:rPr>
              <a:t>JSON </a:t>
            </a:r>
            <a:r>
              <a:rPr lang="nl-NL" dirty="0" err="1">
                <a:solidFill>
                  <a:srgbClr val="00FF00"/>
                </a:solidFill>
                <a:latin typeface="Courier New" pitchFamily="49"/>
                <a:cs typeface="Courier New" pitchFamily="49"/>
              </a:rPr>
              <a:t>extraction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example</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sent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JSON</a:t>
            </a:r>
          </a:p>
          <a:p>
            <a:pPr marL="0" lvl="0" indent="0">
              <a:buNone/>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a:t>
            </a:r>
            <a:r>
              <a:rPr lang="nl-NL" dirty="0">
                <a:solidFill>
                  <a:srgbClr val="00FF00"/>
                </a:solidFill>
                <a:latin typeface="Courier New" pitchFamily="49"/>
                <a:cs typeface="Courier New" pitchFamily="49"/>
              </a:rPr>
              <a:t> returns a response </a:t>
            </a:r>
            <a:r>
              <a:rPr lang="nl-NL" dirty="0" err="1">
                <a:solidFill>
                  <a:srgbClr val="00FF00"/>
                </a:solidFill>
                <a:latin typeface="Courier New" pitchFamily="49"/>
                <a:cs typeface="Courier New" pitchFamily="49"/>
              </a:rPr>
              <a:t>with</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Pillars</a:t>
            </a:r>
            <a:r>
              <a:rPr lang="nl-NL" dirty="0">
                <a:solidFill>
                  <a:srgbClr val="00FF00"/>
                </a:solidFill>
                <a:latin typeface="Courier New" pitchFamily="49"/>
                <a:cs typeface="Courier New" pitchFamily="49"/>
              </a:rPr>
              <a:t> of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Earth”:</a:t>
            </a:r>
          </a:p>
        </p:txBody>
      </p:sp>
      <p:pic>
        <p:nvPicPr>
          <p:cNvPr id="4" name="Picture 3">
            <a:extLst>
              <a:ext uri="{FF2B5EF4-FFF2-40B4-BE49-F238E27FC236}">
                <a16:creationId xmlns:a16="http://schemas.microsoft.com/office/drawing/2014/main" id="{404CF2BD-5444-418C-A24C-ACB871096235}"/>
              </a:ext>
            </a:extLst>
          </p:cNvPr>
          <p:cNvPicPr>
            <a:picLocks noChangeAspect="1"/>
          </p:cNvPicPr>
          <p:nvPr/>
        </p:nvPicPr>
        <p:blipFill>
          <a:blip r:embed="rId2"/>
          <a:stretch>
            <a:fillRect/>
          </a:stretch>
        </p:blipFill>
        <p:spPr>
          <a:xfrm>
            <a:off x="6096000" y="1885950"/>
            <a:ext cx="4562475" cy="1543050"/>
          </a:xfrm>
          <a:prstGeom prst="rect">
            <a:avLst/>
          </a:prstGeom>
        </p:spPr>
      </p:pic>
      <p:pic>
        <p:nvPicPr>
          <p:cNvPr id="6" name="Picture 5">
            <a:extLst>
              <a:ext uri="{FF2B5EF4-FFF2-40B4-BE49-F238E27FC236}">
                <a16:creationId xmlns:a16="http://schemas.microsoft.com/office/drawing/2014/main" id="{E0F3DE56-2180-450B-B05C-07E1F1F8137D}"/>
              </a:ext>
            </a:extLst>
          </p:cNvPr>
          <p:cNvPicPr>
            <a:picLocks noChangeAspect="1"/>
          </p:cNvPicPr>
          <p:nvPr/>
        </p:nvPicPr>
        <p:blipFill>
          <a:blip r:embed="rId3"/>
          <a:stretch>
            <a:fillRect/>
          </a:stretch>
        </p:blipFill>
        <p:spPr>
          <a:xfrm>
            <a:off x="4200524" y="4513985"/>
            <a:ext cx="7686675" cy="2038350"/>
          </a:xfrm>
          <a:prstGeom prst="rect">
            <a:avLst/>
          </a:prstGeom>
        </p:spPr>
      </p:pic>
    </p:spTree>
    <p:extLst>
      <p:ext uri="{BB962C8B-B14F-4D97-AF65-F5344CB8AC3E}">
        <p14:creationId xmlns:p14="http://schemas.microsoft.com/office/powerpoint/2010/main" val="2801378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F7A7-8F46-421D-9408-39CB0B9BD7A3}"/>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Exercise</a:t>
            </a:r>
            <a:r>
              <a:rPr lang="nl-NL" dirty="0">
                <a:solidFill>
                  <a:srgbClr val="00FF00"/>
                </a:solidFill>
                <a:latin typeface="Courier New" pitchFamily="49"/>
                <a:cs typeface="Courier New" pitchFamily="49"/>
              </a:rPr>
              <a:t> time!</a:t>
            </a:r>
          </a:p>
        </p:txBody>
      </p:sp>
      <p:sp>
        <p:nvSpPr>
          <p:cNvPr id="3" name="Content Placeholder 2">
            <a:extLst>
              <a:ext uri="{FF2B5EF4-FFF2-40B4-BE49-F238E27FC236}">
                <a16:creationId xmlns:a16="http://schemas.microsoft.com/office/drawing/2014/main" id="{BA245958-C0EF-4705-A94E-E62D29009F1C}"/>
              </a:ext>
            </a:extLst>
          </p:cNvPr>
          <p:cNvSpPr txBox="1">
            <a:spLocks noGrp="1"/>
          </p:cNvSpPr>
          <p:nvPr>
            <p:ph idx="1"/>
          </p:nvPr>
        </p:nvSpPr>
        <p:spPr/>
        <p:txBody>
          <a:bodyPr/>
          <a:lstStyle/>
          <a:p>
            <a:pPr lvl="0">
              <a:buFont typeface="Courier New" pitchFamily="49"/>
              <a:buChar char="_"/>
            </a:pPr>
            <a:r>
              <a:rPr lang="nl-NL" dirty="0">
                <a:solidFill>
                  <a:srgbClr val="00FF00"/>
                </a:solidFill>
                <a:latin typeface="Courier New" pitchFamily="49"/>
                <a:cs typeface="Courier New" pitchFamily="49"/>
              </a:rPr>
              <a:t>WireMockExercises5</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Use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templating</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Exercises</a:t>
            </a:r>
            <a:r>
              <a:rPr lang="nl-NL" dirty="0">
                <a:solidFill>
                  <a:srgbClr val="00FF00"/>
                </a:solidFill>
                <a:latin typeface="Courier New" pitchFamily="49"/>
                <a:cs typeface="Courier New" pitchFamily="49"/>
              </a:rPr>
              <a:t> are </a:t>
            </a:r>
            <a:r>
              <a:rPr lang="nl-NL" dirty="0" err="1">
                <a:solidFill>
                  <a:srgbClr val="00FF00"/>
                </a:solidFill>
                <a:latin typeface="Courier New" pitchFamily="49"/>
                <a:cs typeface="Courier New" pitchFamily="49"/>
              </a:rPr>
              <a:t>defined</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comments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tests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507302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p:txBody>
          <a:bodyPr/>
          <a:lstStyle/>
          <a:p>
            <a:pPr lvl="0"/>
            <a:r>
              <a:rPr lang="nl-NL" dirty="0">
                <a:solidFill>
                  <a:srgbClr val="00FF00"/>
                </a:solidFill>
                <a:latin typeface="Courier New" pitchFamily="49"/>
                <a:cs typeface="Courier New" pitchFamily="49"/>
              </a:rPr>
              <a:t>Mock </a:t>
            </a:r>
            <a:r>
              <a:rPr lang="nl-NL" dirty="0" err="1">
                <a:solidFill>
                  <a:srgbClr val="00FF00"/>
                </a:solidFill>
                <a:latin typeface="Courier New" pitchFamily="49"/>
                <a:cs typeface="Courier New" pitchFamily="49"/>
              </a:rPr>
              <a:t>specification</a:t>
            </a:r>
            <a:r>
              <a:rPr lang="nl-NL" dirty="0">
                <a:solidFill>
                  <a:srgbClr val="00FF00"/>
                </a:solidFill>
                <a:latin typeface="Courier New" pitchFamily="49"/>
                <a:cs typeface="Courier New" pitchFamily="49"/>
              </a:rPr>
              <a:t> via JSON</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So</a:t>
            </a:r>
            <a:r>
              <a:rPr lang="nl-NL" dirty="0">
                <a:solidFill>
                  <a:srgbClr val="00FF00"/>
                </a:solidFill>
                <a:latin typeface="Courier New" pitchFamily="49"/>
                <a:cs typeface="Courier New" pitchFamily="49"/>
              </a:rPr>
              <a:t> far, </a:t>
            </a:r>
            <a:r>
              <a:rPr lang="nl-NL" dirty="0" err="1">
                <a:solidFill>
                  <a:srgbClr val="00FF00"/>
                </a:solidFill>
                <a:latin typeface="Courier New" pitchFamily="49"/>
                <a:cs typeface="Courier New" pitchFamily="49"/>
              </a:rPr>
              <a:t>we’ve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only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specified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mock</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behaviour</a:t>
            </a:r>
            <a:r>
              <a:rPr lang="nl-NL" dirty="0">
                <a:solidFill>
                  <a:srgbClr val="00FF00"/>
                </a:solidFill>
                <a:latin typeface="Courier New" pitchFamily="49"/>
                <a:cs typeface="Courier New" pitchFamily="49"/>
              </a:rPr>
              <a:t> in Java code</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Mocks live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duration</a:t>
            </a:r>
            <a:r>
              <a:rPr lang="nl-NL" dirty="0">
                <a:solidFill>
                  <a:srgbClr val="00FF00"/>
                </a:solidFill>
                <a:latin typeface="Courier New" pitchFamily="49"/>
                <a:cs typeface="Courier New" pitchFamily="49"/>
              </a:rPr>
              <a:t> of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test run</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Want </a:t>
            </a:r>
            <a:r>
              <a:rPr lang="nl-NL" dirty="0" err="1">
                <a:solidFill>
                  <a:srgbClr val="00FF00"/>
                </a:solidFill>
                <a:latin typeface="Courier New" pitchFamily="49"/>
                <a:cs typeface="Courier New" pitchFamily="49"/>
              </a:rPr>
              <a:t>longer</a:t>
            </a:r>
            <a:r>
              <a:rPr lang="nl-NL" dirty="0">
                <a:solidFill>
                  <a:srgbClr val="00FF00"/>
                </a:solidFill>
                <a:latin typeface="Courier New" pitchFamily="49"/>
                <a:cs typeface="Courier New" pitchFamily="49"/>
              </a:rPr>
              <a:t> living </a:t>
            </a:r>
            <a:r>
              <a:rPr lang="nl-NL" dirty="0" err="1">
                <a:solidFill>
                  <a:srgbClr val="00FF00"/>
                </a:solidFill>
                <a:latin typeface="Courier New" pitchFamily="49"/>
                <a:cs typeface="Courier New" pitchFamily="49"/>
              </a:rPr>
              <a:t>mocks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Use</a:t>
            </a:r>
            <a:r>
              <a:rPr lang="nl-NL" dirty="0">
                <a:solidFill>
                  <a:srgbClr val="00FF00"/>
                </a:solidFill>
                <a:latin typeface="Courier New" pitchFamily="49"/>
                <a:cs typeface="Courier New" pitchFamily="49"/>
              </a:rPr>
              <a:t> JSON </a:t>
            </a:r>
            <a:r>
              <a:rPr lang="nl-NL" dirty="0" err="1">
                <a:solidFill>
                  <a:srgbClr val="00FF00"/>
                </a:solidFill>
                <a:latin typeface="Courier New" pitchFamily="49"/>
                <a:cs typeface="Courier New" pitchFamily="49"/>
              </a:rPr>
              <a:t>mapping</a:t>
            </a:r>
            <a:r>
              <a:rPr lang="nl-NL" dirty="0">
                <a:solidFill>
                  <a:srgbClr val="00FF00"/>
                </a:solidFill>
                <a:latin typeface="Courier New" pitchFamily="49"/>
                <a:cs typeface="Courier New" pitchFamily="49"/>
              </a:rPr>
              <a:t> files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WireMock</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can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run as a standalone </a:t>
            </a:r>
            <a:r>
              <a:rPr lang="nl-NL" dirty="0" err="1">
                <a:solidFill>
                  <a:srgbClr val="00FF00"/>
                </a:solidFill>
                <a:latin typeface="Courier New" pitchFamily="49"/>
                <a:cs typeface="Courier New" pitchFamily="49"/>
              </a:rPr>
              <a:t>process</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42999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7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BB3A-CA49-482E-8AC5-1B2F0889E885}"/>
              </a:ext>
            </a:extLst>
          </p:cNvPr>
          <p:cNvSpPr txBox="1">
            <a:spLocks noGrp="1"/>
          </p:cNvSpPr>
          <p:nvPr>
            <p:ph type="title"/>
          </p:nvPr>
        </p:nvSpPr>
        <p:spPr>
          <a:xfrm>
            <a:off x="838203" y="335758"/>
            <a:ext cx="10515600" cy="1325559"/>
          </a:xfrm>
        </p:spPr>
        <p:txBody>
          <a:bodyPr/>
          <a:lstStyle/>
          <a:p>
            <a:pPr lvl="0"/>
            <a:r>
              <a:rPr lang="nl-NL">
                <a:solidFill>
                  <a:srgbClr val="00FF00"/>
                </a:solidFill>
                <a:latin typeface="Courier New" pitchFamily="49"/>
                <a:cs typeface="Courier New" pitchFamily="49"/>
              </a:rPr>
              <a:t>Problems in test environments</a:t>
            </a:r>
          </a:p>
        </p:txBody>
      </p:sp>
      <p:sp>
        <p:nvSpPr>
          <p:cNvPr id="3" name="Rectangle 7">
            <a:extLst>
              <a:ext uri="{FF2B5EF4-FFF2-40B4-BE49-F238E27FC236}">
                <a16:creationId xmlns:a16="http://schemas.microsoft.com/office/drawing/2014/main" id="{3C965C94-E1E6-4D5B-A1BF-87021CAAF995}"/>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0EDB0996-B717-46DF-9EB6-290849224114}"/>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Mainframe</a:t>
            </a:r>
          </a:p>
        </p:txBody>
      </p:sp>
      <p:sp>
        <p:nvSpPr>
          <p:cNvPr id="5" name="Rectangle 10">
            <a:extLst>
              <a:ext uri="{FF2B5EF4-FFF2-40B4-BE49-F238E27FC236}">
                <a16:creationId xmlns:a16="http://schemas.microsoft.com/office/drawing/2014/main" id="{F5DA3473-B140-428B-98BF-C5D0F868A714}"/>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SaaS dependency</a:t>
            </a:r>
          </a:p>
        </p:txBody>
      </p:sp>
      <p:sp>
        <p:nvSpPr>
          <p:cNvPr id="6" name="Rectangle 11">
            <a:extLst>
              <a:ext uri="{FF2B5EF4-FFF2-40B4-BE49-F238E27FC236}">
                <a16:creationId xmlns:a16="http://schemas.microsoft.com/office/drawing/2014/main" id="{1B7051F9-F329-4E30-9478-8FE8DC6C66F7}"/>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Backend system</a:t>
            </a:r>
          </a:p>
        </p:txBody>
      </p:sp>
      <p:sp>
        <p:nvSpPr>
          <p:cNvPr id="7" name="Rectangle 12">
            <a:extLst>
              <a:ext uri="{FF2B5EF4-FFF2-40B4-BE49-F238E27FC236}">
                <a16:creationId xmlns:a16="http://schemas.microsoft.com/office/drawing/2014/main" id="{65B89D64-C23B-4995-9633-F32B1983F1E9}"/>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Mobile app</a:t>
            </a:r>
          </a:p>
        </p:txBody>
      </p:sp>
      <p:cxnSp>
        <p:nvCxnSpPr>
          <p:cNvPr id="8" name="Elbow Connector 14">
            <a:extLst>
              <a:ext uri="{FF2B5EF4-FFF2-40B4-BE49-F238E27FC236}">
                <a16:creationId xmlns:a16="http://schemas.microsoft.com/office/drawing/2014/main" id="{8B045464-E876-4C33-B8FF-DAD40E712855}"/>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2BA2027D-1ABE-4649-8535-BEA86316C5CC}"/>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9B1BC534-3776-41AE-BCDA-705C0DC4FC87}"/>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544A9ADD-5BE5-4B49-8483-7919A470355C}"/>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3">
            <a:extLst>
              <a:ext uri="{FF2B5EF4-FFF2-40B4-BE49-F238E27FC236}">
                <a16:creationId xmlns:a16="http://schemas.microsoft.com/office/drawing/2014/main" id="{9544A7D6-53AC-46CA-A8A4-112F0C0757F5}"/>
              </a:ext>
            </a:extLst>
          </p:cNvPr>
          <p:cNvSpPr/>
          <p:nvPr/>
        </p:nvSpPr>
        <p:spPr>
          <a:xfrm>
            <a:off x="216812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No suitable test data</a:t>
            </a:r>
          </a:p>
        </p:txBody>
      </p:sp>
      <p:sp>
        <p:nvSpPr>
          <p:cNvPr id="13" name="Rectangle 34">
            <a:extLst>
              <a:ext uri="{FF2B5EF4-FFF2-40B4-BE49-F238E27FC236}">
                <a16:creationId xmlns:a16="http://schemas.microsoft.com/office/drawing/2014/main" id="{22579770-3CD3-4969-B680-A01551FEB11B}"/>
              </a:ext>
            </a:extLst>
          </p:cNvPr>
          <p:cNvSpPr/>
          <p:nvPr/>
        </p:nvSpPr>
        <p:spPr>
          <a:xfrm>
            <a:off x="758904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Limited access</a:t>
            </a:r>
          </a:p>
        </p:txBody>
      </p:sp>
      <p:sp>
        <p:nvSpPr>
          <p:cNvPr id="14" name="Rectangle 35">
            <a:extLst>
              <a:ext uri="{FF2B5EF4-FFF2-40B4-BE49-F238E27FC236}">
                <a16:creationId xmlns:a16="http://schemas.microsoft.com/office/drawing/2014/main" id="{30767CEE-2DF9-4512-9F97-2207EB28C5BD}"/>
              </a:ext>
            </a:extLst>
          </p:cNvPr>
          <p:cNvSpPr/>
          <p:nvPr/>
        </p:nvSpPr>
        <p:spPr>
          <a:xfrm>
            <a:off x="216812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Under development</a:t>
            </a:r>
          </a:p>
        </p:txBody>
      </p:sp>
      <p:sp>
        <p:nvSpPr>
          <p:cNvPr id="15" name="Rectangle 36">
            <a:extLst>
              <a:ext uri="{FF2B5EF4-FFF2-40B4-BE49-F238E27FC236}">
                <a16:creationId xmlns:a16="http://schemas.microsoft.com/office/drawing/2014/main" id="{C025E0D3-49BF-4EC8-B7CD-3EF30441AF93}"/>
              </a:ext>
            </a:extLst>
          </p:cNvPr>
          <p:cNvSpPr/>
          <p:nvPr/>
        </p:nvSpPr>
        <p:spPr>
          <a:xfrm>
            <a:off x="758904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Access fees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p:txBody>
          <a:bodyPr/>
          <a:lstStyle/>
          <a:p>
            <a:pPr lvl="0"/>
            <a:r>
              <a:rPr lang="nl-NL" dirty="0">
                <a:solidFill>
                  <a:srgbClr val="00FF00"/>
                </a:solidFill>
                <a:latin typeface="Courier New" pitchFamily="49"/>
                <a:cs typeface="Courier New" pitchFamily="49"/>
              </a:rPr>
              <a:t>Running </a:t>
            </a:r>
            <a:r>
              <a:rPr lang="nl-NL" dirty="0" err="1">
                <a:solidFill>
                  <a:srgbClr val="00FF00"/>
                </a:solidFill>
                <a:latin typeface="Courier New" pitchFamily="49"/>
                <a:cs typeface="Courier New" pitchFamily="49"/>
              </a:rPr>
              <a:t>WireMock</a:t>
            </a:r>
            <a:r>
              <a:rPr lang="nl-NL" dirty="0">
                <a:solidFill>
                  <a:srgbClr val="00FF00"/>
                </a:solidFill>
                <a:latin typeface="Courier New" pitchFamily="49"/>
                <a:cs typeface="Courier New" pitchFamily="49"/>
              </a:rPr>
              <a:t> standalone</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257719" cy="4351336"/>
          </a:xfrm>
        </p:spPr>
        <p:txBody>
          <a:bodyPr/>
          <a:lstStyle/>
          <a:p>
            <a:pPr marL="0" lvl="0" indent="0">
              <a:buNone/>
            </a:pPr>
            <a:r>
              <a:rPr lang="nl-NL" i="1" dirty="0" err="1">
                <a:solidFill>
                  <a:srgbClr val="00FF00"/>
                </a:solidFill>
                <a:latin typeface="Courier New" pitchFamily="49"/>
                <a:cs typeface="Courier New" pitchFamily="49"/>
              </a:rPr>
              <a:t>java</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jar</a:t>
            </a:r>
            <a:r>
              <a:rPr lang="nl-NL" i="1" dirty="0">
                <a:solidFill>
                  <a:srgbClr val="00FF00"/>
                </a:solidFill>
                <a:latin typeface="Courier New" pitchFamily="49"/>
                <a:cs typeface="Courier New" pitchFamily="49"/>
              </a:rPr>
              <a:t> wiremock-standalone-2.18.0.jar --port 9876</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a:t>
            </a:r>
            <a:r>
              <a:rPr lang="nl-NL" dirty="0" err="1">
                <a:solidFill>
                  <a:srgbClr val="00FF00"/>
                </a:solidFill>
                <a:latin typeface="Courier New" pitchFamily="49"/>
                <a:cs typeface="Courier New" pitchFamily="49"/>
              </a:rPr>
              <a:t>mappings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subfolder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should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contain</a:t>
            </a:r>
            <a:r>
              <a:rPr lang="nl-NL" dirty="0">
                <a:solidFill>
                  <a:srgbClr val="00FF00"/>
                </a:solidFill>
                <a:latin typeface="Courier New" pitchFamily="49"/>
                <a:cs typeface="Courier New" pitchFamily="49"/>
              </a:rPr>
              <a:t> JSON </a:t>
            </a:r>
            <a:r>
              <a:rPr lang="nl-NL" dirty="0" err="1">
                <a:solidFill>
                  <a:srgbClr val="00FF00"/>
                </a:solidFill>
                <a:latin typeface="Courier New" pitchFamily="49"/>
                <a:cs typeface="Courier New" pitchFamily="49"/>
              </a:rPr>
              <a:t>mapping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definitions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‘__files’ </a:t>
            </a:r>
            <a:r>
              <a:rPr lang="nl-NL" dirty="0" err="1">
                <a:solidFill>
                  <a:srgbClr val="00FF00"/>
                </a:solidFill>
                <a:latin typeface="Courier New" pitchFamily="49"/>
                <a:cs typeface="Courier New" pitchFamily="49"/>
              </a:rPr>
              <a:t>subfolder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contains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additional</a:t>
            </a:r>
            <a:r>
              <a:rPr lang="nl-NL" dirty="0">
                <a:solidFill>
                  <a:srgbClr val="00FF00"/>
                </a:solidFill>
                <a:latin typeface="Courier New" pitchFamily="49"/>
                <a:cs typeface="Courier New" pitchFamily="49"/>
              </a:rPr>
              <a:t> files</a:t>
            </a:r>
          </a:p>
        </p:txBody>
      </p:sp>
    </p:spTree>
    <p:extLst>
      <p:ext uri="{BB962C8B-B14F-4D97-AF65-F5344CB8AC3E}">
        <p14:creationId xmlns:p14="http://schemas.microsoft.com/office/powerpoint/2010/main" val="2341157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p:txBody>
          <a:bodyPr/>
          <a:lstStyle/>
          <a:p>
            <a:pPr lvl="0"/>
            <a:r>
              <a:rPr lang="nl-NL" dirty="0">
                <a:solidFill>
                  <a:srgbClr val="00FF00"/>
                </a:solidFill>
                <a:latin typeface="Courier New" pitchFamily="49"/>
                <a:cs typeface="Courier New" pitchFamily="49"/>
              </a:rPr>
              <a:t>JSON </a:t>
            </a:r>
            <a:r>
              <a:rPr lang="nl-NL" dirty="0" err="1">
                <a:solidFill>
                  <a:srgbClr val="00FF00"/>
                </a:solidFill>
                <a:latin typeface="Courier New" pitchFamily="49"/>
                <a:cs typeface="Courier New" pitchFamily="49"/>
              </a:rPr>
              <a:t>mapping</a:t>
            </a:r>
            <a:r>
              <a:rPr lang="nl-NL" dirty="0">
                <a:solidFill>
                  <a:srgbClr val="00FF00"/>
                </a:solidFill>
                <a:latin typeface="Courier New" pitchFamily="49"/>
                <a:cs typeface="Courier New" pitchFamily="49"/>
              </a:rPr>
              <a:t> files</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257719" cy="4351336"/>
          </a:xfrm>
        </p:spPr>
        <p:txBody>
          <a:bodyPr/>
          <a:lstStyle/>
          <a:p>
            <a:pPr lvl="0">
              <a:buFont typeface="Courier New" pitchFamily="49"/>
              <a:buChar char="_"/>
            </a:pPr>
            <a:r>
              <a:rPr lang="nl-NL" dirty="0" err="1">
                <a:solidFill>
                  <a:srgbClr val="00FF00"/>
                </a:solidFill>
                <a:latin typeface="Courier New" pitchFamily="49"/>
                <a:cs typeface="Courier New" pitchFamily="49"/>
              </a:rPr>
              <a:t>All</a:t>
            </a:r>
            <a:r>
              <a:rPr lang="nl-NL" dirty="0">
                <a:solidFill>
                  <a:srgbClr val="00FF00"/>
                </a:solidFill>
                <a:latin typeface="Courier New" pitchFamily="49"/>
                <a:cs typeface="Courier New" pitchFamily="49"/>
              </a:rPr>
              <a:t> features </a:t>
            </a: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in Java </a:t>
            </a:r>
            <a:r>
              <a:rPr lang="nl-NL" dirty="0" err="1">
                <a:solidFill>
                  <a:srgbClr val="00FF00"/>
                </a:solidFill>
                <a:latin typeface="Courier New" pitchFamily="49"/>
                <a:cs typeface="Courier New" pitchFamily="49"/>
              </a:rPr>
              <a:t>also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JSON </a:t>
            </a:r>
            <a:r>
              <a:rPr lang="nl-NL" dirty="0" err="1">
                <a:solidFill>
                  <a:srgbClr val="00FF00"/>
                </a:solidFill>
                <a:latin typeface="Courier New" pitchFamily="49"/>
                <a:cs typeface="Courier New" pitchFamily="49"/>
              </a:rPr>
              <a:t>mappings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Example</a:t>
            </a:r>
            <a:r>
              <a:rPr lang="nl-NL" dirty="0">
                <a:solidFill>
                  <a:srgbClr val="00FF00"/>
                </a:solidFill>
                <a:latin typeface="Courier New" pitchFamily="49"/>
                <a:cs typeface="Courier New" pitchFamily="49"/>
              </a:rPr>
              <a:t>:</a:t>
            </a:r>
          </a:p>
        </p:txBody>
      </p:sp>
      <p:pic>
        <p:nvPicPr>
          <p:cNvPr id="4" name="Picture 3">
            <a:extLst>
              <a:ext uri="{FF2B5EF4-FFF2-40B4-BE49-F238E27FC236}">
                <a16:creationId xmlns:a16="http://schemas.microsoft.com/office/drawing/2014/main" id="{997D5A66-791C-4D00-919A-1233370F077B}"/>
              </a:ext>
            </a:extLst>
          </p:cNvPr>
          <p:cNvPicPr>
            <a:picLocks noChangeAspect="1"/>
          </p:cNvPicPr>
          <p:nvPr/>
        </p:nvPicPr>
        <p:blipFill>
          <a:blip r:embed="rId2"/>
          <a:stretch>
            <a:fillRect/>
          </a:stretch>
        </p:blipFill>
        <p:spPr>
          <a:xfrm>
            <a:off x="3134647" y="3038194"/>
            <a:ext cx="5572031" cy="3548453"/>
          </a:xfrm>
          <a:prstGeom prst="rect">
            <a:avLst/>
          </a:prstGeom>
        </p:spPr>
      </p:pic>
    </p:spTree>
    <p:extLst>
      <p:ext uri="{BB962C8B-B14F-4D97-AF65-F5344CB8AC3E}">
        <p14:creationId xmlns:p14="http://schemas.microsoft.com/office/powerpoint/2010/main" val="814300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p:txBody>
          <a:bodyPr/>
          <a:lstStyle/>
          <a:p>
            <a:pPr lvl="0"/>
            <a:r>
              <a:rPr lang="nl-NL" dirty="0">
                <a:solidFill>
                  <a:srgbClr val="00FF00"/>
                </a:solidFill>
                <a:latin typeface="Courier New" pitchFamily="49"/>
                <a:cs typeface="Courier New" pitchFamily="49"/>
              </a:rPr>
              <a:t>JSON </a:t>
            </a:r>
            <a:r>
              <a:rPr lang="nl-NL" dirty="0" err="1">
                <a:solidFill>
                  <a:srgbClr val="00FF00"/>
                </a:solidFill>
                <a:latin typeface="Courier New" pitchFamily="49"/>
                <a:cs typeface="Courier New" pitchFamily="49"/>
              </a:rPr>
              <a:t>mapping</a:t>
            </a:r>
            <a:r>
              <a:rPr lang="nl-NL" dirty="0">
                <a:solidFill>
                  <a:srgbClr val="00FF00"/>
                </a:solidFill>
                <a:latin typeface="Courier New" pitchFamily="49"/>
                <a:cs typeface="Courier New" pitchFamily="49"/>
              </a:rPr>
              <a:t> files</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257719" cy="4351336"/>
          </a:xfrm>
        </p:spPr>
        <p:txBody>
          <a:bodyPr/>
          <a:lstStyle/>
          <a:p>
            <a:pPr lvl="0">
              <a:buFont typeface="Courier New" pitchFamily="49"/>
              <a:buChar char="_"/>
            </a:pPr>
            <a:r>
              <a:rPr lang="nl-NL" dirty="0" err="1">
                <a:solidFill>
                  <a:srgbClr val="00FF00"/>
                </a:solidFill>
                <a:latin typeface="Courier New" pitchFamily="49"/>
                <a:cs typeface="Courier New" pitchFamily="49"/>
              </a:rPr>
              <a:t>Documentation</a:t>
            </a:r>
            <a:r>
              <a:rPr lang="nl-NL" dirty="0">
                <a:solidFill>
                  <a:srgbClr val="00FF00"/>
                </a:solidFill>
                <a:latin typeface="Courier New" pitchFamily="49"/>
                <a:cs typeface="Courier New" pitchFamily="49"/>
              </a:rPr>
              <a:t> of </a:t>
            </a:r>
            <a:r>
              <a:rPr lang="nl-NL" dirty="0" err="1">
                <a:solidFill>
                  <a:srgbClr val="00FF00"/>
                </a:solidFill>
                <a:latin typeface="Courier New" pitchFamily="49"/>
                <a:cs typeface="Courier New" pitchFamily="49"/>
              </a:rPr>
              <a:t>all</a:t>
            </a:r>
            <a:r>
              <a:rPr lang="nl-NL" dirty="0">
                <a:solidFill>
                  <a:srgbClr val="00FF00"/>
                </a:solidFill>
                <a:latin typeface="Courier New" pitchFamily="49"/>
                <a:cs typeface="Courier New" pitchFamily="49"/>
              </a:rPr>
              <a:t> features, </a:t>
            </a:r>
            <a:r>
              <a:rPr lang="nl-NL" dirty="0" err="1">
                <a:solidFill>
                  <a:srgbClr val="00FF00"/>
                </a:solidFill>
                <a:latin typeface="Courier New" pitchFamily="49"/>
                <a:cs typeface="Courier New" pitchFamily="49"/>
              </a:rPr>
              <a:t>along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with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examples</a:t>
            </a:r>
            <a:r>
              <a:rPr lang="nl-NL" dirty="0">
                <a:solidFill>
                  <a:srgbClr val="00FF00"/>
                </a:solidFill>
                <a:latin typeface="Courier New" pitchFamily="49"/>
                <a:cs typeface="Courier New" pitchFamily="49"/>
              </a:rPr>
              <a:t> on </a:t>
            </a:r>
            <a:r>
              <a:rPr lang="nl-NL" dirty="0" err="1">
                <a:solidFill>
                  <a:srgbClr val="00FF00"/>
                </a:solidFill>
                <a:latin typeface="Courier New" pitchFamily="49"/>
                <a:cs typeface="Courier New" pitchFamily="49"/>
              </a:rPr>
              <a:t>how</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implement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them</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JSON </a:t>
            </a:r>
            <a:r>
              <a:rPr lang="nl-NL" dirty="0" err="1">
                <a:solidFill>
                  <a:srgbClr val="00FF00"/>
                </a:solidFill>
                <a:latin typeface="Courier New" pitchFamily="49"/>
                <a:cs typeface="Courier New" pitchFamily="49"/>
              </a:rPr>
              <a:t>mapping</a:t>
            </a:r>
            <a:r>
              <a:rPr lang="nl-NL" dirty="0">
                <a:solidFill>
                  <a:srgbClr val="00FF00"/>
                </a:solidFill>
                <a:latin typeface="Courier New" pitchFamily="49"/>
                <a:cs typeface="Courier New" pitchFamily="49"/>
              </a:rPr>
              <a:t> files </a:t>
            </a:r>
            <a:r>
              <a:rPr lang="nl-NL" dirty="0" err="1">
                <a:solidFill>
                  <a:srgbClr val="00FF00"/>
                </a:solidFill>
                <a:latin typeface="Courier New" pitchFamily="49"/>
                <a:cs typeface="Courier New" pitchFamily="49"/>
              </a:rPr>
              <a:t>can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found at</a:t>
            </a:r>
          </a:p>
          <a:p>
            <a:pPr lvl="0">
              <a:buFont typeface="Courier New" pitchFamily="49"/>
              <a:buChar char="_"/>
            </a:pPr>
            <a:endParaRPr lang="nl-NL" dirty="0">
              <a:solidFill>
                <a:srgbClr val="00FF00"/>
              </a:solidFill>
              <a:latin typeface="Courier New" pitchFamily="49"/>
              <a:cs typeface="Courier New" pitchFamily="49"/>
            </a:endParaRPr>
          </a:p>
          <a:p>
            <a:pPr marL="0" lvl="0" indent="0">
              <a:buNone/>
            </a:pPr>
            <a:r>
              <a:rPr lang="nl-NL" i="1" dirty="0">
                <a:solidFill>
                  <a:srgbClr val="00FF00"/>
                </a:solidFill>
                <a:latin typeface="Courier New" pitchFamily="49"/>
                <a:cs typeface="Courier New" pitchFamily="49"/>
              </a:rPr>
              <a:t>http://wiremock.org/docs/</a:t>
            </a:r>
          </a:p>
        </p:txBody>
      </p:sp>
    </p:spTree>
    <p:extLst>
      <p:ext uri="{BB962C8B-B14F-4D97-AF65-F5344CB8AC3E}">
        <p14:creationId xmlns:p14="http://schemas.microsoft.com/office/powerpoint/2010/main" val="2202770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7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B7B3-7F72-4B30-BA85-F74F043BA300}"/>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6463C46E-3827-4FDD-8F1E-DF5A052EF59E}"/>
              </a:ext>
            </a:extLst>
          </p:cNvPr>
          <p:cNvSpPr txBox="1">
            <a:spLocks noGrp="1"/>
          </p:cNvSpPr>
          <p:nvPr>
            <p:ph type="subTitle" idx="1"/>
          </p:nvPr>
        </p:nvSpPr>
        <p:spPr/>
        <p:txBody>
          <a:bodyPr/>
          <a:lstStyle/>
          <a:p>
            <a:pPr lvl="0"/>
            <a:r>
              <a:rPr lang="nl-NL" dirty="0">
                <a:solidFill>
                  <a:srgbClr val="00FF00"/>
                </a:solidFill>
                <a:latin typeface="Courier New" pitchFamily="49"/>
                <a:cs typeface="Courier New" pitchFamily="49"/>
              </a:rPr>
              <a:t>Using JSON </a:t>
            </a:r>
            <a:r>
              <a:rPr lang="nl-NL" dirty="0" err="1">
                <a:solidFill>
                  <a:srgbClr val="00FF00"/>
                </a:solidFill>
                <a:latin typeface="Courier New" pitchFamily="49"/>
                <a:cs typeface="Courier New" pitchFamily="49"/>
              </a:rPr>
              <a:t>mapping</a:t>
            </a:r>
            <a:r>
              <a:rPr lang="nl-NL" dirty="0">
                <a:solidFill>
                  <a:srgbClr val="00FF00"/>
                </a:solidFill>
                <a:latin typeface="Courier New" pitchFamily="49"/>
                <a:cs typeface="Courier New" pitchFamily="49"/>
              </a:rPr>
              <a:t> files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configure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stubs</a:t>
            </a:r>
            <a:endParaRPr lang="nl-NL" dirty="0">
              <a:solidFill>
                <a:srgbClr val="00FF00"/>
              </a:solidFill>
              <a:latin typeface="Courier New" pitchFamily="49"/>
              <a:cs typeface="Courier New" pitchFamily="49"/>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Record and playback options</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Use WireMock as a proxy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Record request-response pairs (traffic)</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Genererate mock from recorded traffic</a:t>
            </a:r>
          </a:p>
        </p:txBody>
      </p:sp>
    </p:spTree>
    <p:extLst>
      <p:ext uri="{BB962C8B-B14F-4D97-AF65-F5344CB8AC3E}">
        <p14:creationId xmlns:p14="http://schemas.microsoft.com/office/powerpoint/2010/main" val="19103248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B7B3-7F72-4B30-BA85-F74F043BA300}"/>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6463C46E-3827-4FDD-8F1E-DF5A052EF59E}"/>
              </a:ext>
            </a:extLst>
          </p:cNvPr>
          <p:cNvSpPr txBox="1">
            <a:spLocks noGrp="1"/>
          </p:cNvSpPr>
          <p:nvPr>
            <p:ph type="subTitle" idx="1"/>
          </p:nvPr>
        </p:nvSpPr>
        <p:spPr/>
        <p:txBody>
          <a:bodyPr/>
          <a:lstStyle/>
          <a:p>
            <a:pPr lvl="0"/>
            <a:r>
              <a:rPr lang="nl-NL">
                <a:solidFill>
                  <a:srgbClr val="00FF00"/>
                </a:solidFill>
                <a:latin typeface="Courier New" pitchFamily="49"/>
                <a:cs typeface="Courier New" pitchFamily="49"/>
              </a:rPr>
              <a:t>Using record and playback in WireMock</a:t>
            </a:r>
          </a:p>
        </p:txBody>
      </p:sp>
    </p:spTree>
    <p:extLst>
      <p:ext uri="{BB962C8B-B14F-4D97-AF65-F5344CB8AC3E}">
        <p14:creationId xmlns:p14="http://schemas.microsoft.com/office/powerpoint/2010/main" val="27685113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7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8E5B-F90C-4F29-BE6D-3FBEE10A2AF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Pros and cons of record and playback</a:t>
            </a:r>
          </a:p>
        </p:txBody>
      </p:sp>
      <p:sp>
        <p:nvSpPr>
          <p:cNvPr id="3" name="Content Placeholder 2">
            <a:extLst>
              <a:ext uri="{FF2B5EF4-FFF2-40B4-BE49-F238E27FC236}">
                <a16:creationId xmlns:a16="http://schemas.microsoft.com/office/drawing/2014/main" id="{0833F0A8-1B44-401D-ABCD-9339EF0CC451}"/>
              </a:ext>
            </a:extLst>
          </p:cNvPr>
          <p:cNvSpPr txBox="1">
            <a:spLocks noGrp="1"/>
          </p:cNvSpPr>
          <p:nvPr>
            <p:ph idx="1"/>
          </p:nvPr>
        </p:nvSpPr>
        <p:spPr>
          <a:xfrm>
            <a:off x="838203" y="1825627"/>
            <a:ext cx="11143893" cy="4351336"/>
          </a:xfrm>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Pros:</a:t>
            </a:r>
          </a:p>
          <a:p>
            <a:pPr lvl="1">
              <a:lnSpc>
                <a:spcPct val="80000"/>
              </a:lnSpc>
              <a:buFont typeface="Courier New" pitchFamily="49"/>
              <a:buChar char="_"/>
            </a:pPr>
            <a:r>
              <a:rPr lang="nl-NL">
                <a:solidFill>
                  <a:srgbClr val="00FF00"/>
                </a:solidFill>
                <a:latin typeface="Courier New" pitchFamily="49"/>
                <a:cs typeface="Courier New" pitchFamily="49"/>
              </a:rPr>
              <a:t>Easy creation of mocks</a:t>
            </a:r>
          </a:p>
          <a:p>
            <a:pPr lvl="1">
              <a:lnSpc>
                <a:spcPct val="80000"/>
              </a:lnSpc>
              <a:buFont typeface="Courier New" pitchFamily="49"/>
              <a:buChar char="_"/>
            </a:pPr>
            <a:r>
              <a:rPr lang="nl-NL">
                <a:solidFill>
                  <a:srgbClr val="00FF00"/>
                </a:solidFill>
                <a:latin typeface="Courier New" pitchFamily="49"/>
                <a:cs typeface="Courier New" pitchFamily="49"/>
              </a:rPr>
              <a:t>Analyse traffic of which there are no specifications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Cons:</a:t>
            </a:r>
          </a:p>
          <a:p>
            <a:pPr lvl="1">
              <a:lnSpc>
                <a:spcPct val="80000"/>
              </a:lnSpc>
              <a:buFont typeface="Courier New" pitchFamily="49"/>
              <a:buChar char="_"/>
            </a:pPr>
            <a:r>
              <a:rPr lang="nl-NL">
                <a:solidFill>
                  <a:srgbClr val="00FF00"/>
                </a:solidFill>
                <a:latin typeface="Courier New" pitchFamily="49"/>
                <a:cs typeface="Courier New" pitchFamily="49"/>
              </a:rPr>
              <a:t>Rerecording necessary when interface changes</a:t>
            </a:r>
          </a:p>
          <a:p>
            <a:pPr lvl="1">
              <a:lnSpc>
                <a:spcPct val="80000"/>
              </a:lnSpc>
              <a:buFont typeface="Courier New" pitchFamily="49"/>
              <a:buChar char="_"/>
            </a:pPr>
            <a:r>
              <a:rPr lang="nl-NL">
                <a:solidFill>
                  <a:srgbClr val="00FF00"/>
                </a:solidFill>
                <a:latin typeface="Courier New" pitchFamily="49"/>
                <a:cs typeface="Courier New" pitchFamily="49"/>
              </a:rPr>
              <a:t>Mocks are not flexible</a:t>
            </a:r>
          </a:p>
          <a:p>
            <a:pPr lvl="1">
              <a:lnSpc>
                <a:spcPct val="80000"/>
              </a:lnSpc>
              <a:buFont typeface="Courier New" pitchFamily="49"/>
              <a:buChar char="_"/>
            </a:pPr>
            <a:r>
              <a:rPr lang="nl-NL">
                <a:solidFill>
                  <a:srgbClr val="00FF00"/>
                </a:solidFill>
                <a:latin typeface="Courier New" pitchFamily="49"/>
                <a:cs typeface="Courier New" pitchFamily="49"/>
              </a:rPr>
              <a:t>Mocks are hard to extend</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Similar to record and playback in test automation</a:t>
            </a: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7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1CAC-D889-44A6-A989-49876C4569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Other useful features</a:t>
            </a:r>
          </a:p>
        </p:txBody>
      </p:sp>
      <p:sp>
        <p:nvSpPr>
          <p:cNvPr id="3" name="Content Placeholder 2">
            <a:extLst>
              <a:ext uri="{FF2B5EF4-FFF2-40B4-BE49-F238E27FC236}">
                <a16:creationId xmlns:a16="http://schemas.microsoft.com/office/drawing/2014/main" id="{B91A437B-BF86-433E-8C18-92182E45E80E}"/>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Verification (was a given message sent ?)</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Response transformations (via extensions)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Integration into a CI / CD pipeline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Documentation: http://wiremock.org/docs/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56BCC-865D-4B8C-9E2D-9333980D33CE}"/>
              </a:ext>
            </a:extLst>
          </p:cNvPr>
          <p:cNvSpPr txBox="1">
            <a:spLocks noGrp="1"/>
          </p:cNvSpPr>
          <p:nvPr>
            <p:ph idx="1"/>
          </p:nvPr>
        </p:nvSpPr>
        <p:spPr>
          <a:xfrm>
            <a:off x="838200" y="940218"/>
            <a:ext cx="10515600" cy="6758610"/>
          </a:xfrm>
        </p:spPr>
        <p:txBody>
          <a:bodyPr anchor="t">
            <a:normAutofit fontScale="70000" lnSpcReduction="20000"/>
          </a:bodyPr>
          <a:lstStyle/>
          <a:p>
            <a:pPr marL="0" lvl="0" indent="0" algn="ctr">
              <a:buNone/>
            </a:pPr>
            <a:r>
              <a:rPr lang="nl-NL" sz="86000" dirty="0">
                <a:solidFill>
                  <a:srgbClr val="00FF00"/>
                </a:solidFill>
                <a:latin typeface="Courier New" pitchFamily="49"/>
                <a:cs typeface="Courier New" pitchFamily="49"/>
              </a:rPr>
              <a:t>?</a:t>
            </a:r>
            <a:endParaRPr lang="nl-NL" sz="5100"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10CC-E6E6-48B2-A1C8-052FFA9985A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C747F979-2896-458B-98C8-17DF897AF9B4}"/>
              </a:ext>
            </a:extLst>
          </p:cNvPr>
          <p:cNvSpPr txBox="1">
            <a:spLocks noGrp="1"/>
          </p:cNvSpPr>
          <p:nvPr>
            <p:ph idx="1"/>
          </p:nvPr>
        </p:nvSpPr>
        <p:spPr>
          <a:xfrm>
            <a:off x="838203" y="1825627"/>
            <a:ext cx="11256035" cy="4351336"/>
          </a:xfrm>
        </p:spPr>
        <p:txBody>
          <a:bodyPr/>
          <a:lstStyle/>
          <a:p>
            <a:pPr lvl="0">
              <a:buFont typeface="Courier New" pitchFamily="49"/>
              <a:buChar char="_"/>
            </a:pPr>
            <a:r>
              <a:rPr lang="nl-NL">
                <a:solidFill>
                  <a:srgbClr val="00FF00"/>
                </a:solidFill>
                <a:latin typeface="Courier New" pitchFamily="49"/>
                <a:cs typeface="Courier New" pitchFamily="49"/>
              </a:rPr>
              <a:t>Email: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Blog: </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a:t>
            </a:r>
            <a:endParaRPr lang="nl-NL">
              <a:solidFill>
                <a:srgbClr val="0070C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Twitter:</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8011-CF6F-486E-976A-BE3B5B73AB8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Simulation during test execution</a:t>
            </a:r>
          </a:p>
        </p:txBody>
      </p:sp>
      <p:sp>
        <p:nvSpPr>
          <p:cNvPr id="3" name="Content Placeholder 2">
            <a:extLst>
              <a:ext uri="{FF2B5EF4-FFF2-40B4-BE49-F238E27FC236}">
                <a16:creationId xmlns:a16="http://schemas.microsoft.com/office/drawing/2014/main" id="{83C7053A-2DA6-431A-BC43-684AEF4AD28A}"/>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Simulate</a:t>
            </a:r>
            <a:r>
              <a:rPr lang="nl-NL" dirty="0">
                <a:solidFill>
                  <a:srgbClr val="00FF00"/>
                </a:solidFill>
                <a:latin typeface="Courier New" pitchFamily="49"/>
                <a:cs typeface="Courier New" pitchFamily="49"/>
              </a:rPr>
              <a:t> </a:t>
            </a:r>
            <a:r>
              <a:rPr lang="nl-NL" err="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 </a:t>
            </a:r>
            <a:r>
              <a:rPr lang="nl-NL" b="1">
                <a:solidFill>
                  <a:srgbClr val="00FF00"/>
                </a:solidFill>
                <a:latin typeface="Courier New" pitchFamily="49"/>
                <a:cs typeface="Courier New" pitchFamily="49"/>
              </a:rPr>
              <a:t>behaviour</a:t>
            </a:r>
            <a:endParaRPr lang="nl-NL" b="1"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Regain</a:t>
            </a:r>
            <a:r>
              <a:rPr lang="nl-NL" dirty="0">
                <a:solidFill>
                  <a:srgbClr val="00FF00"/>
                </a:solidFill>
                <a:latin typeface="Courier New" pitchFamily="49"/>
                <a:cs typeface="Courier New" pitchFamily="49"/>
              </a:rPr>
              <a:t> full control over test environment</a:t>
            </a:r>
          </a:p>
          <a:p>
            <a:pPr lvl="1">
              <a:buFont typeface="Courier New" pitchFamily="49"/>
              <a:buChar char="_"/>
            </a:pP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on </a:t>
            </a:r>
            <a:r>
              <a:rPr lang="nl-NL" dirty="0" err="1">
                <a:solidFill>
                  <a:srgbClr val="00FF00"/>
                </a:solidFill>
                <a:latin typeface="Courier New" pitchFamily="49"/>
                <a:cs typeface="Courier New" pitchFamily="49"/>
              </a:rPr>
              <a:t>demand</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Full control over test data (</a:t>
            </a:r>
            <a:r>
              <a:rPr lang="nl-NL" dirty="0" err="1">
                <a:solidFill>
                  <a:srgbClr val="00FF00"/>
                </a:solidFill>
                <a:latin typeface="Courier New" pitchFamily="49"/>
                <a:cs typeface="Courier New" pitchFamily="49"/>
              </a:rPr>
              <a:t>edge</a:t>
            </a:r>
            <a:r>
              <a:rPr lang="nl-NL" dirty="0">
                <a:solidFill>
                  <a:srgbClr val="00FF00"/>
                </a:solidFill>
                <a:latin typeface="Courier New" pitchFamily="49"/>
                <a:cs typeface="Courier New" pitchFamily="49"/>
              </a:rPr>
              <a:t> cases!)</a:t>
            </a:r>
          </a:p>
          <a:p>
            <a:pPr lvl="1">
              <a:buFont typeface="Courier New" pitchFamily="49"/>
              <a:buChar char="_"/>
            </a:pPr>
            <a:r>
              <a:rPr lang="nl-NL" dirty="0">
                <a:solidFill>
                  <a:srgbClr val="00FF00"/>
                </a:solidFill>
                <a:latin typeface="Courier New" pitchFamily="49"/>
                <a:cs typeface="Courier New" pitchFamily="49"/>
              </a:rPr>
              <a:t>No </a:t>
            </a:r>
            <a:r>
              <a:rPr lang="nl-NL" dirty="0" err="1">
                <a:solidFill>
                  <a:srgbClr val="00FF00"/>
                </a:solidFill>
                <a:latin typeface="Courier New" pitchFamily="49"/>
                <a:cs typeface="Courier New" pitchFamily="49"/>
              </a:rPr>
              <a:t>third</a:t>
            </a:r>
            <a:r>
              <a:rPr lang="nl-NL" dirty="0">
                <a:solidFill>
                  <a:srgbClr val="00FF00"/>
                </a:solidFill>
                <a:latin typeface="Courier New" pitchFamily="49"/>
                <a:cs typeface="Courier New" pitchFamily="49"/>
              </a:rPr>
              <a:t> party component </a:t>
            </a:r>
            <a:r>
              <a:rPr lang="nl-NL" dirty="0" err="1">
                <a:solidFill>
                  <a:srgbClr val="00FF00"/>
                </a:solidFill>
                <a:latin typeface="Courier New" pitchFamily="49"/>
                <a:cs typeface="Courier New" pitchFamily="49"/>
              </a:rPr>
              <a:t>usage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fees</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4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C7E7-D5CD-4BEA-83F2-2664DA66CD7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Stubbing</a:t>
            </a:r>
          </a:p>
        </p:txBody>
      </p:sp>
      <p:sp>
        <p:nvSpPr>
          <p:cNvPr id="3" name="Content Placeholder 2">
            <a:extLst>
              <a:ext uri="{FF2B5EF4-FFF2-40B4-BE49-F238E27FC236}">
                <a16:creationId xmlns:a16="http://schemas.microsoft.com/office/drawing/2014/main" id="{A56273AB-4798-4EF6-9585-79B70059A2F3}"/>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Predefined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 flexibility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Status verification</a:t>
            </a: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4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0931-2FE9-4F20-BEA2-11A981E4BF7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Mocking</a:t>
            </a:r>
          </a:p>
        </p:txBody>
      </p:sp>
      <p:sp>
        <p:nvSpPr>
          <p:cNvPr id="3" name="Content Placeholder 2">
            <a:extLst>
              <a:ext uri="{FF2B5EF4-FFF2-40B4-BE49-F238E27FC236}">
                <a16:creationId xmlns:a16="http://schemas.microsoft.com/office/drawing/2014/main" id="{EC0A5E7B-13FB-494E-9EB5-04ECE2FB8078}"/>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Define mock behavior during test initialization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(Somewhat) more flexible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Behaviour verification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4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A54C-E331-4282-9102-5E0293B5486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Service virtualization</a:t>
            </a:r>
          </a:p>
        </p:txBody>
      </p:sp>
      <p:sp>
        <p:nvSpPr>
          <p:cNvPr id="3" name="Content Placeholder 2">
            <a:extLst>
              <a:ext uri="{FF2B5EF4-FFF2-40B4-BE49-F238E27FC236}">
                <a16:creationId xmlns:a16="http://schemas.microsoft.com/office/drawing/2014/main" id="{61243396-F465-40B2-AC10-0674B105D01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Simulate</a:t>
            </a:r>
            <a:r>
              <a:rPr lang="nl-NL" dirty="0">
                <a:solidFill>
                  <a:srgbClr val="00FF00"/>
                </a:solidFill>
                <a:latin typeface="Courier New" pitchFamily="49"/>
                <a:cs typeface="Courier New" pitchFamily="49"/>
              </a:rPr>
              <a:t> complex </a:t>
            </a:r>
            <a:r>
              <a:rPr lang="nl-NL" err="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 behaviour </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‘Enterprise level’ </a:t>
            </a:r>
            <a:r>
              <a:rPr lang="nl-NL" dirty="0" err="1">
                <a:solidFill>
                  <a:srgbClr val="00FF00"/>
                </a:solidFill>
                <a:latin typeface="Courier New" pitchFamily="49"/>
                <a:cs typeface="Courier New" pitchFamily="49"/>
              </a:rPr>
              <a:t>stubbing</a:t>
            </a:r>
            <a:r>
              <a:rPr lang="nl-NL" dirty="0">
                <a:solidFill>
                  <a:srgbClr val="00FF00"/>
                </a:solidFill>
                <a:latin typeface="Courier New" pitchFamily="49"/>
                <a:cs typeface="Courier New" pitchFamily="49"/>
              </a:rPr>
              <a:t> / </a:t>
            </a:r>
            <a:r>
              <a:rPr lang="nl-NL" dirty="0" err="1">
                <a:solidFill>
                  <a:srgbClr val="00FF00"/>
                </a:solidFill>
                <a:latin typeface="Courier New" pitchFamily="49"/>
                <a:cs typeface="Courier New" pitchFamily="49"/>
              </a:rPr>
              <a:t>mocking</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Support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many</a:t>
            </a:r>
            <a:r>
              <a:rPr lang="nl-NL" dirty="0">
                <a:solidFill>
                  <a:srgbClr val="00FF00"/>
                </a:solidFill>
                <a:latin typeface="Courier New" pitchFamily="49"/>
                <a:cs typeface="Courier New" pitchFamily="49"/>
              </a:rPr>
              <a:t> different </a:t>
            </a:r>
            <a:r>
              <a:rPr lang="nl-NL" dirty="0" err="1">
                <a:solidFill>
                  <a:srgbClr val="00FF00"/>
                </a:solidFill>
                <a:latin typeface="Courier New" pitchFamily="49"/>
                <a:cs typeface="Courier New" pitchFamily="49"/>
              </a:rPr>
              <a:t>protocols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message</a:t>
            </a:r>
            <a:r>
              <a:rPr lang="nl-NL" dirty="0">
                <a:solidFill>
                  <a:srgbClr val="00FF00"/>
                </a:solidFill>
                <a:latin typeface="Courier New" pitchFamily="49"/>
                <a:cs typeface="Courier New" pitchFamily="49"/>
              </a:rPr>
              <a:t> formats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Data </a:t>
            </a:r>
            <a:r>
              <a:rPr lang="nl-NL" dirty="0" err="1">
                <a:solidFill>
                  <a:srgbClr val="00FF00"/>
                </a:solidFill>
                <a:latin typeface="Courier New" pitchFamily="49"/>
                <a:cs typeface="Courier New" pitchFamily="49"/>
              </a:rPr>
              <a:t>driven</a:t>
            </a:r>
            <a:endParaRPr lang="nl-NL" dirty="0">
              <a:solidFill>
                <a:srgbClr val="00FF00"/>
              </a:solidFill>
              <a:latin typeface="Courier New" pitchFamily="49"/>
              <a:cs typeface="Courier New" pitchFamily="49"/>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45247</TotalTime>
  <Words>1932</Words>
  <Application>Microsoft Office PowerPoint</Application>
  <PresentationFormat>Breedbeeld</PresentationFormat>
  <Paragraphs>475</Paragraphs>
  <Slides>59</Slides>
  <Notes>8</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59</vt:i4>
      </vt:variant>
    </vt:vector>
  </HeadingPairs>
  <TitlesOfParts>
    <vt:vector size="65" baseType="lpstr">
      <vt:lpstr>Arial</vt:lpstr>
      <vt:lpstr>Calibri</vt:lpstr>
      <vt:lpstr>Calibri Light</vt:lpstr>
      <vt:lpstr>Courier New</vt:lpstr>
      <vt:lpstr>Office Theme</vt:lpstr>
      <vt:lpstr>1_Office Theme</vt:lpstr>
      <vt:lpstr>No API? No problem!</vt:lpstr>
      <vt:lpstr>What are we going to do?</vt:lpstr>
      <vt:lpstr>Preparation</vt:lpstr>
      <vt:lpstr>Problems in test environments</vt:lpstr>
      <vt:lpstr>Problems in test environments</vt:lpstr>
      <vt:lpstr>Simulation during test execution</vt:lpstr>
      <vt:lpstr>Stubbing</vt:lpstr>
      <vt:lpstr>Mocking</vt:lpstr>
      <vt:lpstr>Service virtualization</vt:lpstr>
      <vt:lpstr>Problems in test environments</vt:lpstr>
      <vt:lpstr>Simulation in test environments</vt:lpstr>
      <vt:lpstr>Our API under test</vt:lpstr>
      <vt:lpstr>An example</vt:lpstr>
      <vt:lpstr>PowerPoint-presentatie</vt:lpstr>
      <vt:lpstr>What might we want to simulate?</vt:lpstr>
      <vt:lpstr>WireMock</vt:lpstr>
      <vt:lpstr>Install WireMock</vt:lpstr>
      <vt:lpstr>Starting WireMock</vt:lpstr>
      <vt:lpstr>Configure responses</vt:lpstr>
      <vt:lpstr>An example mock defined in Java</vt:lpstr>
      <vt:lpstr>The same mock, but now in JSON</vt:lpstr>
      <vt:lpstr>Useful WireMock features</vt:lpstr>
      <vt:lpstr>Now it’s your turn!</vt:lpstr>
      <vt:lpstr>Request matching</vt:lpstr>
      <vt:lpstr>Example: URL matching (Java)</vt:lpstr>
      <vt:lpstr>Example: URL matching (JSON)</vt:lpstr>
      <vt:lpstr>Example: header matching (Java)</vt:lpstr>
      <vt:lpstr>Example: header matching (JSON)</vt:lpstr>
      <vt:lpstr>Other matching strategies</vt:lpstr>
      <vt:lpstr>Fault simulation</vt:lpstr>
      <vt:lpstr>Example: HTTP status code (Java)</vt:lpstr>
      <vt:lpstr>Example: timeout (Java)</vt:lpstr>
      <vt:lpstr>Example: timeout (JSON)</vt:lpstr>
      <vt:lpstr>Example: bad responses (Java)</vt:lpstr>
      <vt:lpstr>Example: bad responses (JSON)</vt:lpstr>
      <vt:lpstr>Now it’s your turn!</vt:lpstr>
      <vt:lpstr>Statefulness</vt:lpstr>
      <vt:lpstr>Stateful mocks in WireMock</vt:lpstr>
      <vt:lpstr>Stateful mocks: an example (Java)</vt:lpstr>
      <vt:lpstr>Stateful mocks: an example (JSON)</vt:lpstr>
      <vt:lpstr>Now it’s your turn!</vt:lpstr>
      <vt:lpstr>Response templating</vt:lpstr>
      <vt:lpstr>Setup response templating</vt:lpstr>
      <vt:lpstr>Enable/apply response templating</vt:lpstr>
      <vt:lpstr>Request attributes</vt:lpstr>
      <vt:lpstr>Request attributes (cont’d)</vt:lpstr>
      <vt:lpstr>JSON extraction example</vt:lpstr>
      <vt:lpstr>Exercise time!</vt:lpstr>
      <vt:lpstr>Mock specification via JSON</vt:lpstr>
      <vt:lpstr>Running WireMock standalone</vt:lpstr>
      <vt:lpstr>JSON mapping files</vt:lpstr>
      <vt:lpstr>JSON mapping files</vt:lpstr>
      <vt:lpstr>Demo</vt:lpstr>
      <vt:lpstr>Record and playback options</vt:lpstr>
      <vt:lpstr>Demo</vt:lpstr>
      <vt:lpstr>Pros and cons of record and playback</vt:lpstr>
      <vt:lpstr>Other useful features</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156</cp:revision>
  <dcterms:created xsi:type="dcterms:W3CDTF">2016-03-22T05:00:13Z</dcterms:created>
  <dcterms:modified xsi:type="dcterms:W3CDTF">2020-03-16T09:18:40Z</dcterms:modified>
</cp:coreProperties>
</file>