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9" r:id="rId6"/>
    <p:sldId id="265" r:id="rId7"/>
    <p:sldId id="261" r:id="rId8"/>
    <p:sldId id="258" r:id="rId9"/>
    <p:sldId id="260"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2/23/2017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icovideo.jp/user/1908659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個人製作の成果の</a:t>
            </a:r>
            <a:r>
              <a:rPr kumimoji="1" lang="ja-JP" altLang="en-US" dirty="0" smtClean="0"/>
              <a:t>紹介</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2016/10 </a:t>
            </a:r>
            <a:r>
              <a:rPr kumimoji="1" lang="ja-JP" altLang="en-US" dirty="0" err="1" smtClean="0"/>
              <a:t>を修</a:t>
            </a:r>
            <a:r>
              <a:rPr kumimoji="1" lang="ja-JP" altLang="en-US" dirty="0" smtClean="0"/>
              <a:t>正した </a:t>
            </a:r>
            <a:r>
              <a:rPr kumimoji="1" lang="en-US" altLang="ja-JP" dirty="0" smtClean="0"/>
              <a:t>2017/02/03 </a:t>
            </a:r>
            <a:r>
              <a:rPr kumimoji="1" lang="ja-JP" altLang="en-US" smtClean="0"/>
              <a:t>版</a:t>
            </a:r>
            <a:endParaRPr kumimoji="1" lang="ja-JP" altLang="en-US" dirty="0"/>
          </a:p>
        </p:txBody>
      </p:sp>
    </p:spTree>
    <p:extLst>
      <p:ext uri="{BB962C8B-B14F-4D97-AF65-F5344CB8AC3E}">
        <p14:creationId xmlns:p14="http://schemas.microsoft.com/office/powerpoint/2010/main" val="2638748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あとがき</a:t>
            </a:r>
            <a:endParaRPr kumimoji="1" lang="ja-JP" altLang="en-US" dirty="0"/>
          </a:p>
        </p:txBody>
      </p:sp>
      <p:sp>
        <p:nvSpPr>
          <p:cNvPr id="3" name="コンテンツ プレースホルダー 2"/>
          <p:cNvSpPr>
            <a:spLocks noGrp="1"/>
          </p:cNvSpPr>
          <p:nvPr>
            <p:ph idx="1"/>
          </p:nvPr>
        </p:nvSpPr>
        <p:spPr>
          <a:xfrm>
            <a:off x="685801" y="1553029"/>
            <a:ext cx="10131425" cy="5065485"/>
          </a:xfrm>
        </p:spPr>
        <p:txBody>
          <a:bodyPr>
            <a:normAutofit fontScale="92500" lnSpcReduction="20000"/>
          </a:bodyPr>
          <a:lstStyle/>
          <a:p>
            <a:pPr marL="0" indent="0">
              <a:buNone/>
            </a:pPr>
            <a:endParaRPr kumimoji="1" lang="en-US" altLang="ja-JP" dirty="0" smtClean="0"/>
          </a:p>
          <a:p>
            <a:r>
              <a:rPr lang="ja-JP" altLang="en-US" dirty="0" smtClean="0"/>
              <a:t>なぜ</a:t>
            </a:r>
            <a:r>
              <a:rPr lang="ja-JP" altLang="en-US" dirty="0" smtClean="0"/>
              <a:t>電子計算機</a:t>
            </a:r>
            <a:r>
              <a:rPr lang="ja-JP" altLang="en-US" dirty="0" smtClean="0"/>
              <a:t>部</a:t>
            </a:r>
            <a:r>
              <a:rPr lang="ja-JP" altLang="en-US" dirty="0" smtClean="0"/>
              <a:t>なのに 電子工作なのか？</a:t>
            </a:r>
            <a:r>
              <a:rPr lang="en-US" altLang="ja-JP" dirty="0" smtClean="0"/>
              <a:t/>
            </a:r>
            <a:br>
              <a:rPr lang="en-US" altLang="ja-JP" dirty="0" smtClean="0"/>
            </a:br>
            <a:r>
              <a:rPr lang="ja-JP" altLang="en-US" dirty="0" smtClean="0"/>
              <a:t>　これは完全に個人製作です、部活内でチームでやったとかではありません。</a:t>
            </a:r>
            <a:r>
              <a:rPr lang="en-US" altLang="ja-JP" dirty="0" smtClean="0"/>
              <a:t/>
            </a:r>
            <a:br>
              <a:rPr lang="en-US" altLang="ja-JP" dirty="0" smtClean="0"/>
            </a:br>
            <a:r>
              <a:rPr lang="ja-JP" altLang="en-US" dirty="0" smtClean="0"/>
              <a:t>　ではなぜ こんなのを出すのかといいますと、</a:t>
            </a:r>
            <a:r>
              <a:rPr lang="en-US" altLang="ja-JP" dirty="0" smtClean="0"/>
              <a:t/>
            </a:r>
            <a:br>
              <a:rPr lang="en-US" altLang="ja-JP" dirty="0" smtClean="0"/>
            </a:br>
            <a:r>
              <a:rPr lang="ja-JP" altLang="en-US" dirty="0" smtClean="0"/>
              <a:t>　ただ単に 出すプログラムがなかったからというのもありますが、</a:t>
            </a:r>
            <a:r>
              <a:rPr lang="en-US" altLang="ja-JP" dirty="0" smtClean="0"/>
              <a:t/>
            </a:r>
            <a:br>
              <a:rPr lang="en-US" altLang="ja-JP" dirty="0" smtClean="0"/>
            </a:br>
            <a:r>
              <a:rPr lang="ja-JP" altLang="en-US" dirty="0" smtClean="0"/>
              <a:t>　最大の理由は せっかく作ったので 自慢したいという思いです。</a:t>
            </a:r>
            <a:r>
              <a:rPr lang="en-US" altLang="ja-JP" dirty="0" smtClean="0"/>
              <a:t/>
            </a:r>
            <a:br>
              <a:rPr lang="en-US" altLang="ja-JP" dirty="0" smtClean="0"/>
            </a:br>
            <a:r>
              <a:rPr lang="ja-JP" altLang="en-US" dirty="0" smtClean="0"/>
              <a:t>　発表する機会なく、家だけで使うのもちょっと 寂しいと感じたので。</a:t>
            </a:r>
            <a:r>
              <a:rPr lang="en-US" altLang="ja-JP" dirty="0" smtClean="0"/>
              <a:t/>
            </a:r>
            <a:br>
              <a:rPr lang="en-US" altLang="ja-JP" dirty="0" smtClean="0"/>
            </a:br>
            <a:endParaRPr lang="en-US" altLang="ja-JP" dirty="0" smtClean="0"/>
          </a:p>
          <a:p>
            <a:r>
              <a:rPr lang="ja-JP" altLang="en-US" dirty="0" smtClean="0"/>
              <a:t>画像編集について</a:t>
            </a:r>
            <a:r>
              <a:rPr lang="en-US" altLang="ja-JP" dirty="0" smtClean="0"/>
              <a:t/>
            </a:r>
            <a:br>
              <a:rPr lang="en-US" altLang="ja-JP" dirty="0" smtClean="0"/>
            </a:br>
            <a:r>
              <a:rPr lang="ja-JP" altLang="en-US" dirty="0" smtClean="0"/>
              <a:t>　</a:t>
            </a:r>
            <a:r>
              <a:rPr lang="en-US" altLang="ja-JP" dirty="0" smtClean="0"/>
              <a:t>GIMP2</a:t>
            </a:r>
            <a:r>
              <a:rPr lang="ja-JP" altLang="en-US" dirty="0" smtClean="0"/>
              <a:t>を使って編集したのですが 予想以上に 調整がめ</a:t>
            </a:r>
            <a:r>
              <a:rPr lang="ja-JP" altLang="en-US" dirty="0" err="1" smtClean="0"/>
              <a:t>んど</a:t>
            </a:r>
            <a:r>
              <a:rPr lang="ja-JP" altLang="en-US" dirty="0" smtClean="0"/>
              <a:t>くさかったです。</a:t>
            </a:r>
            <a:r>
              <a:rPr lang="en-US" altLang="ja-JP" dirty="0" smtClean="0"/>
              <a:t/>
            </a:r>
            <a:br>
              <a:rPr lang="en-US" altLang="ja-JP" dirty="0" smtClean="0"/>
            </a:br>
            <a:r>
              <a:rPr lang="ja-JP" altLang="en-US" dirty="0" smtClean="0"/>
              <a:t>　線がズレ</a:t>
            </a:r>
            <a:r>
              <a:rPr lang="ja-JP" altLang="en-US" dirty="0" err="1" smtClean="0"/>
              <a:t>て</a:t>
            </a:r>
            <a:r>
              <a:rPr lang="ja-JP" altLang="en-US" dirty="0" smtClean="0"/>
              <a:t>いたり、サイズがおかしかったり、とても苦労しました。</a:t>
            </a:r>
            <a:r>
              <a:rPr lang="en-US" altLang="ja-JP" dirty="0" smtClean="0"/>
              <a:t/>
            </a:r>
            <a:br>
              <a:rPr lang="en-US" altLang="ja-JP" dirty="0" smtClean="0"/>
            </a:br>
            <a:r>
              <a:rPr lang="ja-JP" altLang="en-US" dirty="0" smtClean="0"/>
              <a:t>　慣れている人には楽勝なのでしょうが 相当がんばったつもりです。</a:t>
            </a:r>
            <a:r>
              <a:rPr lang="en-US" altLang="ja-JP" dirty="0" smtClean="0"/>
              <a:t/>
            </a:r>
            <a:br>
              <a:rPr lang="en-US" altLang="ja-JP" dirty="0" smtClean="0"/>
            </a:br>
            <a:endParaRPr lang="en-US" altLang="ja-JP" dirty="0" smtClean="0"/>
          </a:p>
          <a:p>
            <a:r>
              <a:rPr lang="ja-JP" altLang="en-US" dirty="0" smtClean="0"/>
              <a:t>違法性が</a:t>
            </a:r>
            <a:r>
              <a:rPr lang="en-US" altLang="ja-JP" dirty="0" smtClean="0"/>
              <a:t>…</a:t>
            </a:r>
            <a:br>
              <a:rPr lang="en-US" altLang="ja-JP" dirty="0" smtClean="0"/>
            </a:br>
            <a:r>
              <a:rPr lang="ja-JP" altLang="en-US" dirty="0" smtClean="0"/>
              <a:t>　個人利用なので問題ありません。</a:t>
            </a:r>
            <a:r>
              <a:rPr lang="en-US" altLang="ja-JP" dirty="0" smtClean="0"/>
              <a:t/>
            </a:r>
            <a:br>
              <a:rPr lang="en-US" altLang="ja-JP" dirty="0" smtClean="0"/>
            </a:br>
            <a:r>
              <a:rPr lang="ja-JP" altLang="en-US" dirty="0" smtClean="0"/>
              <a:t>　販売などする気は全くありません。</a:t>
            </a:r>
            <a:r>
              <a:rPr lang="en-US" altLang="ja-JP" dirty="0" smtClean="0"/>
              <a:t/>
            </a:r>
            <a:br>
              <a:rPr lang="en-US" altLang="ja-JP" dirty="0" smtClean="0"/>
            </a:br>
            <a:r>
              <a:rPr lang="ja-JP" altLang="en-US" dirty="0" smtClean="0"/>
              <a:t>　どうしても欲しい</a:t>
            </a:r>
            <a:r>
              <a:rPr lang="ja-JP" altLang="en-US" dirty="0" smtClean="0"/>
              <a:t>方は 資料などを基に </a:t>
            </a:r>
            <a:r>
              <a:rPr lang="ja-JP" altLang="en-US" dirty="0" smtClean="0"/>
              <a:t>自力で</a:t>
            </a:r>
            <a:r>
              <a:rPr lang="ja-JP" altLang="en-US" dirty="0" smtClean="0"/>
              <a:t>頑張って作ってみて</a:t>
            </a:r>
            <a:r>
              <a:rPr lang="ja-JP" altLang="en-US" dirty="0" smtClean="0"/>
              <a:t>ください。</a:t>
            </a:r>
            <a:endParaRPr kumimoji="1" lang="en-US" altLang="ja-JP" dirty="0" smtClean="0"/>
          </a:p>
          <a:p>
            <a:endParaRPr lang="en-US" altLang="ja-JP" dirty="0"/>
          </a:p>
          <a:p>
            <a:r>
              <a:rPr kumimoji="1" lang="ja-JP" altLang="en-US" dirty="0" smtClean="0"/>
              <a:t>最後に</a:t>
            </a:r>
            <a:r>
              <a:rPr kumimoji="1" lang="en-US" altLang="ja-JP" dirty="0" smtClean="0"/>
              <a:t/>
            </a:r>
            <a:br>
              <a:rPr kumimoji="1" lang="en-US" altLang="ja-JP" dirty="0" smtClean="0"/>
            </a:br>
            <a:r>
              <a:rPr lang="ja-JP" altLang="en-US" dirty="0"/>
              <a:t>　</a:t>
            </a:r>
            <a:r>
              <a:rPr lang="ja-JP" altLang="en-US" dirty="0" smtClean="0"/>
              <a:t>夢考房の技師の方にとっても とっても 感謝します！</a:t>
            </a:r>
            <a:endParaRPr kumimoji="1" lang="ja-JP" altLang="en-US" dirty="0"/>
          </a:p>
        </p:txBody>
      </p:sp>
    </p:spTree>
    <p:extLst>
      <p:ext uri="{BB962C8B-B14F-4D97-AF65-F5344CB8AC3E}">
        <p14:creationId xmlns:p14="http://schemas.microsoft.com/office/powerpoint/2010/main" val="4187745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252" y="0"/>
            <a:ext cx="10131425" cy="1456267"/>
          </a:xfrm>
        </p:spPr>
        <p:txBody>
          <a:bodyPr/>
          <a:lstStyle/>
          <a:p>
            <a:r>
              <a:rPr kumimoji="1" lang="ja-JP" altLang="en-US" dirty="0" smtClean="0"/>
              <a:t>今回制作したもの</a:t>
            </a:r>
            <a:endParaRPr kumimoji="1" lang="ja-JP" altLang="en-US" dirty="0"/>
          </a:p>
        </p:txBody>
      </p:sp>
      <p:sp>
        <p:nvSpPr>
          <p:cNvPr id="3" name="コンテンツ プレースホルダー 2"/>
          <p:cNvSpPr>
            <a:spLocks noGrp="1"/>
          </p:cNvSpPr>
          <p:nvPr>
            <p:ph idx="1"/>
          </p:nvPr>
        </p:nvSpPr>
        <p:spPr>
          <a:xfrm>
            <a:off x="0" y="2332567"/>
            <a:ext cx="4993782" cy="4525433"/>
          </a:xfrm>
        </p:spPr>
        <p:txBody>
          <a:bodyPr/>
          <a:lstStyle/>
          <a:p>
            <a:pPr marL="0" indent="0">
              <a:buNone/>
            </a:pPr>
            <a:r>
              <a:rPr lang="ja-JP" altLang="en-US" dirty="0" smtClean="0"/>
              <a:t>・サウンドボルテックスという</a:t>
            </a:r>
            <a:r>
              <a:rPr lang="en-US" altLang="ja-JP" dirty="0" smtClean="0"/>
              <a:t/>
            </a:r>
            <a:br>
              <a:rPr lang="en-US" altLang="ja-JP" dirty="0" smtClean="0"/>
            </a:br>
            <a:r>
              <a:rPr lang="ja-JP" altLang="en-US" dirty="0"/>
              <a:t> </a:t>
            </a:r>
            <a:r>
              <a:rPr lang="ja-JP" altLang="en-US" dirty="0" smtClean="0"/>
              <a:t> 音楽ゲームのコントローラです。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698" y="183523"/>
            <a:ext cx="8899302" cy="6674477"/>
          </a:xfrm>
          <a:prstGeom prst="rect">
            <a:avLst/>
          </a:prstGeom>
        </p:spPr>
      </p:pic>
    </p:spTree>
    <p:extLst>
      <p:ext uri="{BB962C8B-B14F-4D97-AF65-F5344CB8AC3E}">
        <p14:creationId xmlns:p14="http://schemas.microsoft.com/office/powerpoint/2010/main" val="971437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そもそもサウンドボルテックスとは</a:t>
            </a:r>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ja-JP" altLang="en-US" sz="2400" dirty="0">
                <a:latin typeface="HGP創英角ｺﾞｼｯｸUB" panose="020B0900000000000000" pitchFamily="50" charset="-128"/>
                <a:ea typeface="HGP創英角ｺﾞｼｯｸUB" panose="020B0900000000000000" pitchFamily="50" charset="-128"/>
              </a:rPr>
              <a:t>音楽に合わせてボタンをたたく</a:t>
            </a:r>
            <a:r>
              <a:rPr lang="en-US" altLang="ja-JP" sz="2400" dirty="0">
                <a:latin typeface="HGP創英角ｺﾞｼｯｸUB" panose="020B0900000000000000" pitchFamily="50" charset="-128"/>
                <a:ea typeface="HGP創英角ｺﾞｼｯｸUB" panose="020B0900000000000000" pitchFamily="50" charset="-128"/>
              </a:rPr>
              <a:t/>
            </a:r>
            <a:br>
              <a:rPr lang="en-US" altLang="ja-JP" sz="2400" dirty="0">
                <a:latin typeface="HGP創英角ｺﾞｼｯｸUB" panose="020B0900000000000000" pitchFamily="50" charset="-128"/>
                <a:ea typeface="HGP創英角ｺﾞｼｯｸUB" panose="020B0900000000000000" pitchFamily="50" charset="-128"/>
              </a:rPr>
            </a:br>
            <a:r>
              <a:rPr lang="ja-JP" altLang="en-US" sz="2400" dirty="0">
                <a:latin typeface="HGP創英角ｺﾞｼｯｸUB" panose="020B0900000000000000" pitchFamily="50" charset="-128"/>
                <a:ea typeface="HGP創英角ｺﾞｼｯｸUB" panose="020B0900000000000000" pitchFamily="50" charset="-128"/>
              </a:rPr>
              <a:t>アーケード音楽ゲームの一種</a:t>
            </a:r>
            <a:r>
              <a:rPr lang="ja-JP" altLang="en-US" sz="2400" dirty="0" smtClean="0">
                <a:latin typeface="HGP創英角ｺﾞｼｯｸUB" panose="020B0900000000000000" pitchFamily="50" charset="-128"/>
                <a:ea typeface="HGP創英角ｺﾞｼｯｸUB" panose="020B0900000000000000" pitchFamily="50" charset="-128"/>
              </a:rPr>
              <a:t>。</a:t>
            </a:r>
            <a:r>
              <a:rPr lang="en-US" altLang="ja-JP" sz="2400" dirty="0" smtClean="0">
                <a:latin typeface="HGP創英角ｺﾞｼｯｸUB" panose="020B0900000000000000" pitchFamily="50" charset="-128"/>
                <a:ea typeface="HGP創英角ｺﾞｼｯｸUB" panose="020B0900000000000000" pitchFamily="50" charset="-128"/>
              </a:rPr>
              <a:t/>
            </a:r>
            <a:br>
              <a:rPr lang="en-US" altLang="ja-JP" sz="2400" dirty="0" smtClean="0">
                <a:latin typeface="HGP創英角ｺﾞｼｯｸUB" panose="020B0900000000000000" pitchFamily="50" charset="-128"/>
                <a:ea typeface="HGP創英角ｺﾞｼｯｸUB" panose="020B0900000000000000" pitchFamily="50" charset="-128"/>
              </a:rPr>
            </a:br>
            <a:r>
              <a:rPr lang="en-US" altLang="ja-JP" sz="2400" dirty="0" smtClean="0">
                <a:latin typeface="HGP創英角ｺﾞｼｯｸUB" panose="020B0900000000000000" pitchFamily="50" charset="-128"/>
                <a:ea typeface="HGP創英角ｺﾞｼｯｸUB" panose="020B0900000000000000" pitchFamily="50" charset="-128"/>
              </a:rPr>
              <a:t/>
            </a:r>
            <a:br>
              <a:rPr lang="en-US" altLang="ja-JP" sz="2400" dirty="0" smtClean="0">
                <a:latin typeface="HGP創英角ｺﾞｼｯｸUB" panose="020B0900000000000000" pitchFamily="50" charset="-128"/>
                <a:ea typeface="HGP創英角ｺﾞｼｯｸUB" panose="020B0900000000000000" pitchFamily="50" charset="-128"/>
              </a:rPr>
            </a:br>
            <a:r>
              <a:rPr lang="en-US" altLang="ja-JP" sz="2400" dirty="0">
                <a:latin typeface="HGP創英角ｺﾞｼｯｸUB" panose="020B0900000000000000" pitchFamily="50" charset="-128"/>
                <a:ea typeface="HGP創英角ｺﾞｼｯｸUB" panose="020B0900000000000000" pitchFamily="50" charset="-128"/>
              </a:rPr>
              <a:t>4</a:t>
            </a:r>
            <a:r>
              <a:rPr lang="ja-JP" altLang="en-US" sz="2400" dirty="0" err="1">
                <a:latin typeface="HGP創英角ｺﾞｼｯｸUB" panose="020B0900000000000000" pitchFamily="50" charset="-128"/>
                <a:ea typeface="HGP創英角ｺﾞｼｯｸUB" panose="020B0900000000000000" pitchFamily="50" charset="-128"/>
              </a:rPr>
              <a:t>つの</a:t>
            </a:r>
            <a:r>
              <a:rPr lang="ja-JP" altLang="en-US" sz="2400" dirty="0">
                <a:latin typeface="HGP創英角ｺﾞｼｯｸUB" panose="020B0900000000000000" pitchFamily="50" charset="-128"/>
                <a:ea typeface="HGP創英角ｺﾞｼｯｸUB" panose="020B0900000000000000" pitchFamily="50" charset="-128"/>
              </a:rPr>
              <a:t>基本ボタンと</a:t>
            </a:r>
            <a:r>
              <a:rPr lang="en-US" altLang="ja-JP" sz="2400" dirty="0">
                <a:latin typeface="HGP創英角ｺﾞｼｯｸUB" panose="020B0900000000000000" pitchFamily="50" charset="-128"/>
                <a:ea typeface="HGP創英角ｺﾞｼｯｸUB" panose="020B0900000000000000" pitchFamily="50" charset="-128"/>
              </a:rPr>
              <a:t/>
            </a:r>
            <a:br>
              <a:rPr lang="en-US" altLang="ja-JP" sz="2400" dirty="0">
                <a:latin typeface="HGP創英角ｺﾞｼｯｸUB" panose="020B0900000000000000" pitchFamily="50" charset="-128"/>
                <a:ea typeface="HGP創英角ｺﾞｼｯｸUB" panose="020B0900000000000000" pitchFamily="50" charset="-128"/>
              </a:rPr>
            </a:br>
            <a:r>
              <a:rPr lang="en-US" altLang="ja-JP" sz="2400" dirty="0">
                <a:latin typeface="HGP創英角ｺﾞｼｯｸUB" panose="020B0900000000000000" pitchFamily="50" charset="-128"/>
                <a:ea typeface="HGP創英角ｺﾞｼｯｸUB" panose="020B0900000000000000" pitchFamily="50" charset="-128"/>
              </a:rPr>
              <a:t>2</a:t>
            </a:r>
            <a:r>
              <a:rPr lang="ja-JP" altLang="en-US" sz="2400" dirty="0" err="1">
                <a:latin typeface="HGP創英角ｺﾞｼｯｸUB" panose="020B0900000000000000" pitchFamily="50" charset="-128"/>
                <a:ea typeface="HGP創英角ｺﾞｼｯｸUB" panose="020B0900000000000000" pitchFamily="50" charset="-128"/>
              </a:rPr>
              <a:t>つの</a:t>
            </a:r>
            <a:r>
              <a:rPr lang="ja-JP" altLang="en-US" sz="2400" dirty="0">
                <a:latin typeface="HGP創英角ｺﾞｼｯｸUB" panose="020B0900000000000000" pitchFamily="50" charset="-128"/>
                <a:ea typeface="HGP創英角ｺﾞｼｯｸUB" panose="020B0900000000000000" pitchFamily="50" charset="-128"/>
              </a:rPr>
              <a:t>エフェクトボタン、</a:t>
            </a:r>
            <a:r>
              <a:rPr lang="en-US" altLang="ja-JP" sz="2400" dirty="0">
                <a:latin typeface="HGP創英角ｺﾞｼｯｸUB" panose="020B0900000000000000" pitchFamily="50" charset="-128"/>
                <a:ea typeface="HGP創英角ｺﾞｼｯｸUB" panose="020B0900000000000000" pitchFamily="50" charset="-128"/>
              </a:rPr>
              <a:t/>
            </a:r>
            <a:br>
              <a:rPr lang="en-US" altLang="ja-JP" sz="2400" dirty="0">
                <a:latin typeface="HGP創英角ｺﾞｼｯｸUB" panose="020B0900000000000000" pitchFamily="50" charset="-128"/>
                <a:ea typeface="HGP創英角ｺﾞｼｯｸUB" panose="020B0900000000000000" pitchFamily="50" charset="-128"/>
              </a:rPr>
            </a:br>
            <a:r>
              <a:rPr lang="ja-JP" altLang="en-US" sz="2400" dirty="0">
                <a:latin typeface="HGP創英角ｺﾞｼｯｸUB" panose="020B0900000000000000" pitchFamily="50" charset="-128"/>
                <a:ea typeface="HGP創英角ｺﾞｼｯｸUB" panose="020B0900000000000000" pitchFamily="50" charset="-128"/>
              </a:rPr>
              <a:t>そして </a:t>
            </a:r>
            <a:r>
              <a:rPr lang="en-US" altLang="ja-JP" sz="2400" dirty="0">
                <a:latin typeface="HGP創英角ｺﾞｼｯｸUB" panose="020B0900000000000000" pitchFamily="50" charset="-128"/>
                <a:ea typeface="HGP創英角ｺﾞｼｯｸUB" panose="020B0900000000000000" pitchFamily="50" charset="-128"/>
              </a:rPr>
              <a:t>2</a:t>
            </a:r>
            <a:r>
              <a:rPr lang="ja-JP" altLang="en-US" sz="2400" dirty="0" err="1">
                <a:latin typeface="HGP創英角ｺﾞｼｯｸUB" panose="020B0900000000000000" pitchFamily="50" charset="-128"/>
                <a:ea typeface="HGP創英角ｺﾞｼｯｸUB" panose="020B0900000000000000" pitchFamily="50" charset="-128"/>
              </a:rPr>
              <a:t>つの</a:t>
            </a:r>
            <a:r>
              <a:rPr lang="ja-JP" altLang="en-US" sz="2400" dirty="0">
                <a:latin typeface="HGP創英角ｺﾞｼｯｸUB" panose="020B0900000000000000" pitchFamily="50" charset="-128"/>
                <a:ea typeface="HGP創英角ｺﾞｼｯｸUB" panose="020B0900000000000000" pitchFamily="50" charset="-128"/>
              </a:rPr>
              <a:t>ツマミを使い</a:t>
            </a:r>
            <a:r>
              <a:rPr lang="en-US" altLang="ja-JP" sz="2400" dirty="0">
                <a:latin typeface="HGP創英角ｺﾞｼｯｸUB" panose="020B0900000000000000" pitchFamily="50" charset="-128"/>
                <a:ea typeface="HGP創英角ｺﾞｼｯｸUB" panose="020B0900000000000000" pitchFamily="50" charset="-128"/>
              </a:rPr>
              <a:t/>
            </a:r>
            <a:br>
              <a:rPr lang="en-US" altLang="ja-JP" sz="2400" dirty="0">
                <a:latin typeface="HGP創英角ｺﾞｼｯｸUB" panose="020B0900000000000000" pitchFamily="50" charset="-128"/>
                <a:ea typeface="HGP創英角ｺﾞｼｯｸUB" panose="020B0900000000000000" pitchFamily="50" charset="-128"/>
              </a:rPr>
            </a:br>
            <a:r>
              <a:rPr lang="ja-JP" altLang="en-US" sz="2400" dirty="0">
                <a:latin typeface="HGP創英角ｺﾞｼｯｸUB" panose="020B0900000000000000" pitchFamily="50" charset="-128"/>
                <a:ea typeface="HGP創英角ｺﾞｼｯｸUB" panose="020B0900000000000000" pitchFamily="50" charset="-128"/>
              </a:rPr>
              <a:t>楽曲にエフェクトをかけながらプレイする</a:t>
            </a:r>
            <a:r>
              <a:rPr lang="en-US" altLang="ja-JP" sz="2400" dirty="0">
                <a:latin typeface="HGP創英角ｺﾞｼｯｸUB" panose="020B0900000000000000" pitchFamily="50" charset="-128"/>
                <a:ea typeface="HGP創英角ｺﾞｼｯｸUB" panose="020B0900000000000000" pitchFamily="50" charset="-128"/>
              </a:rPr>
              <a:t/>
            </a:r>
            <a:br>
              <a:rPr lang="en-US" altLang="ja-JP" sz="2400" dirty="0">
                <a:latin typeface="HGP創英角ｺﾞｼｯｸUB" panose="020B0900000000000000" pitchFamily="50" charset="-128"/>
                <a:ea typeface="HGP創英角ｺﾞｼｯｸUB" panose="020B0900000000000000" pitchFamily="50" charset="-128"/>
              </a:rPr>
            </a:br>
            <a:r>
              <a:rPr lang="ja-JP" altLang="en-US" sz="2400" dirty="0">
                <a:latin typeface="HGP創英角ｺﾞｼｯｸUB" panose="020B0900000000000000" pitchFamily="50" charset="-128"/>
                <a:ea typeface="HGP創英角ｺﾞｼｯｸUB" panose="020B0900000000000000" pitchFamily="50" charset="-128"/>
              </a:rPr>
              <a:t>特徴的なプレイ方法で</a:t>
            </a:r>
            <a:r>
              <a:rPr lang="en-US" altLang="ja-JP" sz="2400" dirty="0">
                <a:latin typeface="HGP創英角ｺﾞｼｯｸUB" panose="020B0900000000000000" pitchFamily="50" charset="-128"/>
                <a:ea typeface="HGP創英角ｺﾞｼｯｸUB" panose="020B0900000000000000" pitchFamily="50" charset="-128"/>
              </a:rPr>
              <a:t/>
            </a:r>
            <a:br>
              <a:rPr lang="en-US" altLang="ja-JP" sz="2400" dirty="0">
                <a:latin typeface="HGP創英角ｺﾞｼｯｸUB" panose="020B0900000000000000" pitchFamily="50" charset="-128"/>
                <a:ea typeface="HGP創英角ｺﾞｼｯｸUB" panose="020B0900000000000000" pitchFamily="50" charset="-128"/>
              </a:rPr>
            </a:br>
            <a:r>
              <a:rPr lang="ja-JP" altLang="en-US" sz="2400" dirty="0">
                <a:latin typeface="HGP創英角ｺﾞｼｯｸUB" panose="020B0900000000000000" pitchFamily="50" charset="-128"/>
                <a:ea typeface="HGP創英角ｺﾞｼｯｸUB" panose="020B0900000000000000" pitchFamily="50" charset="-128"/>
              </a:rPr>
              <a:t>ユーザーの心をつかんでいる</a:t>
            </a:r>
            <a:r>
              <a:rPr lang="ja-JP" altLang="en-US" sz="2400" dirty="0" smtClean="0">
                <a:latin typeface="HGP創英角ｺﾞｼｯｸUB" panose="020B0900000000000000" pitchFamily="50" charset="-128"/>
                <a:ea typeface="HGP創英角ｺﾞｼｯｸUB" panose="020B0900000000000000" pitchFamily="50" charset="-128"/>
              </a:rPr>
              <a:t>。</a:t>
            </a:r>
            <a:endParaRPr lang="ja-JP" altLang="en-US" sz="2400" dirty="0">
              <a:latin typeface="HGP創英角ｺﾞｼｯｸUB" panose="020B0900000000000000" pitchFamily="50" charset="-128"/>
              <a:ea typeface="HGP創英角ｺﾞｼｯｸUB" panose="020B0900000000000000" pitchFamily="50" charset="-128"/>
            </a:endParaRPr>
          </a:p>
        </p:txBody>
      </p:sp>
      <p:pic>
        <p:nvPicPr>
          <p:cNvPr id="4" name="Picture 2" descr="「ボルテ」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930" y="609600"/>
            <a:ext cx="10432771" cy="586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91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4121" y="426014"/>
            <a:ext cx="10131425" cy="1456267"/>
          </a:xfrm>
        </p:spPr>
        <p:txBody>
          <a:bodyPr/>
          <a:lstStyle/>
          <a:p>
            <a:r>
              <a:rPr kumimoji="1" lang="ja-JP" altLang="en-US" dirty="0" smtClean="0"/>
              <a:t>本体の紹介</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324" y="913915"/>
            <a:ext cx="7925446" cy="5944085"/>
          </a:xfrm>
          <a:prstGeom prst="rect">
            <a:avLst/>
          </a:prstGeom>
          <a:ln>
            <a:noFill/>
          </a:ln>
          <a:effectLst>
            <a:softEdge rad="112500"/>
          </a:effectLst>
        </p:spPr>
      </p:pic>
      <p:sp>
        <p:nvSpPr>
          <p:cNvPr id="5" name="正方形/長方形 4"/>
          <p:cNvSpPr/>
          <p:nvPr/>
        </p:nvSpPr>
        <p:spPr>
          <a:xfrm>
            <a:off x="8256108" y="1147307"/>
            <a:ext cx="2240141"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スタートボタン</a:t>
            </a:r>
            <a:r>
              <a:rPr lang="en-US" altLang="ja-JP" sz="2000" b="1" dirty="0" smtClean="0">
                <a:ln/>
                <a:solidFill>
                  <a:schemeClr val="accent1">
                    <a:lumMod val="75000"/>
                  </a:schemeClr>
                </a:solidFill>
                <a:effectLst>
                  <a:outerShdw blurRad="50800" dist="38100" dir="2700000" algn="tl" rotWithShape="0">
                    <a:prstClr val="black">
                      <a:alpha val="40000"/>
                    </a:prstClr>
                  </a:outerShdw>
                </a:effectLst>
              </a:rPr>
              <a:t/>
            </a:r>
            <a:br>
              <a:rPr lang="en-US" altLang="ja-JP" sz="2000" b="1" dirty="0" smtClean="0">
                <a:ln/>
                <a:solidFill>
                  <a:schemeClr val="accent1">
                    <a:lumMod val="75000"/>
                  </a:schemeClr>
                </a:solidFill>
                <a:effectLst>
                  <a:outerShdw blurRad="50800" dist="38100" dir="2700000" algn="tl" rotWithShape="0">
                    <a:prstClr val="black">
                      <a:alpha val="40000"/>
                    </a:prstClr>
                  </a:outerShdw>
                </a:effectLst>
              </a:rPr>
            </a:b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
        <p:nvSpPr>
          <p:cNvPr id="6" name="正方形/長方形 5"/>
          <p:cNvSpPr/>
          <p:nvPr/>
        </p:nvSpPr>
        <p:spPr>
          <a:xfrm>
            <a:off x="5523619" y="1528338"/>
            <a:ext cx="200977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FX-L</a:t>
            </a: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ボタン</a:t>
            </a:r>
            <a:r>
              <a:rPr lang="en-US" altLang="ja-JP" sz="2000" b="1" dirty="0" smtClean="0">
                <a:ln/>
                <a:solidFill>
                  <a:schemeClr val="accent1">
                    <a:lumMod val="75000"/>
                  </a:schemeClr>
                </a:solidFill>
                <a:effectLst>
                  <a:outerShdw blurRad="50800" dist="38100" dir="2700000" algn="tl" rotWithShape="0">
                    <a:prstClr val="black">
                      <a:alpha val="40000"/>
                    </a:prstClr>
                  </a:outerShdw>
                </a:effectLst>
              </a:rPr>
              <a:t/>
            </a:r>
            <a:br>
              <a:rPr lang="en-US" altLang="ja-JP" sz="2000" b="1" dirty="0" smtClean="0">
                <a:ln/>
                <a:solidFill>
                  <a:schemeClr val="accent1">
                    <a:lumMod val="75000"/>
                  </a:schemeClr>
                </a:solidFill>
                <a:effectLst>
                  <a:outerShdw blurRad="50800" dist="38100" dir="2700000" algn="tl" rotWithShape="0">
                    <a:prstClr val="black">
                      <a:alpha val="40000"/>
                    </a:prstClr>
                  </a:outerShdw>
                </a:effectLst>
              </a:rPr>
            </a:b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
        <p:nvSpPr>
          <p:cNvPr id="7" name="正方形/長方形 6"/>
          <p:cNvSpPr/>
          <p:nvPr/>
        </p:nvSpPr>
        <p:spPr>
          <a:xfrm>
            <a:off x="7368048" y="3034848"/>
            <a:ext cx="200977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FX-R</a:t>
            </a: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ボタン</a:t>
            </a:r>
            <a:r>
              <a:rPr lang="en-US" altLang="ja-JP" sz="2000" b="1" dirty="0" smtClean="0">
                <a:ln/>
                <a:solidFill>
                  <a:schemeClr val="accent1">
                    <a:lumMod val="75000"/>
                  </a:schemeClr>
                </a:solidFill>
                <a:effectLst>
                  <a:outerShdw blurRad="50800" dist="38100" dir="2700000" algn="tl" rotWithShape="0">
                    <a:prstClr val="black">
                      <a:alpha val="40000"/>
                    </a:prstClr>
                  </a:outerShdw>
                </a:effectLst>
              </a:rPr>
              <a:t/>
            </a:r>
            <a:br>
              <a:rPr lang="en-US" altLang="ja-JP" sz="2000" b="1" dirty="0" smtClean="0">
                <a:ln/>
                <a:solidFill>
                  <a:schemeClr val="accent1">
                    <a:lumMod val="75000"/>
                  </a:schemeClr>
                </a:solidFill>
                <a:effectLst>
                  <a:outerShdw blurRad="50800" dist="38100" dir="2700000" algn="tl" rotWithShape="0">
                    <a:prstClr val="black">
                      <a:alpha val="40000"/>
                    </a:prstClr>
                  </a:outerShdw>
                </a:effectLst>
              </a:rPr>
            </a:b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
        <p:nvSpPr>
          <p:cNvPr id="8" name="正方形/長方形 7"/>
          <p:cNvSpPr/>
          <p:nvPr/>
        </p:nvSpPr>
        <p:spPr>
          <a:xfrm>
            <a:off x="6177037" y="787556"/>
            <a:ext cx="200977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BT-A </a:t>
            </a: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ボタン</a:t>
            </a:r>
            <a:r>
              <a:rPr lang="en-US" altLang="ja-JP" sz="2000" b="1" dirty="0" smtClean="0">
                <a:ln/>
                <a:solidFill>
                  <a:schemeClr val="accent1">
                    <a:lumMod val="75000"/>
                  </a:schemeClr>
                </a:solidFill>
                <a:effectLst>
                  <a:outerShdw blurRad="50800" dist="38100" dir="2700000" algn="tl" rotWithShape="0">
                    <a:prstClr val="black">
                      <a:alpha val="40000"/>
                    </a:prstClr>
                  </a:outerShdw>
                </a:effectLst>
              </a:rPr>
              <a:t/>
            </a:r>
            <a:br>
              <a:rPr lang="en-US" altLang="ja-JP" sz="2000" b="1" dirty="0" smtClean="0">
                <a:ln/>
                <a:solidFill>
                  <a:schemeClr val="accent1">
                    <a:lumMod val="75000"/>
                  </a:schemeClr>
                </a:solidFill>
                <a:effectLst>
                  <a:outerShdw blurRad="50800" dist="38100" dir="2700000" algn="tl" rotWithShape="0">
                    <a:prstClr val="black">
                      <a:alpha val="40000"/>
                    </a:prstClr>
                  </a:outerShdw>
                </a:effectLst>
              </a:rPr>
            </a:b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
        <p:nvSpPr>
          <p:cNvPr id="9" name="正方形/長方形 8"/>
          <p:cNvSpPr/>
          <p:nvPr/>
        </p:nvSpPr>
        <p:spPr>
          <a:xfrm>
            <a:off x="7104833" y="1340959"/>
            <a:ext cx="200977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BT-B </a:t>
            </a: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ボタン</a:t>
            </a:r>
            <a:r>
              <a:rPr lang="en-US" altLang="ja-JP" sz="2000" b="1" dirty="0" smtClean="0">
                <a:ln/>
                <a:solidFill>
                  <a:schemeClr val="accent1">
                    <a:lumMod val="75000"/>
                  </a:schemeClr>
                </a:solidFill>
                <a:effectLst>
                  <a:outerShdw blurRad="50800" dist="38100" dir="2700000" algn="tl" rotWithShape="0">
                    <a:prstClr val="black">
                      <a:alpha val="40000"/>
                    </a:prstClr>
                  </a:outerShdw>
                </a:effectLst>
              </a:rPr>
              <a:t/>
            </a:r>
            <a:br>
              <a:rPr lang="en-US" altLang="ja-JP" sz="2000" b="1" dirty="0" smtClean="0">
                <a:ln/>
                <a:solidFill>
                  <a:schemeClr val="accent1">
                    <a:lumMod val="75000"/>
                  </a:schemeClr>
                </a:solidFill>
                <a:effectLst>
                  <a:outerShdw blurRad="50800" dist="38100" dir="2700000" algn="tl" rotWithShape="0">
                    <a:prstClr val="black">
                      <a:alpha val="40000"/>
                    </a:prstClr>
                  </a:outerShdw>
                </a:effectLst>
              </a:rPr>
            </a:b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
        <p:nvSpPr>
          <p:cNvPr id="3" name="コンテンツ プレースホルダー 2"/>
          <p:cNvSpPr>
            <a:spLocks noGrp="1"/>
          </p:cNvSpPr>
          <p:nvPr>
            <p:ph idx="1"/>
          </p:nvPr>
        </p:nvSpPr>
        <p:spPr>
          <a:xfrm>
            <a:off x="434121" y="1785853"/>
            <a:ext cx="10131425" cy="4418437"/>
          </a:xfrm>
        </p:spPr>
        <p:txBody>
          <a:bodyPr>
            <a:normAutofit/>
          </a:bodyPr>
          <a:lstStyle/>
          <a:p>
            <a:r>
              <a:rPr kumimoji="1" lang="ja-JP" altLang="en-US" dirty="0" smtClean="0"/>
              <a:t>メインとなるボタンが </a:t>
            </a:r>
            <a:r>
              <a:rPr kumimoji="1" lang="en-US" altLang="ja-JP" dirty="0" smtClean="0"/>
              <a:t>7</a:t>
            </a:r>
            <a:r>
              <a:rPr kumimoji="1" lang="ja-JP" altLang="en-US" dirty="0" smtClean="0"/>
              <a:t>つ 内臓されている</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スタートボタン </a:t>
            </a:r>
            <a:r>
              <a:rPr kumimoji="1" lang="en-US" altLang="ja-JP" dirty="0" smtClean="0"/>
              <a:t>1</a:t>
            </a:r>
            <a:r>
              <a:rPr kumimoji="1" lang="ja-JP" altLang="en-US" dirty="0" smtClean="0"/>
              <a:t>つ</a:t>
            </a:r>
            <a:r>
              <a:rPr kumimoji="1" lang="en-US" altLang="ja-JP" dirty="0" smtClean="0"/>
              <a:t/>
            </a:r>
            <a:br>
              <a:rPr kumimoji="1" lang="en-US" altLang="ja-JP" dirty="0" smtClean="0"/>
            </a:br>
            <a:r>
              <a:rPr kumimoji="1" lang="ja-JP" altLang="en-US" dirty="0" smtClean="0"/>
              <a:t>ボタン </a:t>
            </a:r>
            <a:r>
              <a:rPr kumimoji="1" lang="en-US" altLang="ja-JP" dirty="0" smtClean="0"/>
              <a:t>A~D</a:t>
            </a:r>
            <a:r>
              <a:rPr kumimoji="1" lang="ja-JP" altLang="en-US" dirty="0" smtClean="0"/>
              <a:t>　　 </a:t>
            </a:r>
            <a:r>
              <a:rPr kumimoji="1" lang="en-US" altLang="ja-JP" dirty="0" smtClean="0"/>
              <a:t>4</a:t>
            </a:r>
            <a:r>
              <a:rPr kumimoji="1" lang="ja-JP" altLang="en-US" dirty="0" smtClean="0"/>
              <a:t>つ</a:t>
            </a:r>
            <a:r>
              <a:rPr kumimoji="1" lang="en-US" altLang="ja-JP" dirty="0" smtClean="0"/>
              <a:t/>
            </a:r>
            <a:br>
              <a:rPr kumimoji="1" lang="en-US" altLang="ja-JP" dirty="0" smtClean="0"/>
            </a:br>
            <a:r>
              <a:rPr lang="ja-JP" altLang="en-US" dirty="0" smtClean="0"/>
              <a:t>ボタン </a:t>
            </a:r>
            <a:r>
              <a:rPr lang="en-US" altLang="ja-JP" dirty="0" smtClean="0"/>
              <a:t>FX L R </a:t>
            </a:r>
            <a:r>
              <a:rPr lang="ja-JP" altLang="en-US" dirty="0" smtClean="0"/>
              <a:t>　</a:t>
            </a:r>
            <a:r>
              <a:rPr lang="en-US" altLang="ja-JP" dirty="0" smtClean="0"/>
              <a:t>2</a:t>
            </a:r>
            <a:r>
              <a:rPr lang="ja-JP" altLang="en-US" dirty="0" smtClean="0"/>
              <a:t>つ</a:t>
            </a:r>
            <a:r>
              <a:rPr lang="en-US" altLang="ja-JP" dirty="0" smtClean="0"/>
              <a:t/>
            </a:r>
            <a:br>
              <a:rPr lang="en-US" altLang="ja-JP" dirty="0" smtClean="0"/>
            </a:br>
            <a:endParaRPr lang="en-US" altLang="ja-JP" dirty="0" smtClean="0"/>
          </a:p>
          <a:p>
            <a:r>
              <a:rPr kumimoji="1" lang="ja-JP" altLang="en-US" dirty="0" smtClean="0"/>
              <a:t>サウンドボルテックスの最大の特徴とも言える</a:t>
            </a:r>
            <a:r>
              <a:rPr kumimoji="1" lang="en-US" altLang="ja-JP" dirty="0" smtClean="0"/>
              <a:t/>
            </a:r>
            <a:br>
              <a:rPr kumimoji="1" lang="en-US" altLang="ja-JP" dirty="0" smtClean="0"/>
            </a:br>
            <a:r>
              <a:rPr kumimoji="1" lang="en-US" altLang="ja-JP" dirty="0" smtClean="0"/>
              <a:t>“</a:t>
            </a:r>
            <a:r>
              <a:rPr kumimoji="1" lang="ja-JP" altLang="en-US" dirty="0" smtClean="0"/>
              <a:t>ツマミ</a:t>
            </a:r>
            <a:r>
              <a:rPr kumimoji="1" lang="en-US" altLang="ja-JP" dirty="0" smtClean="0"/>
              <a:t>”</a:t>
            </a:r>
            <a:r>
              <a:rPr kumimoji="1" lang="ja-JP" altLang="en-US" dirty="0" smtClean="0"/>
              <a:t>も</a:t>
            </a:r>
            <a:r>
              <a:rPr lang="ja-JP" altLang="en-US" dirty="0" smtClean="0"/>
              <a:t>勿論内蔵されている。</a:t>
            </a:r>
            <a:endParaRPr lang="en-US" altLang="ja-JP" dirty="0" smtClean="0"/>
          </a:p>
          <a:p>
            <a:endParaRPr kumimoji="1" lang="en-US" altLang="ja-JP" dirty="0"/>
          </a:p>
          <a:p>
            <a:r>
              <a:rPr lang="ja-JP" altLang="en-US" dirty="0" smtClean="0"/>
              <a:t>独自要素として、 </a:t>
            </a:r>
            <a:r>
              <a:rPr lang="en-US" altLang="ja-JP" dirty="0" smtClean="0"/>
              <a:t/>
            </a:r>
            <a:br>
              <a:rPr lang="en-US" altLang="ja-JP" dirty="0" smtClean="0"/>
            </a:br>
            <a:r>
              <a:rPr lang="ja-JP" altLang="en-US" dirty="0" smtClean="0"/>
              <a:t>実際のゲーム筐体の内部に内蔵されている</a:t>
            </a:r>
            <a:r>
              <a:rPr lang="en-US" altLang="ja-JP" dirty="0" smtClean="0"/>
              <a:t/>
            </a:r>
            <a:br>
              <a:rPr lang="en-US" altLang="ja-JP" dirty="0" smtClean="0"/>
            </a:br>
            <a:r>
              <a:rPr lang="en-US" altLang="ja-JP" dirty="0" smtClean="0"/>
              <a:t>SERVICE</a:t>
            </a:r>
            <a:r>
              <a:rPr lang="ja-JP" altLang="en-US" dirty="0" smtClean="0"/>
              <a:t>ボタン および </a:t>
            </a:r>
            <a:r>
              <a:rPr lang="en-US" altLang="ja-JP" dirty="0" smtClean="0"/>
              <a:t>TEST</a:t>
            </a:r>
            <a:r>
              <a:rPr lang="ja-JP" altLang="en-US" dirty="0" smtClean="0"/>
              <a:t>ボタンをモチーフにしたボタンを</a:t>
            </a:r>
            <a:r>
              <a:rPr lang="en-US" altLang="ja-JP" dirty="0" smtClean="0"/>
              <a:t/>
            </a:r>
            <a:br>
              <a:rPr lang="en-US" altLang="ja-JP" dirty="0" smtClean="0"/>
            </a:br>
            <a:r>
              <a:rPr lang="ja-JP" altLang="en-US" dirty="0" smtClean="0"/>
              <a:t>コントローラ横に内蔵して、</a:t>
            </a:r>
            <a:r>
              <a:rPr lang="en-US" altLang="ja-JP" dirty="0"/>
              <a:t/>
            </a:r>
            <a:br>
              <a:rPr lang="en-US" altLang="ja-JP" dirty="0"/>
            </a:br>
            <a:r>
              <a:rPr lang="ja-JP" altLang="en-US" dirty="0" smtClean="0"/>
              <a:t>ゲーム終了時などの ショートカットボタンとしている。</a:t>
            </a:r>
            <a:endParaRPr kumimoji="1" lang="en-US" altLang="ja-JP" dirty="0" smtClean="0"/>
          </a:p>
        </p:txBody>
      </p:sp>
      <p:sp>
        <p:nvSpPr>
          <p:cNvPr id="10" name="正方形/長方形 9"/>
          <p:cNvSpPr/>
          <p:nvPr/>
        </p:nvSpPr>
        <p:spPr>
          <a:xfrm>
            <a:off x="7758251" y="1831328"/>
            <a:ext cx="200977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BT-C </a:t>
            </a: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ボタン</a:t>
            </a:r>
            <a:r>
              <a:rPr lang="en-US" altLang="ja-JP" sz="2000" b="1" dirty="0" smtClean="0">
                <a:ln/>
                <a:solidFill>
                  <a:schemeClr val="accent1">
                    <a:lumMod val="75000"/>
                  </a:schemeClr>
                </a:solidFill>
                <a:effectLst>
                  <a:outerShdw blurRad="50800" dist="38100" dir="2700000" algn="tl" rotWithShape="0">
                    <a:prstClr val="black">
                      <a:alpha val="40000"/>
                    </a:prstClr>
                  </a:outerShdw>
                </a:effectLst>
              </a:rPr>
              <a:t/>
            </a:r>
            <a:br>
              <a:rPr lang="en-US" altLang="ja-JP" sz="2000" b="1" dirty="0" smtClean="0">
                <a:ln/>
                <a:solidFill>
                  <a:schemeClr val="accent1">
                    <a:lumMod val="75000"/>
                  </a:schemeClr>
                </a:solidFill>
                <a:effectLst>
                  <a:outerShdw blurRad="50800" dist="38100" dir="2700000" algn="tl" rotWithShape="0">
                    <a:prstClr val="black">
                      <a:alpha val="40000"/>
                    </a:prstClr>
                  </a:outerShdw>
                </a:effectLst>
              </a:rPr>
            </a:b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
        <p:nvSpPr>
          <p:cNvPr id="11" name="正方形/長方形 10"/>
          <p:cNvSpPr/>
          <p:nvPr/>
        </p:nvSpPr>
        <p:spPr>
          <a:xfrm>
            <a:off x="8857283" y="2537518"/>
            <a:ext cx="2009775"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BT-D </a:t>
            </a: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ボタン</a:t>
            </a:r>
            <a:r>
              <a:rPr lang="en-US" altLang="ja-JP" sz="2000" b="1" dirty="0" smtClean="0">
                <a:ln/>
                <a:solidFill>
                  <a:schemeClr val="accent1">
                    <a:lumMod val="75000"/>
                  </a:schemeClr>
                </a:solidFill>
                <a:effectLst>
                  <a:outerShdw blurRad="50800" dist="38100" dir="2700000" algn="tl" rotWithShape="0">
                    <a:prstClr val="black">
                      <a:alpha val="40000"/>
                    </a:prstClr>
                  </a:outerShdw>
                </a:effectLst>
              </a:rPr>
              <a:t/>
            </a:r>
            <a:br>
              <a:rPr lang="en-US" altLang="ja-JP" sz="2000" b="1" dirty="0" smtClean="0">
                <a:ln/>
                <a:solidFill>
                  <a:schemeClr val="accent1">
                    <a:lumMod val="75000"/>
                  </a:schemeClr>
                </a:solidFill>
                <a:effectLst>
                  <a:outerShdw blurRad="50800" dist="38100" dir="2700000" algn="tl" rotWithShape="0">
                    <a:prstClr val="black">
                      <a:alpha val="40000"/>
                    </a:prstClr>
                  </a:outerShdw>
                </a:effectLst>
              </a:rPr>
            </a:b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
        <p:nvSpPr>
          <p:cNvPr id="12" name="正方形/長方形 11"/>
          <p:cNvSpPr/>
          <p:nvPr/>
        </p:nvSpPr>
        <p:spPr>
          <a:xfrm>
            <a:off x="10496249" y="4311595"/>
            <a:ext cx="2009775"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ja-JP" altLang="en-US" sz="2000" b="1" dirty="0" smtClean="0">
                <a:ln/>
                <a:solidFill>
                  <a:schemeClr val="accent1">
                    <a:lumMod val="75000"/>
                  </a:schemeClr>
                </a:solidFill>
                <a:effectLst>
                  <a:outerShdw blurRad="50800" dist="38100" dir="2700000" algn="tl" rotWithShape="0">
                    <a:prstClr val="black">
                      <a:alpha val="40000"/>
                    </a:prstClr>
                  </a:outerShdw>
                </a:effectLst>
              </a:rPr>
              <a:t>↑</a:t>
            </a:r>
            <a:endParaRPr lang="en-US" altLang="ja-JP" sz="2000" b="1" dirty="0" smtClean="0">
              <a:ln/>
              <a:solidFill>
                <a:schemeClr val="accent1">
                  <a:lumMod val="75000"/>
                </a:schemeClr>
              </a:solidFill>
              <a:effectLst>
                <a:outerShdw blurRad="50800" dist="38100" dir="2700000" algn="tl" rotWithShape="0">
                  <a:prstClr val="black">
                    <a:alpha val="40000"/>
                  </a:prstClr>
                </a:outerShdw>
              </a:effectLst>
            </a:endParaRPr>
          </a:p>
          <a:p>
            <a:pPr algn="ct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ショートカット</a:t>
            </a:r>
            <a: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
            </a:r>
            <a:br>
              <a:rPr lang="en-US" altLang="ja-JP"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br>
            <a:r>
              <a:rPr lang="ja-JP" altLang="en-US" sz="2000" b="1" dirty="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 </a:t>
            </a:r>
            <a:r>
              <a:rPr lang="ja-JP" altLang="en-US" sz="2000" b="1" dirty="0" smtClean="0">
                <a:ln w="12700">
                  <a:solidFill>
                    <a:schemeClr val="tx2">
                      <a:lumMod val="75000"/>
                    </a:schemeClr>
                  </a:solidFill>
                  <a:prstDash val="solid"/>
                </a:ln>
                <a:solidFill>
                  <a:schemeClr val="tx1">
                    <a:lumMod val="95000"/>
                  </a:schemeClr>
                </a:solidFill>
                <a:effectLst>
                  <a:outerShdw blurRad="50800" dist="38100" dir="2700000" algn="tl" rotWithShape="0">
                    <a:prstClr val="black">
                      <a:alpha val="40000"/>
                    </a:prstClr>
                  </a:outerShdw>
                </a:effectLst>
              </a:rPr>
              <a:t>ボタン</a:t>
            </a:r>
            <a:endParaRPr lang="en-US" altLang="ja-JP" sz="2000" b="1" dirty="0" smtClean="0">
              <a:ln/>
              <a:solidFill>
                <a:schemeClr val="accent1">
                  <a:lumMod val="75000"/>
                </a:schemeClr>
              </a:solidFill>
              <a:effectLst>
                <a:outerShdw blurRad="50800" dist="38100" dir="2700000" algn="tl" rotWithShape="0">
                  <a:prstClr val="black">
                    <a:alpha val="40000"/>
                  </a:prstClr>
                </a:outerShdw>
              </a:effectLst>
            </a:endParaRPr>
          </a:p>
          <a:p>
            <a:pPr algn="ctr"/>
            <a:endParaRPr lang="ja-JP" altLang="en-US" sz="2000" b="1" dirty="0">
              <a:ln/>
              <a:solidFill>
                <a:schemeClr val="accent1">
                  <a:lumMod val="75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345973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工夫した点</a:t>
            </a:r>
            <a:endParaRPr kumimoji="1" lang="ja-JP" altLang="en-US" dirty="0"/>
          </a:p>
        </p:txBody>
      </p:sp>
      <p:sp>
        <p:nvSpPr>
          <p:cNvPr id="3" name="コンテンツ プレースホルダー 2"/>
          <p:cNvSpPr>
            <a:spLocks noGrp="1"/>
          </p:cNvSpPr>
          <p:nvPr>
            <p:ph idx="1"/>
          </p:nvPr>
        </p:nvSpPr>
        <p:spPr>
          <a:xfrm>
            <a:off x="685801" y="1596981"/>
            <a:ext cx="10131425" cy="4194220"/>
          </a:xfrm>
        </p:spPr>
        <p:txBody>
          <a:bodyPr/>
          <a:lstStyle/>
          <a:p>
            <a:r>
              <a:rPr kumimoji="1" lang="ja-JP" altLang="en-US" dirty="0" smtClean="0"/>
              <a:t>ボタン内部にゴム板を挟み、打音がより静かになるようにしている。</a:t>
            </a:r>
            <a:endParaRPr kumimoji="1" lang="en-US" altLang="ja-JP" dirty="0" smtClean="0"/>
          </a:p>
          <a:p>
            <a:endParaRPr lang="en-US" altLang="ja-JP" dirty="0"/>
          </a:p>
          <a:p>
            <a:r>
              <a:rPr kumimoji="1" lang="ja-JP" altLang="en-US" dirty="0" smtClean="0"/>
              <a:t>ボタンを実際の正方形のものとは違い</a:t>
            </a:r>
            <a:r>
              <a:rPr kumimoji="1" lang="en-US" altLang="ja-JP" dirty="0" smtClean="0"/>
              <a:t/>
            </a:r>
            <a:br>
              <a:rPr kumimoji="1" lang="en-US" altLang="ja-JP" dirty="0" smtClean="0"/>
            </a:br>
            <a:r>
              <a:rPr kumimoji="1" lang="ja-JP" altLang="en-US" dirty="0" smtClean="0"/>
              <a:t>長方形のものに妥協することにより</a:t>
            </a:r>
            <a:r>
              <a:rPr kumimoji="1" lang="en-US" altLang="ja-JP" dirty="0" smtClean="0"/>
              <a:t/>
            </a:r>
            <a:br>
              <a:rPr kumimoji="1" lang="en-US" altLang="ja-JP" dirty="0" smtClean="0"/>
            </a:br>
            <a:r>
              <a:rPr kumimoji="1" lang="ja-JP" altLang="en-US" dirty="0" smtClean="0"/>
              <a:t>大幅なコストダウンに成功した。</a:t>
            </a:r>
            <a:endParaRPr kumimoji="1" lang="en-US" altLang="ja-JP" dirty="0" smtClean="0"/>
          </a:p>
          <a:p>
            <a:endParaRPr lang="en-US" altLang="ja-JP" dirty="0"/>
          </a:p>
          <a:p>
            <a:r>
              <a:rPr kumimoji="1" lang="ja-JP" altLang="en-US" dirty="0" smtClean="0"/>
              <a:t>表面は 硬質カードケースを使用することにより、</a:t>
            </a:r>
            <a:r>
              <a:rPr kumimoji="1" lang="en-US" altLang="ja-JP" dirty="0" smtClean="0"/>
              <a:t/>
            </a:r>
            <a:br>
              <a:rPr kumimoji="1" lang="en-US" altLang="ja-JP" dirty="0" smtClean="0"/>
            </a:br>
            <a:r>
              <a:rPr kumimoji="1" lang="ja-JP" altLang="en-US" dirty="0" smtClean="0"/>
              <a:t>アクリルを使うのと同程度の触感と コストダウンに成功した。</a:t>
            </a:r>
            <a:r>
              <a:rPr kumimoji="1" lang="en-US" altLang="ja-JP" dirty="0" smtClean="0"/>
              <a:t/>
            </a:r>
            <a:br>
              <a:rPr kumimoji="1" lang="en-US" altLang="ja-JP" dirty="0" smtClean="0"/>
            </a:br>
            <a:endParaRPr kumimoji="1" lang="en-US" altLang="ja-JP" dirty="0" smtClean="0"/>
          </a:p>
          <a:p>
            <a:r>
              <a:rPr kumimoji="1" lang="ja-JP" altLang="en-US" dirty="0" smtClean="0"/>
              <a:t>表面の コントローラスキンは </a:t>
            </a:r>
            <a:r>
              <a:rPr kumimoji="1" lang="ja-JP" altLang="en-US" dirty="0" smtClean="0"/>
              <a:t>インターネット上で配布</a:t>
            </a:r>
            <a:r>
              <a:rPr kumimoji="1" lang="ja-JP" altLang="en-US" dirty="0" smtClean="0"/>
              <a:t>されていたものを このコントローラに合うように</a:t>
            </a:r>
            <a:r>
              <a:rPr kumimoji="1" lang="en-US" altLang="ja-JP" dirty="0" smtClean="0"/>
              <a:t/>
            </a:r>
            <a:br>
              <a:rPr kumimoji="1" lang="en-US" altLang="ja-JP" dirty="0" smtClean="0"/>
            </a:br>
            <a:r>
              <a:rPr kumimoji="1" lang="ja-JP" altLang="en-US" dirty="0" smtClean="0"/>
              <a:t>寸法をこちらで独自で編集し</a:t>
            </a:r>
            <a:r>
              <a:rPr lang="ja-JP" altLang="en-US" dirty="0"/>
              <a:t>て</a:t>
            </a:r>
            <a:r>
              <a:rPr kumimoji="1" lang="ja-JP" altLang="en-US" dirty="0" smtClean="0"/>
              <a:t>修正したものを印刷し、製作したものである。</a:t>
            </a:r>
            <a:endParaRPr kumimoji="1" lang="ja-JP" altLang="en-US" dirty="0"/>
          </a:p>
        </p:txBody>
      </p:sp>
    </p:spTree>
    <p:extLst>
      <p:ext uri="{BB962C8B-B14F-4D97-AF65-F5344CB8AC3E}">
        <p14:creationId xmlns:p14="http://schemas.microsoft.com/office/powerpoint/2010/main" val="4134362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テストプレイ</a:t>
            </a:r>
            <a:endParaRPr kumimoji="1" lang="ja-JP" altLang="en-US" dirty="0"/>
          </a:p>
        </p:txBody>
      </p:sp>
      <p:sp>
        <p:nvSpPr>
          <p:cNvPr id="3" name="コンテンツ プレースホルダー 2"/>
          <p:cNvSpPr>
            <a:spLocks noGrp="1"/>
          </p:cNvSpPr>
          <p:nvPr>
            <p:ph idx="1"/>
          </p:nvPr>
        </p:nvSpPr>
        <p:spPr>
          <a:xfrm>
            <a:off x="685800" y="1521931"/>
            <a:ext cx="10131425" cy="3649133"/>
          </a:xfrm>
        </p:spPr>
        <p:txBody>
          <a:bodyPr/>
          <a:lstStyle/>
          <a:p>
            <a:r>
              <a:rPr kumimoji="1" lang="ja-JP" altLang="en-US" dirty="0" smtClean="0"/>
              <a:t>実際にプレイする</a:t>
            </a:r>
            <a:r>
              <a:rPr kumimoji="1" lang="ja-JP" altLang="en-US" dirty="0" smtClean="0"/>
              <a:t>のに使用</a:t>
            </a:r>
            <a:r>
              <a:rPr kumimoji="1" lang="ja-JP" altLang="en-US" dirty="0" smtClean="0"/>
              <a:t>するソフトウェア</a:t>
            </a:r>
            <a:r>
              <a:rPr kumimoji="1" lang="ja-JP" altLang="en-US" dirty="0" smtClean="0"/>
              <a:t>は</a:t>
            </a:r>
            <a:r>
              <a:rPr kumimoji="1" lang="en-US" altLang="ja-JP" dirty="0" smtClean="0"/>
              <a:t/>
            </a:r>
            <a:br>
              <a:rPr kumimoji="1" lang="en-US" altLang="ja-JP" dirty="0" smtClean="0"/>
            </a:br>
            <a:r>
              <a:rPr kumimoji="1" lang="en-US" altLang="ja-JP" dirty="0" smtClean="0"/>
              <a:t>K-shoot </a:t>
            </a:r>
            <a:r>
              <a:rPr kumimoji="1" lang="en-US" altLang="ja-JP" dirty="0" smtClean="0"/>
              <a:t>mania </a:t>
            </a:r>
            <a:r>
              <a:rPr kumimoji="1" lang="ja-JP" altLang="en-US" dirty="0" smtClean="0"/>
              <a:t>というシミュレータソフトです。</a:t>
            </a:r>
            <a:r>
              <a:rPr kumimoji="1" lang="en-US" altLang="ja-JP" dirty="0" smtClean="0"/>
              <a:t/>
            </a:r>
            <a:br>
              <a:rPr kumimoji="1" lang="en-US" altLang="ja-JP" dirty="0" smtClean="0"/>
            </a:br>
            <a:r>
              <a:rPr kumimoji="1" lang="ja-JP" altLang="en-US" dirty="0" smtClean="0"/>
              <a:t>本来は縦</a:t>
            </a:r>
            <a:r>
              <a:rPr lang="ja-JP" altLang="en-US" dirty="0" smtClean="0"/>
              <a:t>画面ですが残念ながら</a:t>
            </a:r>
            <a:r>
              <a:rPr lang="en-US" altLang="ja-JP" dirty="0" smtClean="0"/>
              <a:t/>
            </a:r>
            <a:br>
              <a:rPr lang="en-US" altLang="ja-JP" dirty="0" smtClean="0"/>
            </a:br>
            <a:r>
              <a:rPr lang="ja-JP" altLang="en-US" dirty="0" smtClean="0"/>
              <a:t>このソフトは縦画面に対応していないため横画面でプレイしています。</a:t>
            </a:r>
            <a:endParaRPr lang="en-US" altLang="ja-JP" dirty="0" smtClean="0"/>
          </a:p>
          <a:p>
            <a:endParaRPr kumimoji="1" lang="en-US" altLang="ja-JP" dirty="0"/>
          </a:p>
          <a:p>
            <a:endParaRPr lang="en-US" altLang="ja-JP" dirty="0" smtClean="0"/>
          </a:p>
          <a:p>
            <a:endParaRPr kumimoji="1" lang="en-US" altLang="ja-JP" dirty="0"/>
          </a:p>
        </p:txBody>
      </p:sp>
      <p:pic>
        <p:nvPicPr>
          <p:cNvPr id="4" name="コンテンツ プレースホルダー 3" descr="K-Shoot MANIA v1.62 -ADVANCED KEY SHOOTING G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800" y="3719440"/>
            <a:ext cx="3720220" cy="2903248"/>
          </a:xfrm>
          <a:prstGeom prst="rect">
            <a:avLst/>
          </a:prstGeom>
        </p:spPr>
      </p:pic>
      <p:sp>
        <p:nvSpPr>
          <p:cNvPr id="5" name="テキスト ボックス 4"/>
          <p:cNvSpPr txBox="1"/>
          <p:nvPr/>
        </p:nvSpPr>
        <p:spPr>
          <a:xfrm>
            <a:off x="6065951" y="4329069"/>
            <a:ext cx="4092787" cy="1754326"/>
          </a:xfrm>
          <a:prstGeom prst="rect">
            <a:avLst/>
          </a:prstGeom>
          <a:noFill/>
        </p:spPr>
        <p:txBody>
          <a:bodyPr wrap="none" rtlCol="0">
            <a:spAutoFit/>
          </a:bodyPr>
          <a:lstStyle/>
          <a:p>
            <a:r>
              <a:rPr kumimoji="1" lang="en-US" altLang="ja-JP" dirty="0">
                <a:latin typeface="HGP創英角ｺﾞｼｯｸUB" panose="020B0900000000000000" pitchFamily="50" charset="-128"/>
                <a:ea typeface="HGP創英角ｺﾞｼｯｸUB" panose="020B0900000000000000" pitchFamily="50" charset="-128"/>
              </a:rPr>
              <a:t>Windows</a:t>
            </a:r>
            <a:r>
              <a:rPr kumimoji="1" lang="ja-JP" altLang="en-US" dirty="0">
                <a:latin typeface="HGP創英角ｺﾞｼｯｸUB" panose="020B0900000000000000" pitchFamily="50" charset="-128"/>
                <a:ea typeface="HGP創英角ｺﾞｼｯｸUB" panose="020B0900000000000000" pitchFamily="50" charset="-128"/>
              </a:rPr>
              <a:t>用エフェクト体感型音楽ゲーム。</a:t>
            </a:r>
            <a:r>
              <a:rPr kumimoji="1" lang="en-US" altLang="ja-JP" dirty="0">
                <a:latin typeface="HGP創英角ｺﾞｼｯｸUB" panose="020B0900000000000000" pitchFamily="50" charset="-128"/>
                <a:ea typeface="HGP創英角ｺﾞｼｯｸUB" panose="020B0900000000000000" pitchFamily="50" charset="-128"/>
              </a:rPr>
              <a:t/>
            </a:r>
            <a:br>
              <a:rPr kumimoji="1" lang="en-US" altLang="ja-JP" dirty="0">
                <a:latin typeface="HGP創英角ｺﾞｼｯｸUB" panose="020B0900000000000000" pitchFamily="50" charset="-128"/>
                <a:ea typeface="HGP創英角ｺﾞｼｯｸUB" panose="020B0900000000000000" pitchFamily="50" charset="-128"/>
              </a:rPr>
            </a:br>
            <a:r>
              <a:rPr kumimoji="1" lang="ja-JP" altLang="en-US" dirty="0" smtClean="0">
                <a:latin typeface="HGP創英角ｺﾞｼｯｸUB" panose="020B0900000000000000" pitchFamily="50" charset="-128"/>
                <a:ea typeface="HGP創英角ｺﾞｼｯｸUB" panose="020B0900000000000000" pitchFamily="50" charset="-128"/>
              </a:rPr>
              <a:t>サウンドボルテックスのシミュレータ。</a:t>
            </a:r>
            <a:r>
              <a:rPr kumimoji="1" lang="en-US" altLang="ja-JP" dirty="0">
                <a:latin typeface="HGP創英角ｺﾞｼｯｸUB" panose="020B0900000000000000" pitchFamily="50" charset="-128"/>
                <a:ea typeface="HGP創英角ｺﾞｼｯｸUB" panose="020B0900000000000000" pitchFamily="50" charset="-128"/>
              </a:rPr>
              <a:t/>
            </a:r>
            <a:br>
              <a:rPr kumimoji="1" lang="en-US" altLang="ja-JP" dirty="0">
                <a:latin typeface="HGP創英角ｺﾞｼｯｸUB" panose="020B0900000000000000" pitchFamily="50" charset="-128"/>
                <a:ea typeface="HGP創英角ｺﾞｼｯｸUB" panose="020B0900000000000000" pitchFamily="50" charset="-128"/>
              </a:rPr>
            </a:br>
            <a:r>
              <a:rPr kumimoji="1" lang="en-US" altLang="ja-JP" dirty="0">
                <a:latin typeface="HGP創英角ｺﾞｼｯｸUB" panose="020B0900000000000000" pitchFamily="50" charset="-128"/>
                <a:ea typeface="HGP創英角ｺﾞｼｯｸUB" panose="020B0900000000000000" pitchFamily="50" charset="-128"/>
              </a:rPr>
              <a:t/>
            </a:r>
            <a:br>
              <a:rPr kumimoji="1" lang="en-US" altLang="ja-JP" dirty="0">
                <a:latin typeface="HGP創英角ｺﾞｼｯｸUB" panose="020B0900000000000000" pitchFamily="50" charset="-128"/>
                <a:ea typeface="HGP創英角ｺﾞｼｯｸUB" panose="020B0900000000000000" pitchFamily="50" charset="-128"/>
              </a:rPr>
            </a:br>
            <a:r>
              <a:rPr kumimoji="1" lang="ja-JP" altLang="en-US" dirty="0">
                <a:latin typeface="HGP創英角ｺﾞｼｯｸUB" panose="020B0900000000000000" pitchFamily="50" charset="-128"/>
                <a:ea typeface="HGP創英角ｺﾞｼｯｸUB" panose="020B0900000000000000" pitchFamily="50" charset="-128"/>
              </a:rPr>
              <a:t>有志が作った多数の独自の楽曲があり</a:t>
            </a:r>
            <a:r>
              <a:rPr kumimoji="1" lang="en-US" altLang="ja-JP" dirty="0">
                <a:latin typeface="HGP創英角ｺﾞｼｯｸUB" panose="020B0900000000000000" pitchFamily="50" charset="-128"/>
                <a:ea typeface="HGP創英角ｺﾞｼｯｸUB" panose="020B0900000000000000" pitchFamily="50" charset="-128"/>
              </a:rPr>
              <a:t/>
            </a:r>
            <a:br>
              <a:rPr kumimoji="1" lang="en-US" altLang="ja-JP" dirty="0">
                <a:latin typeface="HGP創英角ｺﾞｼｯｸUB" panose="020B0900000000000000" pitchFamily="50" charset="-128"/>
                <a:ea typeface="HGP創英角ｺﾞｼｯｸUB" panose="020B0900000000000000" pitchFamily="50" charset="-128"/>
              </a:rPr>
            </a:br>
            <a:r>
              <a:rPr kumimoji="1" lang="ja-JP" altLang="en-US" dirty="0">
                <a:latin typeface="HGP創英角ｺﾞｼｯｸUB" panose="020B0900000000000000" pitchFamily="50" charset="-128"/>
                <a:ea typeface="HGP創英角ｺﾞｼｯｸUB" panose="020B0900000000000000" pitchFamily="50" charset="-128"/>
              </a:rPr>
              <a:t>ユーザーを楽しませている。</a:t>
            </a:r>
          </a:p>
          <a:p>
            <a:endParaRPr kumimoji="1" lang="ja-JP" altLang="en-US" dirty="0"/>
          </a:p>
        </p:txBody>
      </p:sp>
    </p:spTree>
    <p:extLst>
      <p:ext uri="{BB962C8B-B14F-4D97-AF65-F5344CB8AC3E}">
        <p14:creationId xmlns:p14="http://schemas.microsoft.com/office/powerpoint/2010/main" val="2411066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仕様</a:t>
            </a:r>
            <a:endParaRPr kumimoji="1" lang="ja-JP" altLang="en-US" dirty="0"/>
          </a:p>
        </p:txBody>
      </p:sp>
      <p:sp>
        <p:nvSpPr>
          <p:cNvPr id="3" name="コンテンツ プレースホルダー 2"/>
          <p:cNvSpPr>
            <a:spLocks noGrp="1"/>
          </p:cNvSpPr>
          <p:nvPr>
            <p:ph idx="1"/>
          </p:nvPr>
        </p:nvSpPr>
        <p:spPr>
          <a:xfrm>
            <a:off x="685801" y="1777285"/>
            <a:ext cx="10131425" cy="4765183"/>
          </a:xfrm>
        </p:spPr>
        <p:txBody>
          <a:bodyPr/>
          <a:lstStyle/>
          <a:p>
            <a:r>
              <a:rPr lang="en-US" altLang="ja-JP" b="1" dirty="0"/>
              <a:t>[</a:t>
            </a:r>
            <a:r>
              <a:rPr lang="ja-JP" altLang="en-US" b="1" dirty="0"/>
              <a:t>ベースとなったもの</a:t>
            </a:r>
            <a:r>
              <a:rPr lang="en-US" altLang="ja-JP" b="1" dirty="0"/>
              <a:t>]</a:t>
            </a:r>
            <a:r>
              <a:rPr lang="en-US" altLang="ja-JP" dirty="0"/>
              <a:t/>
            </a:r>
            <a:br>
              <a:rPr lang="en-US" altLang="ja-JP" dirty="0"/>
            </a:br>
            <a:r>
              <a:rPr lang="ja-JP" altLang="en-US" dirty="0"/>
              <a:t>ボールマウス</a:t>
            </a:r>
            <a:r>
              <a:rPr lang="en-US" altLang="ja-JP" dirty="0"/>
              <a:t/>
            </a:r>
            <a:br>
              <a:rPr lang="en-US" altLang="ja-JP" dirty="0"/>
            </a:br>
            <a:r>
              <a:rPr lang="en-US" altLang="ja-JP" dirty="0"/>
              <a:t>SANWA SUPPLY GAME </a:t>
            </a:r>
            <a:r>
              <a:rPr lang="en-US" altLang="ja-JP" dirty="0" smtClean="0"/>
              <a:t>CONTROLLER</a:t>
            </a:r>
            <a:br>
              <a:rPr lang="en-US" altLang="ja-JP" dirty="0" smtClean="0"/>
            </a:br>
            <a:endParaRPr lang="en-US" altLang="ja-JP" dirty="0" smtClean="0"/>
          </a:p>
          <a:p>
            <a:r>
              <a:rPr lang="en-US" altLang="ja-JP" b="1" dirty="0" smtClean="0"/>
              <a:t>[</a:t>
            </a:r>
            <a:r>
              <a:rPr lang="ja-JP" altLang="en-US" b="1" dirty="0" smtClean="0"/>
              <a:t>使用電源</a:t>
            </a:r>
            <a:r>
              <a:rPr lang="en-US" altLang="ja-JP" b="1" dirty="0" smtClean="0"/>
              <a:t>]</a:t>
            </a:r>
            <a:r>
              <a:rPr lang="en-US" altLang="ja-JP" dirty="0" smtClean="0"/>
              <a:t/>
            </a:r>
            <a:br>
              <a:rPr lang="en-US" altLang="ja-JP" dirty="0" smtClean="0"/>
            </a:br>
            <a:r>
              <a:rPr lang="ja-JP" altLang="en-US" dirty="0" smtClean="0"/>
              <a:t>（ツマミ）  マウス 　　　    </a:t>
            </a:r>
            <a:r>
              <a:rPr lang="en-US" altLang="ja-JP" dirty="0" smtClean="0"/>
              <a:t>USB2.0 x1</a:t>
            </a:r>
            <a:br>
              <a:rPr lang="en-US" altLang="ja-JP" dirty="0" smtClean="0"/>
            </a:br>
            <a:r>
              <a:rPr lang="ja-JP" altLang="en-US" dirty="0" smtClean="0"/>
              <a:t>（ボタン）  コントローラ   </a:t>
            </a:r>
            <a:r>
              <a:rPr lang="en-US" altLang="ja-JP" dirty="0" smtClean="0"/>
              <a:t>USB1.0 x1</a:t>
            </a:r>
            <a:br>
              <a:rPr lang="en-US" altLang="ja-JP" dirty="0" smtClean="0"/>
            </a:br>
            <a:endParaRPr lang="en-US" altLang="ja-JP" dirty="0"/>
          </a:p>
          <a:p>
            <a:r>
              <a:rPr lang="en-US" altLang="ja-JP" b="1" dirty="0" smtClean="0"/>
              <a:t>[</a:t>
            </a:r>
            <a:r>
              <a:rPr lang="ja-JP" altLang="en-US" b="1" dirty="0" smtClean="0"/>
              <a:t>特筆事項</a:t>
            </a:r>
            <a:r>
              <a:rPr lang="en-US" altLang="ja-JP" b="1" dirty="0" smtClean="0"/>
              <a:t>]</a:t>
            </a:r>
            <a:r>
              <a:rPr lang="en-US" altLang="ja-JP" dirty="0"/>
              <a:t/>
            </a:r>
            <a:br>
              <a:rPr lang="en-US" altLang="ja-JP" dirty="0"/>
            </a:br>
            <a:r>
              <a:rPr lang="ja-JP" altLang="en-US" dirty="0" smtClean="0"/>
              <a:t>　音楽ゲームの特性上、入力の遅延を減らすために 直接コンピュータに接続する必要が</a:t>
            </a:r>
            <a:r>
              <a:rPr lang="ja-JP" altLang="en-US" dirty="0" smtClean="0"/>
              <a:t>あります。</a:t>
            </a:r>
            <a:endParaRPr lang="en-US" altLang="ja-JP" dirty="0" smtClean="0"/>
          </a:p>
          <a:p>
            <a:endParaRPr lang="en-US" altLang="ja-JP" dirty="0" smtClean="0"/>
          </a:p>
        </p:txBody>
      </p:sp>
    </p:spTree>
    <p:extLst>
      <p:ext uri="{BB962C8B-B14F-4D97-AF65-F5344CB8AC3E}">
        <p14:creationId xmlns:p14="http://schemas.microsoft.com/office/powerpoint/2010/main" val="2590489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コントローラの製作</a:t>
            </a:r>
            <a:r>
              <a:rPr kumimoji="1" lang="ja-JP" altLang="en-US" dirty="0" smtClean="0"/>
              <a:t>にかかった 時間 および 費用</a:t>
            </a:r>
            <a:endParaRPr kumimoji="1" lang="ja-JP" altLang="en-US" dirty="0"/>
          </a:p>
        </p:txBody>
      </p:sp>
      <p:sp>
        <p:nvSpPr>
          <p:cNvPr id="3" name="コンテンツ プレースホルダー 2"/>
          <p:cNvSpPr>
            <a:spLocks noGrp="1"/>
          </p:cNvSpPr>
          <p:nvPr>
            <p:ph idx="1"/>
          </p:nvPr>
        </p:nvSpPr>
        <p:spPr>
          <a:xfrm>
            <a:off x="685801" y="2795210"/>
            <a:ext cx="10131425" cy="3649133"/>
          </a:xfrm>
        </p:spPr>
        <p:txBody>
          <a:bodyPr/>
          <a:lstStyle/>
          <a:p>
            <a:r>
              <a:rPr lang="ja-JP" altLang="en-US" dirty="0"/>
              <a:t>箱</a:t>
            </a:r>
            <a:r>
              <a:rPr lang="en-US" altLang="ja-JP" dirty="0" smtClean="0"/>
              <a:t>: </a:t>
            </a:r>
            <a:r>
              <a:rPr lang="ja-JP" altLang="en-US" dirty="0" smtClean="0"/>
              <a:t>　　　　　　　　　　　　約</a:t>
            </a:r>
            <a:r>
              <a:rPr lang="en-US" altLang="ja-JP" dirty="0" smtClean="0"/>
              <a:t>800</a:t>
            </a:r>
            <a:r>
              <a:rPr kumimoji="1" lang="ja-JP" altLang="en-US" dirty="0" smtClean="0"/>
              <a:t>円程度</a:t>
            </a:r>
            <a:r>
              <a:rPr kumimoji="1" lang="en-US" altLang="ja-JP" dirty="0" smtClean="0"/>
              <a:t>(</a:t>
            </a:r>
            <a:r>
              <a:rPr kumimoji="1" lang="ja-JP" altLang="en-US" dirty="0" smtClean="0"/>
              <a:t>夢考房</a:t>
            </a:r>
            <a:r>
              <a:rPr kumimoji="1" lang="en-US" altLang="ja-JP" dirty="0" smtClean="0"/>
              <a:t>)</a:t>
            </a:r>
          </a:p>
          <a:p>
            <a:r>
              <a:rPr lang="ja-JP" altLang="en-US" dirty="0" smtClean="0"/>
              <a:t>表面</a:t>
            </a:r>
            <a:r>
              <a:rPr lang="en-US" altLang="ja-JP" dirty="0" smtClean="0"/>
              <a:t>:  </a:t>
            </a:r>
            <a:r>
              <a:rPr lang="ja-JP" altLang="en-US" dirty="0" smtClean="0"/>
              <a:t>　　　　　　　　　　  </a:t>
            </a:r>
            <a:r>
              <a:rPr lang="en-US" altLang="ja-JP" dirty="0" smtClean="0"/>
              <a:t>432</a:t>
            </a:r>
            <a:r>
              <a:rPr lang="ja-JP" altLang="en-US" dirty="0" smtClean="0"/>
              <a:t>円</a:t>
            </a:r>
            <a:r>
              <a:rPr lang="en-US" altLang="ja-JP" dirty="0" smtClean="0"/>
              <a:t>+ </a:t>
            </a:r>
            <a:r>
              <a:rPr lang="ja-JP" altLang="en-US" dirty="0" smtClean="0"/>
              <a:t>印刷費用</a:t>
            </a:r>
            <a:r>
              <a:rPr lang="en-US" altLang="ja-JP" dirty="0" smtClean="0"/>
              <a:t>(</a:t>
            </a:r>
            <a:r>
              <a:rPr lang="ja-JP" altLang="en-US" dirty="0" smtClean="0"/>
              <a:t>ダイソー </a:t>
            </a:r>
            <a:r>
              <a:rPr lang="en-US" altLang="ja-JP" dirty="0" smtClean="0"/>
              <a:t>/</a:t>
            </a:r>
            <a:r>
              <a:rPr lang="ja-JP" altLang="en-US" dirty="0" smtClean="0"/>
              <a:t>家庭用プリンター</a:t>
            </a:r>
            <a:r>
              <a:rPr lang="en-US" altLang="ja-JP" dirty="0" smtClean="0"/>
              <a:t>)</a:t>
            </a:r>
          </a:p>
          <a:p>
            <a:r>
              <a:rPr kumimoji="1" lang="ja-JP" altLang="en-US" dirty="0" smtClean="0"/>
              <a:t>ボタン</a:t>
            </a:r>
            <a:r>
              <a:rPr kumimoji="1" lang="en-US" altLang="ja-JP" dirty="0" smtClean="0"/>
              <a:t>:</a:t>
            </a:r>
            <a:r>
              <a:rPr kumimoji="1" lang="ja-JP" altLang="en-US" dirty="0" smtClean="0"/>
              <a:t>　　　　　　　　　　  </a:t>
            </a:r>
            <a:r>
              <a:rPr lang="en-US" altLang="ja-JP" dirty="0" smtClean="0"/>
              <a:t>5338</a:t>
            </a:r>
            <a:r>
              <a:rPr kumimoji="1" lang="ja-JP" altLang="en-US" dirty="0" smtClean="0"/>
              <a:t>円</a:t>
            </a:r>
            <a:r>
              <a:rPr kumimoji="1" lang="en-US" altLang="ja-JP" dirty="0" smtClean="0"/>
              <a:t>(</a:t>
            </a:r>
            <a:r>
              <a:rPr kumimoji="1" lang="ja-JP" altLang="en-US" dirty="0" smtClean="0"/>
              <a:t>三和電子</a:t>
            </a:r>
            <a:r>
              <a:rPr kumimoji="1" lang="en-US" altLang="ja-JP" dirty="0" smtClean="0"/>
              <a:t>)</a:t>
            </a:r>
          </a:p>
          <a:p>
            <a:r>
              <a:rPr lang="ja-JP" altLang="en-US" dirty="0" smtClean="0"/>
              <a:t>ツマミ</a:t>
            </a:r>
            <a:r>
              <a:rPr lang="en-US" altLang="ja-JP" dirty="0" smtClean="0"/>
              <a:t>:</a:t>
            </a:r>
            <a:r>
              <a:rPr lang="ja-JP" altLang="en-US" dirty="0" smtClean="0"/>
              <a:t>　　　　　　　　　　  </a:t>
            </a:r>
            <a:r>
              <a:rPr lang="en-US" altLang="ja-JP" dirty="0" smtClean="0"/>
              <a:t>270</a:t>
            </a:r>
            <a:r>
              <a:rPr lang="ja-JP" altLang="en-US" dirty="0" smtClean="0"/>
              <a:t>円</a:t>
            </a:r>
            <a:r>
              <a:rPr lang="en-US" altLang="ja-JP" dirty="0" smtClean="0"/>
              <a:t>(</a:t>
            </a:r>
            <a:r>
              <a:rPr lang="ja-JP" altLang="en-US" dirty="0"/>
              <a:t>秋月</a:t>
            </a:r>
            <a:r>
              <a:rPr lang="ja-JP" altLang="en-US" dirty="0" smtClean="0"/>
              <a:t>電子</a:t>
            </a:r>
            <a:r>
              <a:rPr lang="en-US" altLang="ja-JP" dirty="0" smtClean="0"/>
              <a:t>)</a:t>
            </a:r>
          </a:p>
          <a:p>
            <a:r>
              <a:rPr kumimoji="1" lang="ja-JP" altLang="en-US" dirty="0" smtClean="0"/>
              <a:t>コントローラ</a:t>
            </a:r>
            <a:r>
              <a:rPr kumimoji="1" lang="en-US" altLang="ja-JP" dirty="0" smtClean="0"/>
              <a:t>:</a:t>
            </a:r>
            <a:r>
              <a:rPr kumimoji="1" lang="ja-JP" altLang="en-US" dirty="0" smtClean="0"/>
              <a:t>　　　　　　　</a:t>
            </a:r>
            <a:r>
              <a:rPr kumimoji="1" lang="en-US" altLang="ja-JP" dirty="0" smtClean="0"/>
              <a:t>300</a:t>
            </a:r>
            <a:r>
              <a:rPr kumimoji="1" lang="ja-JP" altLang="en-US" dirty="0" smtClean="0"/>
              <a:t>円</a:t>
            </a:r>
            <a:r>
              <a:rPr kumimoji="1" lang="en-US" altLang="ja-JP" dirty="0" smtClean="0"/>
              <a:t>(HARDOFF)</a:t>
            </a:r>
          </a:p>
          <a:p>
            <a:r>
              <a:rPr lang="ja-JP" altLang="en-US" dirty="0" smtClean="0"/>
              <a:t>マウス</a:t>
            </a:r>
            <a:r>
              <a:rPr lang="en-US" altLang="ja-JP" dirty="0" smtClean="0"/>
              <a:t>:</a:t>
            </a:r>
            <a:r>
              <a:rPr lang="ja-JP" altLang="en-US" dirty="0" smtClean="0"/>
              <a:t>　　　　　　　　　　 </a:t>
            </a:r>
            <a:r>
              <a:rPr lang="en-US" altLang="ja-JP" dirty="0" smtClean="0"/>
              <a:t>200</a:t>
            </a:r>
            <a:r>
              <a:rPr lang="ja-JP" altLang="en-US" dirty="0" smtClean="0"/>
              <a:t>円</a:t>
            </a:r>
            <a:r>
              <a:rPr lang="en-US" altLang="ja-JP" dirty="0" smtClean="0"/>
              <a:t>(HARDOFF)</a:t>
            </a:r>
          </a:p>
          <a:p>
            <a:pPr marL="0" indent="0">
              <a:buNone/>
            </a:pPr>
            <a:endParaRPr lang="en-US" altLang="ja-JP" dirty="0" smtClean="0"/>
          </a:p>
          <a:p>
            <a:pPr marL="0" indent="0">
              <a:buNone/>
            </a:pPr>
            <a:r>
              <a:rPr kumimoji="1" lang="ja-JP" altLang="en-US" sz="2800" b="1" dirty="0" smtClean="0"/>
              <a:t>合計　　　　　　　  </a:t>
            </a:r>
            <a:r>
              <a:rPr kumimoji="1" lang="en-US" altLang="ja-JP" sz="2800" b="1" dirty="0" smtClean="0"/>
              <a:t>7340</a:t>
            </a:r>
            <a:r>
              <a:rPr kumimoji="1" lang="ja-JP" altLang="en-US" sz="2800" b="1" dirty="0" smtClean="0"/>
              <a:t>円程度</a:t>
            </a:r>
            <a:endParaRPr kumimoji="1" lang="ja-JP" altLang="en-US" sz="2800" b="1" dirty="0"/>
          </a:p>
        </p:txBody>
      </p:sp>
      <p:cxnSp>
        <p:nvCxnSpPr>
          <p:cNvPr id="5" name="直線コネクタ 4"/>
          <p:cNvCxnSpPr/>
          <p:nvPr/>
        </p:nvCxnSpPr>
        <p:spPr>
          <a:xfrm flipV="1">
            <a:off x="685801" y="5588000"/>
            <a:ext cx="9000000" cy="0"/>
          </a:xfrm>
          <a:prstGeom prst="line">
            <a:avLst/>
          </a:prstGeom>
          <a:ln w="28575"/>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827314" y="2065867"/>
            <a:ext cx="2433680" cy="646331"/>
          </a:xfrm>
          <a:prstGeom prst="rect">
            <a:avLst/>
          </a:prstGeom>
          <a:noFill/>
        </p:spPr>
        <p:txBody>
          <a:bodyPr wrap="none" rtlCol="0">
            <a:spAutoFit/>
          </a:bodyPr>
          <a:lstStyle/>
          <a:p>
            <a:r>
              <a:rPr kumimoji="1" lang="ja-JP" altLang="en-US" dirty="0" smtClean="0"/>
              <a:t>総日数    </a:t>
            </a:r>
            <a:r>
              <a:rPr kumimoji="1" lang="en-US" altLang="ja-JP" dirty="0" smtClean="0"/>
              <a:t>:</a:t>
            </a:r>
            <a:r>
              <a:rPr kumimoji="1" lang="ja-JP" altLang="en-US" dirty="0" smtClean="0"/>
              <a:t>約</a:t>
            </a:r>
            <a:r>
              <a:rPr kumimoji="1" lang="en-US" altLang="ja-JP" dirty="0" smtClean="0"/>
              <a:t>2</a:t>
            </a:r>
            <a:r>
              <a:rPr kumimoji="1" lang="ja-JP" altLang="en-US" dirty="0" smtClean="0"/>
              <a:t>カ月</a:t>
            </a:r>
            <a:r>
              <a:rPr kumimoji="1" lang="en-US" altLang="ja-JP" dirty="0" smtClean="0"/>
              <a:t/>
            </a:r>
            <a:br>
              <a:rPr kumimoji="1" lang="en-US" altLang="ja-JP" dirty="0" smtClean="0"/>
            </a:br>
            <a:r>
              <a:rPr kumimoji="1" lang="ja-JP" altLang="en-US" dirty="0" smtClean="0"/>
              <a:t>総作業時間</a:t>
            </a:r>
            <a:r>
              <a:rPr kumimoji="1" lang="en-US" altLang="ja-JP" dirty="0" smtClean="0"/>
              <a:t>:  </a:t>
            </a:r>
            <a:r>
              <a:rPr kumimoji="1" lang="ja-JP" altLang="en-US" dirty="0" smtClean="0"/>
              <a:t>約</a:t>
            </a:r>
            <a:r>
              <a:rPr kumimoji="1" lang="en-US" altLang="ja-JP" dirty="0" smtClean="0"/>
              <a:t>12</a:t>
            </a:r>
            <a:r>
              <a:rPr kumimoji="1" lang="ja-JP" altLang="en-US" dirty="0" smtClean="0"/>
              <a:t>時間</a:t>
            </a:r>
            <a:endParaRPr kumimoji="1" lang="ja-JP" altLang="en-US" dirty="0"/>
          </a:p>
        </p:txBody>
      </p:sp>
    </p:spTree>
    <p:extLst>
      <p:ext uri="{BB962C8B-B14F-4D97-AF65-F5344CB8AC3E}">
        <p14:creationId xmlns:p14="http://schemas.microsoft.com/office/powerpoint/2010/main" val="1553147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参考資料</a:t>
            </a:r>
            <a:endParaRPr kumimoji="1" lang="ja-JP" altLang="en-US" dirty="0"/>
          </a:p>
        </p:txBody>
      </p:sp>
      <p:sp>
        <p:nvSpPr>
          <p:cNvPr id="3" name="コンテンツ プレースホルダー 2"/>
          <p:cNvSpPr>
            <a:spLocks noGrp="1"/>
          </p:cNvSpPr>
          <p:nvPr>
            <p:ph idx="1"/>
          </p:nvPr>
        </p:nvSpPr>
        <p:spPr>
          <a:xfrm>
            <a:off x="685801" y="2142067"/>
            <a:ext cx="10131425" cy="4142823"/>
          </a:xfrm>
        </p:spPr>
        <p:txBody>
          <a:bodyPr>
            <a:normAutofit/>
          </a:bodyPr>
          <a:lstStyle/>
          <a:p>
            <a:r>
              <a:rPr kumimoji="1" lang="ja-JP" altLang="en-US" dirty="0" smtClean="0"/>
              <a:t>実際の筐体の計測データ</a:t>
            </a:r>
            <a:r>
              <a:rPr kumimoji="1" lang="en-US" altLang="ja-JP" dirty="0" smtClean="0"/>
              <a:t/>
            </a:r>
            <a:br>
              <a:rPr kumimoji="1" lang="en-US" altLang="ja-JP" dirty="0" smtClean="0"/>
            </a:br>
            <a:r>
              <a:rPr kumimoji="1" lang="ja-JP" altLang="en-US" dirty="0" smtClean="0"/>
              <a:t>アピナ 野々市店 </a:t>
            </a:r>
            <a:r>
              <a:rPr kumimoji="1" lang="en-US" altLang="ja-JP" dirty="0" smtClean="0"/>
              <a:t>/ </a:t>
            </a:r>
            <a:r>
              <a:rPr kumimoji="1" lang="ja-JP" altLang="en-US" dirty="0" smtClean="0"/>
              <a:t>野々市バッティングスタジアム店 にて メジャー</a:t>
            </a:r>
            <a:r>
              <a:rPr lang="ja-JP" altLang="en-US" dirty="0"/>
              <a:t>で</a:t>
            </a:r>
            <a:r>
              <a:rPr kumimoji="1" lang="ja-JP" altLang="en-US" dirty="0" smtClean="0"/>
              <a:t>計測</a:t>
            </a:r>
            <a:r>
              <a:rPr kumimoji="1" lang="en-US" altLang="ja-JP" dirty="0" smtClean="0"/>
              <a:t/>
            </a:r>
            <a:br>
              <a:rPr kumimoji="1" lang="en-US" altLang="ja-JP" dirty="0" smtClean="0"/>
            </a:br>
            <a:endParaRPr kumimoji="1" lang="en-US" altLang="ja-JP" dirty="0" smtClean="0"/>
          </a:p>
          <a:p>
            <a:r>
              <a:rPr lang="ja-JP" altLang="en-US" dirty="0" smtClean="0"/>
              <a:t>ボールマウスを使用した ツマミの製作方法 ニコニコブロマガ</a:t>
            </a:r>
            <a:r>
              <a:rPr lang="en-US" altLang="ja-JP" dirty="0" smtClean="0"/>
              <a:t/>
            </a:r>
            <a:br>
              <a:rPr lang="en-US" altLang="ja-JP" dirty="0" smtClean="0"/>
            </a:br>
            <a:r>
              <a:rPr lang="ja-JP" altLang="en-US" dirty="0" smtClean="0"/>
              <a:t>　</a:t>
            </a:r>
            <a:r>
              <a:rPr lang="en-US" altLang="ja-JP" dirty="0"/>
              <a:t> http://ch.nicovideo.jp/kuma_yama98/blomaga/ar554658</a:t>
            </a:r>
            <a:r>
              <a:rPr lang="en-US" altLang="ja-JP" dirty="0" smtClean="0"/>
              <a:t/>
            </a:r>
            <a:br>
              <a:rPr lang="en-US" altLang="ja-JP" dirty="0" smtClean="0"/>
            </a:br>
            <a:r>
              <a:rPr lang="ja-JP" altLang="en-US" dirty="0" smtClean="0"/>
              <a:t>　</a:t>
            </a:r>
            <a:r>
              <a:rPr lang="ja-JP" altLang="en-US" dirty="0">
                <a:hlinkClick r:id="rId2"/>
              </a:rPr>
              <a:t>くまやま</a:t>
            </a:r>
            <a:r>
              <a:rPr lang="ja-JP" altLang="en-US" dirty="0" smtClean="0"/>
              <a:t>氏より</a:t>
            </a:r>
            <a:r>
              <a:rPr lang="en-US" altLang="ja-JP" dirty="0" smtClean="0"/>
              <a:t/>
            </a:r>
            <a:br>
              <a:rPr lang="en-US" altLang="ja-JP" dirty="0" smtClean="0"/>
            </a:br>
            <a:endParaRPr lang="en-US" altLang="ja-JP" dirty="0" smtClean="0"/>
          </a:p>
          <a:p>
            <a:r>
              <a:rPr lang="ja-JP" altLang="en-US" dirty="0"/>
              <a:t>実際</a:t>
            </a:r>
            <a:r>
              <a:rPr lang="ja-JP" altLang="en-US" dirty="0" smtClean="0"/>
              <a:t>に販売されている コントローラ本体のビジュアル</a:t>
            </a:r>
            <a:r>
              <a:rPr lang="en-US" altLang="ja-JP" dirty="0" smtClean="0"/>
              <a:t>(</a:t>
            </a:r>
            <a:r>
              <a:rPr lang="en-US" altLang="ja-JP" dirty="0" err="1" smtClean="0"/>
              <a:t>sdvx</a:t>
            </a:r>
            <a:r>
              <a:rPr lang="en-US" altLang="ja-JP" dirty="0" smtClean="0"/>
              <a:t>)</a:t>
            </a:r>
            <a:br>
              <a:rPr lang="en-US" altLang="ja-JP" dirty="0" smtClean="0"/>
            </a:br>
            <a:r>
              <a:rPr lang="ja-JP" altLang="en-US" dirty="0" smtClean="0"/>
              <a:t>　</a:t>
            </a:r>
            <a:r>
              <a:rPr lang="en-US" altLang="ja-JP" dirty="0"/>
              <a:t> https://www.gamo2.com/jp/products/detail.php?product_id=67</a:t>
            </a:r>
            <a:r>
              <a:rPr lang="en-US" altLang="ja-JP" dirty="0" smtClean="0"/>
              <a:t/>
            </a:r>
            <a:br>
              <a:rPr lang="en-US" altLang="ja-JP" dirty="0" smtClean="0"/>
            </a:br>
            <a:r>
              <a:rPr lang="ja-JP" altLang="en-US" dirty="0" smtClean="0"/>
              <a:t>　</a:t>
            </a:r>
            <a:r>
              <a:rPr lang="en-US" altLang="ja-JP" dirty="0" err="1" smtClean="0"/>
              <a:t>djdao</a:t>
            </a:r>
            <a:r>
              <a:rPr lang="ja-JP" altLang="en-US" dirty="0" smtClean="0"/>
              <a:t>氏より</a:t>
            </a:r>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9681078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TM03457452[[fn=天空]]</Template>
  <TotalTime>184</TotalTime>
  <Words>148</Words>
  <Application>Microsoft Office PowerPoint</Application>
  <PresentationFormat>ワイド画面</PresentationFormat>
  <Paragraphs>56</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HGP創英角ｺﾞｼｯｸUB</vt:lpstr>
      <vt:lpstr>ＭＳ Ｐゴシック</vt:lpstr>
      <vt:lpstr>Arial</vt:lpstr>
      <vt:lpstr>Calibri</vt:lpstr>
      <vt:lpstr>Calibri Light</vt:lpstr>
      <vt:lpstr>天空</vt:lpstr>
      <vt:lpstr>個人製作の成果の紹介</vt:lpstr>
      <vt:lpstr>今回制作したもの</vt:lpstr>
      <vt:lpstr>そもそもサウンドボルテックスとは</vt:lpstr>
      <vt:lpstr>本体の紹介</vt:lpstr>
      <vt:lpstr>工夫した点</vt:lpstr>
      <vt:lpstr>テストプレイ</vt:lpstr>
      <vt:lpstr>仕様</vt:lpstr>
      <vt:lpstr>コントローラの製作にかかった 時間 および 費用</vt:lpstr>
      <vt:lpstr>参考資料</vt:lpstr>
      <vt:lpstr>あとがき</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個人製作の成果の紹介</dc:title>
  <dc:creator>a2560372</dc:creator>
  <cp:lastModifiedBy>a2560372</cp:lastModifiedBy>
  <cp:revision>46</cp:revision>
  <dcterms:created xsi:type="dcterms:W3CDTF">2016-07-06T06:02:39Z</dcterms:created>
  <dcterms:modified xsi:type="dcterms:W3CDTF">2017-02-22T17:23:42Z</dcterms:modified>
</cp:coreProperties>
</file>