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61" r:id="rId15"/>
    <p:sldId id="258" r:id="rId16"/>
    <p:sldId id="275" r:id="rId17"/>
    <p:sldId id="259"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8E8B9-6ECD-4615-AFA3-04C4DBDB5878}" v="43" dt="2024-05-15T20:05:02.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8" d="100"/>
          <a:sy n="68" d="100"/>
        </p:scale>
        <p:origin x="9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90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11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145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730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27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81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58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tr-TR"/>
              <a:t>Asıl başlık stilini düzenlemek için tıklayın</a:t>
            </a:r>
            <a:endParaRPr lang="en-US"/>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35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83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39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5/15/2024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753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5/15/2024</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12259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r.wikipedia.org/" TargetMode="External"/><Relationship Id="rId2" Type="http://schemas.openxmlformats.org/officeDocument/2006/relationships/hyperlink" Target="https://chatgpt.com/" TargetMode="External"/><Relationship Id="rId1" Type="http://schemas.openxmlformats.org/officeDocument/2006/relationships/slideLayout" Target="../slideLayouts/slideLayout2.xml"/><Relationship Id="rId4" Type="http://schemas.openxmlformats.org/officeDocument/2006/relationships/hyperlink" Target="https://www.h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züstü, kahve, Not defteri, kalem, gözlük ve fare ile yeşil çalışma alanının topgörünümü">
            <a:extLst>
              <a:ext uri="{FF2B5EF4-FFF2-40B4-BE49-F238E27FC236}">
                <a16:creationId xmlns:a16="http://schemas.microsoft.com/office/drawing/2014/main" id="{FDF9B09B-7D97-D6AE-D427-937DB5E13B73}"/>
              </a:ext>
            </a:extLst>
          </p:cNvPr>
          <p:cNvPicPr>
            <a:picLocks noChangeAspect="1"/>
          </p:cNvPicPr>
          <p:nvPr/>
        </p:nvPicPr>
        <p:blipFill rotWithShape="1">
          <a:blip r:embed="rId2"/>
          <a:srcRect r="31050" b="-3"/>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p:cNvSpPr>
            <a:spLocks noGrp="1"/>
          </p:cNvSpPr>
          <p:nvPr>
            <p:ph type="ctrTitle"/>
          </p:nvPr>
        </p:nvSpPr>
        <p:spPr>
          <a:xfrm>
            <a:off x="739738" y="1421948"/>
            <a:ext cx="4092525" cy="2798604"/>
          </a:xfrm>
        </p:spPr>
        <p:txBody>
          <a:bodyPr>
            <a:normAutofit/>
          </a:bodyPr>
          <a:lstStyle/>
          <a:p>
            <a:r>
              <a:rPr lang="tr-TR" dirty="0" err="1">
                <a:solidFill>
                  <a:srgbClr val="FFFFFF"/>
                </a:solidFill>
              </a:rPr>
              <a:t>Crt</a:t>
            </a:r>
            <a:r>
              <a:rPr lang="tr-TR" dirty="0">
                <a:solidFill>
                  <a:srgbClr val="FFFFFF"/>
                </a:solidFill>
              </a:rPr>
              <a:t>, </a:t>
            </a:r>
            <a:r>
              <a:rPr lang="tr-TR" dirty="0" err="1">
                <a:solidFill>
                  <a:srgbClr val="FFFFFF"/>
                </a:solidFill>
              </a:rPr>
              <a:t>Lcd</a:t>
            </a:r>
            <a:r>
              <a:rPr lang="tr-TR" dirty="0">
                <a:solidFill>
                  <a:srgbClr val="FFFFFF"/>
                </a:solidFill>
              </a:rPr>
              <a:t> ve Led Monitörler</a:t>
            </a:r>
          </a:p>
        </p:txBody>
      </p:sp>
      <p:sp>
        <p:nvSpPr>
          <p:cNvPr id="3" name="Alt Başlık 2"/>
          <p:cNvSpPr>
            <a:spLocks noGrp="1"/>
          </p:cNvSpPr>
          <p:nvPr>
            <p:ph type="subTitle" idx="1"/>
          </p:nvPr>
        </p:nvSpPr>
        <p:spPr>
          <a:xfrm>
            <a:off x="0" y="5997826"/>
            <a:ext cx="4092525" cy="860174"/>
          </a:xfrm>
        </p:spPr>
        <p:txBody>
          <a:bodyPr>
            <a:normAutofit lnSpcReduction="10000"/>
          </a:bodyPr>
          <a:lstStyle/>
          <a:p>
            <a:pPr algn="l"/>
            <a:r>
              <a:rPr lang="tr-TR" dirty="0">
                <a:solidFill>
                  <a:srgbClr val="FFFFFF"/>
                </a:solidFill>
              </a:rPr>
              <a:t>Muhammed Ali Sayit</a:t>
            </a:r>
          </a:p>
          <a:p>
            <a:pPr algn="l"/>
            <a:r>
              <a:rPr lang="tr-TR" dirty="0">
                <a:solidFill>
                  <a:srgbClr val="FFFFFF"/>
                </a:solidFill>
              </a:rPr>
              <a:t>Emre </a:t>
            </a:r>
            <a:r>
              <a:rPr lang="tr-TR" dirty="0" err="1">
                <a:solidFill>
                  <a:srgbClr val="FFFFFF"/>
                </a:solidFill>
              </a:rPr>
              <a:t>Küçükaysever</a:t>
            </a:r>
            <a:endParaRPr lang="tr-TR"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68334F-7076-9393-1BD0-DCBA87A82B18}"/>
              </a:ext>
            </a:extLst>
          </p:cNvPr>
          <p:cNvSpPr>
            <a:spLocks noGrp="1"/>
          </p:cNvSpPr>
          <p:nvPr>
            <p:ph type="title"/>
          </p:nvPr>
        </p:nvSpPr>
        <p:spPr/>
        <p:txBody>
          <a:bodyPr/>
          <a:lstStyle/>
          <a:p>
            <a:r>
              <a:rPr lang="tr-TR" dirty="0"/>
              <a:t>LCD monitörlerin çalışma prensibi</a:t>
            </a:r>
          </a:p>
        </p:txBody>
      </p:sp>
      <p:sp>
        <p:nvSpPr>
          <p:cNvPr id="3" name="İçerik Yer Tutucusu 2">
            <a:extLst>
              <a:ext uri="{FF2B5EF4-FFF2-40B4-BE49-F238E27FC236}">
                <a16:creationId xmlns:a16="http://schemas.microsoft.com/office/drawing/2014/main" id="{56DD3C46-09C3-0108-9BE7-7A66F94A1EE1}"/>
              </a:ext>
            </a:extLst>
          </p:cNvPr>
          <p:cNvSpPr>
            <a:spLocks noGrp="1"/>
          </p:cNvSpPr>
          <p:nvPr>
            <p:ph idx="1"/>
          </p:nvPr>
        </p:nvSpPr>
        <p:spPr>
          <a:xfrm>
            <a:off x="838200" y="1690688"/>
            <a:ext cx="10515600" cy="4203675"/>
          </a:xfrm>
        </p:spPr>
        <p:txBody>
          <a:bodyPr>
            <a:normAutofit/>
          </a:bodyPr>
          <a:lstStyle/>
          <a:p>
            <a:pPr>
              <a:buFont typeface="+mj-lt"/>
              <a:buAutoNum type="arabicPeriod"/>
            </a:pPr>
            <a:r>
              <a:rPr lang="tr-TR" sz="2000" b="1" dirty="0"/>
              <a:t>Arka Aydınlatma (</a:t>
            </a:r>
            <a:r>
              <a:rPr lang="tr-TR" sz="2000" b="1" dirty="0" err="1"/>
              <a:t>Backlight</a:t>
            </a:r>
            <a:r>
              <a:rPr lang="tr-TR" sz="2000" b="1" dirty="0"/>
              <a:t>):</a:t>
            </a:r>
            <a:r>
              <a:rPr lang="tr-TR" sz="2000" dirty="0"/>
              <a:t> LCD monitörlerin arkasında, ekranın görüntülenmesini sağlayan bir arka aydınlatma kaynağı bulunur. Bu genellikle bir dizi floresan lamba veya daha modern modellerde LED'lerdir. Arkadan gelen ışık, ekranın iç kısmına yönlendirilir.</a:t>
            </a:r>
          </a:p>
          <a:p>
            <a:pPr>
              <a:buFont typeface="+mj-lt"/>
              <a:buAutoNum type="arabicPeriod"/>
            </a:pPr>
            <a:r>
              <a:rPr lang="tr-TR" sz="2000" b="1" dirty="0"/>
              <a:t>Sıvı Kristal Hücreler:</a:t>
            </a:r>
            <a:r>
              <a:rPr lang="tr-TR" sz="2000" dirty="0"/>
              <a:t> LCD monitörlerin ana bileşeni sıvı kristal hücreleridir. Bu hücreler, iki cam panel arasında sıvı kristallerle dolu bir tabakadan oluşur. Bu sıvı kristaller, elektrik akımı uygulandığında ışık geçirgenliklerini değiştirirler.</a:t>
            </a:r>
          </a:p>
          <a:p>
            <a:pPr>
              <a:buFont typeface="+mj-lt"/>
              <a:buAutoNum type="arabicPeriod"/>
            </a:pPr>
            <a:r>
              <a:rPr lang="tr-TR" sz="2000" b="1" dirty="0"/>
              <a:t>Polarizasyon Filtreleri:</a:t>
            </a:r>
            <a:r>
              <a:rPr lang="tr-TR" sz="2000" dirty="0"/>
              <a:t> LCD monitörlerde polarizasyon filtreleri, ışığın istenilen yönde hareket etmesini sağlar. Bunlar, sıvı kristal hücrelerinin arkasında ve önünde bulunur. Bu filtreler, sıvı kristallerin ışığı geçirmesini veya engellemesini kontrol ederler.</a:t>
            </a:r>
          </a:p>
          <a:p>
            <a:pPr>
              <a:buFont typeface="+mj-lt"/>
              <a:buAutoNum type="arabicPeriod"/>
            </a:pPr>
            <a:r>
              <a:rPr lang="tr-TR" sz="2000" b="1" dirty="0"/>
              <a:t>Elektrik Akımının Uygulanması:</a:t>
            </a:r>
            <a:r>
              <a:rPr lang="tr-TR" sz="2000" dirty="0"/>
              <a:t> LCD monitörde her pikselin arkasında bir sıvı kristal hücresi bulunur. Elektrik akımı uygulandığında, bu hücrelerdeki sıvı kristallerin düzeni değişir. Bu değişim, ışığın polarizasyon filtrelerinden geçişini etkiler.</a:t>
            </a:r>
          </a:p>
          <a:p>
            <a:endParaRPr lang="tr-TR" sz="2000" dirty="0"/>
          </a:p>
        </p:txBody>
      </p:sp>
    </p:spTree>
    <p:extLst>
      <p:ext uri="{BB962C8B-B14F-4D97-AF65-F5344CB8AC3E}">
        <p14:creationId xmlns:p14="http://schemas.microsoft.com/office/powerpoint/2010/main" val="241927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grafik tasarım, dikdörtgen içeren bir resim&#10;&#10;Açıklama otomatik olarak oluşturuldu">
            <a:extLst>
              <a:ext uri="{FF2B5EF4-FFF2-40B4-BE49-F238E27FC236}">
                <a16:creationId xmlns:a16="http://schemas.microsoft.com/office/drawing/2014/main" id="{81C285B4-7B7B-7139-51BB-8EDBB7C49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323" y="1185685"/>
            <a:ext cx="10239354" cy="4120869"/>
          </a:xfrm>
        </p:spPr>
      </p:pic>
    </p:spTree>
    <p:extLst>
      <p:ext uri="{BB962C8B-B14F-4D97-AF65-F5344CB8AC3E}">
        <p14:creationId xmlns:p14="http://schemas.microsoft.com/office/powerpoint/2010/main" val="38942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014A29-5F01-49DC-71C7-4CE6B3A9AE3D}"/>
              </a:ext>
            </a:extLst>
          </p:cNvPr>
          <p:cNvSpPr>
            <a:spLocks noGrp="1"/>
          </p:cNvSpPr>
          <p:nvPr>
            <p:ph type="title"/>
          </p:nvPr>
        </p:nvSpPr>
        <p:spPr/>
        <p:txBody>
          <a:bodyPr/>
          <a:lstStyle/>
          <a:p>
            <a:r>
              <a:rPr lang="tr-TR" dirty="0"/>
              <a:t>LCD monitörlerin bazı avantajları</a:t>
            </a:r>
          </a:p>
        </p:txBody>
      </p:sp>
      <p:sp>
        <p:nvSpPr>
          <p:cNvPr id="3" name="İçerik Yer Tutucusu 2">
            <a:extLst>
              <a:ext uri="{FF2B5EF4-FFF2-40B4-BE49-F238E27FC236}">
                <a16:creationId xmlns:a16="http://schemas.microsoft.com/office/drawing/2014/main" id="{226EDF06-D3B0-0838-AA65-2B22FA4B0BF5}"/>
              </a:ext>
            </a:extLst>
          </p:cNvPr>
          <p:cNvSpPr>
            <a:spLocks noGrp="1"/>
          </p:cNvSpPr>
          <p:nvPr>
            <p:ph idx="1"/>
          </p:nvPr>
        </p:nvSpPr>
        <p:spPr/>
        <p:txBody>
          <a:bodyPr>
            <a:normAutofit fontScale="92500" lnSpcReduction="20000"/>
          </a:bodyPr>
          <a:lstStyle/>
          <a:p>
            <a:pPr marL="514350" indent="-514350">
              <a:buFont typeface="+mj-lt"/>
              <a:buAutoNum type="arabicPeriod"/>
            </a:pPr>
            <a:r>
              <a:rPr lang="tr-TR" b="1" dirty="0"/>
              <a:t>İnce ve Hafif Tasarım:</a:t>
            </a:r>
            <a:r>
              <a:rPr lang="tr-TR" dirty="0"/>
              <a:t> LCD monitörler, genellikle ince ve hafif yapılarıyla bilinirler. Bu, taşınabilirlik ve yerden tasarruf sağlar.</a:t>
            </a:r>
          </a:p>
          <a:p>
            <a:pPr marL="514350" indent="-514350">
              <a:buFont typeface="+mj-lt"/>
              <a:buAutoNum type="arabicPeriod"/>
            </a:pPr>
            <a:r>
              <a:rPr lang="tr-TR" b="1" dirty="0"/>
              <a:t> Düşük Güç Tüketimi:</a:t>
            </a:r>
            <a:r>
              <a:rPr lang="tr-TR" dirty="0"/>
              <a:t> LCD monitörler, diğer ekran türlerine göre daha az güç tüketirler. Bu, enerji tasarrufu sağlar ve elektrik faturalarını düşürür.</a:t>
            </a:r>
          </a:p>
          <a:p>
            <a:pPr marL="514350" indent="-514350">
              <a:buFont typeface="+mj-lt"/>
              <a:buAutoNum type="arabicPeriod"/>
            </a:pPr>
            <a:r>
              <a:rPr lang="tr-TR" b="1" dirty="0"/>
              <a:t>Yüksek Çözünürlük ve Netlik:</a:t>
            </a:r>
            <a:r>
              <a:rPr lang="tr-TR" dirty="0"/>
              <a:t> LCD monitörler, genellikle yüksek çözünürlük ve netlik sunarlar. Bu, daha keskin görüntüler elde etmenizi sağlar.</a:t>
            </a:r>
          </a:p>
          <a:p>
            <a:pPr marL="514350" indent="-514350">
              <a:buFont typeface="+mj-lt"/>
              <a:buAutoNum type="arabicPeriod"/>
            </a:pPr>
            <a:r>
              <a:rPr lang="tr-TR" b="1" dirty="0"/>
              <a:t>Düşük Radyasyon Emisyonu:</a:t>
            </a:r>
            <a:r>
              <a:rPr lang="tr-TR" dirty="0"/>
              <a:t> LCD monitörler, CRT (Katot Işın Tüpü) monitörlere kıyasla daha az radyasyon yaydıkları için daha güvenlidirler.</a:t>
            </a:r>
          </a:p>
        </p:txBody>
      </p:sp>
    </p:spTree>
    <p:extLst>
      <p:ext uri="{BB962C8B-B14F-4D97-AF65-F5344CB8AC3E}">
        <p14:creationId xmlns:p14="http://schemas.microsoft.com/office/powerpoint/2010/main" val="221982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F220C-7722-25A0-7B68-7E5883AADCB9}"/>
              </a:ext>
            </a:extLst>
          </p:cNvPr>
          <p:cNvSpPr>
            <a:spLocks noGrp="1"/>
          </p:cNvSpPr>
          <p:nvPr>
            <p:ph type="title"/>
          </p:nvPr>
        </p:nvSpPr>
        <p:spPr/>
        <p:txBody>
          <a:bodyPr/>
          <a:lstStyle/>
          <a:p>
            <a:r>
              <a:rPr lang="tr-TR" dirty="0"/>
              <a:t>LCD monitörlerin bazı dezavantajları</a:t>
            </a:r>
          </a:p>
        </p:txBody>
      </p:sp>
      <p:sp>
        <p:nvSpPr>
          <p:cNvPr id="3" name="İçerik Yer Tutucusu 2">
            <a:extLst>
              <a:ext uri="{FF2B5EF4-FFF2-40B4-BE49-F238E27FC236}">
                <a16:creationId xmlns:a16="http://schemas.microsoft.com/office/drawing/2014/main" id="{A74E7BEF-3168-0F48-D2DA-3F46B24909B9}"/>
              </a:ext>
            </a:extLst>
          </p:cNvPr>
          <p:cNvSpPr>
            <a:spLocks noGrp="1"/>
          </p:cNvSpPr>
          <p:nvPr>
            <p:ph idx="1"/>
          </p:nvPr>
        </p:nvSpPr>
        <p:spPr/>
        <p:txBody>
          <a:bodyPr>
            <a:normAutofit fontScale="92500" lnSpcReduction="20000"/>
          </a:bodyPr>
          <a:lstStyle/>
          <a:p>
            <a:pPr marL="514350" indent="-514350">
              <a:buFont typeface="+mj-lt"/>
              <a:buAutoNum type="arabicPeriod"/>
            </a:pPr>
            <a:r>
              <a:rPr lang="tr-TR" b="1" dirty="0"/>
              <a:t>Daha Yüksek Maliyet:</a:t>
            </a:r>
            <a:r>
              <a:rPr lang="tr-TR" dirty="0"/>
              <a:t> Diğer ekran türlerine kıyasla, LCD monitörler genellikle daha yüksek maliyetlidirler.</a:t>
            </a:r>
          </a:p>
          <a:p>
            <a:pPr marL="514350" indent="-514350">
              <a:buFont typeface="+mj-lt"/>
              <a:buAutoNum type="arabicPeriod"/>
            </a:pPr>
            <a:r>
              <a:rPr lang="tr-TR" b="1" dirty="0"/>
              <a:t>Sınırlı Görüş Açısı:</a:t>
            </a:r>
            <a:r>
              <a:rPr lang="tr-TR" dirty="0"/>
              <a:t> Bazı LCD monitörlerde, yan veya üstten bakıldığında görüntü kalitesi düşebilir. Bu, sınırlı görüş açısına sahip oldukları anlamına gelir.</a:t>
            </a:r>
          </a:p>
          <a:p>
            <a:pPr marL="514350" indent="-514350">
              <a:buFont typeface="+mj-lt"/>
              <a:buAutoNum type="arabicPeriod"/>
            </a:pPr>
            <a:r>
              <a:rPr lang="tr-TR" b="1" dirty="0"/>
              <a:t>Kötü Siyah Derinliği:</a:t>
            </a:r>
            <a:r>
              <a:rPr lang="tr-TR" dirty="0"/>
              <a:t> Bazı LCD monitörlerde, siyah renklerin derinliği ve zenginliği CRT monitörlere</a:t>
            </a:r>
          </a:p>
          <a:p>
            <a:pPr marL="514350" indent="-514350">
              <a:buFont typeface="+mj-lt"/>
              <a:buAutoNum type="arabicPeriod"/>
            </a:pPr>
            <a:r>
              <a:rPr lang="tr-TR" b="1" dirty="0"/>
              <a:t>Arka Işık Sızıntısı ve Yansıma:</a:t>
            </a:r>
            <a:r>
              <a:rPr lang="tr-TR" dirty="0"/>
              <a:t> Bazı LCD monitörlerde, ekranın kenarlarında veya köşelerinde arka ışık sızıntısı veya yansıma görülebilir, bu da görüntü kalitesini olumsuz etkileyebilir. kıyasla daha az olabilir.</a:t>
            </a:r>
          </a:p>
        </p:txBody>
      </p:sp>
    </p:spTree>
    <p:extLst>
      <p:ext uri="{BB962C8B-B14F-4D97-AF65-F5344CB8AC3E}">
        <p14:creationId xmlns:p14="http://schemas.microsoft.com/office/powerpoint/2010/main" val="39240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6BEFCEE-EA5B-6F50-B5A8-EBAB6CEF1615}"/>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dirty="0"/>
              <a:t>Led </a:t>
            </a:r>
            <a:r>
              <a:rPr lang="en-US" sz="6000" dirty="0" err="1"/>
              <a:t>monitör</a:t>
            </a:r>
            <a:endParaRPr lang="en-US" sz="6000" kern="1200" dirty="0">
              <a:solidFill>
                <a:schemeClr val="tx1"/>
              </a:solidFill>
              <a:latin typeface="+mj-lt"/>
              <a:ea typeface="+mj-ea"/>
              <a:cs typeface="+mj-cs"/>
            </a:endParaRPr>
          </a:p>
        </p:txBody>
      </p:sp>
      <p:sp>
        <p:nvSpPr>
          <p:cNvPr id="20" name="Arc 1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67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B3423-0C4E-1C72-A668-9F1D45086698}"/>
              </a:ext>
            </a:extLst>
          </p:cNvPr>
          <p:cNvSpPr>
            <a:spLocks noGrp="1"/>
          </p:cNvSpPr>
          <p:nvPr>
            <p:ph type="title"/>
          </p:nvPr>
        </p:nvSpPr>
        <p:spPr/>
        <p:txBody>
          <a:bodyPr/>
          <a:lstStyle/>
          <a:p>
            <a:r>
              <a:rPr lang="tr-TR" dirty="0" err="1"/>
              <a:t>Light-emitting</a:t>
            </a:r>
            <a:r>
              <a:rPr lang="tr-TR" dirty="0"/>
              <a:t> </a:t>
            </a:r>
            <a:r>
              <a:rPr lang="tr-TR" dirty="0" err="1"/>
              <a:t>diodes</a:t>
            </a:r>
            <a:endParaRPr lang="tr-TR" dirty="0"/>
          </a:p>
        </p:txBody>
      </p:sp>
      <p:sp>
        <p:nvSpPr>
          <p:cNvPr id="3" name="İçerik Yer Tutucusu 2">
            <a:extLst>
              <a:ext uri="{FF2B5EF4-FFF2-40B4-BE49-F238E27FC236}">
                <a16:creationId xmlns:a16="http://schemas.microsoft.com/office/drawing/2014/main" id="{17FA96A3-D6B0-4CC2-D0B6-44D60CAED617}"/>
              </a:ext>
            </a:extLst>
          </p:cNvPr>
          <p:cNvSpPr>
            <a:spLocks noGrp="1"/>
          </p:cNvSpPr>
          <p:nvPr>
            <p:ph idx="1"/>
          </p:nvPr>
        </p:nvSpPr>
        <p:spPr/>
        <p:txBody>
          <a:bodyPr vert="horz" lIns="91440" tIns="45720" rIns="91440" bIns="45720" rtlCol="0" anchor="t">
            <a:normAutofit/>
          </a:bodyPr>
          <a:lstStyle/>
          <a:p>
            <a:r>
              <a:rPr lang="tr-TR" dirty="0"/>
              <a:t>LED, 'Işık Yayan Diyot' kelimelerinin kısaltmasıdır ve bir arka aydınlatma teknolojisidir. Bu teknoloji, her bir pikselin aydınlatılması için LED'leri kullanır. Çalışma prensibi LCD monitörlerle aynıdır. Arka aydınlatma olarak floresan lamba yerine led lambalar kullanılır. Dolayısıyla, her LED monitör LCD’dir. Ancak, her LCD monitör LED değildir.</a:t>
            </a:r>
          </a:p>
        </p:txBody>
      </p:sp>
    </p:spTree>
    <p:extLst>
      <p:ext uri="{BB962C8B-B14F-4D97-AF65-F5344CB8AC3E}">
        <p14:creationId xmlns:p14="http://schemas.microsoft.com/office/powerpoint/2010/main" val="393949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2786D5-05C9-33B6-8CF8-6EE70A47A529}"/>
              </a:ext>
            </a:extLst>
          </p:cNvPr>
          <p:cNvSpPr>
            <a:spLocks noGrp="1"/>
          </p:cNvSpPr>
          <p:nvPr>
            <p:ph type="title"/>
          </p:nvPr>
        </p:nvSpPr>
        <p:spPr/>
        <p:txBody>
          <a:bodyPr/>
          <a:lstStyle/>
          <a:p>
            <a:r>
              <a:rPr lang="tr-TR" dirty="0" err="1"/>
              <a:t>MicroLED</a:t>
            </a:r>
            <a:r>
              <a:rPr lang="tr-TR" dirty="0"/>
              <a:t> ve LED</a:t>
            </a:r>
          </a:p>
        </p:txBody>
      </p:sp>
      <p:sp>
        <p:nvSpPr>
          <p:cNvPr id="3" name="İçerik Yer Tutucusu 2">
            <a:extLst>
              <a:ext uri="{FF2B5EF4-FFF2-40B4-BE49-F238E27FC236}">
                <a16:creationId xmlns:a16="http://schemas.microsoft.com/office/drawing/2014/main" id="{39E13DCE-265B-0652-1347-5C3C7A7AC3C7}"/>
              </a:ext>
            </a:extLst>
          </p:cNvPr>
          <p:cNvSpPr>
            <a:spLocks noGrp="1"/>
          </p:cNvSpPr>
          <p:nvPr>
            <p:ph idx="1"/>
          </p:nvPr>
        </p:nvSpPr>
        <p:spPr/>
        <p:txBody>
          <a:bodyPr/>
          <a:lstStyle/>
          <a:p>
            <a:r>
              <a:rPr lang="tr-TR" dirty="0" err="1"/>
              <a:t>MicroLED</a:t>
            </a:r>
            <a:r>
              <a:rPr lang="tr-TR" dirty="0"/>
              <a:t> ve normal LED ekran karıştırılmamalıdır. LED ekranlarda LED arka aydınlatma olarak kullanılır ve çalışma prensibi LCD ile aynıdır. Fakat </a:t>
            </a:r>
            <a:r>
              <a:rPr lang="tr-TR" dirty="0" err="1"/>
              <a:t>MicroLed</a:t>
            </a:r>
            <a:r>
              <a:rPr lang="tr-TR" dirty="0"/>
              <a:t> her bir piksel için 3 adet led aydınlatma kullanır (kırmızı, yeşil ve mavi). Her bir pikselin ledlerini farklı değerlere getirerek görüntüyü oluşturur. Buda onu LED ekranlardan farklı kılar.</a:t>
            </a:r>
          </a:p>
        </p:txBody>
      </p:sp>
    </p:spTree>
    <p:extLst>
      <p:ext uri="{BB962C8B-B14F-4D97-AF65-F5344CB8AC3E}">
        <p14:creationId xmlns:p14="http://schemas.microsoft.com/office/powerpoint/2010/main" val="305840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EC8725-6A7C-DEFC-2546-F352DDC5DE18}"/>
              </a:ext>
            </a:extLst>
          </p:cNvPr>
          <p:cNvSpPr>
            <a:spLocks noGrp="1"/>
          </p:cNvSpPr>
          <p:nvPr>
            <p:ph type="title"/>
          </p:nvPr>
        </p:nvSpPr>
        <p:spPr/>
        <p:txBody>
          <a:bodyPr/>
          <a:lstStyle/>
          <a:p>
            <a:r>
              <a:rPr lang="tr-TR"/>
              <a:t>LED </a:t>
            </a:r>
            <a:r>
              <a:rPr lang="tr-TR" dirty="0"/>
              <a:t>monitörlerin bazı avantajları</a:t>
            </a:r>
          </a:p>
        </p:txBody>
      </p:sp>
      <p:sp>
        <p:nvSpPr>
          <p:cNvPr id="3" name="İçerik Yer Tutucusu 2">
            <a:extLst>
              <a:ext uri="{FF2B5EF4-FFF2-40B4-BE49-F238E27FC236}">
                <a16:creationId xmlns:a16="http://schemas.microsoft.com/office/drawing/2014/main" id="{920D7846-3401-2FAE-5FF6-48066CD71F0E}"/>
              </a:ext>
            </a:extLst>
          </p:cNvPr>
          <p:cNvSpPr>
            <a:spLocks noGrp="1"/>
          </p:cNvSpPr>
          <p:nvPr>
            <p:ph idx="1"/>
          </p:nvPr>
        </p:nvSpPr>
        <p:spPr/>
        <p:txBody>
          <a:bodyPr vert="horz" lIns="91440" tIns="45720" rIns="91440" bIns="45720" rtlCol="0" anchor="t">
            <a:normAutofit fontScale="92500" lnSpcReduction="10000"/>
          </a:bodyPr>
          <a:lstStyle/>
          <a:p>
            <a:pPr marL="514350" indent="-514350">
              <a:buFont typeface="+mj-lt"/>
              <a:buAutoNum type="arabicPeriod"/>
            </a:pPr>
            <a:r>
              <a:rPr lang="tr-TR" b="1" dirty="0"/>
              <a:t>Daha Canlı Renkler:</a:t>
            </a:r>
            <a:r>
              <a:rPr lang="tr-TR" dirty="0"/>
              <a:t> LED'lerin geniş renk gamı ve yüksek kontrast oranı, daha canlı ve gerçekçi renkler sunar. Bu, görüntülerin daha doğru ve etkileyici olmasını sağlar.</a:t>
            </a:r>
          </a:p>
          <a:p>
            <a:pPr marL="514350" indent="-514350">
              <a:buFont typeface="+mj-lt"/>
              <a:buAutoNum type="arabicPeriod"/>
            </a:pPr>
            <a:r>
              <a:rPr lang="tr-TR" b="1" dirty="0"/>
              <a:t>Daha İnce Tasarım:</a:t>
            </a:r>
            <a:r>
              <a:rPr lang="tr-TR" dirty="0"/>
              <a:t> LED'lerin daha ince yapısı, LED monitörlerin daha ince ve hafif tasarımlara sahip olmalarını sağlar. Bu, masaüstü kullanımında daha az yer kaplamalarını ve taşınabilir cihazlarda daha kolay taşınabilir olmalarını sağlar.</a:t>
            </a:r>
          </a:p>
          <a:p>
            <a:pPr marL="514350" indent="-514350">
              <a:buFont typeface="+mj-lt"/>
              <a:buAutoNum type="arabicPeriod"/>
            </a:pPr>
            <a:r>
              <a:rPr lang="tr-TR" b="1" dirty="0"/>
              <a:t>Hızlı Tepki Süresi:</a:t>
            </a:r>
            <a:r>
              <a:rPr lang="tr-TR" dirty="0"/>
              <a:t> LED monitörler, genellikle daha hızlı tepki sürelerine sahiptirler. Bu, hızlı hareket eden sahnelerde daha az bulanıklık ve daha akıcı bir görüntü sağlar, özellikle oyun gibi alanlarda önemlidir.</a:t>
            </a:r>
          </a:p>
        </p:txBody>
      </p:sp>
    </p:spTree>
    <p:extLst>
      <p:ext uri="{BB962C8B-B14F-4D97-AF65-F5344CB8AC3E}">
        <p14:creationId xmlns:p14="http://schemas.microsoft.com/office/powerpoint/2010/main" val="320971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D2E4E3-0AB3-BDAE-D0B8-A1F091680F63}"/>
              </a:ext>
            </a:extLst>
          </p:cNvPr>
          <p:cNvSpPr>
            <a:spLocks noGrp="1"/>
          </p:cNvSpPr>
          <p:nvPr>
            <p:ph type="title"/>
          </p:nvPr>
        </p:nvSpPr>
        <p:spPr/>
        <p:txBody>
          <a:bodyPr/>
          <a:lstStyle/>
          <a:p>
            <a:r>
              <a:rPr lang="tr-TR" dirty="0"/>
              <a:t>LED monitörlerin bazı dezavantajları</a:t>
            </a:r>
          </a:p>
        </p:txBody>
      </p:sp>
      <p:sp>
        <p:nvSpPr>
          <p:cNvPr id="3" name="İçerik Yer Tutucusu 2">
            <a:extLst>
              <a:ext uri="{FF2B5EF4-FFF2-40B4-BE49-F238E27FC236}">
                <a16:creationId xmlns:a16="http://schemas.microsoft.com/office/drawing/2014/main" id="{E1CBD76F-679B-6B76-303E-9C0B429A56CE}"/>
              </a:ext>
            </a:extLst>
          </p:cNvPr>
          <p:cNvSpPr>
            <a:spLocks noGrp="1"/>
          </p:cNvSpPr>
          <p:nvPr>
            <p:ph idx="1"/>
          </p:nvPr>
        </p:nvSpPr>
        <p:spPr/>
        <p:txBody>
          <a:bodyPr>
            <a:normAutofit fontScale="92500" lnSpcReduction="10000"/>
          </a:bodyPr>
          <a:lstStyle/>
          <a:p>
            <a:pPr marL="514350" indent="-514350">
              <a:buFont typeface="+mj-lt"/>
              <a:buAutoNum type="arabicPeriod"/>
            </a:pPr>
            <a:r>
              <a:rPr lang="tr-TR" b="1" dirty="0"/>
              <a:t>Yüksek Maliyet:</a:t>
            </a:r>
            <a:r>
              <a:rPr lang="tr-TR" dirty="0"/>
              <a:t> LED monitörler genellikle LCD monitörlere kıyasla daha yüksek maliyetlidir. Bu, alım maliyetinin artmasına neden olabilir.</a:t>
            </a:r>
          </a:p>
          <a:p>
            <a:pPr marL="514350" indent="-514350">
              <a:buFont typeface="+mj-lt"/>
              <a:buAutoNum type="arabicPeriod"/>
            </a:pPr>
            <a:r>
              <a:rPr lang="tr-TR" b="1" dirty="0"/>
              <a:t>Gölgelenme Problemleri:</a:t>
            </a:r>
            <a:r>
              <a:rPr lang="tr-TR" dirty="0"/>
              <a:t> Bazı LED monitörlerde ekranın kenarlarında veya köşelerinde ışık sızması veya gölgelenme sorunları olabilir. Bu, homojen olmayan bir görüntüye neden olabilir.</a:t>
            </a:r>
          </a:p>
          <a:p>
            <a:pPr marL="514350" indent="-514350">
              <a:buFont typeface="+mj-lt"/>
              <a:buAutoNum type="arabicPeriod"/>
            </a:pPr>
            <a:r>
              <a:rPr lang="tr-TR" b="1" dirty="0"/>
              <a:t>Renk Doğruluğu:</a:t>
            </a:r>
            <a:r>
              <a:rPr lang="tr-TR" dirty="0"/>
              <a:t> Bazı LED monitörlerde renk doğruluğu sorunları yaşanabilir. Bu, renklerin doğru şekilde görüntülenmemesine ve kalibrasyon gereksinimine neden olabilir.</a:t>
            </a:r>
          </a:p>
        </p:txBody>
      </p:sp>
    </p:spTree>
    <p:extLst>
      <p:ext uri="{BB962C8B-B14F-4D97-AF65-F5344CB8AC3E}">
        <p14:creationId xmlns:p14="http://schemas.microsoft.com/office/powerpoint/2010/main" val="2638385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800042-D2CB-1947-D6D0-A1BF792C7C92}"/>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24470004-ADE2-8FA6-1C07-76DEA32CA674}"/>
              </a:ext>
            </a:extLst>
          </p:cNvPr>
          <p:cNvSpPr>
            <a:spLocks noGrp="1"/>
          </p:cNvSpPr>
          <p:nvPr>
            <p:ph idx="1"/>
          </p:nvPr>
        </p:nvSpPr>
        <p:spPr/>
        <p:txBody>
          <a:bodyPr/>
          <a:lstStyle/>
          <a:p>
            <a:r>
              <a:rPr lang="tr-TR" dirty="0">
                <a:hlinkClick r:id="rId2"/>
              </a:rPr>
              <a:t>https://chatgpt.com</a:t>
            </a:r>
            <a:endParaRPr lang="tr-TR" dirty="0"/>
          </a:p>
          <a:p>
            <a:r>
              <a:rPr lang="tr-TR" dirty="0">
                <a:hlinkClick r:id="rId3"/>
              </a:rPr>
              <a:t>https://tr.wikipedia.org</a:t>
            </a:r>
            <a:endParaRPr lang="tr-TR" dirty="0"/>
          </a:p>
          <a:p>
            <a:r>
              <a:rPr lang="tr-TR" dirty="0">
                <a:hlinkClick r:id="rId4"/>
              </a:rPr>
              <a:t>https://www.hp.com</a:t>
            </a:r>
            <a:endParaRPr lang="tr-TR" dirty="0"/>
          </a:p>
          <a:p>
            <a:r>
              <a:rPr lang="tr-TR" dirty="0"/>
              <a:t>https://circuitglobe.com/cathode-ray-tube-crt.html</a:t>
            </a:r>
          </a:p>
        </p:txBody>
      </p:sp>
    </p:spTree>
    <p:extLst>
      <p:ext uri="{BB962C8B-B14F-4D97-AF65-F5344CB8AC3E}">
        <p14:creationId xmlns:p14="http://schemas.microsoft.com/office/powerpoint/2010/main" val="221121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6BEFCEE-EA5B-6F50-B5A8-EBAB6CEF1615}"/>
              </a:ext>
            </a:extLst>
          </p:cNvPr>
          <p:cNvSpPr>
            <a:spLocks noGrp="1"/>
          </p:cNvSpPr>
          <p:nvPr>
            <p:ph type="title"/>
          </p:nvPr>
        </p:nvSpPr>
        <p:spPr>
          <a:xfrm>
            <a:off x="3315031" y="1473193"/>
            <a:ext cx="5561938" cy="2513516"/>
          </a:xfrm>
        </p:spPr>
        <p:txBody>
          <a:bodyPr vert="horz" lIns="91440" tIns="45720" rIns="91440" bIns="45720" rtlCol="0" anchor="b">
            <a:normAutofit fontScale="90000"/>
          </a:bodyPr>
          <a:lstStyle/>
          <a:p>
            <a:pPr algn="ctr"/>
            <a:r>
              <a:rPr lang="tr-TR" sz="6000" kern="1200" dirty="0">
                <a:solidFill>
                  <a:schemeClr val="tx1"/>
                </a:solidFill>
                <a:latin typeface="+mj-lt"/>
                <a:ea typeface="+mj-ea"/>
                <a:cs typeface="+mj-cs"/>
              </a:rPr>
              <a:t>Katot ışını tüpü-</a:t>
            </a:r>
            <a:r>
              <a:rPr lang="tr-TR" sz="6000" kern="1200" dirty="0" err="1">
                <a:solidFill>
                  <a:schemeClr val="tx1"/>
                </a:solidFill>
                <a:latin typeface="+mj-lt"/>
                <a:ea typeface="+mj-ea"/>
                <a:cs typeface="+mj-cs"/>
              </a:rPr>
              <a:t>Cathode</a:t>
            </a:r>
            <a:r>
              <a:rPr lang="tr-TR" sz="6000" kern="1200" dirty="0">
                <a:solidFill>
                  <a:schemeClr val="tx1"/>
                </a:solidFill>
                <a:latin typeface="+mj-lt"/>
                <a:ea typeface="+mj-ea"/>
                <a:cs typeface="+mj-cs"/>
              </a:rPr>
              <a:t> ray </a:t>
            </a:r>
            <a:r>
              <a:rPr lang="tr-TR" sz="6000" kern="1200" dirty="0" err="1">
                <a:solidFill>
                  <a:schemeClr val="tx1"/>
                </a:solidFill>
                <a:latin typeface="+mj-lt"/>
                <a:ea typeface="+mj-ea"/>
                <a:cs typeface="+mj-cs"/>
              </a:rPr>
              <a:t>tube</a:t>
            </a:r>
            <a:endParaRPr lang="en-US" sz="6000" kern="1200" dirty="0">
              <a:solidFill>
                <a:schemeClr val="tx1"/>
              </a:solidFill>
              <a:latin typeface="+mj-lt"/>
              <a:ea typeface="+mj-ea"/>
              <a:cs typeface="+mj-cs"/>
            </a:endParaRPr>
          </a:p>
        </p:txBody>
      </p:sp>
      <p:sp>
        <p:nvSpPr>
          <p:cNvPr id="20" name="Arc 1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0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EC8725-6A7C-DEFC-2546-F352DDC5DE18}"/>
              </a:ext>
            </a:extLst>
          </p:cNvPr>
          <p:cNvSpPr>
            <a:spLocks noGrp="1"/>
          </p:cNvSpPr>
          <p:nvPr>
            <p:ph type="title"/>
          </p:nvPr>
        </p:nvSpPr>
        <p:spPr/>
        <p:txBody>
          <a:bodyPr/>
          <a:lstStyle/>
          <a:p>
            <a:r>
              <a:rPr lang="tr-TR"/>
              <a:t>Cathode ray tube</a:t>
            </a:r>
          </a:p>
        </p:txBody>
      </p:sp>
      <p:sp>
        <p:nvSpPr>
          <p:cNvPr id="3" name="İçerik Yer Tutucusu 2">
            <a:extLst>
              <a:ext uri="{FF2B5EF4-FFF2-40B4-BE49-F238E27FC236}">
                <a16:creationId xmlns:a16="http://schemas.microsoft.com/office/drawing/2014/main" id="{920D7846-3401-2FAE-5FF6-48066CD71F0E}"/>
              </a:ext>
            </a:extLst>
          </p:cNvPr>
          <p:cNvSpPr>
            <a:spLocks noGrp="1"/>
          </p:cNvSpPr>
          <p:nvPr>
            <p:ph idx="1"/>
          </p:nvPr>
        </p:nvSpPr>
        <p:spPr/>
        <p:txBody>
          <a:bodyPr vert="horz" lIns="91440" tIns="45720" rIns="91440" bIns="45720" rtlCol="0" anchor="t">
            <a:normAutofit/>
          </a:bodyPr>
          <a:lstStyle/>
          <a:p>
            <a:pPr marL="0" indent="0">
              <a:buNone/>
            </a:pPr>
            <a:r>
              <a:rPr lang="tr-TR" dirty="0"/>
              <a:t>CRT (Katot Işın Tüpü) monitörler eski tip bilgisayar ekranlarıdır. Bir zamanlar bilgisayar teknolojisinin temelini oluşturdular, ancak günümüzde genellikle daha modern ve ince LCD ve LED monitörlerle değiştirildiler.</a:t>
            </a:r>
          </a:p>
        </p:txBody>
      </p:sp>
    </p:spTree>
    <p:extLst>
      <p:ext uri="{BB962C8B-B14F-4D97-AF65-F5344CB8AC3E}">
        <p14:creationId xmlns:p14="http://schemas.microsoft.com/office/powerpoint/2010/main" val="230553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20D7846-3401-2FAE-5FF6-48066CD71F0E}"/>
              </a:ext>
            </a:extLst>
          </p:cNvPr>
          <p:cNvSpPr>
            <a:spLocks noGrp="1"/>
          </p:cNvSpPr>
          <p:nvPr>
            <p:ph idx="1"/>
          </p:nvPr>
        </p:nvSpPr>
        <p:spPr>
          <a:xfrm>
            <a:off x="838200" y="1659988"/>
            <a:ext cx="10515600" cy="4323308"/>
          </a:xfrm>
        </p:spPr>
        <p:txBody>
          <a:bodyPr vert="horz" lIns="91440" tIns="45720" rIns="91440" bIns="45720" rtlCol="0" anchor="t">
            <a:normAutofit/>
          </a:bodyPr>
          <a:lstStyle/>
          <a:p>
            <a:pPr>
              <a:buFont typeface="+mj-lt"/>
              <a:buAutoNum type="arabicPeriod"/>
            </a:pPr>
            <a:r>
              <a:rPr lang="tr-TR" b="1" dirty="0"/>
              <a:t>Elektron tabancası:</a:t>
            </a:r>
            <a:r>
              <a:rPr lang="tr-TR" dirty="0"/>
              <a:t> </a:t>
            </a:r>
            <a:r>
              <a:rPr lang="tr-TR" dirty="0" err="1"/>
              <a:t>CRT'nin</a:t>
            </a:r>
            <a:r>
              <a:rPr lang="tr-TR" dirty="0"/>
              <a:t> arkasında, elektronların yayıldığı ve ekrana doğru hızlandırıldığı bir elektron tabancası bulunur.</a:t>
            </a:r>
          </a:p>
          <a:p>
            <a:pPr>
              <a:buFont typeface="+mj-lt"/>
              <a:buAutoNum type="arabicPeriod"/>
            </a:pPr>
            <a:r>
              <a:rPr lang="tr-TR" b="1" dirty="0"/>
              <a:t>Elektron demeti:</a:t>
            </a:r>
            <a:r>
              <a:rPr lang="tr-TR" dirty="0"/>
              <a:t> Elektron tabancasından yayılan elektronlar, ekranın iç kısmında bulunan fosfor kaplı bir yüzeye odaklanır. Elektron demeti, bu fosfor kaplı yüzeyde bir noktaya düşer.</a:t>
            </a:r>
          </a:p>
          <a:p>
            <a:pPr>
              <a:buFont typeface="+mj-lt"/>
              <a:buAutoNum type="arabicPeriod"/>
            </a:pPr>
            <a:r>
              <a:rPr lang="tr-TR" b="1" dirty="0"/>
              <a:t>Fosfor ışıması:</a:t>
            </a:r>
            <a:r>
              <a:rPr lang="tr-TR" dirty="0"/>
              <a:t> Elektron demetinin çarptığı her noktada, fosfor ışıması oluşur. Bu, insan gözü tarafından algılanabilen bir ışık üretir.</a:t>
            </a:r>
          </a:p>
        </p:txBody>
      </p:sp>
      <p:sp>
        <p:nvSpPr>
          <p:cNvPr id="4" name="Metin kutusu 3">
            <a:extLst>
              <a:ext uri="{FF2B5EF4-FFF2-40B4-BE49-F238E27FC236}">
                <a16:creationId xmlns:a16="http://schemas.microsoft.com/office/drawing/2014/main" id="{2771D5AA-F279-B718-09F2-66CA67AEC3BC}"/>
              </a:ext>
            </a:extLst>
          </p:cNvPr>
          <p:cNvSpPr txBox="1"/>
          <p:nvPr/>
        </p:nvSpPr>
        <p:spPr>
          <a:xfrm>
            <a:off x="838200" y="407963"/>
            <a:ext cx="10964594" cy="1384995"/>
          </a:xfrm>
          <a:prstGeom prst="rect">
            <a:avLst/>
          </a:prstGeom>
          <a:noFill/>
        </p:spPr>
        <p:txBody>
          <a:bodyPr wrap="square" rtlCol="0">
            <a:spAutoFit/>
          </a:bodyPr>
          <a:lstStyle/>
          <a:p>
            <a:r>
              <a:rPr lang="tr-TR" sz="2800" dirty="0"/>
              <a:t>CRT monitörler, bir elektron ışınını kullanarak bir fosfor kaplı ekranı aydınlatarak görüntü oluştururlar. Bu işlem şu şekilde gerçekleşir:</a:t>
            </a:r>
          </a:p>
          <a:p>
            <a:endParaRPr lang="tr-TR" sz="2800" dirty="0"/>
          </a:p>
        </p:txBody>
      </p:sp>
    </p:spTree>
    <p:extLst>
      <p:ext uri="{BB962C8B-B14F-4D97-AF65-F5344CB8AC3E}">
        <p14:creationId xmlns:p14="http://schemas.microsoft.com/office/powerpoint/2010/main" val="229759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İçerik Yer Tutucusu 16" descr="hoparlör, ekran görüntüsü, tasarım içeren bir resim">
            <a:extLst>
              <a:ext uri="{FF2B5EF4-FFF2-40B4-BE49-F238E27FC236}">
                <a16:creationId xmlns:a16="http://schemas.microsoft.com/office/drawing/2014/main" id="{6D8B965C-65D4-425F-ADFC-1C7877F471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735"/>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48" name="Arc 47">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08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4E658C-E179-4564-AA03-4A80A45ABF63}"/>
              </a:ext>
            </a:extLst>
          </p:cNvPr>
          <p:cNvSpPr>
            <a:spLocks noGrp="1"/>
          </p:cNvSpPr>
          <p:nvPr>
            <p:ph type="title"/>
          </p:nvPr>
        </p:nvSpPr>
        <p:spPr/>
        <p:txBody>
          <a:bodyPr/>
          <a:lstStyle/>
          <a:p>
            <a:r>
              <a:rPr lang="tr-TR" dirty="0"/>
              <a:t>CRT monitörlerin bazı avantajları</a:t>
            </a:r>
            <a:br>
              <a:rPr lang="tr-TR" dirty="0"/>
            </a:br>
            <a:endParaRPr lang="tr-TR" dirty="0"/>
          </a:p>
        </p:txBody>
      </p:sp>
      <p:sp>
        <p:nvSpPr>
          <p:cNvPr id="3" name="İçerik Yer Tutucusu 2">
            <a:extLst>
              <a:ext uri="{FF2B5EF4-FFF2-40B4-BE49-F238E27FC236}">
                <a16:creationId xmlns:a16="http://schemas.microsoft.com/office/drawing/2014/main" id="{EB60A875-6587-E95D-6DBC-11F3B1B68D1C}"/>
              </a:ext>
            </a:extLst>
          </p:cNvPr>
          <p:cNvSpPr>
            <a:spLocks noGrp="1"/>
          </p:cNvSpPr>
          <p:nvPr>
            <p:ph idx="1"/>
          </p:nvPr>
        </p:nvSpPr>
        <p:spPr>
          <a:xfrm>
            <a:off x="838200" y="1463040"/>
            <a:ext cx="10515600" cy="4222327"/>
          </a:xfrm>
        </p:spPr>
        <p:txBody>
          <a:bodyPr>
            <a:normAutofit/>
          </a:bodyPr>
          <a:lstStyle/>
          <a:p>
            <a:pPr marL="514350" indent="-514350">
              <a:buFont typeface="+mj-lt"/>
              <a:buAutoNum type="arabicPeriod"/>
            </a:pPr>
            <a:r>
              <a:rPr lang="tr-TR" b="1" dirty="0"/>
              <a:t>Renk doygunluğu ve kontrast:</a:t>
            </a:r>
            <a:r>
              <a:rPr lang="tr-TR" dirty="0"/>
              <a:t> </a:t>
            </a:r>
            <a:r>
              <a:rPr lang="tr-TR" dirty="0" err="1"/>
              <a:t>CRT'ler</a:t>
            </a:r>
            <a:r>
              <a:rPr lang="tr-TR" dirty="0"/>
              <a:t>, renklerin canlı ve doğru görünmesini sağlamak için genellikle iyi kontrast ve renk doygunluğu sunarlar.</a:t>
            </a:r>
          </a:p>
          <a:p>
            <a:pPr marL="514350" indent="-514350">
              <a:buFont typeface="+mj-lt"/>
              <a:buAutoNum type="arabicPeriod"/>
            </a:pPr>
            <a:r>
              <a:rPr lang="tr-TR" b="1" dirty="0"/>
              <a:t>Görüş açısı:</a:t>
            </a:r>
            <a:r>
              <a:rPr lang="tr-TR" dirty="0"/>
              <a:t> </a:t>
            </a:r>
            <a:r>
              <a:rPr lang="tr-TR" dirty="0" err="1"/>
              <a:t>CRT'ler</a:t>
            </a:r>
            <a:r>
              <a:rPr lang="tr-TR" dirty="0"/>
              <a:t>, genellikle geniş görüş açıları sunarlar, yani ekrandaki görüntü, monitöre dik açıdan bakıldığında bile net kalır.</a:t>
            </a:r>
          </a:p>
          <a:p>
            <a:endParaRPr lang="tr-TR" dirty="0"/>
          </a:p>
        </p:txBody>
      </p:sp>
    </p:spTree>
    <p:extLst>
      <p:ext uri="{BB962C8B-B14F-4D97-AF65-F5344CB8AC3E}">
        <p14:creationId xmlns:p14="http://schemas.microsoft.com/office/powerpoint/2010/main" val="246927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636BB-EBFC-7EE9-A4BA-812EA8E71471}"/>
              </a:ext>
            </a:extLst>
          </p:cNvPr>
          <p:cNvSpPr>
            <a:spLocks noGrp="1"/>
          </p:cNvSpPr>
          <p:nvPr>
            <p:ph type="title"/>
          </p:nvPr>
        </p:nvSpPr>
        <p:spPr/>
        <p:txBody>
          <a:bodyPr/>
          <a:lstStyle/>
          <a:p>
            <a:r>
              <a:rPr lang="tr-TR" dirty="0"/>
              <a:t>CRT monitörlerin bazı dezavantajları</a:t>
            </a:r>
            <a:br>
              <a:rPr lang="tr-TR" dirty="0"/>
            </a:br>
            <a:endParaRPr lang="tr-TR" dirty="0"/>
          </a:p>
        </p:txBody>
      </p:sp>
      <p:sp>
        <p:nvSpPr>
          <p:cNvPr id="3" name="İçerik Yer Tutucusu 2">
            <a:extLst>
              <a:ext uri="{FF2B5EF4-FFF2-40B4-BE49-F238E27FC236}">
                <a16:creationId xmlns:a16="http://schemas.microsoft.com/office/drawing/2014/main" id="{CD5E60A0-72E4-0B67-A767-29B614A5103C}"/>
              </a:ext>
            </a:extLst>
          </p:cNvPr>
          <p:cNvSpPr>
            <a:spLocks noGrp="1"/>
          </p:cNvSpPr>
          <p:nvPr>
            <p:ph idx="1"/>
          </p:nvPr>
        </p:nvSpPr>
        <p:spPr>
          <a:xfrm>
            <a:off x="838200" y="1237957"/>
            <a:ext cx="10515600" cy="4447410"/>
          </a:xfrm>
        </p:spPr>
        <p:txBody>
          <a:bodyPr>
            <a:normAutofit/>
          </a:bodyPr>
          <a:lstStyle/>
          <a:p>
            <a:pPr marL="514350" indent="-514350">
              <a:buFont typeface="+mj-lt"/>
              <a:buAutoNum type="arabicPeriod"/>
            </a:pPr>
            <a:r>
              <a:rPr lang="tr-TR" b="1" dirty="0"/>
              <a:t>Boyut ve Ağırlık:</a:t>
            </a:r>
            <a:r>
              <a:rPr lang="tr-TR" dirty="0"/>
              <a:t> CRT monitörler, LCD ve LED monitörlere kıyasla daha büyük ve daha ağırdır.</a:t>
            </a:r>
          </a:p>
          <a:p>
            <a:pPr marL="514350" indent="-514350">
              <a:buFont typeface="+mj-lt"/>
              <a:buAutoNum type="arabicPeriod"/>
            </a:pPr>
            <a:r>
              <a:rPr lang="tr-TR" b="1" dirty="0"/>
              <a:t>Elektrik Tüketimi:</a:t>
            </a:r>
            <a:r>
              <a:rPr lang="tr-TR" dirty="0"/>
              <a:t> </a:t>
            </a:r>
            <a:r>
              <a:rPr lang="tr-TR" dirty="0" err="1"/>
              <a:t>CRT'ler</a:t>
            </a:r>
            <a:r>
              <a:rPr lang="tr-TR" dirty="0"/>
              <a:t>, enerjiyi daha fazla tüketirler ve bu da daha yüksek elektrik faturalarına neden olabilir.</a:t>
            </a:r>
          </a:p>
          <a:p>
            <a:pPr marL="514350" indent="-514350">
              <a:buFont typeface="+mj-lt"/>
              <a:buAutoNum type="arabicPeriod"/>
            </a:pPr>
            <a:r>
              <a:rPr lang="tr-TR" b="1" dirty="0"/>
              <a:t>Çözünürlük:</a:t>
            </a:r>
            <a:r>
              <a:rPr lang="tr-TR" dirty="0"/>
              <a:t> Genellikle, CRT monitörlerin çözünürlüğü modern LCD ve LED monitörlere kıyasla daha düşüktür.</a:t>
            </a:r>
          </a:p>
          <a:p>
            <a:pPr marL="0" indent="0">
              <a:buNone/>
            </a:pPr>
            <a:endParaRPr lang="tr-TR" dirty="0"/>
          </a:p>
          <a:p>
            <a:r>
              <a:rPr lang="tr-TR" dirty="0"/>
              <a:t>Günümüzde, CRT monitörler neredeyse tamamen kullanımdan kalkmış durumda ve yerlerini daha modern teknolojilere bırakmışlardır.</a:t>
            </a:r>
          </a:p>
          <a:p>
            <a:endParaRPr lang="tr-TR" dirty="0"/>
          </a:p>
        </p:txBody>
      </p:sp>
    </p:spTree>
    <p:extLst>
      <p:ext uri="{BB962C8B-B14F-4D97-AF65-F5344CB8AC3E}">
        <p14:creationId xmlns:p14="http://schemas.microsoft.com/office/powerpoint/2010/main" val="143528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6BEFCEE-EA5B-6F50-B5A8-EBAB6CEF1615}"/>
              </a:ext>
              <a:ext uri="{C183D7F6-B498-43B3-948B-1728B52AA6E4}">
                <adec:decorative xmlns:adec="http://schemas.microsoft.com/office/drawing/2017/decorative" val="0"/>
              </a:ext>
            </a:extLst>
          </p:cNvPr>
          <p:cNvSpPr>
            <a:spLocks noGrp="1"/>
          </p:cNvSpPr>
          <p:nvPr>
            <p:ph type="title"/>
          </p:nvPr>
        </p:nvSpPr>
        <p:spPr>
          <a:xfrm>
            <a:off x="3315031" y="1849787"/>
            <a:ext cx="5561938" cy="2513516"/>
          </a:xfrm>
        </p:spPr>
        <p:txBody>
          <a:bodyPr vert="horz" lIns="91440" tIns="45720" rIns="91440" bIns="45720" rtlCol="0" anchor="b">
            <a:normAutofit fontScale="90000"/>
          </a:bodyPr>
          <a:lstStyle/>
          <a:p>
            <a:pPr algn="ctr"/>
            <a:r>
              <a:rPr lang="en-US" sz="6000" dirty="0"/>
              <a:t>Liquid Crystal Display - </a:t>
            </a:r>
            <a:r>
              <a:rPr lang="en-US" sz="6000" dirty="0" err="1"/>
              <a:t>Sıvı</a:t>
            </a:r>
            <a:r>
              <a:rPr lang="en-US" sz="6000" dirty="0"/>
              <a:t> Kristal </a:t>
            </a:r>
            <a:r>
              <a:rPr lang="en-US" sz="6000" dirty="0" err="1"/>
              <a:t>Ekran</a:t>
            </a:r>
            <a:endParaRPr lang="en-US" sz="6000" kern="1200" dirty="0">
              <a:solidFill>
                <a:schemeClr val="tx1"/>
              </a:solidFill>
              <a:latin typeface="+mj-lt"/>
              <a:ea typeface="+mj-ea"/>
              <a:cs typeface="+mj-cs"/>
            </a:endParaRPr>
          </a:p>
        </p:txBody>
      </p:sp>
      <p:sp>
        <p:nvSpPr>
          <p:cNvPr id="20" name="Arc 1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23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D2B448-8082-8F1F-CBA9-0F160D259E6D}"/>
              </a:ext>
            </a:extLst>
          </p:cNvPr>
          <p:cNvSpPr>
            <a:spLocks noGrp="1"/>
          </p:cNvSpPr>
          <p:nvPr>
            <p:ph type="title"/>
          </p:nvPr>
        </p:nvSpPr>
        <p:spPr/>
        <p:txBody>
          <a:bodyPr/>
          <a:lstStyle/>
          <a:p>
            <a:r>
              <a:rPr lang="tr-TR" dirty="0"/>
              <a:t>Liquid </a:t>
            </a:r>
            <a:r>
              <a:rPr lang="tr-TR" dirty="0" err="1"/>
              <a:t>Crystal</a:t>
            </a:r>
            <a:r>
              <a:rPr lang="tr-TR" dirty="0"/>
              <a:t> </a:t>
            </a:r>
            <a:r>
              <a:rPr lang="tr-TR" dirty="0" err="1"/>
              <a:t>Display</a:t>
            </a:r>
            <a:endParaRPr lang="tr-TR" dirty="0"/>
          </a:p>
        </p:txBody>
      </p:sp>
      <p:sp>
        <p:nvSpPr>
          <p:cNvPr id="3" name="İçerik Yer Tutucusu 2">
            <a:extLst>
              <a:ext uri="{FF2B5EF4-FFF2-40B4-BE49-F238E27FC236}">
                <a16:creationId xmlns:a16="http://schemas.microsoft.com/office/drawing/2014/main" id="{979F3262-75C3-F9BF-408A-78DC766359A4}"/>
              </a:ext>
            </a:extLst>
          </p:cNvPr>
          <p:cNvSpPr>
            <a:spLocks noGrp="1"/>
          </p:cNvSpPr>
          <p:nvPr>
            <p:ph idx="1"/>
          </p:nvPr>
        </p:nvSpPr>
        <p:spPr/>
        <p:txBody>
          <a:bodyPr/>
          <a:lstStyle/>
          <a:p>
            <a:r>
              <a:rPr lang="tr-TR" dirty="0"/>
              <a:t>LCD (Sıvı Kristal Ekran) monitörler, günümüzde yaygın olarak kullanılan bilgisayar ekranlarının temelini oluşturan bir teknolojidir. LCD, sıvı kristal teknolojisini kullanarak görüntü oluşturur. Temel olarak, LCD monitörler üç ana bileşenden oluşur: bir arka ışık kaynağı (</a:t>
            </a:r>
            <a:r>
              <a:rPr lang="tr-TR" dirty="0" err="1"/>
              <a:t>backlight</a:t>
            </a:r>
            <a:r>
              <a:rPr lang="tr-TR" dirty="0"/>
              <a:t>), sıvı kristal hücreler ve bir polarizasyon filtresi</a:t>
            </a:r>
          </a:p>
          <a:p>
            <a:endParaRPr lang="tr-TR" dirty="0"/>
          </a:p>
        </p:txBody>
      </p:sp>
    </p:spTree>
    <p:extLst>
      <p:ext uri="{BB962C8B-B14F-4D97-AF65-F5344CB8AC3E}">
        <p14:creationId xmlns:p14="http://schemas.microsoft.com/office/powerpoint/2010/main" val="362100185"/>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Sunu1</Template>
  <TotalTime>0</TotalTime>
  <Words>1003</Words>
  <Application>Microsoft Office PowerPoint</Application>
  <PresentationFormat>Geniş ekran</PresentationFormat>
  <Paragraphs>55</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Avenir Next LT Pro</vt:lpstr>
      <vt:lpstr>Calibri</vt:lpstr>
      <vt:lpstr>Tw Cen MT</vt:lpstr>
      <vt:lpstr>ShapesVTI</vt:lpstr>
      <vt:lpstr>Crt, Lcd ve Led Monitörler</vt:lpstr>
      <vt:lpstr>Katot ışını tüpü-Cathode ray tube</vt:lpstr>
      <vt:lpstr>Cathode ray tube</vt:lpstr>
      <vt:lpstr>PowerPoint Sunusu</vt:lpstr>
      <vt:lpstr>PowerPoint Sunusu</vt:lpstr>
      <vt:lpstr>CRT monitörlerin bazı avantajları </vt:lpstr>
      <vt:lpstr>CRT monitörlerin bazı dezavantajları </vt:lpstr>
      <vt:lpstr>Liquid Crystal Display - Sıvı Kristal Ekran</vt:lpstr>
      <vt:lpstr>Liquid Crystal Display</vt:lpstr>
      <vt:lpstr>LCD monitörlerin çalışma prensibi</vt:lpstr>
      <vt:lpstr>PowerPoint Sunusu</vt:lpstr>
      <vt:lpstr>LCD monitörlerin bazı avantajları</vt:lpstr>
      <vt:lpstr>LCD monitörlerin bazı dezavantajları</vt:lpstr>
      <vt:lpstr>Led monitör</vt:lpstr>
      <vt:lpstr>Light-emitting diodes</vt:lpstr>
      <vt:lpstr>MicroLED ve LED</vt:lpstr>
      <vt:lpstr>LED monitörlerin bazı avantajları</vt:lpstr>
      <vt:lpstr>LED monitörlerin bazı dezavantajları</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 Lcd ve Led Monitörler</dc:title>
  <dc:creator>Muhammed Ali Sayit</dc:creator>
  <cp:lastModifiedBy>Muhammed Ali Sayit</cp:lastModifiedBy>
  <cp:revision>2</cp:revision>
  <dcterms:created xsi:type="dcterms:W3CDTF">2024-05-15T20:34:36Z</dcterms:created>
  <dcterms:modified xsi:type="dcterms:W3CDTF">2024-05-15T20:50:02Z</dcterms:modified>
</cp:coreProperties>
</file>