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58"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6B4DEE-239C-453F-9F35-57C59E3BCB02}" v="15" dt="2024-04-09T22:03:09.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8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3F4E6E-266E-356C-A418-72E58F244F1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B23470D-FBAF-AC92-9C63-301391265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0BCE7E2-958C-8B28-D862-2FD7654261BE}"/>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5" name="Alt Bilgi Yer Tutucusu 4">
            <a:extLst>
              <a:ext uri="{FF2B5EF4-FFF2-40B4-BE49-F238E27FC236}">
                <a16:creationId xmlns:a16="http://schemas.microsoft.com/office/drawing/2014/main" id="{1ED5DD6B-E624-A6CB-3DA1-4000747B5DF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100EFBD-94D8-6E77-BB6D-5ED73FA22AD3}"/>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279109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5C769E-855B-8848-1349-651AE3DD9BA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1F6E467-6BC2-9579-9A44-181EC1A2786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91BFB73-2B87-5857-2648-8BD63A8DBD11}"/>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5" name="Alt Bilgi Yer Tutucusu 4">
            <a:extLst>
              <a:ext uri="{FF2B5EF4-FFF2-40B4-BE49-F238E27FC236}">
                <a16:creationId xmlns:a16="http://schemas.microsoft.com/office/drawing/2014/main" id="{6EA392CC-576F-064E-B9D4-5331074B0E6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E5363A3-BDCB-7289-03F1-6604ED8E0C35}"/>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258938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3DBD0A9-47E8-34DE-A84D-353711D1B4D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B3453CD-4A8B-8011-25AB-A51F72BD769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3C100A5-CCB7-6498-7D2B-6ED2ED62F7EF}"/>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5" name="Alt Bilgi Yer Tutucusu 4">
            <a:extLst>
              <a:ext uri="{FF2B5EF4-FFF2-40B4-BE49-F238E27FC236}">
                <a16:creationId xmlns:a16="http://schemas.microsoft.com/office/drawing/2014/main" id="{EAE00423-9FA1-FE7D-8889-E3A28FE63C0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7B90A7-7387-A54C-05AA-9B30DD20F731}"/>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47350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424540-09A1-63A7-F95E-5FB0E4DE90B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6D74C25-11E3-F2AC-56CF-A443232B7FD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CBE09F2-0E41-5796-2410-D075D55420C4}"/>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5" name="Alt Bilgi Yer Tutucusu 4">
            <a:extLst>
              <a:ext uri="{FF2B5EF4-FFF2-40B4-BE49-F238E27FC236}">
                <a16:creationId xmlns:a16="http://schemas.microsoft.com/office/drawing/2014/main" id="{D32DCCDE-CE65-0318-DC16-90717E03B98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A9A9D13-DA8B-E66A-5CD7-8DD462ED8335}"/>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15897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D7B09C-C24F-FA52-A38B-E1BC5E65327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79893CC-CB96-F316-1E24-5637090590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391EE21-4346-2E36-1E6B-77E82FB26C60}"/>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5" name="Alt Bilgi Yer Tutucusu 4">
            <a:extLst>
              <a:ext uri="{FF2B5EF4-FFF2-40B4-BE49-F238E27FC236}">
                <a16:creationId xmlns:a16="http://schemas.microsoft.com/office/drawing/2014/main" id="{0CEB6FFC-1DDE-B9AB-0DA0-93B4A5A38FB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104A3D1-111A-C222-D7FC-B640CEEA10EF}"/>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77081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00CCB8-D9B9-75A1-4929-ED9DB8B5064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4674F31-3D3C-3EA3-8C93-4238E2AFC01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2C672B9-630C-DFEE-8212-D19861846C6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6E7F1A6-EE2D-9851-2B8F-D58F3B2D7986}"/>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6" name="Alt Bilgi Yer Tutucusu 5">
            <a:extLst>
              <a:ext uri="{FF2B5EF4-FFF2-40B4-BE49-F238E27FC236}">
                <a16:creationId xmlns:a16="http://schemas.microsoft.com/office/drawing/2014/main" id="{5EFAB005-C9C9-A48E-3118-482647F3338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E29C6EE-5C4B-9272-5B3D-3EB209086C87}"/>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45282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4C1D99-15E7-3349-3616-20189DC13DD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F22190C-705C-C1A8-6520-878016A88F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9CCBE27-B5E1-6F5E-95AD-43C033DF27C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4A86816-AB7A-C9CE-855C-26753A67D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5D1E5DB-4FC0-E91D-DE31-CFC46E87326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0C37589-85BE-9637-2963-18A8CC15970D}"/>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8" name="Alt Bilgi Yer Tutucusu 7">
            <a:extLst>
              <a:ext uri="{FF2B5EF4-FFF2-40B4-BE49-F238E27FC236}">
                <a16:creationId xmlns:a16="http://schemas.microsoft.com/office/drawing/2014/main" id="{C0ADAE00-91F8-3CDF-8084-A5898185A8C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41294A6-B773-3EC5-6C4A-F081D0A71D9E}"/>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90791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4BEBC5-515B-422B-970B-B904FEC3150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2F67201-67C6-CD24-CF35-1A47F0AC1E03}"/>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4" name="Alt Bilgi Yer Tutucusu 3">
            <a:extLst>
              <a:ext uri="{FF2B5EF4-FFF2-40B4-BE49-F238E27FC236}">
                <a16:creationId xmlns:a16="http://schemas.microsoft.com/office/drawing/2014/main" id="{49306516-537D-7F46-8A1D-F119A6EC7E6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16F8E0E-64DB-CE84-EAA7-5166417CE95E}"/>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36324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A1A1525-C5C2-1020-D08A-A31C4C187E9B}"/>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3" name="Alt Bilgi Yer Tutucusu 2">
            <a:extLst>
              <a:ext uri="{FF2B5EF4-FFF2-40B4-BE49-F238E27FC236}">
                <a16:creationId xmlns:a16="http://schemas.microsoft.com/office/drawing/2014/main" id="{3BB76FC6-4557-04A8-E3FF-F0ECEF00BF5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C9A9491-E060-C7B5-5FB9-D1A109FAC989}"/>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175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21D33D-BD7E-FC2C-0358-9BEF4625EBC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D0A6DAC-B2C6-0998-B3D1-1337A0948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89FC893-8B7C-59EE-BFDB-D837C151F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9142A06-CE4B-8782-8199-D1FD7C47B770}"/>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6" name="Alt Bilgi Yer Tutucusu 5">
            <a:extLst>
              <a:ext uri="{FF2B5EF4-FFF2-40B4-BE49-F238E27FC236}">
                <a16:creationId xmlns:a16="http://schemas.microsoft.com/office/drawing/2014/main" id="{E10D1984-93C9-1E67-FBE0-59BC9163C29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74B2D42-FAE8-A69B-635F-A53E27A5F6C0}"/>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4040869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4F2D5-1113-F09E-E162-B46ED2071F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1649B22-4AB4-3CD7-082D-CF08B24FD4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2657179-8EB7-B2DC-A9CF-296A36B44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3FA1FC8-EA39-42E6-44B8-F388F1B7AE9F}"/>
              </a:ext>
            </a:extLst>
          </p:cNvPr>
          <p:cNvSpPr>
            <a:spLocks noGrp="1"/>
          </p:cNvSpPr>
          <p:nvPr>
            <p:ph type="dt" sz="half" idx="10"/>
          </p:nvPr>
        </p:nvSpPr>
        <p:spPr/>
        <p:txBody>
          <a:bodyPr/>
          <a:lstStyle/>
          <a:p>
            <a:fld id="{BFB55BCA-26CC-4276-8CD9-C79C739634A7}" type="datetimeFigureOut">
              <a:rPr lang="tr-TR" smtClean="0"/>
              <a:t>10.04.2024</a:t>
            </a:fld>
            <a:endParaRPr lang="tr-TR"/>
          </a:p>
        </p:txBody>
      </p:sp>
      <p:sp>
        <p:nvSpPr>
          <p:cNvPr id="6" name="Alt Bilgi Yer Tutucusu 5">
            <a:extLst>
              <a:ext uri="{FF2B5EF4-FFF2-40B4-BE49-F238E27FC236}">
                <a16:creationId xmlns:a16="http://schemas.microsoft.com/office/drawing/2014/main" id="{07A6ACF9-C41D-B688-9D14-FB236863814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8DAAA8D-3BC6-DB41-7AAD-36B7B4782C67}"/>
              </a:ext>
            </a:extLst>
          </p:cNvPr>
          <p:cNvSpPr>
            <a:spLocks noGrp="1"/>
          </p:cNvSpPr>
          <p:nvPr>
            <p:ph type="sldNum" sz="quarter" idx="12"/>
          </p:nvPr>
        </p:nvSpPr>
        <p:spPr/>
        <p:txBody>
          <a:bodyPr/>
          <a:lstStyle/>
          <a:p>
            <a:fld id="{8A8FEDF0-BA10-44CF-AF97-5EAA190847C1}" type="slidenum">
              <a:rPr lang="tr-TR" smtClean="0"/>
              <a:t>‹#›</a:t>
            </a:fld>
            <a:endParaRPr lang="tr-TR"/>
          </a:p>
        </p:txBody>
      </p:sp>
    </p:spTree>
    <p:extLst>
      <p:ext uri="{BB962C8B-B14F-4D97-AF65-F5344CB8AC3E}">
        <p14:creationId xmlns:p14="http://schemas.microsoft.com/office/powerpoint/2010/main" val="266857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580D09D-6FB1-92AF-4DF5-5DE7D1634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06FAAF8-F2AC-FB0B-59F1-B8EEC3005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AF8295-DBD7-7124-0191-110B9EF79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B55BCA-26CC-4276-8CD9-C79C739634A7}" type="datetimeFigureOut">
              <a:rPr lang="tr-TR" smtClean="0"/>
              <a:t>10.04.2024</a:t>
            </a:fld>
            <a:endParaRPr lang="tr-TR"/>
          </a:p>
        </p:txBody>
      </p:sp>
      <p:sp>
        <p:nvSpPr>
          <p:cNvPr id="5" name="Alt Bilgi Yer Tutucusu 4">
            <a:extLst>
              <a:ext uri="{FF2B5EF4-FFF2-40B4-BE49-F238E27FC236}">
                <a16:creationId xmlns:a16="http://schemas.microsoft.com/office/drawing/2014/main" id="{0465D4EB-081D-F7CD-9A4E-FD0FAF06F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1E4424C5-B383-0D51-5685-EF66662F5A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8FEDF0-BA10-44CF-AF97-5EAA190847C1}" type="slidenum">
              <a:rPr lang="tr-TR" smtClean="0"/>
              <a:t>‹#›</a:t>
            </a:fld>
            <a:endParaRPr lang="tr-TR"/>
          </a:p>
        </p:txBody>
      </p:sp>
    </p:spTree>
    <p:extLst>
      <p:ext uri="{BB962C8B-B14F-4D97-AF65-F5344CB8AC3E}">
        <p14:creationId xmlns:p14="http://schemas.microsoft.com/office/powerpoint/2010/main" val="288248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pentest-standard.org/" TargetMode="External"/><Relationship Id="rId2" Type="http://schemas.openxmlformats.org/officeDocument/2006/relationships/hyperlink" Target="https://owasp.org/" TargetMode="External"/><Relationship Id="rId1" Type="http://schemas.openxmlformats.org/officeDocument/2006/relationships/slideLayout" Target="../slideLayouts/slideLayout2.xml"/><Relationship Id="rId4" Type="http://schemas.openxmlformats.org/officeDocument/2006/relationships/hyperlink" Target="https://www.nist.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5E9ECD-3856-09B4-4FB3-0836970BD726}"/>
              </a:ext>
            </a:extLst>
          </p:cNvPr>
          <p:cNvSpPr>
            <a:spLocks noGrp="1"/>
          </p:cNvSpPr>
          <p:nvPr>
            <p:ph type="ctrTitle"/>
          </p:nvPr>
        </p:nvSpPr>
        <p:spPr>
          <a:xfrm>
            <a:off x="2714625" y="2347317"/>
            <a:ext cx="6762750" cy="2163366"/>
          </a:xfrm>
        </p:spPr>
        <p:txBody>
          <a:bodyPr>
            <a:normAutofit/>
          </a:bodyPr>
          <a:lstStyle/>
          <a:p>
            <a:r>
              <a:rPr lang="tr-TR" sz="6600" dirty="0">
                <a:solidFill>
                  <a:schemeClr val="bg1"/>
                </a:solidFill>
              </a:rPr>
              <a:t>Zafiyet Testi Örnekleri</a:t>
            </a:r>
          </a:p>
        </p:txBody>
      </p:sp>
    </p:spTree>
    <p:extLst>
      <p:ext uri="{BB962C8B-B14F-4D97-AF65-F5344CB8AC3E}">
        <p14:creationId xmlns:p14="http://schemas.microsoft.com/office/powerpoint/2010/main" val="75132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42CA-9D25-0411-A11F-BBC58215F171}"/>
              </a:ext>
            </a:extLst>
          </p:cNvPr>
          <p:cNvSpPr>
            <a:spLocks noGrp="1"/>
          </p:cNvSpPr>
          <p:nvPr>
            <p:ph type="title"/>
          </p:nvPr>
        </p:nvSpPr>
        <p:spPr/>
        <p:txBody>
          <a:bodyPr/>
          <a:lstStyle/>
          <a:p>
            <a:r>
              <a:rPr kumimoji="0" lang="tr-TR" altLang="tr-TR" sz="4400" b="1" i="0" u="none" strike="noStrike" cap="none" normalizeH="0" baseline="0" dirty="0">
                <a:ln>
                  <a:noFill/>
                </a:ln>
                <a:effectLst/>
                <a:latin typeface="Arial" panose="020B0604020202020204" pitchFamily="34" charset="0"/>
              </a:rPr>
              <a:t>Zafiyet Testi Metodolojileri</a:t>
            </a:r>
            <a:br>
              <a:rPr kumimoji="0" lang="tr-TR" altLang="tr-TR" sz="4400" b="0" i="0" u="none" strike="noStrike" cap="none" normalizeH="0" baseline="0" dirty="0">
                <a:ln>
                  <a:noFill/>
                </a:ln>
                <a:effectLst/>
                <a:latin typeface="Arial" panose="020B0604020202020204" pitchFamily="34" charset="0"/>
              </a:rPr>
            </a:br>
            <a:endParaRPr lang="tr-TR" dirty="0"/>
          </a:p>
        </p:txBody>
      </p:sp>
      <p:sp>
        <p:nvSpPr>
          <p:cNvPr id="4" name="Rectangle 1">
            <a:extLst>
              <a:ext uri="{FF2B5EF4-FFF2-40B4-BE49-F238E27FC236}">
                <a16:creationId xmlns:a16="http://schemas.microsoft.com/office/drawing/2014/main" id="{CF672BCC-2DF3-08B5-7BD1-C2DC315DA498}"/>
              </a:ext>
            </a:extLst>
          </p:cNvPr>
          <p:cNvSpPr>
            <a:spLocks noGrp="1" noChangeArrowheads="1"/>
          </p:cNvSpPr>
          <p:nvPr>
            <p:ph idx="1"/>
          </p:nvPr>
        </p:nvSpPr>
        <p:spPr bwMode="auto">
          <a:xfrm>
            <a:off x="838200" y="1351508"/>
            <a:ext cx="10515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2400" b="0" i="0" u="none" strike="noStrike" cap="none" normalizeH="0" baseline="0" dirty="0">
                <a:ln>
                  <a:noFill/>
                </a:ln>
                <a:solidFill>
                  <a:schemeClr val="bg1"/>
                </a:solidFill>
                <a:effectLst/>
                <a:latin typeface="Arial" panose="020B0604020202020204" pitchFamily="34" charset="0"/>
              </a:rPr>
              <a:t>Zafiyet testi için çeşitli metodolojiler mevcuttur. En popüler olanlardan bazıları şunlardır: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a:ln>
                  <a:noFill/>
                </a:ln>
                <a:solidFill>
                  <a:schemeClr val="bg1"/>
                </a:solidFill>
                <a:effectLst/>
                <a:latin typeface="Arial" panose="020B0604020202020204" pitchFamily="34" charset="0"/>
              </a:rPr>
              <a:t>OWASP Zafiyet Testi Kılavuzu</a:t>
            </a:r>
            <a:r>
              <a:rPr kumimoji="0" lang="tr-TR" altLang="tr-TR" b="0" i="0" u="none" strike="noStrike" cap="none" normalizeH="0" baseline="0" dirty="0">
                <a:ln>
                  <a:noFill/>
                </a:ln>
                <a:solidFill>
                  <a:schemeClr val="bg1"/>
                </a:solidFill>
                <a:effectLst/>
                <a:latin typeface="Arial" panose="020B0604020202020204" pitchFamily="34" charset="0"/>
              </a:rPr>
              <a:t>: OWASP tarafından sunulan kapsamlı bir zafiyet testi metodolojisi.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err="1">
                <a:ln>
                  <a:noFill/>
                </a:ln>
                <a:solidFill>
                  <a:schemeClr val="bg1"/>
                </a:solidFill>
                <a:effectLst/>
                <a:latin typeface="Arial" panose="020B0604020202020204" pitchFamily="34" charset="0"/>
              </a:rPr>
              <a:t>Penetration</a:t>
            </a:r>
            <a:r>
              <a:rPr kumimoji="0" lang="tr-TR" altLang="tr-TR" b="1" i="0" u="none" strike="noStrike" cap="none" normalizeH="0" baseline="0" dirty="0">
                <a:ln>
                  <a:noFill/>
                </a:ln>
                <a:solidFill>
                  <a:schemeClr val="bg1"/>
                </a:solidFill>
                <a:effectLst/>
                <a:latin typeface="Arial" panose="020B0604020202020204" pitchFamily="34" charset="0"/>
              </a:rPr>
              <a:t> </a:t>
            </a:r>
            <a:r>
              <a:rPr kumimoji="0" lang="tr-TR" altLang="tr-TR" b="1" i="0" u="none" strike="noStrike" cap="none" normalizeH="0" baseline="0" dirty="0" err="1">
                <a:ln>
                  <a:noFill/>
                </a:ln>
                <a:solidFill>
                  <a:schemeClr val="bg1"/>
                </a:solidFill>
                <a:effectLst/>
                <a:latin typeface="Arial" panose="020B0604020202020204" pitchFamily="34" charset="0"/>
              </a:rPr>
              <a:t>Testing</a:t>
            </a:r>
            <a:r>
              <a:rPr kumimoji="0" lang="tr-TR" altLang="tr-TR" b="1" i="0" u="none" strike="noStrike" cap="none" normalizeH="0" baseline="0" dirty="0">
                <a:ln>
                  <a:noFill/>
                </a:ln>
                <a:solidFill>
                  <a:schemeClr val="bg1"/>
                </a:solidFill>
                <a:effectLst/>
                <a:latin typeface="Arial" panose="020B0604020202020204" pitchFamily="34" charset="0"/>
              </a:rPr>
              <a:t> </a:t>
            </a:r>
            <a:r>
              <a:rPr kumimoji="0" lang="tr-TR" altLang="tr-TR" b="1" i="0" u="none" strike="noStrike" cap="none" normalizeH="0" baseline="0" dirty="0" err="1">
                <a:ln>
                  <a:noFill/>
                </a:ln>
                <a:solidFill>
                  <a:schemeClr val="bg1"/>
                </a:solidFill>
                <a:effectLst/>
                <a:latin typeface="Arial" panose="020B0604020202020204" pitchFamily="34" charset="0"/>
              </a:rPr>
              <a:t>Execution</a:t>
            </a:r>
            <a:r>
              <a:rPr kumimoji="0" lang="tr-TR" altLang="tr-TR" b="1" i="0" u="none" strike="noStrike" cap="none" normalizeH="0" baseline="0" dirty="0">
                <a:ln>
                  <a:noFill/>
                </a:ln>
                <a:solidFill>
                  <a:schemeClr val="bg1"/>
                </a:solidFill>
                <a:effectLst/>
                <a:latin typeface="Arial" panose="020B0604020202020204" pitchFamily="34" charset="0"/>
              </a:rPr>
              <a:t> Standard (PTES)</a:t>
            </a:r>
            <a:r>
              <a:rPr kumimoji="0" lang="tr-TR" altLang="tr-TR" b="0" i="0" u="none" strike="noStrike" cap="none" normalizeH="0" baseline="0" dirty="0">
                <a:ln>
                  <a:noFill/>
                </a:ln>
                <a:solidFill>
                  <a:schemeClr val="bg1"/>
                </a:solidFill>
                <a:effectLst/>
                <a:latin typeface="Arial" panose="020B0604020202020204" pitchFamily="34" charset="0"/>
              </a:rPr>
              <a:t>: Sızma testi için kapsamlı bir standart sağlayan bir metodoloji.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a:ln>
                  <a:noFill/>
                </a:ln>
                <a:solidFill>
                  <a:schemeClr val="bg1"/>
                </a:solidFill>
                <a:effectLst/>
                <a:latin typeface="Arial" panose="020B0604020202020204" pitchFamily="34" charset="0"/>
              </a:rPr>
              <a:t>NIST SP 800-115</a:t>
            </a:r>
            <a:r>
              <a:rPr kumimoji="0" lang="tr-TR" altLang="tr-TR" b="0" i="0" u="none" strike="noStrike" cap="none" normalizeH="0" baseline="0" dirty="0">
                <a:ln>
                  <a:noFill/>
                </a:ln>
                <a:solidFill>
                  <a:schemeClr val="bg1"/>
                </a:solidFill>
                <a:effectLst/>
                <a:latin typeface="Arial" panose="020B0604020202020204" pitchFamily="34" charset="0"/>
              </a:rPr>
              <a:t>: NIST tarafından yayınlanan ve bilgisayar sistemlerinin güvenlik testi için kılavuz sağlayan bir belge.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a:ln>
                  <a:noFill/>
                </a:ln>
                <a:solidFill>
                  <a:schemeClr val="bg1"/>
                </a:solidFill>
                <a:effectLst/>
                <a:latin typeface="Arial" panose="020B0604020202020204" pitchFamily="34" charset="0"/>
              </a:rPr>
              <a:t>ISSAF</a:t>
            </a:r>
            <a:r>
              <a:rPr kumimoji="0" lang="tr-TR" altLang="tr-TR" b="0" i="0" u="none" strike="noStrike" cap="none" normalizeH="0" baseline="0" dirty="0">
                <a:ln>
                  <a:noFill/>
                </a:ln>
                <a:solidFill>
                  <a:schemeClr val="bg1"/>
                </a:solidFill>
                <a:effectLst/>
                <a:latin typeface="Arial" panose="020B0604020202020204" pitchFamily="34" charset="0"/>
              </a:rPr>
              <a:t>: Bilgi Güvenliği Sızma Testi Çalışma Grubu'nun (Information </a:t>
            </a:r>
            <a:r>
              <a:rPr kumimoji="0" lang="tr-TR" altLang="tr-TR" b="0" i="0" u="none" strike="noStrike" cap="none" normalizeH="0" baseline="0" dirty="0" err="1">
                <a:ln>
                  <a:noFill/>
                </a:ln>
                <a:solidFill>
                  <a:schemeClr val="bg1"/>
                </a:solidFill>
                <a:effectLst/>
                <a:latin typeface="Arial" panose="020B0604020202020204" pitchFamily="34" charset="0"/>
              </a:rPr>
              <a:t>Systems</a:t>
            </a:r>
            <a:r>
              <a:rPr kumimoji="0" lang="tr-TR" altLang="tr-TR" b="0" i="0" u="none" strike="noStrike" cap="none" normalizeH="0" baseline="0" dirty="0">
                <a:ln>
                  <a:noFill/>
                </a:ln>
                <a:solidFill>
                  <a:schemeClr val="bg1"/>
                </a:solidFill>
                <a:effectLst/>
                <a:latin typeface="Arial" panose="020B0604020202020204" pitchFamily="34" charset="0"/>
              </a:rPr>
              <a:t> Security </a:t>
            </a:r>
            <a:r>
              <a:rPr kumimoji="0" lang="tr-TR" altLang="tr-TR" b="0" i="0" u="none" strike="noStrike" cap="none" normalizeH="0" baseline="0" dirty="0" err="1">
                <a:ln>
                  <a:noFill/>
                </a:ln>
                <a:solidFill>
                  <a:schemeClr val="bg1"/>
                </a:solidFill>
                <a:effectLst/>
                <a:latin typeface="Arial" panose="020B0604020202020204" pitchFamily="34" charset="0"/>
              </a:rPr>
              <a:t>Assessment</a:t>
            </a:r>
            <a:r>
              <a:rPr kumimoji="0" lang="tr-TR" altLang="tr-TR" b="0" i="0" u="none" strike="noStrike" cap="none" normalizeH="0" baseline="0" dirty="0">
                <a:ln>
                  <a:noFill/>
                </a:ln>
                <a:solidFill>
                  <a:schemeClr val="bg1"/>
                </a:solidFill>
                <a:effectLst/>
                <a:latin typeface="Arial" panose="020B0604020202020204" pitchFamily="34" charset="0"/>
              </a:rPr>
              <a:t> Framework) metodolojisi.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18512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F4053C-6C86-41BE-EB9C-AF91CB20857C}"/>
              </a:ext>
            </a:extLst>
          </p:cNvPr>
          <p:cNvSpPr>
            <a:spLocks noGrp="1"/>
          </p:cNvSpPr>
          <p:nvPr>
            <p:ph type="title"/>
          </p:nvPr>
        </p:nvSpPr>
        <p:spPr/>
        <p:txBody>
          <a:bodyPr/>
          <a:lstStyle/>
          <a:p>
            <a:r>
              <a:rPr lang="tr-TR" b="1" dirty="0"/>
              <a:t>OWASP Tarafından Belirlenen Web Uygulaması Zafiyetleri</a:t>
            </a:r>
            <a:endParaRPr lang="tr-TR" dirty="0"/>
          </a:p>
        </p:txBody>
      </p:sp>
      <p:sp>
        <p:nvSpPr>
          <p:cNvPr id="3" name="İçerik Yer Tutucusu 2">
            <a:extLst>
              <a:ext uri="{FF2B5EF4-FFF2-40B4-BE49-F238E27FC236}">
                <a16:creationId xmlns:a16="http://schemas.microsoft.com/office/drawing/2014/main" id="{E4459961-E2C3-FA91-34CB-F9EF39771055}"/>
              </a:ext>
            </a:extLst>
          </p:cNvPr>
          <p:cNvSpPr>
            <a:spLocks noGrp="1"/>
          </p:cNvSpPr>
          <p:nvPr>
            <p:ph idx="1"/>
          </p:nvPr>
        </p:nvSpPr>
        <p:spPr/>
        <p:txBody>
          <a:bodyPr>
            <a:normAutofit fontScale="85000" lnSpcReduction="20000"/>
          </a:bodyPr>
          <a:lstStyle/>
          <a:p>
            <a:pPr marL="0" indent="0">
              <a:buNone/>
            </a:pPr>
            <a:r>
              <a:rPr lang="tr-TR" dirty="0">
                <a:solidFill>
                  <a:schemeClr val="bg1"/>
                </a:solidFill>
              </a:rPr>
              <a:t>OWASP (Open Web Application Security Project) tarafından belirlenen ve sıkça karşılaşılan web uygulaması zafiyetlerinden bazıları şunlardır:</a:t>
            </a:r>
          </a:p>
          <a:p>
            <a:pPr>
              <a:buFont typeface="Arial" panose="020B0604020202020204" pitchFamily="34" charset="0"/>
              <a:buChar char="•"/>
            </a:pPr>
            <a:r>
              <a:rPr lang="tr-TR" dirty="0">
                <a:solidFill>
                  <a:schemeClr val="bg1"/>
                </a:solidFill>
              </a:rPr>
              <a:t>SQL </a:t>
            </a:r>
            <a:r>
              <a:rPr lang="tr-TR" dirty="0" err="1">
                <a:solidFill>
                  <a:schemeClr val="bg1"/>
                </a:solidFill>
              </a:rPr>
              <a:t>Injection</a:t>
            </a:r>
            <a:r>
              <a:rPr lang="tr-TR" dirty="0">
                <a:solidFill>
                  <a:schemeClr val="bg1"/>
                </a:solidFill>
              </a:rPr>
              <a:t>: Kötü niyetli kullanıcıların </a:t>
            </a:r>
            <a:r>
              <a:rPr lang="tr-TR" dirty="0" err="1">
                <a:solidFill>
                  <a:schemeClr val="bg1"/>
                </a:solidFill>
              </a:rPr>
              <a:t>veritabanına</a:t>
            </a:r>
            <a:r>
              <a:rPr lang="tr-TR" dirty="0">
                <a:solidFill>
                  <a:schemeClr val="bg1"/>
                </a:solidFill>
              </a:rPr>
              <a:t> kötü kod enjekte etmesine izin veren bir zafiyet.</a:t>
            </a:r>
          </a:p>
          <a:p>
            <a:pPr>
              <a:buFont typeface="Arial" panose="020B0604020202020204" pitchFamily="34" charset="0"/>
              <a:buChar char="•"/>
            </a:pPr>
            <a:r>
              <a:rPr lang="tr-TR" dirty="0">
                <a:solidFill>
                  <a:schemeClr val="bg1"/>
                </a:solidFill>
              </a:rPr>
              <a:t>Cross-Site Scripting (XSS): Kötü niyetli kullanıcıların web uygulaması üzerinden kullanıcılara zararlı kodlar göndermesine izin veren bir zafiyet.</a:t>
            </a:r>
          </a:p>
          <a:p>
            <a:pPr>
              <a:buFont typeface="Arial" panose="020B0604020202020204" pitchFamily="34" charset="0"/>
              <a:buChar char="•"/>
            </a:pPr>
            <a:r>
              <a:rPr lang="tr-TR" dirty="0">
                <a:solidFill>
                  <a:schemeClr val="bg1"/>
                </a:solidFill>
              </a:rPr>
              <a:t>Cross-Site </a:t>
            </a:r>
            <a:r>
              <a:rPr lang="tr-TR" dirty="0" err="1">
                <a:solidFill>
                  <a:schemeClr val="bg1"/>
                </a:solidFill>
              </a:rPr>
              <a:t>Request</a:t>
            </a:r>
            <a:r>
              <a:rPr lang="tr-TR" dirty="0">
                <a:solidFill>
                  <a:schemeClr val="bg1"/>
                </a:solidFill>
              </a:rPr>
              <a:t> </a:t>
            </a:r>
            <a:r>
              <a:rPr lang="tr-TR" dirty="0" err="1">
                <a:solidFill>
                  <a:schemeClr val="bg1"/>
                </a:solidFill>
              </a:rPr>
              <a:t>Forgery</a:t>
            </a:r>
            <a:r>
              <a:rPr lang="tr-TR" dirty="0">
                <a:solidFill>
                  <a:schemeClr val="bg1"/>
                </a:solidFill>
              </a:rPr>
              <a:t> (CSRF): Kötü niyetli kullanıcıların yetkili bir kullanıcı oturumunu kötüye kullanarak, izinsiz işlemleri gerçekleştirmesine izin veren bir zafiyet.</a:t>
            </a:r>
          </a:p>
          <a:p>
            <a:pPr>
              <a:buFont typeface="Arial" panose="020B0604020202020204" pitchFamily="34" charset="0"/>
              <a:buChar char="•"/>
            </a:pPr>
            <a:r>
              <a:rPr lang="tr-TR" dirty="0" err="1">
                <a:solidFill>
                  <a:schemeClr val="bg1"/>
                </a:solidFill>
              </a:rPr>
              <a:t>Insecure</a:t>
            </a:r>
            <a:r>
              <a:rPr lang="tr-TR" dirty="0">
                <a:solidFill>
                  <a:schemeClr val="bg1"/>
                </a:solidFill>
              </a:rPr>
              <a:t> </a:t>
            </a:r>
            <a:r>
              <a:rPr lang="tr-TR" dirty="0" err="1">
                <a:solidFill>
                  <a:schemeClr val="bg1"/>
                </a:solidFill>
              </a:rPr>
              <a:t>Deserialization</a:t>
            </a:r>
            <a:r>
              <a:rPr lang="tr-TR" dirty="0">
                <a:solidFill>
                  <a:schemeClr val="bg1"/>
                </a:solidFill>
              </a:rPr>
              <a:t>: Güvensiz </a:t>
            </a:r>
            <a:r>
              <a:rPr lang="tr-TR" dirty="0" err="1">
                <a:solidFill>
                  <a:schemeClr val="bg1"/>
                </a:solidFill>
              </a:rPr>
              <a:t>deserializasyon</a:t>
            </a:r>
            <a:r>
              <a:rPr lang="tr-TR" dirty="0">
                <a:solidFill>
                  <a:schemeClr val="bg1"/>
                </a:solidFill>
              </a:rPr>
              <a:t> işlemleri sonucu kötü niyetli kodların yürütülmesine olanak tanıyan bir zafiyet.</a:t>
            </a:r>
          </a:p>
          <a:p>
            <a:pPr>
              <a:buFont typeface="Arial" panose="020B0604020202020204" pitchFamily="34" charset="0"/>
              <a:buChar char="•"/>
            </a:pPr>
            <a:r>
              <a:rPr lang="tr-TR" dirty="0" err="1">
                <a:solidFill>
                  <a:schemeClr val="bg1"/>
                </a:solidFill>
              </a:rPr>
              <a:t>Broken</a:t>
            </a:r>
            <a:r>
              <a:rPr lang="tr-TR" dirty="0">
                <a:solidFill>
                  <a:schemeClr val="bg1"/>
                </a:solidFill>
              </a:rPr>
              <a:t> </a:t>
            </a:r>
            <a:r>
              <a:rPr lang="tr-TR" dirty="0" err="1">
                <a:solidFill>
                  <a:schemeClr val="bg1"/>
                </a:solidFill>
              </a:rPr>
              <a:t>Authentication</a:t>
            </a:r>
            <a:r>
              <a:rPr lang="tr-TR" dirty="0">
                <a:solidFill>
                  <a:schemeClr val="bg1"/>
                </a:solidFill>
              </a:rPr>
              <a:t>: Kullanıcı kimlik doğrulama ve oturum yönetimi işlemlerindeki zafiyetler nedeniyle yetkisiz erişimlerin gerçekleşmesine olanak tanır.</a:t>
            </a:r>
          </a:p>
          <a:p>
            <a:endParaRPr lang="tr-TR" dirty="0">
              <a:solidFill>
                <a:schemeClr val="bg1"/>
              </a:solidFill>
            </a:endParaRPr>
          </a:p>
        </p:txBody>
      </p:sp>
    </p:spTree>
    <p:extLst>
      <p:ext uri="{BB962C8B-B14F-4D97-AF65-F5344CB8AC3E}">
        <p14:creationId xmlns:p14="http://schemas.microsoft.com/office/powerpoint/2010/main" val="188965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7E14E4-4A93-4F30-18DD-0EB368F7C37A}"/>
              </a:ext>
            </a:extLst>
          </p:cNvPr>
          <p:cNvSpPr>
            <a:spLocks noGrp="1"/>
          </p:cNvSpPr>
          <p:nvPr>
            <p:ph type="title"/>
          </p:nvPr>
        </p:nvSpPr>
        <p:spPr/>
        <p:txBody>
          <a:bodyPr/>
          <a:lstStyle/>
          <a:p>
            <a:r>
              <a:rPr lang="tr-TR" dirty="0"/>
              <a:t>Test Örnekleri 1</a:t>
            </a:r>
          </a:p>
        </p:txBody>
      </p:sp>
      <p:sp>
        <p:nvSpPr>
          <p:cNvPr id="3" name="İçerik Yer Tutucusu 2">
            <a:extLst>
              <a:ext uri="{FF2B5EF4-FFF2-40B4-BE49-F238E27FC236}">
                <a16:creationId xmlns:a16="http://schemas.microsoft.com/office/drawing/2014/main" id="{996F5CEA-EA34-4B2B-D983-BACE10FD6EC9}"/>
              </a:ext>
            </a:extLst>
          </p:cNvPr>
          <p:cNvSpPr>
            <a:spLocks noGrp="1"/>
          </p:cNvSpPr>
          <p:nvPr>
            <p:ph idx="1"/>
          </p:nvPr>
        </p:nvSpPr>
        <p:spPr>
          <a:xfrm>
            <a:off x="838200" y="1253331"/>
            <a:ext cx="10515600" cy="4351338"/>
          </a:xfrm>
        </p:spPr>
        <p:txBody>
          <a:bodyPr>
            <a:noAutofit/>
          </a:bodyPr>
          <a:lstStyle/>
          <a:p>
            <a:pPr marL="0" indent="0">
              <a:buNone/>
            </a:pPr>
            <a:r>
              <a:rPr lang="tr-TR" sz="1600" b="1" dirty="0">
                <a:solidFill>
                  <a:schemeClr val="bg1"/>
                </a:solidFill>
              </a:rPr>
              <a:t>Senaryo</a:t>
            </a:r>
            <a:r>
              <a:rPr lang="tr-TR" sz="1600" dirty="0">
                <a:solidFill>
                  <a:schemeClr val="bg1"/>
                </a:solidFill>
              </a:rPr>
              <a:t>: E-ticaret Web Sitesinde SQL </a:t>
            </a:r>
            <a:r>
              <a:rPr lang="tr-TR" sz="1600" dirty="0" err="1">
                <a:solidFill>
                  <a:schemeClr val="bg1"/>
                </a:solidFill>
              </a:rPr>
              <a:t>Injection</a:t>
            </a:r>
            <a:r>
              <a:rPr lang="tr-TR" sz="1600" dirty="0">
                <a:solidFill>
                  <a:schemeClr val="bg1"/>
                </a:solidFill>
              </a:rPr>
              <a:t> Saldırısı</a:t>
            </a:r>
          </a:p>
          <a:p>
            <a:pPr marL="0" indent="0">
              <a:buNone/>
            </a:pPr>
            <a:r>
              <a:rPr lang="tr-TR" sz="1600" b="1" dirty="0">
                <a:solidFill>
                  <a:schemeClr val="bg1"/>
                </a:solidFill>
              </a:rPr>
              <a:t>Amaç</a:t>
            </a:r>
            <a:r>
              <a:rPr lang="tr-TR" sz="1600" dirty="0">
                <a:solidFill>
                  <a:schemeClr val="bg1"/>
                </a:solidFill>
              </a:rPr>
              <a:t>: Web sitesindeki bir SQL </a:t>
            </a:r>
            <a:r>
              <a:rPr lang="tr-TR" sz="1600" dirty="0" err="1">
                <a:solidFill>
                  <a:schemeClr val="bg1"/>
                </a:solidFill>
              </a:rPr>
              <a:t>Injection</a:t>
            </a:r>
            <a:r>
              <a:rPr lang="tr-TR" sz="1600" dirty="0">
                <a:solidFill>
                  <a:schemeClr val="bg1"/>
                </a:solidFill>
              </a:rPr>
              <a:t> zafiyetini tespit etmek ve gidermek.</a:t>
            </a:r>
          </a:p>
          <a:p>
            <a:pPr marL="0" indent="0">
              <a:buNone/>
            </a:pPr>
            <a:r>
              <a:rPr lang="tr-TR" sz="1600" b="1" dirty="0">
                <a:solidFill>
                  <a:schemeClr val="bg1"/>
                </a:solidFill>
              </a:rPr>
              <a:t>Adımlar</a:t>
            </a:r>
            <a:r>
              <a:rPr lang="tr-TR" sz="1600" dirty="0">
                <a:solidFill>
                  <a:schemeClr val="bg1"/>
                </a:solidFill>
              </a:rPr>
              <a:t>:</a:t>
            </a:r>
          </a:p>
          <a:p>
            <a:pPr>
              <a:buFont typeface="+mj-lt"/>
              <a:buAutoNum type="arabicPeriod"/>
            </a:pPr>
            <a:r>
              <a:rPr lang="tr-TR" sz="1600" b="1" dirty="0">
                <a:solidFill>
                  <a:schemeClr val="bg1"/>
                </a:solidFill>
              </a:rPr>
              <a:t>Hedef Belirleme</a:t>
            </a:r>
            <a:r>
              <a:rPr lang="tr-TR" sz="1600" dirty="0">
                <a:solidFill>
                  <a:schemeClr val="bg1"/>
                </a:solidFill>
              </a:rPr>
              <a:t>: E-ticaret web sitesinin belirlenmesi ve zafiyet testinin bu site üzerinde yapılacağının kararlaştırılması.</a:t>
            </a:r>
          </a:p>
          <a:p>
            <a:pPr>
              <a:buFont typeface="+mj-lt"/>
              <a:buAutoNum type="arabicPeriod"/>
            </a:pPr>
            <a:r>
              <a:rPr lang="tr-TR" sz="1600" b="1" dirty="0">
                <a:solidFill>
                  <a:schemeClr val="bg1"/>
                </a:solidFill>
              </a:rPr>
              <a:t>Bilgi Toplama</a:t>
            </a:r>
            <a:r>
              <a:rPr lang="tr-TR" sz="1600" dirty="0">
                <a:solidFill>
                  <a:schemeClr val="bg1"/>
                </a:solidFill>
              </a:rPr>
              <a:t>: Web sitesinin yapısı ve </a:t>
            </a:r>
            <a:r>
              <a:rPr lang="tr-TR" sz="1600" dirty="0" err="1">
                <a:solidFill>
                  <a:schemeClr val="bg1"/>
                </a:solidFill>
              </a:rPr>
              <a:t>veritabanı</a:t>
            </a:r>
            <a:r>
              <a:rPr lang="tr-TR" sz="1600" dirty="0">
                <a:solidFill>
                  <a:schemeClr val="bg1"/>
                </a:solidFill>
              </a:rPr>
              <a:t> bağlantıları hakkında bilgi toplanması. Örneğin, site URL'si, formlar, </a:t>
            </a:r>
            <a:r>
              <a:rPr lang="tr-TR" sz="1600" dirty="0" err="1">
                <a:solidFill>
                  <a:schemeClr val="bg1"/>
                </a:solidFill>
              </a:rPr>
              <a:t>veritabanı</a:t>
            </a:r>
            <a:r>
              <a:rPr lang="tr-TR" sz="1600" dirty="0">
                <a:solidFill>
                  <a:schemeClr val="bg1"/>
                </a:solidFill>
              </a:rPr>
              <a:t> motoru vb.</a:t>
            </a:r>
          </a:p>
          <a:p>
            <a:pPr>
              <a:buFont typeface="+mj-lt"/>
              <a:buAutoNum type="arabicPeriod"/>
            </a:pPr>
            <a:r>
              <a:rPr lang="tr-TR" sz="1600" b="1" dirty="0">
                <a:solidFill>
                  <a:schemeClr val="bg1"/>
                </a:solidFill>
              </a:rPr>
              <a:t>Zafiyet Taraması</a:t>
            </a:r>
            <a:r>
              <a:rPr lang="tr-TR" sz="1600" dirty="0">
                <a:solidFill>
                  <a:schemeClr val="bg1"/>
                </a:solidFill>
              </a:rPr>
              <a:t>: Bir zafiyet tarama aracı kullanılarak web sitesinde SQL </a:t>
            </a:r>
            <a:r>
              <a:rPr lang="tr-TR" sz="1600" dirty="0" err="1">
                <a:solidFill>
                  <a:schemeClr val="bg1"/>
                </a:solidFill>
              </a:rPr>
              <a:t>Injection</a:t>
            </a:r>
            <a:r>
              <a:rPr lang="tr-TR" sz="1600" dirty="0">
                <a:solidFill>
                  <a:schemeClr val="bg1"/>
                </a:solidFill>
              </a:rPr>
              <a:t> zafiyeti taraması yapılması.</a:t>
            </a:r>
          </a:p>
          <a:p>
            <a:pPr>
              <a:buFont typeface="+mj-lt"/>
              <a:buAutoNum type="arabicPeriod"/>
            </a:pPr>
            <a:r>
              <a:rPr lang="tr-TR" sz="1600" b="1" dirty="0">
                <a:solidFill>
                  <a:schemeClr val="bg1"/>
                </a:solidFill>
              </a:rPr>
              <a:t>Manuel Denetimler</a:t>
            </a:r>
            <a:r>
              <a:rPr lang="tr-TR" sz="1600" dirty="0">
                <a:solidFill>
                  <a:schemeClr val="bg1"/>
                </a:solidFill>
              </a:rPr>
              <a:t>: Otomatik araçlarla tespit edilemeyen zafiyetlerin manuel olarak incelenmesi. Örneğin, formların elle test edilmesi ve giriş alanlarına özel SQL sorguları enjekte edilmesi.</a:t>
            </a:r>
          </a:p>
          <a:p>
            <a:pPr>
              <a:buFont typeface="+mj-lt"/>
              <a:buAutoNum type="arabicPeriod"/>
            </a:pPr>
            <a:r>
              <a:rPr lang="tr-TR" sz="1600" b="1" dirty="0">
                <a:solidFill>
                  <a:schemeClr val="bg1"/>
                </a:solidFill>
              </a:rPr>
              <a:t>Zafiyetin Analizi ve Sınıflandırılması</a:t>
            </a:r>
            <a:r>
              <a:rPr lang="tr-TR" sz="1600" dirty="0">
                <a:solidFill>
                  <a:schemeClr val="bg1"/>
                </a:solidFill>
              </a:rPr>
              <a:t>: Eğer web sitesinde SQL </a:t>
            </a:r>
            <a:r>
              <a:rPr lang="tr-TR" sz="1600" dirty="0" err="1">
                <a:solidFill>
                  <a:schemeClr val="bg1"/>
                </a:solidFill>
              </a:rPr>
              <a:t>Injection</a:t>
            </a:r>
            <a:r>
              <a:rPr lang="tr-TR" sz="1600" dirty="0">
                <a:solidFill>
                  <a:schemeClr val="bg1"/>
                </a:solidFill>
              </a:rPr>
              <a:t> zafiyeti bulunursa, zafiyetin potansiyel etkilerinin ve risklerinin değerlendirilmesi.</a:t>
            </a:r>
          </a:p>
          <a:p>
            <a:pPr>
              <a:buFont typeface="+mj-lt"/>
              <a:buAutoNum type="arabicPeriod"/>
            </a:pPr>
            <a:r>
              <a:rPr lang="tr-TR" sz="1600" b="1" dirty="0">
                <a:solidFill>
                  <a:schemeClr val="bg1"/>
                </a:solidFill>
              </a:rPr>
              <a:t>Raporlama</a:t>
            </a:r>
            <a:r>
              <a:rPr lang="tr-TR" sz="1600" dirty="0">
                <a:solidFill>
                  <a:schemeClr val="bg1"/>
                </a:solidFill>
              </a:rPr>
              <a:t>: Zafiyetin bulunduğuna dair detaylı bir rapor hazırlanması. Raporda, zafiyetin nedenleri, etkileri ve çözüm önerileri bulunmalıdır. Ayrıca, zafiyetin derecesi ve öncelik seviyesi belirtilmelidir.</a:t>
            </a:r>
          </a:p>
          <a:p>
            <a:r>
              <a:rPr lang="tr-TR" sz="1600" b="1" dirty="0">
                <a:solidFill>
                  <a:schemeClr val="bg1"/>
                </a:solidFill>
              </a:rPr>
              <a:t>Örnek</a:t>
            </a:r>
            <a:r>
              <a:rPr lang="tr-TR" sz="1600" dirty="0">
                <a:solidFill>
                  <a:schemeClr val="bg1"/>
                </a:solidFill>
              </a:rPr>
              <a:t>: E-ticaret web sitesindeki kullanıcı giriş formu URL'sindeki "</a:t>
            </a:r>
            <a:r>
              <a:rPr lang="tr-TR" sz="1600" dirty="0" err="1">
                <a:solidFill>
                  <a:schemeClr val="bg1"/>
                </a:solidFill>
              </a:rPr>
              <a:t>username</a:t>
            </a:r>
            <a:r>
              <a:rPr lang="tr-TR" sz="1600" dirty="0">
                <a:solidFill>
                  <a:schemeClr val="bg1"/>
                </a:solidFill>
              </a:rPr>
              <a:t>" parametresine bir SQL </a:t>
            </a:r>
            <a:r>
              <a:rPr lang="tr-TR" sz="1600" dirty="0" err="1">
                <a:solidFill>
                  <a:schemeClr val="bg1"/>
                </a:solidFill>
              </a:rPr>
              <a:t>Injection</a:t>
            </a:r>
            <a:r>
              <a:rPr lang="tr-TR" sz="1600" dirty="0">
                <a:solidFill>
                  <a:schemeClr val="bg1"/>
                </a:solidFill>
              </a:rPr>
              <a:t> saldırısı gerçekleştirilerek, siteye giriş yapmak için kullanılan SQL sorgusuna zararlı bir komut enjekte edilir. Örneğin, "</a:t>
            </a:r>
            <a:r>
              <a:rPr lang="tr-TR" sz="1600" dirty="0" err="1">
                <a:solidFill>
                  <a:schemeClr val="bg1"/>
                </a:solidFill>
              </a:rPr>
              <a:t>username</a:t>
            </a:r>
            <a:r>
              <a:rPr lang="tr-TR" sz="1600" dirty="0">
                <a:solidFill>
                  <a:schemeClr val="bg1"/>
                </a:solidFill>
              </a:rPr>
              <a:t>" parametresine "' OR 1=1 --" değeri gönderildiğinde, SQL sorgusunun doğru olduğunu belirten bir koşul eklendiği için giriş başarılı olur. Bu, kullanıcının giriş yapmadan önce gerekli kimlik doğrulamasını atlamasına neden olabilir.</a:t>
            </a:r>
          </a:p>
          <a:p>
            <a:endParaRPr lang="tr-TR" sz="1600" dirty="0">
              <a:solidFill>
                <a:schemeClr val="bg1"/>
              </a:solidFill>
            </a:endParaRPr>
          </a:p>
        </p:txBody>
      </p:sp>
    </p:spTree>
    <p:extLst>
      <p:ext uri="{BB962C8B-B14F-4D97-AF65-F5344CB8AC3E}">
        <p14:creationId xmlns:p14="http://schemas.microsoft.com/office/powerpoint/2010/main" val="125447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D2627-4E1D-269F-56D0-0B23A48E0A2C}"/>
              </a:ext>
            </a:extLst>
          </p:cNvPr>
          <p:cNvSpPr>
            <a:spLocks noGrp="1"/>
          </p:cNvSpPr>
          <p:nvPr>
            <p:ph type="title"/>
          </p:nvPr>
        </p:nvSpPr>
        <p:spPr/>
        <p:txBody>
          <a:bodyPr/>
          <a:lstStyle/>
          <a:p>
            <a:r>
              <a:rPr lang="tr-TR" dirty="0"/>
              <a:t>Test Örnekleri 2</a:t>
            </a:r>
          </a:p>
        </p:txBody>
      </p:sp>
      <p:sp>
        <p:nvSpPr>
          <p:cNvPr id="3" name="İçerik Yer Tutucusu 2">
            <a:extLst>
              <a:ext uri="{FF2B5EF4-FFF2-40B4-BE49-F238E27FC236}">
                <a16:creationId xmlns:a16="http://schemas.microsoft.com/office/drawing/2014/main" id="{9D67A438-B11F-B086-DAC5-8D472F911080}"/>
              </a:ext>
            </a:extLst>
          </p:cNvPr>
          <p:cNvSpPr>
            <a:spLocks noGrp="1"/>
          </p:cNvSpPr>
          <p:nvPr>
            <p:ph idx="1"/>
          </p:nvPr>
        </p:nvSpPr>
        <p:spPr>
          <a:xfrm>
            <a:off x="838200" y="1253330"/>
            <a:ext cx="10515600" cy="5604670"/>
          </a:xfrm>
        </p:spPr>
        <p:txBody>
          <a:bodyPr>
            <a:noAutofit/>
          </a:bodyPr>
          <a:lstStyle/>
          <a:p>
            <a:pPr marL="0" indent="0">
              <a:buNone/>
            </a:pPr>
            <a:r>
              <a:rPr lang="tr-TR" sz="1600" b="1" dirty="0">
                <a:solidFill>
                  <a:schemeClr val="bg1"/>
                </a:solidFill>
              </a:rPr>
              <a:t>Senaryo</a:t>
            </a:r>
            <a:r>
              <a:rPr lang="tr-TR" sz="1600" dirty="0">
                <a:solidFill>
                  <a:schemeClr val="bg1"/>
                </a:solidFill>
              </a:rPr>
              <a:t>: E-ticaret Web Sitesinde Cross-Site Scripting (XSS) Saldırısı</a:t>
            </a:r>
          </a:p>
          <a:p>
            <a:pPr marL="0" indent="0">
              <a:buNone/>
            </a:pPr>
            <a:r>
              <a:rPr lang="tr-TR" sz="1600" b="1" dirty="0">
                <a:solidFill>
                  <a:schemeClr val="bg1"/>
                </a:solidFill>
              </a:rPr>
              <a:t>Amaç</a:t>
            </a:r>
            <a:r>
              <a:rPr lang="tr-TR" sz="1600" dirty="0">
                <a:solidFill>
                  <a:schemeClr val="bg1"/>
                </a:solidFill>
              </a:rPr>
              <a:t>: Web sitesindeki bir XSS zafiyetini tespit etmek ve gidermek.</a:t>
            </a:r>
          </a:p>
          <a:p>
            <a:pPr marL="0" indent="0">
              <a:buNone/>
            </a:pPr>
            <a:r>
              <a:rPr lang="tr-TR" sz="1600" b="1" dirty="0">
                <a:solidFill>
                  <a:schemeClr val="bg1"/>
                </a:solidFill>
              </a:rPr>
              <a:t>Adımlar</a:t>
            </a:r>
            <a:r>
              <a:rPr lang="tr-TR" sz="1600" dirty="0">
                <a:solidFill>
                  <a:schemeClr val="bg1"/>
                </a:solidFill>
              </a:rPr>
              <a:t>:</a:t>
            </a:r>
          </a:p>
          <a:p>
            <a:pPr>
              <a:buFont typeface="+mj-lt"/>
              <a:buAutoNum type="arabicPeriod"/>
            </a:pPr>
            <a:r>
              <a:rPr lang="tr-TR" sz="1600" b="1" dirty="0">
                <a:solidFill>
                  <a:schemeClr val="bg1"/>
                </a:solidFill>
              </a:rPr>
              <a:t>Hedef Belirleme</a:t>
            </a:r>
            <a:r>
              <a:rPr lang="tr-TR" sz="1600" dirty="0">
                <a:solidFill>
                  <a:schemeClr val="bg1"/>
                </a:solidFill>
              </a:rPr>
              <a:t>: E-ticaret web sitesinin belirlenmesi ve zafiyet testinin bu site üzerinde yapılacağının kararlaştırılması.</a:t>
            </a:r>
          </a:p>
          <a:p>
            <a:pPr>
              <a:buFont typeface="+mj-lt"/>
              <a:buAutoNum type="arabicPeriod"/>
            </a:pPr>
            <a:r>
              <a:rPr lang="tr-TR" sz="1600" b="1" dirty="0">
                <a:solidFill>
                  <a:schemeClr val="bg1"/>
                </a:solidFill>
              </a:rPr>
              <a:t>Bilgi Toplama</a:t>
            </a:r>
            <a:r>
              <a:rPr lang="tr-TR" sz="1600" dirty="0">
                <a:solidFill>
                  <a:schemeClr val="bg1"/>
                </a:solidFill>
              </a:rPr>
              <a:t>: Web sitesinin yapısı ve kullanılan teknolojiler hakkında bilgi toplanması. Özellikle, kullanıcı giriş alanları, form alanları ve veri gösterim alanlarının belirlenmesi önemlidir.</a:t>
            </a:r>
          </a:p>
          <a:p>
            <a:pPr>
              <a:buFont typeface="+mj-lt"/>
              <a:buAutoNum type="arabicPeriod"/>
            </a:pPr>
            <a:r>
              <a:rPr lang="tr-TR" sz="1600" b="1" dirty="0">
                <a:solidFill>
                  <a:schemeClr val="bg1"/>
                </a:solidFill>
              </a:rPr>
              <a:t>Zafiyet Taraması</a:t>
            </a:r>
            <a:r>
              <a:rPr lang="tr-TR" sz="1600" dirty="0">
                <a:solidFill>
                  <a:schemeClr val="bg1"/>
                </a:solidFill>
              </a:rPr>
              <a:t>: Web sitesinde XSS zafiyetlerini tespit edebilecek otomatik araçlar kullanılarak bir zafiyet taraması yapılması.</a:t>
            </a:r>
          </a:p>
          <a:p>
            <a:pPr>
              <a:buFont typeface="+mj-lt"/>
              <a:buAutoNum type="arabicPeriod"/>
            </a:pPr>
            <a:r>
              <a:rPr lang="tr-TR" sz="1600" b="1" dirty="0">
                <a:solidFill>
                  <a:schemeClr val="bg1"/>
                </a:solidFill>
              </a:rPr>
              <a:t>Manuel Denetimler</a:t>
            </a:r>
            <a:r>
              <a:rPr lang="tr-TR" sz="1600" dirty="0">
                <a:solidFill>
                  <a:schemeClr val="bg1"/>
                </a:solidFill>
              </a:rPr>
              <a:t>: Otomatik araçlarla tespit edilemeyen zafiyetlerin manuel olarak incelenmesi. Özellikle, form alanlarına zararlı kodlar enjekte edilerek XSS zafiyetlerinin tespit edilmesi önemlidir.</a:t>
            </a:r>
          </a:p>
          <a:p>
            <a:pPr>
              <a:buFont typeface="+mj-lt"/>
              <a:buAutoNum type="arabicPeriod"/>
            </a:pPr>
            <a:r>
              <a:rPr lang="tr-TR" sz="1600" b="1" dirty="0">
                <a:solidFill>
                  <a:schemeClr val="bg1"/>
                </a:solidFill>
              </a:rPr>
              <a:t>Zafiyetin Analizi ve Sınıflandırılması</a:t>
            </a:r>
            <a:r>
              <a:rPr lang="tr-TR" sz="1600" dirty="0">
                <a:solidFill>
                  <a:schemeClr val="bg1"/>
                </a:solidFill>
              </a:rPr>
              <a:t>: Bulunan XSS zafiyetlerinin potansiyel etkilerinin ve risklerinin değerlendirilmesi. Özellikle, kullanıcıların tarayıcılarında zararlı kodların çalıştırılması sonucunda ne gibi güvenlik açıkları oluşabileceğinin analiz edilmesi önemlidir.</a:t>
            </a:r>
          </a:p>
          <a:p>
            <a:pPr>
              <a:buFont typeface="+mj-lt"/>
              <a:buAutoNum type="arabicPeriod"/>
            </a:pPr>
            <a:r>
              <a:rPr lang="tr-TR" sz="1600" b="1" dirty="0">
                <a:solidFill>
                  <a:schemeClr val="bg1"/>
                </a:solidFill>
              </a:rPr>
              <a:t>Raporlama</a:t>
            </a:r>
            <a:r>
              <a:rPr lang="tr-TR" sz="1600" dirty="0">
                <a:solidFill>
                  <a:schemeClr val="bg1"/>
                </a:solidFill>
              </a:rPr>
              <a:t>: Zafiyetlerin bulunduğuna dair detaylı bir rapor hazırlanması. Raporun içerisinde zafiyetlerin nedenleri, etkileri ve çözüm önerileri bulunmalıdır. Ayrıca, zafiyetlerin derecesi ve öncelik seviyesi belirtilmelidir.</a:t>
            </a:r>
          </a:p>
          <a:p>
            <a:r>
              <a:rPr lang="tr-TR" sz="1600" b="1" dirty="0">
                <a:solidFill>
                  <a:schemeClr val="bg1"/>
                </a:solidFill>
              </a:rPr>
              <a:t>Örnek</a:t>
            </a:r>
            <a:r>
              <a:rPr lang="tr-TR" sz="1600" dirty="0">
                <a:solidFill>
                  <a:schemeClr val="bg1"/>
                </a:solidFill>
              </a:rPr>
              <a:t>: E-ticaret web sitesinin bir ürün yorumu bölümünde kullanıcılar tarafından girilen metinlerin doğrudan sayfaya yansıtıldığı ve bu metinlerin bir JavaScript kodu içerdiği fark edilir. Bir saldırgan, bu metin alanına zararlı bir JavaScript kodu ekleyerek, diğer kullanıcıların tarayıcılarında bu kodun çalışmasını sağlayabilir ve kötü niyetli işlemler gerçekleştirebilir.</a:t>
            </a:r>
          </a:p>
          <a:p>
            <a:endParaRPr lang="tr-TR" sz="1600" dirty="0">
              <a:solidFill>
                <a:schemeClr val="bg1"/>
              </a:solidFill>
            </a:endParaRPr>
          </a:p>
        </p:txBody>
      </p:sp>
    </p:spTree>
    <p:extLst>
      <p:ext uri="{BB962C8B-B14F-4D97-AF65-F5344CB8AC3E}">
        <p14:creationId xmlns:p14="http://schemas.microsoft.com/office/powerpoint/2010/main" val="404658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D0E067-8AE9-7917-56EA-73E057C06E91}"/>
              </a:ext>
            </a:extLst>
          </p:cNvPr>
          <p:cNvSpPr>
            <a:spLocks noGrp="1"/>
          </p:cNvSpPr>
          <p:nvPr>
            <p:ph type="title"/>
          </p:nvPr>
        </p:nvSpPr>
        <p:spPr/>
        <p:txBody>
          <a:bodyPr/>
          <a:lstStyle/>
          <a:p>
            <a:r>
              <a:rPr lang="tr-TR" dirty="0"/>
              <a:t>Test Örnekleri 3</a:t>
            </a:r>
          </a:p>
        </p:txBody>
      </p:sp>
      <p:sp>
        <p:nvSpPr>
          <p:cNvPr id="3" name="İçerik Yer Tutucusu 2">
            <a:extLst>
              <a:ext uri="{FF2B5EF4-FFF2-40B4-BE49-F238E27FC236}">
                <a16:creationId xmlns:a16="http://schemas.microsoft.com/office/drawing/2014/main" id="{5B28248D-A5B1-8A90-7E5E-69589672C925}"/>
              </a:ext>
            </a:extLst>
          </p:cNvPr>
          <p:cNvSpPr>
            <a:spLocks noGrp="1"/>
          </p:cNvSpPr>
          <p:nvPr>
            <p:ph idx="1"/>
          </p:nvPr>
        </p:nvSpPr>
        <p:spPr>
          <a:xfrm>
            <a:off x="838200" y="1253331"/>
            <a:ext cx="10515600" cy="4351338"/>
          </a:xfrm>
        </p:spPr>
        <p:txBody>
          <a:bodyPr>
            <a:noAutofit/>
          </a:bodyPr>
          <a:lstStyle/>
          <a:p>
            <a:pPr marL="0" indent="0">
              <a:buNone/>
            </a:pPr>
            <a:r>
              <a:rPr lang="tr-TR" sz="1600" b="1" dirty="0">
                <a:solidFill>
                  <a:schemeClr val="bg1"/>
                </a:solidFill>
              </a:rPr>
              <a:t>Senaryo</a:t>
            </a:r>
            <a:r>
              <a:rPr lang="tr-TR" sz="1600" dirty="0">
                <a:solidFill>
                  <a:schemeClr val="bg1"/>
                </a:solidFill>
              </a:rPr>
              <a:t>: Bir Şirketin İç Ağındaki Bir Sunucuda Sistem Güvenlik Ayarlarının Eksikliği</a:t>
            </a:r>
          </a:p>
          <a:p>
            <a:pPr marL="0" indent="0">
              <a:buNone/>
            </a:pPr>
            <a:r>
              <a:rPr lang="tr-TR" sz="1600" b="1" dirty="0">
                <a:solidFill>
                  <a:schemeClr val="bg1"/>
                </a:solidFill>
              </a:rPr>
              <a:t>Amaç</a:t>
            </a:r>
            <a:r>
              <a:rPr lang="tr-TR" sz="1600" dirty="0">
                <a:solidFill>
                  <a:schemeClr val="bg1"/>
                </a:solidFill>
              </a:rPr>
              <a:t>: Şirketin iç ağındaki bir sunucuda sistem güvenlik ayarlarının eksikliğini tespit etmek ve gidermek.</a:t>
            </a:r>
          </a:p>
          <a:p>
            <a:pPr marL="0" indent="0">
              <a:buNone/>
            </a:pPr>
            <a:r>
              <a:rPr lang="tr-TR" sz="1600" b="1" dirty="0">
                <a:solidFill>
                  <a:schemeClr val="bg1"/>
                </a:solidFill>
              </a:rPr>
              <a:t>Adımlar</a:t>
            </a:r>
            <a:r>
              <a:rPr lang="tr-TR" sz="1600" dirty="0">
                <a:solidFill>
                  <a:schemeClr val="bg1"/>
                </a:solidFill>
              </a:rPr>
              <a:t>:</a:t>
            </a:r>
          </a:p>
          <a:p>
            <a:pPr>
              <a:buFont typeface="+mj-lt"/>
              <a:buAutoNum type="arabicPeriod"/>
            </a:pPr>
            <a:r>
              <a:rPr lang="tr-TR" sz="1600" b="1" dirty="0">
                <a:solidFill>
                  <a:schemeClr val="bg1"/>
                </a:solidFill>
              </a:rPr>
              <a:t>Hedef Belirleme</a:t>
            </a:r>
            <a:r>
              <a:rPr lang="tr-TR" sz="1600" dirty="0">
                <a:solidFill>
                  <a:schemeClr val="bg1"/>
                </a:solidFill>
              </a:rPr>
              <a:t>: Şirketin iç ağındaki sunucuların ve sistemlerin belirlenmesi ve güvenlik testinin bu sistemler üzerinde yapılacağının kararlaştırılması.</a:t>
            </a:r>
          </a:p>
          <a:p>
            <a:pPr>
              <a:buFont typeface="+mj-lt"/>
              <a:buAutoNum type="arabicPeriod"/>
            </a:pPr>
            <a:r>
              <a:rPr lang="tr-TR" sz="1600" b="1" dirty="0">
                <a:solidFill>
                  <a:schemeClr val="bg1"/>
                </a:solidFill>
              </a:rPr>
              <a:t>Bilgi Toplama</a:t>
            </a:r>
            <a:r>
              <a:rPr lang="tr-TR" sz="1600" dirty="0">
                <a:solidFill>
                  <a:schemeClr val="bg1"/>
                </a:solidFill>
              </a:rPr>
              <a:t>: Sunucuların ve sistemlerin yapılandırma bilgilerinin toplanması. Özellikle, işletim sistemi versiyonları, güncellemelerin durumu, açık portlar ve hizmetlerin listesi gibi bilgilerin toplanması önemlidir.</a:t>
            </a:r>
          </a:p>
          <a:p>
            <a:pPr>
              <a:buFont typeface="+mj-lt"/>
              <a:buAutoNum type="arabicPeriod"/>
            </a:pPr>
            <a:r>
              <a:rPr lang="tr-TR" sz="1600" b="1" dirty="0">
                <a:solidFill>
                  <a:schemeClr val="bg1"/>
                </a:solidFill>
              </a:rPr>
              <a:t>Zafiyet Taraması</a:t>
            </a:r>
            <a:r>
              <a:rPr lang="tr-TR" sz="1600" dirty="0">
                <a:solidFill>
                  <a:schemeClr val="bg1"/>
                </a:solidFill>
              </a:rPr>
              <a:t>: Güvenlik tarama araçları kullanılarak sunucuların ve sistemlerin zafiyet taraması yapılması. Bu tarama sırasında, güvenlik açıkları ve eksiklikler tespit edilmeye çalışılır.</a:t>
            </a:r>
          </a:p>
          <a:p>
            <a:pPr>
              <a:buFont typeface="+mj-lt"/>
              <a:buAutoNum type="arabicPeriod"/>
            </a:pPr>
            <a:r>
              <a:rPr lang="tr-TR" sz="1600" b="1" dirty="0">
                <a:solidFill>
                  <a:schemeClr val="bg1"/>
                </a:solidFill>
              </a:rPr>
              <a:t>Manuel Denetimler</a:t>
            </a:r>
            <a:r>
              <a:rPr lang="tr-TR" sz="1600" dirty="0">
                <a:solidFill>
                  <a:schemeClr val="bg1"/>
                </a:solidFill>
              </a:rPr>
              <a:t>: Otomatik araçlarla tespit edilemeyen zafiyetlerin manuel olarak incelenmesi. Özellikle, sistem ayarlarının ve konfigürasyonlarının güvenlik açısından kontrol edilmesi önemlidir.</a:t>
            </a:r>
          </a:p>
          <a:p>
            <a:pPr>
              <a:buFont typeface="+mj-lt"/>
              <a:buAutoNum type="arabicPeriod"/>
            </a:pPr>
            <a:r>
              <a:rPr lang="tr-TR" sz="1600" b="1" dirty="0">
                <a:solidFill>
                  <a:schemeClr val="bg1"/>
                </a:solidFill>
              </a:rPr>
              <a:t>Zafiyetin Analizi ve Sınıflandırılması</a:t>
            </a:r>
            <a:r>
              <a:rPr lang="tr-TR" sz="1600" dirty="0">
                <a:solidFill>
                  <a:schemeClr val="bg1"/>
                </a:solidFill>
              </a:rPr>
              <a:t>: Bulunan güvenlik açıklarının ve eksikliklerin potansiyel etkilerinin ve risklerinin değerlendirilmesi. Özellikle, bu açıkların kötü niyetli kullanıcılar tarafından nasıl kötüye kullanılabileceğinin analiz edilmesi önemlidir.</a:t>
            </a:r>
          </a:p>
          <a:p>
            <a:pPr>
              <a:buFont typeface="+mj-lt"/>
              <a:buAutoNum type="arabicPeriod"/>
            </a:pPr>
            <a:r>
              <a:rPr lang="tr-TR" sz="1600" b="1" dirty="0">
                <a:solidFill>
                  <a:schemeClr val="bg1"/>
                </a:solidFill>
              </a:rPr>
              <a:t>Raporlama</a:t>
            </a:r>
            <a:r>
              <a:rPr lang="tr-TR" sz="1600" dirty="0">
                <a:solidFill>
                  <a:schemeClr val="bg1"/>
                </a:solidFill>
              </a:rPr>
              <a:t>: Bulunan güvenlik açıklarına dair detaylı bir rapor hazırlanması. Raporun içerisinde açıkların nedenleri, etkileri ve çözüm önerileri bulunmalıdır. Ayrıca, açıkların derecesi ve öncelik seviyesi belirtilmelidir.</a:t>
            </a:r>
          </a:p>
          <a:p>
            <a:r>
              <a:rPr lang="tr-TR" sz="1600" b="1" dirty="0">
                <a:solidFill>
                  <a:schemeClr val="bg1"/>
                </a:solidFill>
              </a:rPr>
              <a:t>Örnek</a:t>
            </a:r>
            <a:r>
              <a:rPr lang="tr-TR" sz="1600" dirty="0">
                <a:solidFill>
                  <a:schemeClr val="bg1"/>
                </a:solidFill>
              </a:rPr>
              <a:t>: Şirketin iç ağındaki bir sunucuda güncel güvenlik yamalarının eksik olduğu ve bu nedenle sunucunun dışarıdan erişilebilir olduğu tespit edilir. Bir saldırgan, bu sunucuya dışarıdan erişerek yetkisiz işlemler gerçekleştirebilir veya hassas verilere erişebilir.</a:t>
            </a:r>
          </a:p>
          <a:p>
            <a:endParaRPr lang="tr-TR" sz="1600" dirty="0">
              <a:solidFill>
                <a:schemeClr val="bg1"/>
              </a:solidFill>
            </a:endParaRPr>
          </a:p>
        </p:txBody>
      </p:sp>
    </p:spTree>
    <p:extLst>
      <p:ext uri="{BB962C8B-B14F-4D97-AF65-F5344CB8AC3E}">
        <p14:creationId xmlns:p14="http://schemas.microsoft.com/office/powerpoint/2010/main" val="268833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5DABCC-35C3-8029-7868-909E9952AB02}"/>
              </a:ext>
            </a:extLst>
          </p:cNvPr>
          <p:cNvSpPr>
            <a:spLocks noGrp="1"/>
          </p:cNvSpPr>
          <p:nvPr>
            <p:ph type="title"/>
          </p:nvPr>
        </p:nvSpPr>
        <p:spPr/>
        <p:txBody>
          <a:bodyPr/>
          <a:lstStyle/>
          <a:p>
            <a:r>
              <a:rPr lang="tr-TR" dirty="0"/>
              <a:t>Kaynakça :</a:t>
            </a:r>
          </a:p>
        </p:txBody>
      </p:sp>
      <p:sp>
        <p:nvSpPr>
          <p:cNvPr id="3" name="İçerik Yer Tutucusu 2">
            <a:extLst>
              <a:ext uri="{FF2B5EF4-FFF2-40B4-BE49-F238E27FC236}">
                <a16:creationId xmlns:a16="http://schemas.microsoft.com/office/drawing/2014/main" id="{989032A0-9D53-E827-9B32-2A94DE928C54}"/>
              </a:ext>
            </a:extLst>
          </p:cNvPr>
          <p:cNvSpPr>
            <a:spLocks noGrp="1"/>
          </p:cNvSpPr>
          <p:nvPr>
            <p:ph idx="1"/>
          </p:nvPr>
        </p:nvSpPr>
        <p:spPr/>
        <p:txBody>
          <a:bodyPr/>
          <a:lstStyle/>
          <a:p>
            <a:r>
              <a:rPr lang="en-US" dirty="0">
                <a:solidFill>
                  <a:schemeClr val="bg1"/>
                </a:solidFill>
              </a:rPr>
              <a:t>Open Web Application Security Project</a:t>
            </a:r>
            <a:r>
              <a:rPr lang="tr-TR" dirty="0">
                <a:solidFill>
                  <a:schemeClr val="bg1"/>
                </a:solidFill>
              </a:rPr>
              <a:t>: </a:t>
            </a:r>
            <a:r>
              <a:rPr lang="tr-TR" dirty="0">
                <a:hlinkClick r:id="rId2"/>
              </a:rPr>
              <a:t>https://owasp.org/</a:t>
            </a:r>
            <a:endParaRPr lang="tr-TR" dirty="0"/>
          </a:p>
          <a:p>
            <a:r>
              <a:rPr lang="tr-TR" dirty="0" err="1">
                <a:solidFill>
                  <a:schemeClr val="bg1"/>
                </a:solidFill>
              </a:rPr>
              <a:t>Penetration</a:t>
            </a:r>
            <a:r>
              <a:rPr lang="tr-TR" dirty="0">
                <a:solidFill>
                  <a:schemeClr val="bg1"/>
                </a:solidFill>
              </a:rPr>
              <a:t> </a:t>
            </a:r>
            <a:r>
              <a:rPr lang="tr-TR" dirty="0" err="1">
                <a:solidFill>
                  <a:schemeClr val="bg1"/>
                </a:solidFill>
              </a:rPr>
              <a:t>Testing</a:t>
            </a:r>
            <a:r>
              <a:rPr lang="tr-TR" dirty="0">
                <a:solidFill>
                  <a:schemeClr val="bg1"/>
                </a:solidFill>
              </a:rPr>
              <a:t> </a:t>
            </a:r>
            <a:r>
              <a:rPr lang="tr-TR" dirty="0" err="1">
                <a:solidFill>
                  <a:schemeClr val="bg1"/>
                </a:solidFill>
              </a:rPr>
              <a:t>Execution</a:t>
            </a:r>
            <a:r>
              <a:rPr lang="tr-TR" dirty="0">
                <a:solidFill>
                  <a:schemeClr val="bg1"/>
                </a:solidFill>
              </a:rPr>
              <a:t> Standard: </a:t>
            </a:r>
            <a:r>
              <a:rPr lang="tr-TR" dirty="0">
                <a:hlinkClick r:id="rId3"/>
              </a:rPr>
              <a:t>http://www.pentest-standard.org</a:t>
            </a:r>
            <a:endParaRPr lang="tr-TR" dirty="0"/>
          </a:p>
          <a:p>
            <a:r>
              <a:rPr lang="en-US" dirty="0">
                <a:solidFill>
                  <a:schemeClr val="bg1"/>
                </a:solidFill>
              </a:rPr>
              <a:t>National Institute of Standards and Technology</a:t>
            </a:r>
            <a:r>
              <a:rPr lang="tr-TR" dirty="0">
                <a:solidFill>
                  <a:schemeClr val="bg1"/>
                </a:solidFill>
              </a:rPr>
              <a:t>: </a:t>
            </a:r>
            <a:r>
              <a:rPr lang="tr-TR" dirty="0">
                <a:hlinkClick r:id="rId4"/>
              </a:rPr>
              <a:t>https://www.nist.gov</a:t>
            </a:r>
            <a:endParaRPr lang="tr-TR" dirty="0"/>
          </a:p>
          <a:p>
            <a:r>
              <a:rPr lang="tr-TR" dirty="0">
                <a:solidFill>
                  <a:schemeClr val="bg1"/>
                </a:solidFill>
              </a:rPr>
              <a:t>BIL 114 YAZILIMDA GÜVENLİK 7.HAFTA SUNUMU</a:t>
            </a:r>
          </a:p>
        </p:txBody>
      </p:sp>
      <p:sp>
        <p:nvSpPr>
          <p:cNvPr id="4" name="Metin kutusu 3">
            <a:extLst>
              <a:ext uri="{FF2B5EF4-FFF2-40B4-BE49-F238E27FC236}">
                <a16:creationId xmlns:a16="http://schemas.microsoft.com/office/drawing/2014/main" id="{BE058999-EE39-5A30-51D2-A6B7896EA987}"/>
              </a:ext>
            </a:extLst>
          </p:cNvPr>
          <p:cNvSpPr txBox="1"/>
          <p:nvPr/>
        </p:nvSpPr>
        <p:spPr>
          <a:xfrm>
            <a:off x="0" y="6488668"/>
            <a:ext cx="2238233" cy="369332"/>
          </a:xfrm>
          <a:prstGeom prst="rect">
            <a:avLst/>
          </a:prstGeom>
          <a:noFill/>
        </p:spPr>
        <p:txBody>
          <a:bodyPr wrap="square" rtlCol="0">
            <a:spAutoFit/>
          </a:bodyPr>
          <a:lstStyle/>
          <a:p>
            <a:r>
              <a:rPr lang="tr-TR" dirty="0"/>
              <a:t>Muhammed Ali Sayit</a:t>
            </a:r>
          </a:p>
        </p:txBody>
      </p:sp>
    </p:spTree>
    <p:extLst>
      <p:ext uri="{BB962C8B-B14F-4D97-AF65-F5344CB8AC3E}">
        <p14:creationId xmlns:p14="http://schemas.microsoft.com/office/powerpoint/2010/main" val="312079087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943</Words>
  <Application>Microsoft Office PowerPoint</Application>
  <PresentationFormat>Geniş ekran</PresentationFormat>
  <Paragraphs>53</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Aptos</vt:lpstr>
      <vt:lpstr>Aptos Display</vt:lpstr>
      <vt:lpstr>Arial</vt:lpstr>
      <vt:lpstr>Office Teması</vt:lpstr>
      <vt:lpstr>Zafiyet Testi Örnekleri</vt:lpstr>
      <vt:lpstr>Zafiyet Testi Metodolojileri </vt:lpstr>
      <vt:lpstr>OWASP Tarafından Belirlenen Web Uygulaması Zafiyetleri</vt:lpstr>
      <vt:lpstr>Test Örnekleri 1</vt:lpstr>
      <vt:lpstr>Test Örnekleri 2</vt:lpstr>
      <vt:lpstr>Test Örnekleri 3</vt:lpstr>
      <vt:lpstr>Kaynakça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Dot</dc:creator>
  <cp:lastModifiedBy>Dot exe</cp:lastModifiedBy>
  <cp:revision>3</cp:revision>
  <dcterms:created xsi:type="dcterms:W3CDTF">2024-04-09T21:13:51Z</dcterms:created>
  <dcterms:modified xsi:type="dcterms:W3CDTF">2024-04-09T22:18:08Z</dcterms:modified>
</cp:coreProperties>
</file>