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73" r:id="rId7"/>
    <p:sldId id="274" r:id="rId8"/>
    <p:sldId id="260" r:id="rId9"/>
    <p:sldId id="262" r:id="rId10"/>
    <p:sldId id="263" r:id="rId11"/>
    <p:sldId id="264" r:id="rId12"/>
    <p:sldId id="275" r:id="rId13"/>
    <p:sldId id="265" r:id="rId14"/>
    <p:sldId id="266" r:id="rId15"/>
    <p:sldId id="267" r:id="rId16"/>
    <p:sldId id="268" r:id="rId17"/>
    <p:sldId id="269" r:id="rId18"/>
    <p:sldId id="270" r:id="rId19"/>
    <p:sldId id="272" r:id="rId20"/>
    <p:sldId id="271" r:id="rId21"/>
    <p:sldId id="279" r:id="rId22"/>
    <p:sldId id="276" r:id="rId23"/>
    <p:sldId id="280" r:id="rId24"/>
    <p:sldId id="277" r:id="rId25"/>
    <p:sldId id="278"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0B0A16E-E150-4C90-8C8C-D288BCA01389}" type="datetimeFigureOut">
              <a:rPr lang="en-GB" smtClean="0"/>
              <a:pPr/>
              <a:t>04/12/2015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116E1-5E69-481A-B58F-87877946AD22}"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0B0A16E-E150-4C90-8C8C-D288BCA01389}" type="datetimeFigureOut">
              <a:rPr lang="en-GB" smtClean="0"/>
              <a:pPr/>
              <a:t>04/12/2015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116E1-5E69-481A-B58F-87877946AD22}"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0B0A16E-E150-4C90-8C8C-D288BCA01389}" type="datetimeFigureOut">
              <a:rPr lang="en-GB" smtClean="0"/>
              <a:pPr/>
              <a:t>04/12/2015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116E1-5E69-481A-B58F-87877946AD22}"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0B0A16E-E150-4C90-8C8C-D288BCA01389}" type="datetimeFigureOut">
              <a:rPr lang="en-GB" smtClean="0"/>
              <a:pPr/>
              <a:t>04/12/2015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116E1-5E69-481A-B58F-87877946AD22}"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B0A16E-E150-4C90-8C8C-D288BCA01389}" type="datetimeFigureOut">
              <a:rPr lang="en-GB" smtClean="0"/>
              <a:pPr/>
              <a:t>04/12/2015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116E1-5E69-481A-B58F-87877946AD22}"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0B0A16E-E150-4C90-8C8C-D288BCA01389}" type="datetimeFigureOut">
              <a:rPr lang="en-GB" smtClean="0"/>
              <a:pPr/>
              <a:t>04/12/2015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3116E1-5E69-481A-B58F-87877946AD22}"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0B0A16E-E150-4C90-8C8C-D288BCA01389}" type="datetimeFigureOut">
              <a:rPr lang="en-GB" smtClean="0"/>
              <a:pPr/>
              <a:t>04/12/2015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A3116E1-5E69-481A-B58F-87877946AD22}"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0B0A16E-E150-4C90-8C8C-D288BCA01389}" type="datetimeFigureOut">
              <a:rPr lang="en-GB" smtClean="0"/>
              <a:pPr/>
              <a:t>04/12/2015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A3116E1-5E69-481A-B58F-87877946AD22}"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B0A16E-E150-4C90-8C8C-D288BCA01389}" type="datetimeFigureOut">
              <a:rPr lang="en-GB" smtClean="0"/>
              <a:pPr/>
              <a:t>04/12/2015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A3116E1-5E69-481A-B58F-87877946AD22}"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B0A16E-E150-4C90-8C8C-D288BCA01389}" type="datetimeFigureOut">
              <a:rPr lang="en-GB" smtClean="0"/>
              <a:pPr/>
              <a:t>04/12/2015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3116E1-5E69-481A-B58F-87877946AD22}"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B0A16E-E150-4C90-8C8C-D288BCA01389}" type="datetimeFigureOut">
              <a:rPr lang="en-GB" smtClean="0"/>
              <a:pPr/>
              <a:t>04/12/2015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3116E1-5E69-481A-B58F-87877946AD22}"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B0A16E-E150-4C90-8C8C-D288BCA01389}" type="datetimeFigureOut">
              <a:rPr lang="en-GB" smtClean="0"/>
              <a:pPr/>
              <a:t>04/12/2015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3116E1-5E69-481A-B58F-87877946AD22}"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0648"/>
            <a:ext cx="7772400" cy="2376263"/>
          </a:xfrm>
        </p:spPr>
        <p:txBody>
          <a:bodyPr>
            <a:normAutofit/>
          </a:bodyPr>
          <a:lstStyle/>
          <a:p>
            <a:r>
              <a:rPr lang="en-GB" sz="8000" b="1" dirty="0" smtClean="0">
                <a:solidFill>
                  <a:srgbClr val="C00000"/>
                </a:solidFill>
                <a:latin typeface="Arial Rounded MT Bold" pitchFamily="34" charset="0"/>
              </a:rPr>
              <a:t>GST 101</a:t>
            </a:r>
            <a:endParaRPr lang="en-GB" sz="8000" b="1" dirty="0">
              <a:solidFill>
                <a:srgbClr val="C00000"/>
              </a:solidFill>
              <a:latin typeface="Arial Rounded MT Bold" pitchFamily="34" charset="0"/>
            </a:endParaRPr>
          </a:p>
        </p:txBody>
      </p:sp>
      <p:sp>
        <p:nvSpPr>
          <p:cNvPr id="3" name="Subtitle 2"/>
          <p:cNvSpPr>
            <a:spLocks noGrp="1"/>
          </p:cNvSpPr>
          <p:nvPr>
            <p:ph type="subTitle" idx="1"/>
          </p:nvPr>
        </p:nvSpPr>
        <p:spPr>
          <a:xfrm>
            <a:off x="1371600" y="2636912"/>
            <a:ext cx="6400800" cy="3888432"/>
          </a:xfrm>
        </p:spPr>
        <p:txBody>
          <a:bodyPr>
            <a:normAutofit lnSpcReduction="10000"/>
          </a:bodyPr>
          <a:lstStyle/>
          <a:p>
            <a:r>
              <a:rPr lang="en-GB" sz="4400" b="1" dirty="0" smtClean="0">
                <a:solidFill>
                  <a:schemeClr val="accent4">
                    <a:lumMod val="75000"/>
                  </a:schemeClr>
                </a:solidFill>
              </a:rPr>
              <a:t>COMMUNICATION </a:t>
            </a:r>
          </a:p>
          <a:p>
            <a:r>
              <a:rPr lang="en-GB" sz="4400" b="1" dirty="0" smtClean="0">
                <a:solidFill>
                  <a:schemeClr val="accent4">
                    <a:lumMod val="75000"/>
                  </a:schemeClr>
                </a:solidFill>
              </a:rPr>
              <a:t>SKILLS </a:t>
            </a:r>
          </a:p>
          <a:p>
            <a:r>
              <a:rPr lang="en-GB" sz="4400" b="1" dirty="0" smtClean="0">
                <a:solidFill>
                  <a:schemeClr val="accent4">
                    <a:lumMod val="75000"/>
                  </a:schemeClr>
                </a:solidFill>
              </a:rPr>
              <a:t>IN </a:t>
            </a:r>
          </a:p>
          <a:p>
            <a:r>
              <a:rPr lang="en-GB" sz="4400" b="1" dirty="0" smtClean="0">
                <a:solidFill>
                  <a:schemeClr val="accent4">
                    <a:lumMod val="75000"/>
                  </a:schemeClr>
                </a:solidFill>
              </a:rPr>
              <a:t>ENGLISH </a:t>
            </a:r>
          </a:p>
          <a:p>
            <a:r>
              <a:rPr lang="en-GB" sz="4400" b="1" dirty="0" smtClean="0">
                <a:solidFill>
                  <a:schemeClr val="accent4">
                    <a:lumMod val="75000"/>
                  </a:schemeClr>
                </a:solidFill>
              </a:rPr>
              <a:t>1</a:t>
            </a:r>
            <a:endParaRPr lang="en-GB" sz="4400" b="1" dirty="0">
              <a:solidFill>
                <a:schemeClr val="accent4">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4704"/>
          </a:xfrm>
        </p:spPr>
        <p:txBody>
          <a:bodyPr/>
          <a:lstStyle/>
          <a:p>
            <a:r>
              <a:rPr lang="en-GB" b="1" dirty="0" smtClean="0">
                <a:solidFill>
                  <a:srgbClr val="00B050"/>
                </a:solidFill>
              </a:rPr>
              <a:t>TYPES OF LISTENING</a:t>
            </a:r>
            <a:endParaRPr lang="en-GB" b="1" dirty="0">
              <a:solidFill>
                <a:srgbClr val="00B050"/>
              </a:solidFill>
            </a:endParaRPr>
          </a:p>
        </p:txBody>
      </p:sp>
      <p:sp>
        <p:nvSpPr>
          <p:cNvPr id="3" name="Content Placeholder 2"/>
          <p:cNvSpPr>
            <a:spLocks noGrp="1"/>
          </p:cNvSpPr>
          <p:nvPr>
            <p:ph idx="1"/>
          </p:nvPr>
        </p:nvSpPr>
        <p:spPr>
          <a:xfrm>
            <a:off x="457200" y="620688"/>
            <a:ext cx="8229600" cy="6237312"/>
          </a:xfrm>
        </p:spPr>
        <p:txBody>
          <a:bodyPr>
            <a:normAutofit lnSpcReduction="10000"/>
          </a:bodyPr>
          <a:lstStyle/>
          <a:p>
            <a:r>
              <a:rPr lang="en-GB" b="1" dirty="0" smtClean="0">
                <a:solidFill>
                  <a:srgbClr val="FF0000"/>
                </a:solidFill>
              </a:rPr>
              <a:t>TRANSACTIONAL LISTENING:</a:t>
            </a:r>
            <a:r>
              <a:rPr lang="en-GB" b="1" dirty="0" smtClean="0"/>
              <a:t> </a:t>
            </a:r>
            <a:r>
              <a:rPr lang="en-GB" dirty="0" smtClean="0"/>
              <a:t>This type of listening is associated with accessing information through the spoken word, through listening to broadcast news, announcements, lectures, etc.</a:t>
            </a:r>
          </a:p>
          <a:p>
            <a:r>
              <a:rPr lang="en-GB" b="1" dirty="0" smtClean="0">
                <a:solidFill>
                  <a:srgbClr val="FF0000"/>
                </a:solidFill>
              </a:rPr>
              <a:t>INTERACTIVE LISTENING: </a:t>
            </a:r>
            <a:r>
              <a:rPr lang="en-GB" dirty="0" smtClean="0"/>
              <a:t>This type involves dialogue, listening to another person speaking in order to decide if and how we will react to it.</a:t>
            </a:r>
          </a:p>
          <a:p>
            <a:r>
              <a:rPr lang="en-GB" b="1" dirty="0" smtClean="0">
                <a:solidFill>
                  <a:srgbClr val="FF0000"/>
                </a:solidFill>
              </a:rPr>
              <a:t>CRITICAL LISTENING: </a:t>
            </a:r>
            <a:r>
              <a:rPr lang="en-GB" dirty="0" smtClean="0"/>
              <a:t>This involves evaluating the message, in terms of its reasoning, use of evidence, or the truth in the light of our own experience.</a:t>
            </a:r>
            <a:endParaRPr lang="en-GB"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B050"/>
                </a:solidFill>
              </a:rPr>
              <a:t>TYPES OF LISTENING (CONT’D)</a:t>
            </a:r>
            <a:endParaRPr lang="en-GB" dirty="0">
              <a:solidFill>
                <a:srgbClr val="00B050"/>
              </a:solidFill>
            </a:endParaRPr>
          </a:p>
        </p:txBody>
      </p:sp>
      <p:sp>
        <p:nvSpPr>
          <p:cNvPr id="3" name="Content Placeholder 2"/>
          <p:cNvSpPr>
            <a:spLocks noGrp="1"/>
          </p:cNvSpPr>
          <p:nvPr>
            <p:ph idx="1"/>
          </p:nvPr>
        </p:nvSpPr>
        <p:spPr/>
        <p:txBody>
          <a:bodyPr/>
          <a:lstStyle/>
          <a:p>
            <a:r>
              <a:rPr lang="en-GB" b="1" dirty="0" smtClean="0">
                <a:solidFill>
                  <a:srgbClr val="FF0000"/>
                </a:solidFill>
              </a:rPr>
              <a:t>APPRECIATIVE LISTENING:</a:t>
            </a:r>
            <a:r>
              <a:rPr lang="en-GB" dirty="0" smtClean="0"/>
              <a:t> This type involves a concentrated focus upon speech, song or music as we form a response based on our appreciation of it.</a:t>
            </a:r>
            <a:endParaRPr lang="en-GB"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24744"/>
          </a:xfrm>
        </p:spPr>
        <p:txBody>
          <a:bodyPr/>
          <a:lstStyle/>
          <a:p>
            <a:r>
              <a:rPr lang="en-GB" b="1" dirty="0" smtClean="0">
                <a:solidFill>
                  <a:srgbClr val="00B050"/>
                </a:solidFill>
              </a:rPr>
              <a:t>STAGES OF LISTENING</a:t>
            </a:r>
            <a:endParaRPr lang="en-GB" b="1" dirty="0">
              <a:solidFill>
                <a:srgbClr val="00B050"/>
              </a:solidFill>
            </a:endParaRPr>
          </a:p>
        </p:txBody>
      </p:sp>
      <p:sp>
        <p:nvSpPr>
          <p:cNvPr id="3" name="Content Placeholder 2"/>
          <p:cNvSpPr>
            <a:spLocks noGrp="1"/>
          </p:cNvSpPr>
          <p:nvPr>
            <p:ph idx="1"/>
          </p:nvPr>
        </p:nvSpPr>
        <p:spPr>
          <a:xfrm>
            <a:off x="457200" y="980728"/>
            <a:ext cx="8229600" cy="5877272"/>
          </a:xfrm>
        </p:spPr>
        <p:txBody>
          <a:bodyPr>
            <a:normAutofit/>
          </a:bodyPr>
          <a:lstStyle/>
          <a:p>
            <a:r>
              <a:rPr lang="en-GB" b="1" dirty="0" smtClean="0">
                <a:solidFill>
                  <a:srgbClr val="C00000"/>
                </a:solidFill>
              </a:rPr>
              <a:t>Attention: </a:t>
            </a:r>
            <a:r>
              <a:rPr lang="en-GB" dirty="0" smtClean="0"/>
              <a:t>the focused perception of both visual and verbal stimuli</a:t>
            </a:r>
            <a:endParaRPr lang="en-GB" dirty="0" smtClean="0">
              <a:solidFill>
                <a:srgbClr val="C00000"/>
              </a:solidFill>
            </a:endParaRPr>
          </a:p>
          <a:p>
            <a:r>
              <a:rPr lang="en-GB" b="1" dirty="0" smtClean="0">
                <a:solidFill>
                  <a:srgbClr val="C00000"/>
                </a:solidFill>
              </a:rPr>
              <a:t>Hearing:</a:t>
            </a:r>
            <a:r>
              <a:rPr lang="en-GB" dirty="0" smtClean="0"/>
              <a:t> the physiological act of ‘opening the gates of your ears’</a:t>
            </a:r>
            <a:endParaRPr lang="en-GB" b="1" dirty="0" smtClean="0">
              <a:solidFill>
                <a:srgbClr val="C00000"/>
              </a:solidFill>
            </a:endParaRPr>
          </a:p>
          <a:p>
            <a:r>
              <a:rPr lang="en-GB" b="1" dirty="0" smtClean="0">
                <a:solidFill>
                  <a:srgbClr val="C00000"/>
                </a:solidFill>
              </a:rPr>
              <a:t>Understanding: </a:t>
            </a:r>
            <a:r>
              <a:rPr lang="en-GB" dirty="0" smtClean="0"/>
              <a:t>assigning meaning to the messages received</a:t>
            </a:r>
            <a:endParaRPr lang="en-GB" b="1" dirty="0" smtClean="0">
              <a:solidFill>
                <a:srgbClr val="C00000"/>
              </a:solidFill>
            </a:endParaRPr>
          </a:p>
          <a:p>
            <a:r>
              <a:rPr lang="en-GB" b="1" dirty="0" smtClean="0">
                <a:solidFill>
                  <a:srgbClr val="C00000"/>
                </a:solidFill>
              </a:rPr>
              <a:t>Remembering:</a:t>
            </a:r>
            <a:r>
              <a:rPr lang="en-GB" dirty="0" smtClean="0"/>
              <a:t> the storing of meaningful information</a:t>
            </a:r>
            <a:endParaRPr lang="en-GB" b="1" dirty="0" smtClean="0">
              <a:solidFill>
                <a:srgbClr val="C00000"/>
              </a:solidFill>
            </a:endParaRPr>
          </a:p>
          <a:p>
            <a:r>
              <a:rPr lang="en-GB" b="1" dirty="0" smtClean="0">
                <a:solidFill>
                  <a:srgbClr val="C00000"/>
                </a:solidFill>
              </a:rPr>
              <a:t>Responding:</a:t>
            </a:r>
            <a:r>
              <a:rPr lang="en-GB" dirty="0" smtClean="0"/>
              <a:t> demonstration of level of comprehension and interest in what the speaker is saying</a:t>
            </a:r>
            <a:endParaRPr lang="en-GB" b="1" dirty="0">
              <a:solidFill>
                <a:srgbClr val="C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4704"/>
          </a:xfrm>
        </p:spPr>
        <p:txBody>
          <a:bodyPr/>
          <a:lstStyle/>
          <a:p>
            <a:r>
              <a:rPr lang="en-GB" b="1" dirty="0" smtClean="0">
                <a:solidFill>
                  <a:srgbClr val="00B050"/>
                </a:solidFill>
              </a:rPr>
              <a:t>IMPEDIMENTS TO LISTENING</a:t>
            </a:r>
            <a:endParaRPr lang="en-GB" b="1" dirty="0">
              <a:solidFill>
                <a:srgbClr val="00B050"/>
              </a:solidFill>
            </a:endParaRPr>
          </a:p>
        </p:txBody>
      </p:sp>
      <p:sp>
        <p:nvSpPr>
          <p:cNvPr id="3" name="Content Placeholder 2"/>
          <p:cNvSpPr>
            <a:spLocks noGrp="1"/>
          </p:cNvSpPr>
          <p:nvPr>
            <p:ph idx="1"/>
          </p:nvPr>
        </p:nvSpPr>
        <p:spPr>
          <a:xfrm>
            <a:off x="457200" y="620688"/>
            <a:ext cx="8229600" cy="6237312"/>
          </a:xfrm>
        </p:spPr>
        <p:txBody>
          <a:bodyPr>
            <a:normAutofit fontScale="92500" lnSpcReduction="10000"/>
          </a:bodyPr>
          <a:lstStyle/>
          <a:p>
            <a:pPr>
              <a:buNone/>
            </a:pPr>
            <a:r>
              <a:rPr lang="en-GB" dirty="0" smtClean="0"/>
              <a:t>Listening is a key interpersonal skill and a prerequisite to other communication skills.  There are many things that get in the way of listening.  These things are called </a:t>
            </a:r>
            <a:r>
              <a:rPr lang="en-GB" b="1" i="1" dirty="0" smtClean="0"/>
              <a:t>barriers to effective listening</a:t>
            </a:r>
            <a:r>
              <a:rPr lang="en-GB" dirty="0" smtClean="0"/>
              <a:t> and they include:</a:t>
            </a:r>
          </a:p>
          <a:p>
            <a:r>
              <a:rPr lang="en-GB" dirty="0" smtClean="0"/>
              <a:t>Trying to listen to more than one conversation at a time</a:t>
            </a:r>
          </a:p>
          <a:p>
            <a:r>
              <a:rPr lang="en-GB" dirty="0" smtClean="0"/>
              <a:t>When you find the communicator either attractive or unattractive (thereby paying more attention to your feeling about the communicator)</a:t>
            </a:r>
          </a:p>
          <a:p>
            <a:r>
              <a:rPr lang="en-GB" dirty="0" smtClean="0"/>
              <a:t>Lack of interest (When you are not interested) in the topic/issue under discussion.</a:t>
            </a:r>
          </a:p>
          <a:p>
            <a:r>
              <a:rPr lang="en-GB" dirty="0" smtClean="0"/>
              <a:t>Lack of focus (and being easily distracted)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48680"/>
          </a:xfrm>
        </p:spPr>
        <p:txBody>
          <a:bodyPr>
            <a:normAutofit fontScale="90000"/>
          </a:bodyPr>
          <a:lstStyle/>
          <a:p>
            <a:r>
              <a:rPr lang="en-GB" dirty="0" smtClean="0">
                <a:solidFill>
                  <a:srgbClr val="00B050"/>
                </a:solidFill>
              </a:rPr>
              <a:t>IMPEDIMENTS TO LISTENING (CONT’D)</a:t>
            </a:r>
            <a:endParaRPr lang="en-GB" dirty="0">
              <a:solidFill>
                <a:srgbClr val="00B050"/>
              </a:solidFill>
            </a:endParaRPr>
          </a:p>
        </p:txBody>
      </p:sp>
      <p:sp>
        <p:nvSpPr>
          <p:cNvPr id="3" name="Content Placeholder 2"/>
          <p:cNvSpPr>
            <a:spLocks noGrp="1"/>
          </p:cNvSpPr>
          <p:nvPr>
            <p:ph idx="1"/>
          </p:nvPr>
        </p:nvSpPr>
        <p:spPr>
          <a:xfrm>
            <a:off x="457200" y="548680"/>
            <a:ext cx="8229600" cy="6309320"/>
          </a:xfrm>
        </p:spPr>
        <p:txBody>
          <a:bodyPr>
            <a:normAutofit fontScale="92500" lnSpcReduction="20000"/>
          </a:bodyPr>
          <a:lstStyle/>
          <a:p>
            <a:r>
              <a:rPr lang="en-GB" dirty="0" smtClean="0"/>
              <a:t>Feeling unwell or tired, hungry, thirsty or a need to use the toilet.</a:t>
            </a:r>
          </a:p>
          <a:p>
            <a:r>
              <a:rPr lang="en-GB" dirty="0" smtClean="0"/>
              <a:t>Identifying rather than empathising (when you understand what you hear but do not put yourself in the shoes of the speaker)</a:t>
            </a:r>
          </a:p>
          <a:p>
            <a:r>
              <a:rPr lang="en-GB" dirty="0" smtClean="0"/>
              <a:t>Sympathising rather than empathising (you sympathise when you feel sorry for the experiences of another; to empathise, you put yourself in the position of the other person)</a:t>
            </a:r>
          </a:p>
          <a:p>
            <a:r>
              <a:rPr lang="en-GB" dirty="0" smtClean="0"/>
              <a:t>When you are prejudiced or biased by race, gender, age, religion, accent and/or past experiences</a:t>
            </a:r>
          </a:p>
          <a:p>
            <a:r>
              <a:rPr lang="en-GB" dirty="0" smtClean="0"/>
              <a:t>When you have already preconceived ideas or bias. (Be open-minded; try to understand. You must not necessarily agree with everything)</a:t>
            </a:r>
          </a:p>
          <a:p>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rmAutofit fontScale="90000"/>
          </a:bodyPr>
          <a:lstStyle/>
          <a:p>
            <a:r>
              <a:rPr lang="en-GB" dirty="0" smtClean="0">
                <a:solidFill>
                  <a:srgbClr val="00B050"/>
                </a:solidFill>
              </a:rPr>
              <a:t>IMPEDIMENTS TO LISTENING (CONT’D)</a:t>
            </a:r>
            <a:endParaRPr lang="en-GB" dirty="0">
              <a:solidFill>
                <a:srgbClr val="00B050"/>
              </a:solidFill>
            </a:endParaRPr>
          </a:p>
        </p:txBody>
      </p:sp>
      <p:sp>
        <p:nvSpPr>
          <p:cNvPr id="3" name="Content Placeholder 2"/>
          <p:cNvSpPr>
            <a:spLocks noGrp="1"/>
          </p:cNvSpPr>
          <p:nvPr>
            <p:ph idx="1"/>
          </p:nvPr>
        </p:nvSpPr>
        <p:spPr>
          <a:xfrm>
            <a:off x="457200" y="692696"/>
            <a:ext cx="8229600" cy="6165304"/>
          </a:xfrm>
        </p:spPr>
        <p:txBody>
          <a:bodyPr>
            <a:normAutofit lnSpcReduction="10000"/>
          </a:bodyPr>
          <a:lstStyle/>
          <a:p>
            <a:r>
              <a:rPr lang="en-GB" dirty="0" smtClean="0"/>
              <a:t>Previous experiences</a:t>
            </a:r>
          </a:p>
          <a:p>
            <a:r>
              <a:rPr lang="en-GB" dirty="0" smtClean="0"/>
              <a:t>Preoccupation (having a lot on your mind)</a:t>
            </a:r>
          </a:p>
          <a:p>
            <a:r>
              <a:rPr lang="en-GB" dirty="0" smtClean="0"/>
              <a:t>Having a closed mind (We all have ideals and values we believe to be correct, hence posing difficulty in listening to the views of others which contradict our own opinions.</a:t>
            </a:r>
          </a:p>
          <a:p>
            <a:pPr>
              <a:buNone/>
            </a:pPr>
            <a:r>
              <a:rPr lang="en-GB" dirty="0" smtClean="0"/>
              <a:t>Hence, the key effective listening and interpersonal skills more generally is the ability to have a truly open mind to understand why others think about things differently to you and use this information to gain a better understanding of the speaker.</a:t>
            </a:r>
          </a:p>
          <a:p>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08720"/>
          </a:xfrm>
        </p:spPr>
        <p:txBody>
          <a:bodyPr/>
          <a:lstStyle/>
          <a:p>
            <a:r>
              <a:rPr lang="en-GB" b="1" dirty="0" smtClean="0">
                <a:solidFill>
                  <a:srgbClr val="00B050"/>
                </a:solidFill>
              </a:rPr>
              <a:t>REASONS FOR POOR LISTENING</a:t>
            </a:r>
            <a:endParaRPr lang="en-GB" b="1" dirty="0">
              <a:solidFill>
                <a:srgbClr val="00B050"/>
              </a:solidFill>
            </a:endParaRPr>
          </a:p>
        </p:txBody>
      </p:sp>
      <p:sp>
        <p:nvSpPr>
          <p:cNvPr id="3" name="Content Placeholder 2"/>
          <p:cNvSpPr>
            <a:spLocks noGrp="1"/>
          </p:cNvSpPr>
          <p:nvPr>
            <p:ph idx="1"/>
          </p:nvPr>
        </p:nvSpPr>
        <p:spPr>
          <a:xfrm>
            <a:off x="457200" y="764704"/>
            <a:ext cx="8229600" cy="6093296"/>
          </a:xfrm>
        </p:spPr>
        <p:txBody>
          <a:bodyPr/>
          <a:lstStyle/>
          <a:p>
            <a:r>
              <a:rPr lang="en-GB" b="1" dirty="0" smtClean="0"/>
              <a:t>Sudden changes in topic</a:t>
            </a:r>
          </a:p>
          <a:p>
            <a:r>
              <a:rPr lang="en-GB" b="1" dirty="0" smtClean="0"/>
              <a:t>Selective listening</a:t>
            </a:r>
          </a:p>
          <a:p>
            <a:r>
              <a:rPr lang="en-GB" b="1" dirty="0" smtClean="0"/>
              <a:t>Daydreaming</a:t>
            </a:r>
          </a:p>
          <a:p>
            <a:r>
              <a:rPr lang="en-GB" b="1" dirty="0" smtClean="0"/>
              <a:t>Low concentration</a:t>
            </a:r>
          </a:p>
          <a:p>
            <a:r>
              <a:rPr lang="en-GB" b="1" dirty="0" smtClean="0"/>
              <a:t>Lack of prioritization</a:t>
            </a:r>
          </a:p>
          <a:p>
            <a:r>
              <a:rPr lang="en-GB" b="1" dirty="0" smtClean="0"/>
              <a:t>Poor judgement</a:t>
            </a:r>
          </a:p>
          <a:p>
            <a:r>
              <a:rPr lang="en-GB" b="1" dirty="0" smtClean="0"/>
              <a:t>Focusing on style, not substance</a:t>
            </a:r>
            <a:endParaRPr lang="en-GB"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80728"/>
          </a:xfrm>
        </p:spPr>
        <p:txBody>
          <a:bodyPr>
            <a:normAutofit fontScale="90000"/>
          </a:bodyPr>
          <a:lstStyle/>
          <a:p>
            <a:r>
              <a:rPr lang="en-GB" b="1" dirty="0" smtClean="0">
                <a:solidFill>
                  <a:srgbClr val="00B050"/>
                </a:solidFill>
              </a:rPr>
              <a:t>STRATEGIES FOR EFFECTIVE LISTENING</a:t>
            </a:r>
            <a:endParaRPr lang="en-GB" b="1" dirty="0">
              <a:solidFill>
                <a:srgbClr val="00B050"/>
              </a:solidFill>
            </a:endParaRPr>
          </a:p>
        </p:txBody>
      </p:sp>
      <p:sp>
        <p:nvSpPr>
          <p:cNvPr id="3" name="Content Placeholder 2"/>
          <p:cNvSpPr>
            <a:spLocks noGrp="1"/>
          </p:cNvSpPr>
          <p:nvPr>
            <p:ph idx="1"/>
          </p:nvPr>
        </p:nvSpPr>
        <p:spPr>
          <a:xfrm>
            <a:off x="457200" y="764704"/>
            <a:ext cx="8229600" cy="6093296"/>
          </a:xfrm>
        </p:spPr>
        <p:txBody>
          <a:bodyPr/>
          <a:lstStyle/>
          <a:p>
            <a:r>
              <a:rPr lang="en-GB" dirty="0" smtClean="0">
                <a:solidFill>
                  <a:srgbClr val="FF0000"/>
                </a:solidFill>
              </a:rPr>
              <a:t>STOP:</a:t>
            </a:r>
            <a:r>
              <a:rPr lang="en-GB" dirty="0" smtClean="0"/>
              <a:t> focus on the other person, their thoughts and feelings. Consciously focus on quieting your own internal commentary and step away from your own concerns to think about those of the speaker. Give full attention to the speaker.</a:t>
            </a:r>
          </a:p>
          <a:p>
            <a:r>
              <a:rPr lang="en-GB" dirty="0" smtClean="0">
                <a:solidFill>
                  <a:srgbClr val="FF0000"/>
                </a:solidFill>
              </a:rPr>
              <a:t>LOOK:</a:t>
            </a:r>
            <a:r>
              <a:rPr lang="en-GB" dirty="0" smtClean="0"/>
              <a:t> Pay attention to non-verbal messages without letting yourself be distracted. Notice body language and non-verbal cues to allow for a richer understanding of the speaker’s point. However, avoid getting distracted from the verbal message.</a:t>
            </a:r>
            <a:endParaRPr lang="en-GB"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24744"/>
          </a:xfrm>
        </p:spPr>
        <p:txBody>
          <a:bodyPr>
            <a:normAutofit fontScale="90000"/>
          </a:bodyPr>
          <a:lstStyle/>
          <a:p>
            <a:r>
              <a:rPr lang="en-GB" dirty="0" smtClean="0">
                <a:solidFill>
                  <a:srgbClr val="00B050"/>
                </a:solidFill>
              </a:rPr>
              <a:t>STRATEGIES FOR EFFECTIVE LISTENING (CONT’D)</a:t>
            </a:r>
            <a:endParaRPr lang="en-GB" dirty="0">
              <a:solidFill>
                <a:srgbClr val="00B050"/>
              </a:solidFill>
            </a:endParaRPr>
          </a:p>
        </p:txBody>
      </p:sp>
      <p:sp>
        <p:nvSpPr>
          <p:cNvPr id="3" name="Content Placeholder 2"/>
          <p:cNvSpPr>
            <a:spLocks noGrp="1"/>
          </p:cNvSpPr>
          <p:nvPr>
            <p:ph idx="1"/>
          </p:nvPr>
        </p:nvSpPr>
        <p:spPr>
          <a:xfrm>
            <a:off x="457200" y="1196752"/>
            <a:ext cx="8229600" cy="5661248"/>
          </a:xfrm>
        </p:spPr>
        <p:txBody>
          <a:bodyPr>
            <a:normAutofit fontScale="92500" lnSpcReduction="10000"/>
          </a:bodyPr>
          <a:lstStyle/>
          <a:p>
            <a:r>
              <a:rPr lang="en-GB" dirty="0" smtClean="0">
                <a:solidFill>
                  <a:srgbClr val="FF0000"/>
                </a:solidFill>
              </a:rPr>
              <a:t>LISTEN:</a:t>
            </a:r>
            <a:r>
              <a:rPr lang="en-GB" dirty="0" smtClean="0"/>
              <a:t> Listen for the essence of the speaker’s thoughts: details, major ideas and their meanings. Seek an overall understanding of what the speaker is trying to communicate, rather than reacting to the individual words or terms that they use to express themselves.</a:t>
            </a:r>
          </a:p>
          <a:p>
            <a:r>
              <a:rPr lang="en-GB" dirty="0" smtClean="0">
                <a:solidFill>
                  <a:srgbClr val="FF0000"/>
                </a:solidFill>
              </a:rPr>
              <a:t>Be empathic:</a:t>
            </a:r>
            <a:r>
              <a:rPr lang="en-GB" dirty="0" smtClean="0"/>
              <a:t> Imagine how you would feel in their circumstances. Be empathic to the feeling of the speaker while maintaining a calm centre within yourself</a:t>
            </a:r>
          </a:p>
          <a:p>
            <a:r>
              <a:rPr lang="en-GB" dirty="0" smtClean="0">
                <a:solidFill>
                  <a:srgbClr val="FF0000"/>
                </a:solidFill>
              </a:rPr>
              <a:t>Ask questions:</a:t>
            </a:r>
            <a:r>
              <a:rPr lang="en-GB" dirty="0" smtClean="0"/>
              <a:t> Use questions to clarify your understanding, as well as to demonstrate interest in what is being said.</a:t>
            </a:r>
            <a:endParaRPr lang="en-GB"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908720"/>
          </a:xfrm>
        </p:spPr>
        <p:txBody>
          <a:bodyPr/>
          <a:lstStyle/>
          <a:p>
            <a:r>
              <a:rPr lang="en-GB" b="1" dirty="0" smtClean="0">
                <a:solidFill>
                  <a:srgbClr val="00B050"/>
                </a:solidFill>
              </a:rPr>
              <a:t>KEYS TO EFFECTIVE LISTENING</a:t>
            </a:r>
            <a:endParaRPr lang="en-GB" b="1" dirty="0">
              <a:solidFill>
                <a:srgbClr val="00B050"/>
              </a:solidFill>
            </a:endParaRPr>
          </a:p>
        </p:txBody>
      </p:sp>
      <p:sp>
        <p:nvSpPr>
          <p:cNvPr id="5" name="Content Placeholder 4"/>
          <p:cNvSpPr>
            <a:spLocks noGrp="1"/>
          </p:cNvSpPr>
          <p:nvPr>
            <p:ph sz="half" idx="1"/>
          </p:nvPr>
        </p:nvSpPr>
        <p:spPr>
          <a:xfrm>
            <a:off x="457200" y="908720"/>
            <a:ext cx="4038600" cy="5949280"/>
          </a:xfrm>
        </p:spPr>
        <p:txBody>
          <a:bodyPr>
            <a:normAutofit/>
          </a:bodyPr>
          <a:lstStyle/>
          <a:p>
            <a:r>
              <a:rPr lang="en-GB" sz="3600" dirty="0" smtClean="0">
                <a:solidFill>
                  <a:srgbClr val="002060"/>
                </a:solidFill>
              </a:rPr>
              <a:t>Find areas of interest</a:t>
            </a:r>
          </a:p>
          <a:p>
            <a:r>
              <a:rPr lang="en-GB" sz="3600" dirty="0" smtClean="0">
                <a:solidFill>
                  <a:srgbClr val="002060"/>
                </a:solidFill>
              </a:rPr>
              <a:t>Judge the content, not delivery</a:t>
            </a:r>
          </a:p>
          <a:p>
            <a:r>
              <a:rPr lang="en-GB" sz="3600" dirty="0" smtClean="0">
                <a:solidFill>
                  <a:srgbClr val="002060"/>
                </a:solidFill>
              </a:rPr>
              <a:t>Hold your fire</a:t>
            </a:r>
          </a:p>
          <a:p>
            <a:r>
              <a:rPr lang="en-GB" sz="3600" dirty="0" smtClean="0">
                <a:solidFill>
                  <a:srgbClr val="002060"/>
                </a:solidFill>
              </a:rPr>
              <a:t>Listen for ideas</a:t>
            </a:r>
          </a:p>
          <a:p>
            <a:r>
              <a:rPr lang="en-GB" sz="3600" dirty="0" smtClean="0">
                <a:solidFill>
                  <a:srgbClr val="002060"/>
                </a:solidFill>
              </a:rPr>
              <a:t>Be flexible</a:t>
            </a:r>
            <a:endParaRPr lang="en-GB" sz="3600" dirty="0">
              <a:solidFill>
                <a:srgbClr val="002060"/>
              </a:solidFill>
            </a:endParaRPr>
          </a:p>
        </p:txBody>
      </p:sp>
      <p:sp>
        <p:nvSpPr>
          <p:cNvPr id="6" name="Content Placeholder 5"/>
          <p:cNvSpPr>
            <a:spLocks noGrp="1"/>
          </p:cNvSpPr>
          <p:nvPr>
            <p:ph sz="half" idx="2"/>
          </p:nvPr>
        </p:nvSpPr>
        <p:spPr>
          <a:xfrm>
            <a:off x="4648200" y="908720"/>
            <a:ext cx="4038600" cy="5949280"/>
          </a:xfrm>
        </p:spPr>
        <p:txBody>
          <a:bodyPr>
            <a:noAutofit/>
          </a:bodyPr>
          <a:lstStyle/>
          <a:p>
            <a:r>
              <a:rPr lang="en-GB" sz="3400" dirty="0" smtClean="0">
                <a:solidFill>
                  <a:srgbClr val="002060"/>
                </a:solidFill>
              </a:rPr>
              <a:t>Work at listening</a:t>
            </a:r>
          </a:p>
          <a:p>
            <a:r>
              <a:rPr lang="en-GB" sz="3400" dirty="0" smtClean="0">
                <a:solidFill>
                  <a:srgbClr val="002060"/>
                </a:solidFill>
              </a:rPr>
              <a:t>Resist distractions</a:t>
            </a:r>
          </a:p>
          <a:p>
            <a:r>
              <a:rPr lang="en-GB" sz="3400" dirty="0" smtClean="0">
                <a:solidFill>
                  <a:srgbClr val="002060"/>
                </a:solidFill>
              </a:rPr>
              <a:t>Exercise your mind</a:t>
            </a:r>
          </a:p>
          <a:p>
            <a:r>
              <a:rPr lang="en-GB" sz="3400" dirty="0" smtClean="0">
                <a:solidFill>
                  <a:srgbClr val="002060"/>
                </a:solidFill>
              </a:rPr>
              <a:t>Keep your mind open</a:t>
            </a:r>
          </a:p>
          <a:p>
            <a:r>
              <a:rPr lang="en-GB" sz="3400" dirty="0" smtClean="0">
                <a:solidFill>
                  <a:srgbClr val="002060"/>
                </a:solidFill>
              </a:rPr>
              <a:t>Anticipate. Summarize, weigh the evidence and look between the lines</a:t>
            </a:r>
            <a:endParaRPr lang="en-GB" sz="3400" dirty="0">
              <a:solidFill>
                <a:srgbClr val="00206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solidFill>
                  <a:srgbClr val="00B050"/>
                </a:solidFill>
              </a:rPr>
              <a:t>LISTENING AS A COMMUNICATION SKILL</a:t>
            </a:r>
            <a:endParaRPr lang="en-GB" b="1" dirty="0">
              <a:solidFill>
                <a:srgbClr val="00B050"/>
              </a:solidFill>
            </a:endParaRPr>
          </a:p>
        </p:txBody>
      </p:sp>
      <p:sp>
        <p:nvSpPr>
          <p:cNvPr id="3" name="Content Placeholder 2"/>
          <p:cNvSpPr>
            <a:spLocks noGrp="1"/>
          </p:cNvSpPr>
          <p:nvPr>
            <p:ph idx="1"/>
          </p:nvPr>
        </p:nvSpPr>
        <p:spPr/>
        <p:txBody>
          <a:bodyPr>
            <a:normAutofit fontScale="92500" lnSpcReduction="10000"/>
          </a:bodyPr>
          <a:lstStyle/>
          <a:p>
            <a:r>
              <a:rPr lang="en-GB" dirty="0" smtClean="0">
                <a:solidFill>
                  <a:srgbClr val="C00000"/>
                </a:solidFill>
              </a:rPr>
              <a:t>WHAT IS LISTENING?</a:t>
            </a:r>
          </a:p>
          <a:p>
            <a:r>
              <a:rPr lang="en-GB" dirty="0" smtClean="0">
                <a:solidFill>
                  <a:srgbClr val="C00000"/>
                </a:solidFill>
              </a:rPr>
              <a:t>CONTEXTS FOR LISTENING</a:t>
            </a:r>
          </a:p>
          <a:p>
            <a:r>
              <a:rPr lang="en-GB" dirty="0" smtClean="0">
                <a:solidFill>
                  <a:srgbClr val="C00000"/>
                </a:solidFill>
              </a:rPr>
              <a:t>PURPOSES FOR LISTENING</a:t>
            </a:r>
          </a:p>
          <a:p>
            <a:r>
              <a:rPr lang="en-GB" dirty="0" smtClean="0">
                <a:solidFill>
                  <a:srgbClr val="C00000"/>
                </a:solidFill>
              </a:rPr>
              <a:t>IMPEDIMENTS TO LISTENING</a:t>
            </a:r>
          </a:p>
          <a:p>
            <a:r>
              <a:rPr lang="en-GB" dirty="0" smtClean="0">
                <a:solidFill>
                  <a:srgbClr val="C00000"/>
                </a:solidFill>
              </a:rPr>
              <a:t>REASONS FOR POOR LISTENING</a:t>
            </a:r>
          </a:p>
          <a:p>
            <a:r>
              <a:rPr lang="en-GB" dirty="0" smtClean="0">
                <a:solidFill>
                  <a:srgbClr val="C00000"/>
                </a:solidFill>
              </a:rPr>
              <a:t>STRATEGIES FOR EFFICIENT LISTENING</a:t>
            </a:r>
          </a:p>
          <a:p>
            <a:r>
              <a:rPr lang="en-GB" dirty="0" smtClean="0">
                <a:solidFill>
                  <a:srgbClr val="C00000"/>
                </a:solidFill>
              </a:rPr>
              <a:t>ACQUISITION OF LISTENING SKILLS</a:t>
            </a:r>
          </a:p>
          <a:p>
            <a:r>
              <a:rPr lang="en-GB" dirty="0" smtClean="0">
                <a:solidFill>
                  <a:srgbClr val="C00000"/>
                </a:solidFill>
              </a:rPr>
              <a:t>UNDERSTANDING SPOKEN DISCOURSE: BOTTOM-UP PROCESSING AND TOP-DOWN PROCESSING</a:t>
            </a:r>
            <a:endParaRPr lang="en-GB" dirty="0">
              <a:solidFill>
                <a:srgbClr val="C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80728"/>
          </a:xfrm>
        </p:spPr>
        <p:txBody>
          <a:bodyPr/>
          <a:lstStyle/>
          <a:p>
            <a:r>
              <a:rPr lang="en-GB" b="1" dirty="0" smtClean="0">
                <a:solidFill>
                  <a:srgbClr val="00B050"/>
                </a:solidFill>
              </a:rPr>
              <a:t>ACQUISITION OF LISTENING SKILLS</a:t>
            </a:r>
            <a:endParaRPr lang="en-GB" b="1" dirty="0">
              <a:solidFill>
                <a:srgbClr val="00B050"/>
              </a:solidFill>
            </a:endParaRPr>
          </a:p>
        </p:txBody>
      </p:sp>
      <p:sp>
        <p:nvSpPr>
          <p:cNvPr id="3" name="Content Placeholder 2"/>
          <p:cNvSpPr>
            <a:spLocks noGrp="1"/>
          </p:cNvSpPr>
          <p:nvPr>
            <p:ph idx="1"/>
          </p:nvPr>
        </p:nvSpPr>
        <p:spPr>
          <a:xfrm>
            <a:off x="457200" y="908720"/>
            <a:ext cx="8229600" cy="5949280"/>
          </a:xfrm>
        </p:spPr>
        <p:txBody>
          <a:bodyPr/>
          <a:lstStyle/>
          <a:p>
            <a:r>
              <a:rPr lang="en-GB" dirty="0" smtClean="0"/>
              <a:t>Acquisition is the development of a new skill, practice, or way of doing things.</a:t>
            </a:r>
          </a:p>
          <a:p>
            <a:r>
              <a:rPr lang="en-GB" dirty="0" smtClean="0"/>
              <a:t>Listening is one of the 4 language skills. Psycholinguists maintain that it is the first language skill encountered by 2</a:t>
            </a:r>
            <a:r>
              <a:rPr lang="en-GB" baseline="30000" dirty="0" smtClean="0"/>
              <a:t>nd</a:t>
            </a:r>
            <a:r>
              <a:rPr lang="en-GB" dirty="0" smtClean="0"/>
              <a:t> language learners or children learning to use language; since one cannot speak what one has not heard.</a:t>
            </a:r>
          </a:p>
          <a:p>
            <a:r>
              <a:rPr lang="en-GB" dirty="0" smtClean="0"/>
              <a:t>We acquire language best by using it in communicative ways (Stephen </a:t>
            </a:r>
            <a:r>
              <a:rPr lang="en-GB" dirty="0" err="1" smtClean="0"/>
              <a:t>Krashen</a:t>
            </a:r>
            <a:r>
              <a:rPr lang="en-GB" smtClean="0"/>
              <a:t>).</a:t>
            </a:r>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19"/>
            <a:ext cx="8229600" cy="45719"/>
          </a:xfrm>
        </p:spPr>
        <p:txBody>
          <a:bodyPr>
            <a:normAutofit fontScale="90000"/>
          </a:bodyPr>
          <a:lstStyle/>
          <a:p>
            <a:endParaRPr lang="en-GB" dirty="0"/>
          </a:p>
        </p:txBody>
      </p:sp>
      <p:sp>
        <p:nvSpPr>
          <p:cNvPr id="3" name="Content Placeholder 2"/>
          <p:cNvSpPr>
            <a:spLocks noGrp="1"/>
          </p:cNvSpPr>
          <p:nvPr>
            <p:ph idx="1"/>
          </p:nvPr>
        </p:nvSpPr>
        <p:spPr>
          <a:xfrm>
            <a:off x="0" y="0"/>
            <a:ext cx="9144000" cy="6858000"/>
          </a:xfrm>
        </p:spPr>
        <p:txBody>
          <a:bodyPr>
            <a:normAutofit lnSpcReduction="10000"/>
          </a:bodyPr>
          <a:lstStyle/>
          <a:p>
            <a:r>
              <a:rPr lang="en-GB" b="1" dirty="0" smtClean="0">
                <a:latin typeface="Times New Roman" pitchFamily="18" charset="0"/>
                <a:cs typeface="Times New Roman" pitchFamily="18" charset="0"/>
              </a:rPr>
              <a:t>Set up activities:</a:t>
            </a:r>
            <a:r>
              <a:rPr lang="en-GB" dirty="0" smtClean="0">
                <a:latin typeface="Times New Roman" pitchFamily="18" charset="0"/>
                <a:cs typeface="Times New Roman" pitchFamily="18" charset="0"/>
              </a:rPr>
              <a:t>	In acquiring listening skills, activities in which the learners demonstrate that they understand what is being said should be put in place to develop listening skills.</a:t>
            </a:r>
          </a:p>
          <a:p>
            <a:r>
              <a:rPr lang="en-GB" b="1" dirty="0" smtClean="0">
                <a:latin typeface="Times New Roman" pitchFamily="18" charset="0"/>
                <a:cs typeface="Times New Roman" pitchFamily="18" charset="0"/>
              </a:rPr>
              <a:t>Participation:	</a:t>
            </a:r>
            <a:r>
              <a:rPr lang="en-GB" dirty="0" smtClean="0">
                <a:latin typeface="Times New Roman" pitchFamily="18" charset="0"/>
                <a:cs typeface="Times New Roman" pitchFamily="18" charset="0"/>
              </a:rPr>
              <a:t>in acquiring listening skills, inasmuch as silence is the key, students are encouraged to participate actively in the listening activities in class. This is the only way to confirm that they have understood. </a:t>
            </a:r>
            <a:r>
              <a:rPr lang="en-GB" b="1" dirty="0" smtClean="0">
                <a:latin typeface="Times New Roman" pitchFamily="18" charset="0"/>
                <a:cs typeface="Times New Roman" pitchFamily="18" charset="0"/>
              </a:rPr>
              <a:t>Participation</a:t>
            </a:r>
            <a:r>
              <a:rPr lang="en-GB" dirty="0" smtClean="0">
                <a:latin typeface="Times New Roman" pitchFamily="18" charset="0"/>
                <a:cs typeface="Times New Roman" pitchFamily="18" charset="0"/>
              </a:rPr>
              <a:t> can mean as little as a nod, or a headshake, for example, or the words ‘yes’ and ‘no’ in English or their native language.</a:t>
            </a:r>
          </a:p>
          <a:p>
            <a:r>
              <a:rPr lang="en-GB" b="1" dirty="0" smtClean="0">
                <a:latin typeface="Times New Roman" pitchFamily="18" charset="0"/>
                <a:cs typeface="Times New Roman" pitchFamily="18" charset="0"/>
              </a:rPr>
              <a:t>Presence of a speaker – artificial or natural speech.</a:t>
            </a:r>
            <a:endParaRPr lang="en-GB" b="1"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640960" cy="1143000"/>
          </a:xfrm>
        </p:spPr>
        <p:txBody>
          <a:bodyPr>
            <a:normAutofit fontScale="90000"/>
          </a:bodyPr>
          <a:lstStyle/>
          <a:p>
            <a:r>
              <a:rPr lang="en-GB" b="1" dirty="0" smtClean="0">
                <a:solidFill>
                  <a:srgbClr val="00B050"/>
                </a:solidFill>
              </a:rPr>
              <a:t>UNDERSTANDING SPOKEN DISCOURSE</a:t>
            </a:r>
            <a:endParaRPr lang="en-GB" b="1" dirty="0">
              <a:solidFill>
                <a:srgbClr val="00B050"/>
              </a:solidFill>
            </a:endParaRPr>
          </a:p>
        </p:txBody>
      </p:sp>
      <p:sp>
        <p:nvSpPr>
          <p:cNvPr id="3" name="Content Placeholder 2"/>
          <p:cNvSpPr>
            <a:spLocks noGrp="1"/>
          </p:cNvSpPr>
          <p:nvPr>
            <p:ph idx="1"/>
          </p:nvPr>
        </p:nvSpPr>
        <p:spPr>
          <a:xfrm>
            <a:off x="457200" y="2132856"/>
            <a:ext cx="8229600" cy="4464496"/>
          </a:xfrm>
        </p:spPr>
        <p:txBody>
          <a:bodyPr>
            <a:normAutofit/>
          </a:bodyPr>
          <a:lstStyle/>
          <a:p>
            <a:pPr algn="ctr">
              <a:buNone/>
            </a:pPr>
            <a:r>
              <a:rPr lang="en-GB" sz="4400" b="1" dirty="0" smtClean="0">
                <a:solidFill>
                  <a:srgbClr val="C00000"/>
                </a:solidFill>
              </a:rPr>
              <a:t>BOTTOM-UP PROCESSING</a:t>
            </a:r>
          </a:p>
          <a:p>
            <a:pPr algn="ctr">
              <a:buNone/>
            </a:pPr>
            <a:endParaRPr lang="en-GB" sz="4400" b="1" dirty="0" smtClean="0">
              <a:solidFill>
                <a:srgbClr val="C00000"/>
              </a:solidFill>
            </a:endParaRPr>
          </a:p>
          <a:p>
            <a:pPr algn="ctr">
              <a:buNone/>
            </a:pPr>
            <a:r>
              <a:rPr lang="en-GB" sz="4400" b="1" dirty="0" smtClean="0">
                <a:solidFill>
                  <a:srgbClr val="C00000"/>
                </a:solidFill>
              </a:rPr>
              <a:t>AND</a:t>
            </a:r>
          </a:p>
          <a:p>
            <a:pPr algn="ctr">
              <a:buNone/>
            </a:pPr>
            <a:endParaRPr lang="en-GB" sz="4400" b="1" dirty="0">
              <a:solidFill>
                <a:srgbClr val="C00000"/>
              </a:solidFill>
            </a:endParaRPr>
          </a:p>
          <a:p>
            <a:pPr algn="ctr">
              <a:buNone/>
            </a:pPr>
            <a:r>
              <a:rPr lang="en-GB" sz="4400" b="1" dirty="0" smtClean="0">
                <a:solidFill>
                  <a:srgbClr val="C00000"/>
                </a:solidFill>
              </a:rPr>
              <a:t>TOP-DOWN PROCESSING</a:t>
            </a:r>
            <a:endParaRPr lang="en-GB" sz="4400" b="1" dirty="0">
              <a:solidFill>
                <a:srgbClr val="C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19"/>
            <a:ext cx="8229600" cy="45719"/>
          </a:xfrm>
        </p:spPr>
        <p:txBody>
          <a:bodyPr>
            <a:normAutofit fontScale="90000"/>
          </a:bodyPr>
          <a:lstStyle/>
          <a:p>
            <a:endParaRPr lang="en-GB" dirty="0"/>
          </a:p>
        </p:txBody>
      </p:sp>
      <p:sp>
        <p:nvSpPr>
          <p:cNvPr id="7" name="Content Placeholder 6"/>
          <p:cNvSpPr>
            <a:spLocks noGrp="1"/>
          </p:cNvSpPr>
          <p:nvPr>
            <p:ph idx="1"/>
          </p:nvPr>
        </p:nvSpPr>
        <p:spPr>
          <a:xfrm>
            <a:off x="0" y="0"/>
            <a:ext cx="9144000" cy="6858000"/>
          </a:xfrm>
        </p:spPr>
        <p:txBody>
          <a:bodyPr/>
          <a:lstStyle/>
          <a:p>
            <a:r>
              <a:rPr lang="en-GB" b="1" dirty="0" smtClean="0"/>
              <a:t>Bottom-up</a:t>
            </a:r>
          </a:p>
          <a:p>
            <a:endParaRPr lang="en-GB" b="1" dirty="0" smtClean="0"/>
          </a:p>
          <a:p>
            <a:pPr lvl="7"/>
            <a:r>
              <a:rPr lang="en-GB" b="1" dirty="0" smtClean="0"/>
              <a:t>Phonetics                          Simple</a:t>
            </a:r>
          </a:p>
          <a:p>
            <a:pPr lvl="7"/>
            <a:r>
              <a:rPr lang="en-GB" b="1" dirty="0" smtClean="0"/>
              <a:t>Morphology</a:t>
            </a:r>
          </a:p>
          <a:p>
            <a:pPr lvl="7"/>
            <a:r>
              <a:rPr lang="en-GB" b="1" dirty="0" smtClean="0"/>
              <a:t>Syntax                                 Piece together</a:t>
            </a:r>
          </a:p>
          <a:p>
            <a:pPr lvl="7"/>
            <a:r>
              <a:rPr lang="en-GB" b="1" dirty="0" smtClean="0"/>
              <a:t>Semantics</a:t>
            </a:r>
          </a:p>
          <a:p>
            <a:pPr lvl="7"/>
            <a:r>
              <a:rPr lang="en-GB" b="1" dirty="0" smtClean="0"/>
              <a:t>Pragmatics</a:t>
            </a:r>
          </a:p>
          <a:p>
            <a:pPr lvl="7"/>
            <a:r>
              <a:rPr lang="en-GB" b="1" dirty="0" smtClean="0"/>
              <a:t>Linguistics                          Complex</a:t>
            </a:r>
          </a:p>
          <a:p>
            <a:r>
              <a:rPr lang="en-GB" b="1" dirty="0" smtClean="0"/>
              <a:t>Top down</a:t>
            </a:r>
            <a:endParaRPr lang="en-GB" b="1" dirty="0" smtClean="0"/>
          </a:p>
          <a:p>
            <a:pPr lvl="7"/>
            <a:r>
              <a:rPr lang="en-GB" b="1" dirty="0" smtClean="0"/>
              <a:t>Grammar		         Complex</a:t>
            </a:r>
            <a:endParaRPr lang="en-GB" b="1" dirty="0" smtClean="0"/>
          </a:p>
          <a:p>
            <a:pPr lvl="7"/>
            <a:r>
              <a:rPr lang="en-GB" b="1" dirty="0" smtClean="0"/>
              <a:t>Sentence </a:t>
            </a:r>
            <a:endParaRPr lang="en-GB" b="1" dirty="0" smtClean="0"/>
          </a:p>
          <a:p>
            <a:pPr lvl="7"/>
            <a:r>
              <a:rPr lang="en-GB" b="1" dirty="0" smtClean="0"/>
              <a:t>Clause                                 Breakdown</a:t>
            </a:r>
            <a:endParaRPr lang="en-GB" b="1" dirty="0" smtClean="0"/>
          </a:p>
          <a:p>
            <a:pPr lvl="7"/>
            <a:r>
              <a:rPr lang="en-GB" b="1" dirty="0" smtClean="0"/>
              <a:t>Phrase </a:t>
            </a:r>
            <a:endParaRPr lang="en-GB" b="1" dirty="0" smtClean="0"/>
          </a:p>
          <a:p>
            <a:pPr lvl="7"/>
            <a:r>
              <a:rPr lang="en-GB" b="1" dirty="0" smtClean="0"/>
              <a:t>Word </a:t>
            </a:r>
            <a:endParaRPr lang="en-GB" b="1" dirty="0" smtClean="0"/>
          </a:p>
          <a:p>
            <a:pPr lvl="7"/>
            <a:r>
              <a:rPr lang="en-GB" b="1" dirty="0" smtClean="0"/>
              <a:t>Sound                                  Simple</a:t>
            </a:r>
            <a:endParaRPr lang="en-GB" b="1" dirty="0" smtClean="0"/>
          </a:p>
          <a:p>
            <a:endParaRPr lang="en-GB" b="1" dirty="0" smtClean="0"/>
          </a:p>
          <a:p>
            <a:endParaRPr lang="en-GB" b="1" dirty="0" smtClean="0"/>
          </a:p>
          <a:p>
            <a:endParaRPr lang="en-GB" b="1" dirty="0" smtClean="0"/>
          </a:p>
          <a:p>
            <a:endParaRPr lang="en-GB" b="1" dirty="0" smtClean="0"/>
          </a:p>
          <a:p>
            <a:pPr lvl="7">
              <a:buNone/>
            </a:pPr>
            <a:endParaRPr lang="en-GB" b="1" dirty="0" smtClean="0"/>
          </a:p>
          <a:p>
            <a:pPr lvl="7">
              <a:buNone/>
            </a:pPr>
            <a:endParaRPr lang="en-GB" b="1" dirty="0" smtClean="0"/>
          </a:p>
        </p:txBody>
      </p:sp>
      <p:sp>
        <p:nvSpPr>
          <p:cNvPr id="8" name="Flowchart: Extract 7"/>
          <p:cNvSpPr/>
          <p:nvPr/>
        </p:nvSpPr>
        <p:spPr>
          <a:xfrm>
            <a:off x="971600" y="1268760"/>
            <a:ext cx="2304256" cy="2016224"/>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own Arrow 8"/>
          <p:cNvSpPr/>
          <p:nvPr/>
        </p:nvSpPr>
        <p:spPr>
          <a:xfrm flipH="1">
            <a:off x="5796136" y="1268760"/>
            <a:ext cx="144016" cy="18722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lowchart: Extract 9"/>
          <p:cNvSpPr/>
          <p:nvPr/>
        </p:nvSpPr>
        <p:spPr>
          <a:xfrm rot="10800000">
            <a:off x="971599" y="4005064"/>
            <a:ext cx="2304256" cy="2016224"/>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Down Arrow 10"/>
          <p:cNvSpPr/>
          <p:nvPr/>
        </p:nvSpPr>
        <p:spPr>
          <a:xfrm flipH="1">
            <a:off x="5796136" y="4077072"/>
            <a:ext cx="144016" cy="18722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80728"/>
          </a:xfrm>
        </p:spPr>
        <p:txBody>
          <a:bodyPr/>
          <a:lstStyle/>
          <a:p>
            <a:r>
              <a:rPr lang="en-GB" b="1" dirty="0" smtClean="0">
                <a:solidFill>
                  <a:srgbClr val="00B050"/>
                </a:solidFill>
              </a:rPr>
              <a:t>BOTTOM-UP PROCESSING</a:t>
            </a:r>
            <a:endParaRPr lang="en-GB" b="1" dirty="0">
              <a:solidFill>
                <a:srgbClr val="00B050"/>
              </a:solidFill>
            </a:endParaRPr>
          </a:p>
        </p:txBody>
      </p:sp>
      <p:sp>
        <p:nvSpPr>
          <p:cNvPr id="3" name="Content Placeholder 2"/>
          <p:cNvSpPr>
            <a:spLocks noGrp="1"/>
          </p:cNvSpPr>
          <p:nvPr>
            <p:ph idx="1"/>
          </p:nvPr>
        </p:nvSpPr>
        <p:spPr>
          <a:xfrm>
            <a:off x="179512" y="764704"/>
            <a:ext cx="8784976" cy="6093296"/>
          </a:xfrm>
        </p:spPr>
        <p:txBody>
          <a:bodyPr/>
          <a:lstStyle/>
          <a:p>
            <a:r>
              <a:rPr lang="en-GB" dirty="0" smtClean="0"/>
              <a:t>Bottom-up processing is like piecing together or assembling bits of information to make up a complex whole.</a:t>
            </a:r>
          </a:p>
          <a:p>
            <a:r>
              <a:rPr lang="en-GB" dirty="0" smtClean="0"/>
              <a:t>Bottom-up processing is the process of the senses providing information about the environment up to the brain.</a:t>
            </a:r>
          </a:p>
          <a:p>
            <a:r>
              <a:rPr lang="en-GB" dirty="0" smtClean="0"/>
              <a:t>In bottom-up processing approach, perception starts at the sensory input, the stimulus.</a:t>
            </a:r>
          </a:p>
          <a:p>
            <a:r>
              <a:rPr lang="en-GB" b="1" dirty="0" smtClean="0"/>
              <a:t>EXAMPLE	-	INITIAL FIRE ENCOUNTER</a:t>
            </a:r>
            <a:endParaRPr lang="en-GB"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6712"/>
          </a:xfrm>
        </p:spPr>
        <p:txBody>
          <a:bodyPr/>
          <a:lstStyle/>
          <a:p>
            <a:r>
              <a:rPr lang="en-GB" b="1" dirty="0" smtClean="0">
                <a:solidFill>
                  <a:srgbClr val="00B050"/>
                </a:solidFill>
              </a:rPr>
              <a:t>TOP-DOWN PROCESSING</a:t>
            </a:r>
            <a:endParaRPr lang="en-GB" b="1" dirty="0">
              <a:solidFill>
                <a:srgbClr val="00B050"/>
              </a:solidFill>
            </a:endParaRPr>
          </a:p>
        </p:txBody>
      </p:sp>
      <p:sp>
        <p:nvSpPr>
          <p:cNvPr id="3" name="Content Placeholder 2"/>
          <p:cNvSpPr>
            <a:spLocks noGrp="1"/>
          </p:cNvSpPr>
          <p:nvPr>
            <p:ph idx="1"/>
          </p:nvPr>
        </p:nvSpPr>
        <p:spPr>
          <a:xfrm>
            <a:off x="179512" y="764704"/>
            <a:ext cx="8964488" cy="6093296"/>
          </a:xfrm>
        </p:spPr>
        <p:txBody>
          <a:bodyPr>
            <a:normAutofit lnSpcReduction="10000"/>
          </a:bodyPr>
          <a:lstStyle/>
          <a:p>
            <a:r>
              <a:rPr lang="en-GB" dirty="0" smtClean="0"/>
              <a:t>Top down processing refers to how our brains make use of information that has already been brought into the brain by one or more of the sensory systems.</a:t>
            </a:r>
          </a:p>
          <a:p>
            <a:r>
              <a:rPr lang="en-GB" dirty="0" smtClean="0"/>
              <a:t>Top down processing is a cognitive process that initiates with our thoughts, which flow down to lower level functions, such as the senses.</a:t>
            </a:r>
          </a:p>
          <a:p>
            <a:r>
              <a:rPr lang="en-GB" dirty="0" smtClean="0"/>
              <a:t>Top down processing is the development of pattern recognition through the use of contextual information.</a:t>
            </a:r>
          </a:p>
          <a:p>
            <a:r>
              <a:rPr lang="en-GB" dirty="0" smtClean="0"/>
              <a:t>We form our perceptions starting with a larger object, concept, or idea before working out way toward more detailed information.</a:t>
            </a:r>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6712"/>
          </a:xfrm>
        </p:spPr>
        <p:txBody>
          <a:bodyPr>
            <a:normAutofit fontScale="90000"/>
          </a:bodyPr>
          <a:lstStyle/>
          <a:p>
            <a:r>
              <a:rPr lang="en-GB" b="1" dirty="0" smtClean="0">
                <a:solidFill>
                  <a:srgbClr val="00B050"/>
                </a:solidFill>
              </a:rPr>
              <a:t>TOP-DOWN </a:t>
            </a:r>
            <a:r>
              <a:rPr lang="en-GB" b="1" dirty="0" smtClean="0">
                <a:solidFill>
                  <a:srgbClr val="00B050"/>
                </a:solidFill>
              </a:rPr>
              <a:t>PROCESSING (CONT’D)</a:t>
            </a:r>
            <a:endParaRPr lang="en-GB" dirty="0"/>
          </a:p>
        </p:txBody>
      </p:sp>
      <p:sp>
        <p:nvSpPr>
          <p:cNvPr id="3" name="Content Placeholder 2"/>
          <p:cNvSpPr>
            <a:spLocks noGrp="1"/>
          </p:cNvSpPr>
          <p:nvPr>
            <p:ph idx="1"/>
          </p:nvPr>
        </p:nvSpPr>
        <p:spPr>
          <a:xfrm>
            <a:off x="0" y="692696"/>
            <a:ext cx="9144000" cy="6165304"/>
          </a:xfrm>
        </p:spPr>
        <p:txBody>
          <a:bodyPr>
            <a:normAutofit fontScale="92500" lnSpcReduction="10000"/>
          </a:bodyPr>
          <a:lstStyle/>
          <a:p>
            <a:r>
              <a:rPr lang="en-GB" dirty="0" smtClean="0"/>
              <a:t>In other words, top down processing happens when we work from the general to the specific; the big picture to the tiny details.</a:t>
            </a:r>
          </a:p>
          <a:p>
            <a:r>
              <a:rPr lang="en-GB" b="1" dirty="0" smtClean="0"/>
              <a:t>EXAMPLE	-	SUBSEQUENT FIRE 						ENCOUNTER</a:t>
            </a:r>
          </a:p>
          <a:p>
            <a:r>
              <a:rPr lang="en-GB" dirty="0" smtClean="0"/>
              <a:t>Engineering knowledge used to solve engineering related problems</a:t>
            </a:r>
          </a:p>
          <a:p>
            <a:r>
              <a:rPr lang="en-GB" dirty="0" smtClean="0"/>
              <a:t>Another instance:	you are presented with a paragraph written with difficult handwriting. It is easier to understand what the writer wants to convey if you read the whole paragraph rather than reading the words in separate terms. The brain may be able to perceive and understand the gist of the paragraph due to the context supplied by the surrounding words.</a:t>
            </a:r>
            <a:endParaRPr lang="en-GB"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txBody>
          <a:bodyPr/>
          <a:lstStyle/>
          <a:p>
            <a:r>
              <a:rPr lang="en-GB" b="1" dirty="0" smtClean="0">
                <a:solidFill>
                  <a:srgbClr val="00B050"/>
                </a:solidFill>
              </a:rPr>
              <a:t>TOP-DOWN </a:t>
            </a:r>
            <a:r>
              <a:rPr lang="en-GB" b="1" dirty="0" smtClean="0">
                <a:solidFill>
                  <a:srgbClr val="00B050"/>
                </a:solidFill>
              </a:rPr>
              <a:t>PROCESSING (CONT’D)</a:t>
            </a:r>
            <a:endParaRPr lang="en-GB" dirty="0"/>
          </a:p>
        </p:txBody>
      </p:sp>
      <p:sp>
        <p:nvSpPr>
          <p:cNvPr id="3" name="Content Placeholder 2"/>
          <p:cNvSpPr>
            <a:spLocks noGrp="1"/>
          </p:cNvSpPr>
          <p:nvPr>
            <p:ph idx="1"/>
          </p:nvPr>
        </p:nvSpPr>
        <p:spPr>
          <a:xfrm>
            <a:off x="0" y="836712"/>
            <a:ext cx="9144000" cy="6021288"/>
          </a:xfrm>
        </p:spPr>
        <p:txBody>
          <a:bodyPr>
            <a:normAutofit lnSpcReduction="10000"/>
          </a:bodyPr>
          <a:lstStyle/>
          <a:p>
            <a:r>
              <a:rPr lang="en-GB" dirty="0" smtClean="0"/>
              <a:t>Notice that a number of things can influence top-down processing. In some cases you are aware of these influences, but in other instances this process occurs without conscious awareness.</a:t>
            </a:r>
          </a:p>
          <a:p>
            <a:r>
              <a:rPr lang="en-GB" dirty="0" smtClean="0"/>
              <a:t>In top down processing, one’s perceptions are influenced by </a:t>
            </a:r>
            <a:r>
              <a:rPr lang="en-GB" b="1" i="1" dirty="0" smtClean="0"/>
              <a:t>expectations, existing beliefs, cognition, context and motivation.</a:t>
            </a:r>
            <a:endParaRPr lang="en-GB" dirty="0" smtClean="0"/>
          </a:p>
          <a:p>
            <a:r>
              <a:rPr lang="en-GB" dirty="0" smtClean="0"/>
              <a:t>Top down processing is also known as </a:t>
            </a:r>
            <a:r>
              <a:rPr lang="en-GB" b="1" i="1" dirty="0" smtClean="0"/>
              <a:t>conceptually-driven processing.</a:t>
            </a:r>
          </a:p>
          <a:p>
            <a:r>
              <a:rPr lang="en-GB" b="1" i="1" dirty="0" smtClean="0"/>
              <a:t>Past experience/prior knowledge can help one make inferences</a:t>
            </a:r>
          </a:p>
          <a:p>
            <a:r>
              <a:rPr lang="en-GB" b="1" i="1" dirty="0" smtClean="0"/>
              <a:t>Top down </a:t>
            </a:r>
            <a:r>
              <a:rPr lang="en-GB" b="1" i="1" smtClean="0"/>
              <a:t>- disambiguation</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74642"/>
          </a:xfrm>
        </p:spPr>
        <p:txBody>
          <a:bodyPr>
            <a:normAutofit/>
          </a:bodyPr>
          <a:lstStyle/>
          <a:p>
            <a:r>
              <a:rPr lang="en-GB" sz="3600" b="1" dirty="0" smtClean="0">
                <a:solidFill>
                  <a:srgbClr val="FF0000"/>
                </a:solidFill>
              </a:rPr>
              <a:t>THE REASON WHY WE HAVE TWO EARS AND ONLY ONE MOUTH IS THAT WE MAY LISTEN THE MORE AND TALK THE LESS.</a:t>
            </a:r>
            <a:br>
              <a:rPr lang="en-GB" sz="3600" b="1" dirty="0" smtClean="0">
                <a:solidFill>
                  <a:srgbClr val="FF0000"/>
                </a:solidFill>
              </a:rPr>
            </a:br>
            <a:r>
              <a:rPr lang="en-GB" sz="3600" b="1" dirty="0">
                <a:solidFill>
                  <a:srgbClr val="FF0000"/>
                </a:solidFill>
              </a:rPr>
              <a:t/>
            </a:r>
            <a:br>
              <a:rPr lang="en-GB" sz="3600" b="1" dirty="0">
                <a:solidFill>
                  <a:srgbClr val="FF0000"/>
                </a:solidFill>
              </a:rPr>
            </a:br>
            <a:r>
              <a:rPr lang="en-GB" sz="3600" b="1" dirty="0" smtClean="0">
                <a:solidFill>
                  <a:srgbClr val="FF0000"/>
                </a:solidFill>
              </a:rPr>
              <a:t>(ZENO OF CITIUM)</a:t>
            </a:r>
            <a:endParaRPr lang="en-GB" sz="3600" b="1" dirty="0">
              <a:solidFill>
                <a:srgbClr val="FF0000"/>
              </a:solidFill>
            </a:endParaRPr>
          </a:p>
        </p:txBody>
      </p:sp>
      <p:sp>
        <p:nvSpPr>
          <p:cNvPr id="3" name="Content Placeholder 2"/>
          <p:cNvSpPr>
            <a:spLocks noGrp="1"/>
          </p:cNvSpPr>
          <p:nvPr>
            <p:ph idx="1"/>
          </p:nvPr>
        </p:nvSpPr>
        <p:spPr>
          <a:xfrm>
            <a:off x="457200" y="6080444"/>
            <a:ext cx="8229600" cy="45719"/>
          </a:xfrm>
        </p:spPr>
        <p:txBody>
          <a:bodyPr>
            <a:normAutofit fontScale="25000" lnSpcReduction="20000"/>
          </a:bodyPr>
          <a:lstStyle/>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80728"/>
          </a:xfrm>
        </p:spPr>
        <p:txBody>
          <a:bodyPr>
            <a:normAutofit/>
          </a:bodyPr>
          <a:lstStyle/>
          <a:p>
            <a:r>
              <a:rPr lang="en-GB" b="1" dirty="0" smtClean="0">
                <a:solidFill>
                  <a:srgbClr val="00B050"/>
                </a:solidFill>
              </a:rPr>
              <a:t>WHAT IS LISTENING?</a:t>
            </a:r>
            <a:endParaRPr lang="en-GB" b="1" dirty="0">
              <a:solidFill>
                <a:srgbClr val="00B050"/>
              </a:solidFill>
            </a:endParaRPr>
          </a:p>
        </p:txBody>
      </p:sp>
      <p:sp>
        <p:nvSpPr>
          <p:cNvPr id="3" name="Content Placeholder 2"/>
          <p:cNvSpPr>
            <a:spLocks noGrp="1"/>
          </p:cNvSpPr>
          <p:nvPr>
            <p:ph idx="1"/>
          </p:nvPr>
        </p:nvSpPr>
        <p:spPr>
          <a:xfrm>
            <a:off x="457200" y="1052736"/>
            <a:ext cx="8229600" cy="5616624"/>
          </a:xfrm>
        </p:spPr>
        <p:txBody>
          <a:bodyPr>
            <a:normAutofit fontScale="92500" lnSpcReduction="10000"/>
          </a:bodyPr>
          <a:lstStyle/>
          <a:p>
            <a:r>
              <a:rPr lang="en-GB" dirty="0" err="1" smtClean="0"/>
              <a:t>Rost</a:t>
            </a:r>
            <a:r>
              <a:rPr lang="en-GB" dirty="0" smtClean="0"/>
              <a:t> (2002) defines listening, in its broadest sense, as a process of receiving what the speaker actually says (receptive orientation); constructing and representing meaning (constructive orientation); negotiating meaning with the speaker and responding (collaborative orientation); and, creating meaning through involvement, imagination and empathy (transformative orientation).</a:t>
            </a:r>
          </a:p>
          <a:p>
            <a:r>
              <a:rPr lang="en-GB" b="1" i="1" dirty="0" smtClean="0"/>
              <a:t>Listening </a:t>
            </a:r>
            <a:r>
              <a:rPr lang="en-GB" dirty="0" smtClean="0"/>
              <a:t>is a complex, active process of interpretation in which listeners match what they hear with what they already know.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4704"/>
          </a:xfrm>
        </p:spPr>
        <p:txBody>
          <a:bodyPr>
            <a:normAutofit/>
          </a:bodyPr>
          <a:lstStyle/>
          <a:p>
            <a:r>
              <a:rPr lang="en-GB" b="1" dirty="0" smtClean="0">
                <a:solidFill>
                  <a:srgbClr val="00B050"/>
                </a:solidFill>
              </a:rPr>
              <a:t>WHAT IS LISTENING? (CONT’D)</a:t>
            </a:r>
            <a:endParaRPr lang="en-GB" dirty="0"/>
          </a:p>
        </p:txBody>
      </p:sp>
      <p:sp>
        <p:nvSpPr>
          <p:cNvPr id="3" name="Content Placeholder 2"/>
          <p:cNvSpPr>
            <a:spLocks noGrp="1"/>
          </p:cNvSpPr>
          <p:nvPr>
            <p:ph idx="1"/>
          </p:nvPr>
        </p:nvSpPr>
        <p:spPr>
          <a:xfrm>
            <a:off x="457200" y="764704"/>
            <a:ext cx="8229600" cy="6093296"/>
          </a:xfrm>
        </p:spPr>
        <p:txBody>
          <a:bodyPr>
            <a:normAutofit/>
          </a:bodyPr>
          <a:lstStyle/>
          <a:p>
            <a:r>
              <a:rPr lang="en-GB" b="1" i="1" dirty="0" smtClean="0"/>
              <a:t>Listening</a:t>
            </a:r>
            <a:r>
              <a:rPr lang="en-GB" dirty="0" smtClean="0"/>
              <a:t> entails giving attention with the ear; attending closely for the purpose of hearing</a:t>
            </a:r>
          </a:p>
          <a:p>
            <a:r>
              <a:rPr lang="en-GB" b="1" i="1" dirty="0" smtClean="0"/>
              <a:t>Listening</a:t>
            </a:r>
            <a:r>
              <a:rPr lang="en-GB" dirty="0" smtClean="0"/>
              <a:t> is the conscious processing of the auditory stimuli that have been perceived through hearing</a:t>
            </a:r>
          </a:p>
          <a:p>
            <a:r>
              <a:rPr lang="en-GB" dirty="0" smtClean="0"/>
              <a:t>To pay attention to someone or something in order to hear what is being said, sung, played, etc is </a:t>
            </a:r>
            <a:r>
              <a:rPr lang="en-GB" b="1" i="1" dirty="0" smtClean="0"/>
              <a:t>listening</a:t>
            </a:r>
          </a:p>
          <a:p>
            <a:r>
              <a:rPr lang="en-GB" b="1" i="1" dirty="0" smtClean="0"/>
              <a:t>Listening </a:t>
            </a:r>
            <a:r>
              <a:rPr lang="en-GB" dirty="0" smtClean="0"/>
              <a:t>is a deliberate activity; hearing is an ability.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4704"/>
          </a:xfrm>
        </p:spPr>
        <p:txBody>
          <a:bodyPr/>
          <a:lstStyle/>
          <a:p>
            <a:r>
              <a:rPr lang="en-GB" b="1" dirty="0" smtClean="0">
                <a:solidFill>
                  <a:srgbClr val="00B050"/>
                </a:solidFill>
              </a:rPr>
              <a:t>WHAT IS LISTENING? (CONT’D)</a:t>
            </a:r>
            <a:endParaRPr lang="en-GB" dirty="0"/>
          </a:p>
        </p:txBody>
      </p:sp>
      <p:sp>
        <p:nvSpPr>
          <p:cNvPr id="3" name="Content Placeholder 2"/>
          <p:cNvSpPr>
            <a:spLocks noGrp="1"/>
          </p:cNvSpPr>
          <p:nvPr>
            <p:ph idx="1"/>
          </p:nvPr>
        </p:nvSpPr>
        <p:spPr>
          <a:xfrm>
            <a:off x="457200" y="908720"/>
            <a:ext cx="8229600" cy="5217443"/>
          </a:xfrm>
        </p:spPr>
        <p:txBody>
          <a:bodyPr/>
          <a:lstStyle/>
          <a:p>
            <a:pPr>
              <a:buNone/>
            </a:pPr>
            <a:r>
              <a:rPr lang="en-GB" dirty="0" smtClean="0"/>
              <a:t>Listening does not mean simply maintaining a polite silence while you are rehearsing in your mind the speech you are going to make the next time you grab a conversational opening.</a:t>
            </a:r>
          </a:p>
          <a:p>
            <a:pPr>
              <a:buNone/>
            </a:pPr>
            <a:r>
              <a:rPr lang="en-GB" dirty="0" smtClean="0"/>
              <a:t>When listening, the listener tries to see the problem the way the speaker sees it.  But a good listener does not merely remain silent, he asks questions.</a:t>
            </a:r>
          </a:p>
          <a:p>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6712"/>
          </a:xfrm>
        </p:spPr>
        <p:txBody>
          <a:bodyPr/>
          <a:lstStyle/>
          <a:p>
            <a:r>
              <a:rPr lang="en-GB" b="1" dirty="0" smtClean="0">
                <a:solidFill>
                  <a:srgbClr val="00B050"/>
                </a:solidFill>
              </a:rPr>
              <a:t>CONTEXT FOR LISTENING</a:t>
            </a:r>
            <a:endParaRPr lang="en-GB" b="1" dirty="0">
              <a:solidFill>
                <a:srgbClr val="00B050"/>
              </a:solidFill>
            </a:endParaRPr>
          </a:p>
        </p:txBody>
      </p:sp>
      <p:sp>
        <p:nvSpPr>
          <p:cNvPr id="3" name="Content Placeholder 2"/>
          <p:cNvSpPr>
            <a:spLocks noGrp="1"/>
          </p:cNvSpPr>
          <p:nvPr>
            <p:ph idx="1"/>
          </p:nvPr>
        </p:nvSpPr>
        <p:spPr>
          <a:xfrm>
            <a:off x="457200" y="764704"/>
            <a:ext cx="8229600" cy="6093296"/>
          </a:xfrm>
        </p:spPr>
        <p:txBody>
          <a:bodyPr/>
          <a:lstStyle/>
          <a:p>
            <a:r>
              <a:rPr lang="en-GB" b="1" dirty="0" smtClean="0">
                <a:solidFill>
                  <a:srgbClr val="0070C0"/>
                </a:solidFill>
              </a:rPr>
              <a:t>Academic/conference</a:t>
            </a:r>
          </a:p>
          <a:p>
            <a:r>
              <a:rPr lang="en-GB" b="1" dirty="0" smtClean="0">
                <a:solidFill>
                  <a:srgbClr val="0070C0"/>
                </a:solidFill>
              </a:rPr>
              <a:t>Situational</a:t>
            </a:r>
          </a:p>
          <a:p>
            <a:r>
              <a:rPr lang="en-GB" b="1" dirty="0" smtClean="0">
                <a:solidFill>
                  <a:srgbClr val="0070C0"/>
                </a:solidFill>
              </a:rPr>
              <a:t>Environmental</a:t>
            </a:r>
          </a:p>
          <a:p>
            <a:r>
              <a:rPr lang="en-GB" b="1" dirty="0" smtClean="0">
                <a:solidFill>
                  <a:srgbClr val="0070C0"/>
                </a:solidFill>
              </a:rPr>
              <a:t>Social </a:t>
            </a:r>
            <a:endParaRPr lang="en-GB" b="1" dirty="0">
              <a:solidFill>
                <a:srgbClr val="0070C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00B050"/>
                </a:solidFill>
              </a:rPr>
              <a:t>PURPOSES FOR LISTENING</a:t>
            </a:r>
            <a:endParaRPr lang="en-GB" b="1" dirty="0">
              <a:solidFill>
                <a:srgbClr val="00B050"/>
              </a:solidFill>
            </a:endParaRPr>
          </a:p>
        </p:txBody>
      </p:sp>
      <p:sp>
        <p:nvSpPr>
          <p:cNvPr id="3" name="Content Placeholder 2"/>
          <p:cNvSpPr>
            <a:spLocks noGrp="1"/>
          </p:cNvSpPr>
          <p:nvPr>
            <p:ph idx="1"/>
          </p:nvPr>
        </p:nvSpPr>
        <p:spPr>
          <a:xfrm>
            <a:off x="457200" y="1124744"/>
            <a:ext cx="8229600" cy="5001419"/>
          </a:xfrm>
        </p:spPr>
        <p:txBody>
          <a:bodyPr>
            <a:normAutofit lnSpcReduction="10000"/>
          </a:bodyPr>
          <a:lstStyle/>
          <a:p>
            <a:pPr>
              <a:buNone/>
            </a:pPr>
            <a:r>
              <a:rPr lang="en-GB" dirty="0" smtClean="0"/>
              <a:t>When we need to understand and integrate complex information, reading may be superior.</a:t>
            </a:r>
          </a:p>
          <a:p>
            <a:pPr>
              <a:buNone/>
            </a:pPr>
            <a:r>
              <a:rPr lang="en-GB" dirty="0" smtClean="0"/>
              <a:t>However, listening may be a more superior learning mode for most people.</a:t>
            </a:r>
          </a:p>
          <a:p>
            <a:pPr>
              <a:buNone/>
            </a:pPr>
            <a:r>
              <a:rPr lang="en-GB" dirty="0" smtClean="0"/>
              <a:t>Hence, the following are the purposes for listening. We listen</a:t>
            </a:r>
          </a:p>
          <a:p>
            <a:r>
              <a:rPr lang="en-GB" dirty="0" smtClean="0"/>
              <a:t>For comprehension</a:t>
            </a:r>
          </a:p>
          <a:p>
            <a:r>
              <a:rPr lang="en-GB" dirty="0" smtClean="0"/>
              <a:t>To obtain accurate information</a:t>
            </a:r>
          </a:p>
          <a:p>
            <a:r>
              <a:rPr lang="en-GB" dirty="0" smtClean="0"/>
              <a:t>For ideas</a:t>
            </a:r>
          </a:p>
          <a:p>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solidFill>
                  <a:srgbClr val="00B050"/>
                </a:solidFill>
              </a:rPr>
              <a:t>PURPOSES FOR LISTENING (CONT’D)</a:t>
            </a:r>
            <a:endParaRPr lang="en-GB" dirty="0">
              <a:solidFill>
                <a:srgbClr val="00B050"/>
              </a:solidFill>
            </a:endParaRPr>
          </a:p>
        </p:txBody>
      </p:sp>
      <p:sp>
        <p:nvSpPr>
          <p:cNvPr id="3" name="Content Placeholder 2"/>
          <p:cNvSpPr>
            <a:spLocks noGrp="1"/>
          </p:cNvSpPr>
          <p:nvPr>
            <p:ph idx="1"/>
          </p:nvPr>
        </p:nvSpPr>
        <p:spPr/>
        <p:txBody>
          <a:bodyPr>
            <a:normAutofit fontScale="92500"/>
          </a:bodyPr>
          <a:lstStyle/>
          <a:p>
            <a:r>
              <a:rPr lang="en-GB" dirty="0" smtClean="0"/>
              <a:t>For emotional impact</a:t>
            </a:r>
          </a:p>
          <a:p>
            <a:r>
              <a:rPr lang="en-GB" dirty="0" smtClean="0"/>
              <a:t>For persuasion</a:t>
            </a:r>
          </a:p>
          <a:p>
            <a:r>
              <a:rPr lang="en-GB" dirty="0" smtClean="0"/>
              <a:t>for accentuation of salient points</a:t>
            </a:r>
          </a:p>
          <a:p>
            <a:r>
              <a:rPr lang="en-GB" dirty="0" smtClean="0"/>
              <a:t>For attitude shifts</a:t>
            </a:r>
          </a:p>
          <a:p>
            <a:r>
              <a:rPr lang="en-GB" dirty="0" smtClean="0"/>
              <a:t>For a sense of sharing of communication events</a:t>
            </a:r>
          </a:p>
          <a:p>
            <a:r>
              <a:rPr lang="en-GB" dirty="0" smtClean="0"/>
              <a:t>For long-term memory formation</a:t>
            </a:r>
          </a:p>
          <a:p>
            <a:r>
              <a:rPr lang="en-GB" dirty="0" smtClean="0"/>
              <a:t>To avoid being misled</a:t>
            </a:r>
          </a:p>
          <a:p>
            <a:r>
              <a:rPr lang="en-GB" dirty="0" smtClean="0"/>
              <a:t>To avoid mistakes and misunderstanding</a:t>
            </a:r>
          </a:p>
          <a:p>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336</TotalTime>
  <Words>1508</Words>
  <Application>Microsoft Office PowerPoint</Application>
  <PresentationFormat>On-screen Show (4:3)</PresentationFormat>
  <Paragraphs>156</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GST 101</vt:lpstr>
      <vt:lpstr>LISTENING AS A COMMUNICATION SKILL</vt:lpstr>
      <vt:lpstr>THE REASON WHY WE HAVE TWO EARS AND ONLY ONE MOUTH IS THAT WE MAY LISTEN THE MORE AND TALK THE LESS.  (ZENO OF CITIUM)</vt:lpstr>
      <vt:lpstr>WHAT IS LISTENING?</vt:lpstr>
      <vt:lpstr>WHAT IS LISTENING? (CONT’D)</vt:lpstr>
      <vt:lpstr>WHAT IS LISTENING? (CONT’D)</vt:lpstr>
      <vt:lpstr>CONTEXT FOR LISTENING</vt:lpstr>
      <vt:lpstr>PURPOSES FOR LISTENING</vt:lpstr>
      <vt:lpstr>PURPOSES FOR LISTENING (CONT’D)</vt:lpstr>
      <vt:lpstr>TYPES OF LISTENING</vt:lpstr>
      <vt:lpstr>TYPES OF LISTENING (CONT’D)</vt:lpstr>
      <vt:lpstr>STAGES OF LISTENING</vt:lpstr>
      <vt:lpstr>IMPEDIMENTS TO LISTENING</vt:lpstr>
      <vt:lpstr>IMPEDIMENTS TO LISTENING (CONT’D)</vt:lpstr>
      <vt:lpstr>IMPEDIMENTS TO LISTENING (CONT’D)</vt:lpstr>
      <vt:lpstr>REASONS FOR POOR LISTENING</vt:lpstr>
      <vt:lpstr>STRATEGIES FOR EFFECTIVE LISTENING</vt:lpstr>
      <vt:lpstr>STRATEGIES FOR EFFECTIVE LISTENING (CONT’D)</vt:lpstr>
      <vt:lpstr>KEYS TO EFFECTIVE LISTENING</vt:lpstr>
      <vt:lpstr>ACQUISITION OF LISTENING SKILLS</vt:lpstr>
      <vt:lpstr>Slide 21</vt:lpstr>
      <vt:lpstr>UNDERSTANDING SPOKEN DISCOURSE</vt:lpstr>
      <vt:lpstr>Slide 23</vt:lpstr>
      <vt:lpstr>BOTTOM-UP PROCESSING</vt:lpstr>
      <vt:lpstr>TOP-DOWN PROCESSING</vt:lpstr>
      <vt:lpstr>TOP-DOWN PROCESSING (CONT’D)</vt:lpstr>
      <vt:lpstr>TOP-DOWN PROCESSING (CONT’D)</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GST 101</dc:title>
  <dc:creator>Adanne</dc:creator>
  <cp:lastModifiedBy>Adanne</cp:lastModifiedBy>
  <cp:revision>36</cp:revision>
  <dcterms:created xsi:type="dcterms:W3CDTF">2015-11-22T12:49:22Z</dcterms:created>
  <dcterms:modified xsi:type="dcterms:W3CDTF">2015-12-04T22:52:34Z</dcterms:modified>
</cp:coreProperties>
</file>