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3" r:id="rId3"/>
    <p:sldId id="257" r:id="rId4"/>
    <p:sldId id="259" r:id="rId5"/>
    <p:sldId id="260" r:id="rId6"/>
    <p:sldId id="264" r:id="rId7"/>
    <p:sldId id="265" r:id="rId8"/>
    <p:sldId id="266" r:id="rId9"/>
    <p:sldId id="267" r:id="rId10"/>
    <p:sldId id="268" r:id="rId11"/>
    <p:sldId id="262"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90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55E5875-EEB3-4B8D-B272-D2D35FD514D9}" type="datetimeFigureOut">
              <a:rPr lang="en-GB" smtClean="0"/>
              <a:t>22/02/2015</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4C39530-F532-4324-9792-64ABEF4BFCC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55E5875-EEB3-4B8D-B272-D2D35FD514D9}" type="datetimeFigureOut">
              <a:rPr lang="en-GB" smtClean="0"/>
              <a:t>22/02/2015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4C39530-F532-4324-9792-64ABEF4BFCC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55E5875-EEB3-4B8D-B272-D2D35FD514D9}" type="datetimeFigureOut">
              <a:rPr lang="en-GB" smtClean="0"/>
              <a:t>22/02/2015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4C39530-F532-4324-9792-64ABEF4BFCC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55E5875-EEB3-4B8D-B272-D2D35FD514D9}" type="datetimeFigureOut">
              <a:rPr lang="en-GB" smtClean="0"/>
              <a:t>22/02/2015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4C39530-F532-4324-9792-64ABEF4BFCC6}"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55E5875-EEB3-4B8D-B272-D2D35FD514D9}" type="datetimeFigureOut">
              <a:rPr lang="en-GB" smtClean="0"/>
              <a:t>22/02/2015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4C39530-F532-4324-9792-64ABEF4BFCC6}"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55E5875-EEB3-4B8D-B272-D2D35FD514D9}" type="datetimeFigureOut">
              <a:rPr lang="en-GB" smtClean="0"/>
              <a:t>22/02/2015</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4C39530-F532-4324-9792-64ABEF4BFCC6}"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55E5875-EEB3-4B8D-B272-D2D35FD514D9}" type="datetimeFigureOut">
              <a:rPr lang="en-GB" smtClean="0"/>
              <a:t>22/02/2015</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84C39530-F532-4324-9792-64ABEF4BFCC6}"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55E5875-EEB3-4B8D-B272-D2D35FD514D9}" type="datetimeFigureOut">
              <a:rPr lang="en-GB" smtClean="0"/>
              <a:t>22/02/2015</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84C39530-F532-4324-9792-64ABEF4BFCC6}"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55E5875-EEB3-4B8D-B272-D2D35FD514D9}" type="datetimeFigureOut">
              <a:rPr lang="en-GB" smtClean="0"/>
              <a:t>22/02/2015</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84C39530-F532-4324-9792-64ABEF4BFCC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55E5875-EEB3-4B8D-B272-D2D35FD514D9}" type="datetimeFigureOut">
              <a:rPr lang="en-GB" smtClean="0"/>
              <a:t>22/02/2015</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4C39530-F532-4324-9792-64ABEF4BFCC6}"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55E5875-EEB3-4B8D-B272-D2D35FD514D9}" type="datetimeFigureOut">
              <a:rPr lang="en-GB" smtClean="0"/>
              <a:t>22/02/2015</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4C39530-F532-4324-9792-64ABEF4BFCC6}"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55E5875-EEB3-4B8D-B272-D2D35FD514D9}" type="datetimeFigureOut">
              <a:rPr lang="en-GB" smtClean="0"/>
              <a:t>22/02/2015</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4C39530-F532-4324-9792-64ABEF4BFCC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GB" dirty="0" smtClean="0"/>
              <a:t>Faculty:			General Studies Unit</a:t>
            </a:r>
          </a:p>
          <a:p>
            <a:r>
              <a:rPr lang="en-GB" dirty="0" smtClean="0"/>
              <a:t>Department:		General Studies Unit </a:t>
            </a:r>
          </a:p>
          <a:p>
            <a:r>
              <a:rPr lang="en-GB" dirty="0" smtClean="0"/>
              <a:t>Course Title:		Use of Library and ICT</a:t>
            </a:r>
          </a:p>
          <a:p>
            <a:r>
              <a:rPr lang="en-GB" dirty="0" smtClean="0"/>
              <a:t>Course Code:		GST 103</a:t>
            </a:r>
          </a:p>
          <a:p>
            <a:r>
              <a:rPr lang="en-GB" dirty="0" smtClean="0"/>
              <a:t>Year:			2014/ 2015</a:t>
            </a:r>
          </a:p>
          <a:p>
            <a:r>
              <a:rPr lang="en-GB" dirty="0" smtClean="0"/>
              <a:t>Semester:		First Semester</a:t>
            </a:r>
          </a:p>
          <a:p>
            <a:r>
              <a:rPr lang="en-GB" dirty="0" smtClean="0"/>
              <a:t>Pre-requisite:	</a:t>
            </a:r>
            <a:r>
              <a:rPr lang="en-GB" smtClean="0"/>
              <a:t>	Nil</a:t>
            </a:r>
            <a:endParaRPr lang="en-GB" dirty="0" smtClean="0"/>
          </a:p>
          <a:p>
            <a:r>
              <a:rPr lang="en-GB" dirty="0" smtClean="0"/>
              <a:t>Lecturers:		</a:t>
            </a:r>
            <a:r>
              <a:rPr lang="en-GB" dirty="0" err="1" smtClean="0"/>
              <a:t>Mr.</a:t>
            </a:r>
            <a:r>
              <a:rPr lang="en-GB" dirty="0" smtClean="0"/>
              <a:t> O. </a:t>
            </a:r>
            <a:r>
              <a:rPr lang="en-GB" dirty="0" err="1" smtClean="0"/>
              <a:t>Olajide</a:t>
            </a:r>
            <a:r>
              <a:rPr lang="en-GB" dirty="0" smtClean="0"/>
              <a:t> </a:t>
            </a:r>
          </a:p>
          <a:p>
            <a:endParaRPr lang="en-GB" dirty="0"/>
          </a:p>
        </p:txBody>
      </p:sp>
      <p:sp>
        <p:nvSpPr>
          <p:cNvPr id="4" name="Title 3"/>
          <p:cNvSpPr>
            <a:spLocks noGrp="1"/>
          </p:cNvSpPr>
          <p:nvPr>
            <p:ph type="title"/>
          </p:nvPr>
        </p:nvSpPr>
        <p:spPr/>
        <p:txBody>
          <a:bodyPr>
            <a:normAutofit fontScale="90000"/>
          </a:bodyPr>
          <a:lstStyle/>
          <a:p>
            <a:r>
              <a:rPr lang="en-GB" dirty="0" smtClean="0"/>
              <a:t>Federal University Oye-Ekiti</a:t>
            </a:r>
            <a:br>
              <a:rPr lang="en-GB" dirty="0" smtClean="0"/>
            </a:br>
            <a:r>
              <a:rPr lang="en-GB" dirty="0" smtClean="0"/>
              <a:t>General Studies Unit</a:t>
            </a:r>
            <a:br>
              <a:rPr lang="en-GB" dirty="0" smtClean="0"/>
            </a:br>
            <a:endParaRPr lang="en-GB" dirty="0"/>
          </a:p>
        </p:txBody>
      </p:sp>
    </p:spTree>
    <p:extLst>
      <p:ext uri="{BB962C8B-B14F-4D97-AF65-F5344CB8AC3E}">
        <p14:creationId xmlns:p14="http://schemas.microsoft.com/office/powerpoint/2010/main" val="280937798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738531"/>
          </a:xfrm>
        </p:spPr>
        <p:txBody>
          <a:bodyPr>
            <a:normAutofit fontScale="85000" lnSpcReduction="20000"/>
          </a:bodyPr>
          <a:lstStyle/>
          <a:p>
            <a:r>
              <a:rPr lang="en-GB" dirty="0"/>
              <a:t>Launched in 2009, ARDI (</a:t>
            </a:r>
            <a:r>
              <a:rPr lang="en-GB" b="1" dirty="0"/>
              <a:t>Access</a:t>
            </a:r>
            <a:r>
              <a:rPr lang="en-GB" dirty="0"/>
              <a:t> to Research for Development and Innovation) is coordinated by the World Intellectual Property Organization together with its partners in the publishing industry with the aim to promote the integration of developing and least developed countries into the global knowledge economy, allowing them to more fully realize their creative and innovative potential. By improving access to scholarly literature from diverse fields of science and technology, the ARDI programme is designed to reinforce the knowledge infrastructure in developing and least developed countries and to support researchers in these countries in creating and developing new solutions to technical challenges faced on a local and global level.</a:t>
            </a:r>
          </a:p>
          <a:p>
            <a:endParaRPr lang="en-GB" dirty="0"/>
          </a:p>
        </p:txBody>
      </p:sp>
      <p:sp>
        <p:nvSpPr>
          <p:cNvPr id="3" name="Title 2"/>
          <p:cNvSpPr>
            <a:spLocks noGrp="1"/>
          </p:cNvSpPr>
          <p:nvPr>
            <p:ph type="title"/>
          </p:nvPr>
        </p:nvSpPr>
        <p:spPr>
          <a:xfrm>
            <a:off x="457200" y="692696"/>
            <a:ext cx="8229600" cy="504056"/>
          </a:xfrm>
        </p:spPr>
        <p:txBody>
          <a:bodyPr>
            <a:normAutofit fontScale="90000"/>
          </a:bodyPr>
          <a:lstStyle/>
          <a:p>
            <a:r>
              <a:rPr lang="en-GB" dirty="0">
                <a:effectLst/>
              </a:rPr>
              <a:t>ARDI - Access to Research for Development and Innovation</a:t>
            </a:r>
            <a:br>
              <a:rPr lang="en-GB" dirty="0">
                <a:effectLst/>
              </a:rPr>
            </a:br>
            <a:endParaRPr lang="en-GB" dirty="0"/>
          </a:p>
        </p:txBody>
      </p:sp>
    </p:spTree>
    <p:extLst>
      <p:ext uri="{BB962C8B-B14F-4D97-AF65-F5344CB8AC3E}">
        <p14:creationId xmlns:p14="http://schemas.microsoft.com/office/powerpoint/2010/main" val="9249694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a:t>Adeyeye</a:t>
            </a:r>
            <a:r>
              <a:rPr lang="en-GB" dirty="0"/>
              <a:t>, R. F. O.(2005)Simple Guides to the Use of 	Library. Ado-</a:t>
            </a:r>
            <a:r>
              <a:rPr lang="en-GB" dirty="0" err="1"/>
              <a:t>EKiti</a:t>
            </a:r>
            <a:r>
              <a:rPr lang="en-GB" dirty="0"/>
              <a:t>: </a:t>
            </a:r>
            <a:r>
              <a:rPr lang="en-GB" u="sng" dirty="0"/>
              <a:t>YETLAS PRINTS</a:t>
            </a:r>
            <a:endParaRPr lang="en-GB" dirty="0"/>
          </a:p>
          <a:p>
            <a:r>
              <a:rPr lang="en-GB" dirty="0" err="1"/>
              <a:t>Alokun</a:t>
            </a:r>
            <a:r>
              <a:rPr lang="en-GB" dirty="0"/>
              <a:t>, N. A. T. (2004) The Use of Library: A 	textbook for students in Tertiary. 	Institutions. Lagos: </a:t>
            </a:r>
            <a:r>
              <a:rPr lang="en-GB" u="sng" dirty="0"/>
              <a:t>NUDEX International</a:t>
            </a:r>
            <a:endParaRPr lang="en-GB" dirty="0"/>
          </a:p>
          <a:p>
            <a:r>
              <a:rPr lang="en-GB" dirty="0" err="1"/>
              <a:t>Olajide</a:t>
            </a:r>
            <a:r>
              <a:rPr lang="en-GB" dirty="0"/>
              <a:t>, O. (2010) A Perfect Guide to Basic 	Library 	Skills for Tertiary Institutions. 	Lagos: 	</a:t>
            </a:r>
            <a:r>
              <a:rPr lang="en-GB" u="sng" dirty="0" err="1"/>
              <a:t>TaisoftPublishers</a:t>
            </a:r>
            <a:endParaRPr lang="en-GB" dirty="0"/>
          </a:p>
          <a:p>
            <a:endParaRPr lang="en-GB" dirty="0"/>
          </a:p>
          <a:p>
            <a:endParaRPr lang="en-GB" dirty="0"/>
          </a:p>
          <a:p>
            <a:endParaRPr lang="en-GB" dirty="0"/>
          </a:p>
        </p:txBody>
      </p:sp>
      <p:sp>
        <p:nvSpPr>
          <p:cNvPr id="3" name="Title 2"/>
          <p:cNvSpPr>
            <a:spLocks noGrp="1"/>
          </p:cNvSpPr>
          <p:nvPr>
            <p:ph type="title"/>
          </p:nvPr>
        </p:nvSpPr>
        <p:spPr/>
        <p:txBody>
          <a:bodyPr/>
          <a:lstStyle/>
          <a:p>
            <a:r>
              <a:rPr lang="en-GB"/>
              <a:t>Recommended Texts:</a:t>
            </a:r>
          </a:p>
        </p:txBody>
      </p:sp>
    </p:spTree>
    <p:extLst>
      <p:ext uri="{BB962C8B-B14F-4D97-AF65-F5344CB8AC3E}">
        <p14:creationId xmlns:p14="http://schemas.microsoft.com/office/powerpoint/2010/main" val="29337816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GB" dirty="0" smtClean="0"/>
          </a:p>
          <a:p>
            <a:pPr marL="109728" indent="0">
              <a:buNone/>
            </a:pPr>
            <a:r>
              <a:rPr lang="en-GB" sz="10000" b="1" dirty="0" smtClean="0"/>
              <a:t>Let us meet </a:t>
            </a:r>
          </a:p>
          <a:p>
            <a:pPr marL="109728" indent="0">
              <a:buNone/>
            </a:pPr>
            <a:endParaRPr lang="en-GB" sz="10000" b="1" dirty="0"/>
          </a:p>
          <a:p>
            <a:pPr marL="109728" indent="0">
              <a:buNone/>
            </a:pPr>
            <a:r>
              <a:rPr lang="en-GB" sz="10000" b="1" dirty="0" smtClean="0"/>
              <a:t>			@ </a:t>
            </a:r>
          </a:p>
          <a:p>
            <a:pPr marL="109728" indent="0">
              <a:buNone/>
            </a:pPr>
            <a:endParaRPr lang="en-GB" sz="10000" b="1" dirty="0"/>
          </a:p>
          <a:p>
            <a:pPr marL="109728" indent="0">
              <a:buNone/>
            </a:pPr>
            <a:r>
              <a:rPr lang="en-GB" sz="10000" b="1" dirty="0" smtClean="0"/>
              <a:t>			</a:t>
            </a:r>
            <a:r>
              <a:rPr lang="en-GB" sz="10000" b="1" dirty="0" smtClean="0"/>
              <a:t>ICT </a:t>
            </a:r>
            <a:r>
              <a:rPr lang="en-GB" sz="10000" b="1" dirty="0" err="1" smtClean="0"/>
              <a:t>Prometric</a:t>
            </a:r>
            <a:r>
              <a:rPr lang="en-GB" sz="10000" b="1" dirty="0" smtClean="0"/>
              <a:t> </a:t>
            </a:r>
            <a:r>
              <a:rPr lang="en-GB" sz="10000" b="1" dirty="0" smtClean="0"/>
              <a:t>Centre </a:t>
            </a:r>
          </a:p>
          <a:p>
            <a:pPr marL="109728" indent="0">
              <a:buNone/>
            </a:pPr>
            <a:endParaRPr lang="en-GB" sz="10000" b="1" dirty="0"/>
          </a:p>
          <a:p>
            <a:pPr marL="109728" indent="0">
              <a:buNone/>
            </a:pPr>
            <a:r>
              <a:rPr lang="en-GB" sz="10000" b="1" dirty="0" smtClean="0"/>
              <a:t>					for </a:t>
            </a:r>
          </a:p>
          <a:p>
            <a:pPr marL="109728" indent="0">
              <a:buNone/>
            </a:pPr>
            <a:endParaRPr lang="en-GB" sz="10000" b="1" dirty="0"/>
          </a:p>
          <a:p>
            <a:pPr marL="109728" indent="0">
              <a:buNone/>
            </a:pPr>
            <a:r>
              <a:rPr lang="en-GB" sz="10000" b="1" dirty="0" smtClean="0"/>
              <a:t>						practical</a:t>
            </a:r>
          </a:p>
          <a:p>
            <a:pPr lvl="1"/>
            <a:endParaRPr lang="en-GB" dirty="0" smtClean="0"/>
          </a:p>
          <a:p>
            <a:pPr lvl="1"/>
            <a:endParaRPr lang="en-GB" dirty="0"/>
          </a:p>
          <a:p>
            <a:pPr marL="109728" indent="0">
              <a:buNone/>
            </a:pPr>
            <a:r>
              <a:rPr lang="en-GB" dirty="0" smtClean="0"/>
              <a:t>			</a:t>
            </a:r>
            <a:endParaRPr lang="en-GB" sz="3600" b="1" dirty="0"/>
          </a:p>
        </p:txBody>
      </p:sp>
      <p:sp>
        <p:nvSpPr>
          <p:cNvPr id="3" name="Title 2"/>
          <p:cNvSpPr>
            <a:spLocks noGrp="1"/>
          </p:cNvSpPr>
          <p:nvPr>
            <p:ph type="title"/>
          </p:nvPr>
        </p:nvSpPr>
        <p:spPr/>
        <p:txBody>
          <a:bodyPr/>
          <a:lstStyle/>
          <a:p>
            <a:r>
              <a:rPr lang="en-GB" dirty="0" smtClean="0"/>
              <a:t>Next week</a:t>
            </a:r>
            <a:endParaRPr lang="en-GB" dirty="0"/>
          </a:p>
        </p:txBody>
      </p:sp>
    </p:spTree>
    <p:extLst>
      <p:ext uri="{BB962C8B-B14F-4D97-AF65-F5344CB8AC3E}">
        <p14:creationId xmlns:p14="http://schemas.microsoft.com/office/powerpoint/2010/main" val="259658773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GB" b="1" dirty="0" smtClean="0"/>
          </a:p>
          <a:p>
            <a:pPr marL="109728" indent="0">
              <a:buNone/>
            </a:pPr>
            <a:endParaRPr lang="en-GB" b="1" dirty="0"/>
          </a:p>
          <a:p>
            <a:pPr marL="109728" indent="0">
              <a:buNone/>
            </a:pPr>
            <a:r>
              <a:rPr lang="en-GB" b="1" dirty="0" smtClean="0"/>
              <a:t>Thank you</a:t>
            </a:r>
          </a:p>
          <a:p>
            <a:pPr marL="109728" indent="0">
              <a:buNone/>
            </a:pPr>
            <a:endParaRPr lang="en-GB" b="1" i="1" dirty="0"/>
          </a:p>
          <a:p>
            <a:pPr marL="109728" indent="0">
              <a:buNone/>
            </a:pPr>
            <a:r>
              <a:rPr lang="en-GB" b="1" i="1" dirty="0" smtClean="0"/>
              <a:t>			For</a:t>
            </a:r>
            <a:r>
              <a:rPr lang="en-GB" dirty="0" smtClean="0"/>
              <a:t> </a:t>
            </a:r>
            <a:endParaRPr lang="en-GB" dirty="0"/>
          </a:p>
          <a:p>
            <a:endParaRPr lang="en-GB" dirty="0"/>
          </a:p>
          <a:p>
            <a:pPr marL="109728" indent="0">
              <a:buNone/>
            </a:pPr>
            <a:r>
              <a:rPr lang="en-GB" dirty="0"/>
              <a:t>					</a:t>
            </a:r>
            <a:r>
              <a:rPr lang="en-GB" sz="3600" b="1" dirty="0"/>
              <a:t>Listening </a:t>
            </a:r>
          </a:p>
          <a:p>
            <a:endParaRPr lang="en-GB" dirty="0"/>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161269400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a:t>It is not uncommon to hear students of tertiary institutions complaining that library is unable to provide the needed materials for their information needs no matter how huge and relevance the resources of the library might be. Research has shown that the inability of students to effectively utilise the library resources for their information needs is as a result of lack of basic library skills required of the (students) right from primary school level. It is in this view that Use of Library is designed to teach new students the basic library skills required of them to utilise library resources and services for their information needs.</a:t>
            </a:r>
          </a:p>
          <a:p>
            <a:endParaRPr lang="en-GB" dirty="0"/>
          </a:p>
          <a:p>
            <a:endParaRPr lang="en-GB" dirty="0"/>
          </a:p>
        </p:txBody>
      </p:sp>
      <p:sp>
        <p:nvSpPr>
          <p:cNvPr id="3" name="Title 2"/>
          <p:cNvSpPr>
            <a:spLocks noGrp="1"/>
          </p:cNvSpPr>
          <p:nvPr>
            <p:ph type="title"/>
          </p:nvPr>
        </p:nvSpPr>
        <p:spPr/>
        <p:txBody>
          <a:bodyPr/>
          <a:lstStyle/>
          <a:p>
            <a:r>
              <a:rPr lang="en-GB" dirty="0"/>
              <a:t>Rationale</a:t>
            </a:r>
          </a:p>
        </p:txBody>
      </p:sp>
    </p:spTree>
    <p:extLst>
      <p:ext uri="{BB962C8B-B14F-4D97-AF65-F5344CB8AC3E}">
        <p14:creationId xmlns:p14="http://schemas.microsoft.com/office/powerpoint/2010/main" val="6730429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363272" cy="5001419"/>
          </a:xfrm>
        </p:spPr>
        <p:txBody>
          <a:bodyPr>
            <a:normAutofit fontScale="62500" lnSpcReduction="20000"/>
          </a:bodyPr>
          <a:lstStyle/>
          <a:p>
            <a:pPr marL="109728" indent="0">
              <a:buNone/>
            </a:pPr>
            <a:r>
              <a:rPr lang="en-GB" dirty="0" smtClean="0"/>
              <a:t>As a result of emergence of Information and communication technologies (ICTs), new concepts in librarianship have evolved. They are :</a:t>
            </a:r>
          </a:p>
          <a:p>
            <a:pPr lvl="0"/>
            <a:r>
              <a:rPr lang="en-GB" b="1" dirty="0" smtClean="0"/>
              <a:t>Automated library</a:t>
            </a:r>
            <a:r>
              <a:rPr lang="en-GB" dirty="0" smtClean="0"/>
              <a:t>: this is a library in which all the activities in all departments/sections (administration, readers’ services, technical services, acquisition cataloguing, circulation, etc.) are linked together to ensure efficiency and effectiveness.</a:t>
            </a:r>
          </a:p>
          <a:p>
            <a:pPr lvl="0"/>
            <a:endParaRPr lang="en-GB" dirty="0" smtClean="0"/>
          </a:p>
          <a:p>
            <a:pPr lvl="0"/>
            <a:r>
              <a:rPr lang="en-GB" b="1" dirty="0" smtClean="0"/>
              <a:t>Electronic library:</a:t>
            </a:r>
            <a:r>
              <a:rPr lang="en-GB" dirty="0" smtClean="0"/>
              <a:t> this is a library that houses only electronic materials such as CD-ROM, Compact disk, flash drive, etc. E-materials are the materials that can only be accessed through the application of information and communication Technologies e.g. computer</a:t>
            </a:r>
          </a:p>
          <a:p>
            <a:pPr lvl="0"/>
            <a:endParaRPr lang="en-GB" dirty="0" smtClean="0"/>
          </a:p>
          <a:p>
            <a:pPr lvl="0"/>
            <a:r>
              <a:rPr lang="en-GB" b="1" dirty="0" smtClean="0"/>
              <a:t>Digital Library:</a:t>
            </a:r>
            <a:r>
              <a:rPr lang="en-GB" dirty="0" smtClean="0"/>
              <a:t> this is a library that consists and provides digital materials and services respectively. The materials are stored, processed and transferred via digital devices,</a:t>
            </a:r>
          </a:p>
          <a:p>
            <a:pPr lvl="0"/>
            <a:endParaRPr lang="en-GB" dirty="0" smtClean="0"/>
          </a:p>
          <a:p>
            <a:pPr lvl="0"/>
            <a:r>
              <a:rPr lang="en-GB" b="1" dirty="0" smtClean="0"/>
              <a:t>Virtual library:</a:t>
            </a:r>
            <a:r>
              <a:rPr lang="en-GB" dirty="0" smtClean="0"/>
              <a:t> this is a library that is everywhere. It is also known as library without walls. It consists of both digital and electronic libraries existing virtually. The virtual library provides remote access to digital collections e.g. pictures, documents, sound, video, etc. </a:t>
            </a:r>
          </a:p>
        </p:txBody>
      </p:sp>
      <p:sp>
        <p:nvSpPr>
          <p:cNvPr id="2" name="Title 1"/>
          <p:cNvSpPr>
            <a:spLocks noGrp="1"/>
          </p:cNvSpPr>
          <p:nvPr>
            <p:ph type="title"/>
          </p:nvPr>
        </p:nvSpPr>
        <p:spPr/>
        <p:txBody>
          <a:bodyPr>
            <a:normAutofit fontScale="90000"/>
          </a:bodyPr>
          <a:lstStyle/>
          <a:p>
            <a:r>
              <a:rPr lang="en-GB" dirty="0" smtClean="0"/>
              <a:t>ICTs and new Concepts in Librarianship</a:t>
            </a:r>
            <a:br>
              <a:rPr lang="en-GB" dirty="0" smtClean="0"/>
            </a:br>
            <a:endParaRPr lang="en-GB" dirty="0"/>
          </a:p>
        </p:txBody>
      </p:sp>
    </p:spTree>
    <p:extLst>
      <p:ext uri="{BB962C8B-B14F-4D97-AF65-F5344CB8AC3E}">
        <p14:creationId xmlns:p14="http://schemas.microsoft.com/office/powerpoint/2010/main" val="2276295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68760"/>
            <a:ext cx="8712968" cy="5472608"/>
          </a:xfrm>
        </p:spPr>
        <p:txBody>
          <a:bodyPr>
            <a:normAutofit fontScale="92500" lnSpcReduction="20000"/>
          </a:bodyPr>
          <a:lstStyle/>
          <a:p>
            <a:r>
              <a:rPr lang="en-GB" b="1" dirty="0" smtClean="0"/>
              <a:t>Call Mark:</a:t>
            </a:r>
            <a:r>
              <a:rPr lang="en-GB" dirty="0" smtClean="0"/>
              <a:t> </a:t>
            </a:r>
            <a:r>
              <a:rPr lang="en-GB" dirty="0"/>
              <a:t>The Call Mark of any book is made up of letters representing broad subject area covered by the book and a series of Arabic numerals. </a:t>
            </a:r>
            <a:r>
              <a:rPr lang="en-GB" dirty="0" smtClean="0"/>
              <a:t>Each book on the shelf is provided with a call mark built on Library of Congress Classification Scheme (LCCS). </a:t>
            </a:r>
          </a:p>
          <a:p>
            <a:r>
              <a:rPr lang="en-GB" dirty="0" smtClean="0"/>
              <a:t>A combination of such letters, numbers, Cutter number and year of publication of that particular material is called Call Mark. For example, a book with Call Mark built on LCCS reads as follows:</a:t>
            </a:r>
          </a:p>
          <a:p>
            <a:r>
              <a:rPr lang="en-GB" dirty="0" smtClean="0"/>
              <a:t>Call Mark: QA	 -represents broad subject areas</a:t>
            </a:r>
          </a:p>
          <a:p>
            <a:r>
              <a:rPr lang="en-GB" dirty="0" smtClean="0"/>
              <a:t>		1775	- further narrows down the subject 			   	areas</a:t>
            </a:r>
          </a:p>
          <a:p>
            <a:r>
              <a:rPr lang="en-GB" dirty="0" smtClean="0"/>
              <a:t>		.A46	- the Cutter numbers for the first 			  	</a:t>
            </a:r>
            <a:r>
              <a:rPr lang="en-GB" dirty="0"/>
              <a:t> </a:t>
            </a:r>
            <a:r>
              <a:rPr lang="en-GB" dirty="0" smtClean="0"/>
              <a:t>  letter in  the author’s surname</a:t>
            </a:r>
          </a:p>
          <a:p>
            <a:r>
              <a:rPr lang="en-GB" dirty="0" smtClean="0"/>
              <a:t>		2014</a:t>
            </a:r>
            <a:r>
              <a:rPr lang="en-GB" smtClean="0"/>
              <a:t>	- year </a:t>
            </a:r>
            <a:r>
              <a:rPr lang="en-GB" dirty="0" smtClean="0"/>
              <a:t>of publication </a:t>
            </a:r>
          </a:p>
          <a:p>
            <a:endParaRPr lang="en-GB" dirty="0" smtClean="0"/>
          </a:p>
          <a:p>
            <a:endParaRPr lang="en-GB" dirty="0"/>
          </a:p>
        </p:txBody>
      </p:sp>
      <p:sp>
        <p:nvSpPr>
          <p:cNvPr id="2" name="Title 1"/>
          <p:cNvSpPr>
            <a:spLocks noGrp="1"/>
          </p:cNvSpPr>
          <p:nvPr>
            <p:ph type="title"/>
          </p:nvPr>
        </p:nvSpPr>
        <p:spPr/>
        <p:txBody>
          <a:bodyPr>
            <a:normAutofit fontScale="90000"/>
          </a:bodyPr>
          <a:lstStyle/>
          <a:p>
            <a:r>
              <a:rPr lang="en-GB" b="1" dirty="0" smtClean="0"/>
              <a:t>How to access information in the Library</a:t>
            </a:r>
            <a:r>
              <a:rPr lang="en-GB" dirty="0" smtClean="0"/>
              <a:t/>
            </a:r>
            <a:br>
              <a:rPr lang="en-GB" dirty="0" smtClean="0"/>
            </a:br>
            <a:endParaRPr lang="en-GB" dirty="0"/>
          </a:p>
        </p:txBody>
      </p:sp>
    </p:spTree>
    <p:extLst>
      <p:ext uri="{BB962C8B-B14F-4D97-AF65-F5344CB8AC3E}">
        <p14:creationId xmlns:p14="http://schemas.microsoft.com/office/powerpoint/2010/main" val="28234895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dirty="0" smtClean="0"/>
              <a:t> </a:t>
            </a:r>
            <a:r>
              <a:rPr lang="en-GB" dirty="0" smtClean="0"/>
              <a:t>Author</a:t>
            </a:r>
          </a:p>
          <a:p>
            <a:pPr lvl="0"/>
            <a:r>
              <a:rPr lang="en-GB" dirty="0" smtClean="0"/>
              <a:t>Title</a:t>
            </a:r>
          </a:p>
          <a:p>
            <a:pPr lvl="0"/>
            <a:r>
              <a:rPr lang="en-GB" dirty="0" smtClean="0"/>
              <a:t>Subject</a:t>
            </a:r>
          </a:p>
          <a:p>
            <a:pPr marL="0" indent="0">
              <a:buNone/>
            </a:pPr>
            <a:endParaRPr lang="en-GB" dirty="0"/>
          </a:p>
        </p:txBody>
      </p:sp>
      <p:sp>
        <p:nvSpPr>
          <p:cNvPr id="2" name="Title 1"/>
          <p:cNvSpPr>
            <a:spLocks noGrp="1"/>
          </p:cNvSpPr>
          <p:nvPr>
            <p:ph type="title"/>
          </p:nvPr>
        </p:nvSpPr>
        <p:spPr/>
        <p:txBody>
          <a:bodyPr>
            <a:normAutofit fontScale="90000"/>
          </a:bodyPr>
          <a:lstStyle/>
          <a:p>
            <a:r>
              <a:rPr lang="en-GB" b="1" dirty="0" smtClean="0"/>
              <a:t>Three major Approaches to Library catalogue are:</a:t>
            </a:r>
            <a:endParaRPr lang="en-GB" dirty="0"/>
          </a:p>
        </p:txBody>
      </p:sp>
    </p:spTree>
    <p:extLst>
      <p:ext uri="{BB962C8B-B14F-4D97-AF65-F5344CB8AC3E}">
        <p14:creationId xmlns:p14="http://schemas.microsoft.com/office/powerpoint/2010/main" val="2733227397"/>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5112568"/>
          </a:xfrm>
        </p:spPr>
        <p:txBody>
          <a:bodyPr>
            <a:normAutofit fontScale="55000" lnSpcReduction="20000"/>
          </a:bodyPr>
          <a:lstStyle/>
          <a:p>
            <a:endParaRPr lang="en-GB" dirty="0"/>
          </a:p>
          <a:p>
            <a:pPr marL="109728" indent="0">
              <a:buNone/>
            </a:pPr>
            <a:r>
              <a:rPr lang="en-GB" b="1" dirty="0" smtClean="0"/>
              <a:t>Database: </a:t>
            </a:r>
            <a:r>
              <a:rPr lang="en-GB" dirty="0" smtClean="0"/>
              <a:t>Is a collection of data that is organised so that its contents can easily be accessed, managed and updated.</a:t>
            </a:r>
            <a:endParaRPr lang="en-GB" dirty="0"/>
          </a:p>
          <a:p>
            <a:pPr marL="109728" indent="0">
              <a:buNone/>
            </a:pPr>
            <a:endParaRPr lang="en-GB" b="1" dirty="0" smtClean="0"/>
          </a:p>
          <a:p>
            <a:pPr marL="109728" indent="0">
              <a:buNone/>
            </a:pPr>
            <a:r>
              <a:rPr lang="en-GB" b="1" dirty="0" smtClean="0"/>
              <a:t>Library Databases:</a:t>
            </a:r>
            <a:endParaRPr lang="en-GB" b="1" dirty="0"/>
          </a:p>
          <a:p>
            <a:r>
              <a:rPr lang="en-GB" dirty="0"/>
              <a:t>HINARI – Health International Access to Research Initiative</a:t>
            </a:r>
          </a:p>
          <a:p>
            <a:pPr lvl="0"/>
            <a:endParaRPr lang="en-GB" dirty="0"/>
          </a:p>
          <a:p>
            <a:pPr lvl="0"/>
            <a:r>
              <a:rPr lang="en-GB" dirty="0"/>
              <a:t>AGORA – Access to Global Online Research in Agriculture</a:t>
            </a:r>
          </a:p>
          <a:p>
            <a:pPr lvl="0"/>
            <a:endParaRPr lang="en-GB" dirty="0"/>
          </a:p>
          <a:p>
            <a:pPr lvl="0"/>
            <a:r>
              <a:rPr lang="en-GB" dirty="0"/>
              <a:t>TEEAL – The Essential Electronic Agricultural Library</a:t>
            </a:r>
          </a:p>
          <a:p>
            <a:pPr lvl="0"/>
            <a:endParaRPr lang="en-GB" dirty="0"/>
          </a:p>
          <a:p>
            <a:pPr lvl="0"/>
            <a:r>
              <a:rPr lang="en-GB" dirty="0"/>
              <a:t>OARE – Online Access to Research in </a:t>
            </a:r>
            <a:r>
              <a:rPr lang="en-GB" dirty="0" smtClean="0"/>
              <a:t>Environment</a:t>
            </a:r>
          </a:p>
          <a:p>
            <a:pPr marL="109728" lvl="0" indent="0">
              <a:buNone/>
            </a:pPr>
            <a:endParaRPr lang="en-GB" dirty="0" smtClean="0"/>
          </a:p>
          <a:p>
            <a:r>
              <a:rPr lang="en-GB" dirty="0"/>
              <a:t>ARDI </a:t>
            </a:r>
            <a:r>
              <a:rPr lang="en-GB" b="1" dirty="0"/>
              <a:t>- </a:t>
            </a:r>
            <a:r>
              <a:rPr lang="en-GB" dirty="0"/>
              <a:t>Access to Research for Development and Innovation</a:t>
            </a:r>
          </a:p>
          <a:p>
            <a:pPr marL="109728" lvl="0" indent="0">
              <a:buNone/>
            </a:pPr>
            <a:endParaRPr lang="en-GB" dirty="0"/>
          </a:p>
          <a:p>
            <a:r>
              <a:rPr lang="en-GB" dirty="0"/>
              <a:t>EBSCOHOST contains general </a:t>
            </a:r>
            <a:r>
              <a:rPr lang="en-GB" dirty="0" smtClean="0"/>
              <a:t>information</a:t>
            </a:r>
          </a:p>
          <a:p>
            <a:endParaRPr lang="en-GB" b="1" dirty="0" smtClean="0"/>
          </a:p>
          <a:p>
            <a:pPr marL="109728" indent="0">
              <a:buNone/>
            </a:pPr>
            <a:r>
              <a:rPr lang="en-GB" b="1" dirty="0" smtClean="0"/>
              <a:t>ICT Practical on:</a:t>
            </a:r>
            <a:endParaRPr lang="en-GB" dirty="0"/>
          </a:p>
          <a:p>
            <a:pPr marL="457200" indent="-457200"/>
            <a:r>
              <a:rPr lang="en-GB" dirty="0"/>
              <a:t>Library Management Software adopted by FUOYE Library is </a:t>
            </a:r>
            <a:r>
              <a:rPr lang="en-GB" b="1" i="1" dirty="0" err="1" smtClean="0"/>
              <a:t>Koha</a:t>
            </a:r>
            <a:endParaRPr lang="en-GB" b="1" i="1" dirty="0"/>
          </a:p>
          <a:p>
            <a:pPr marL="457200" indent="-457200"/>
            <a:endParaRPr lang="en-GB" dirty="0" smtClean="0"/>
          </a:p>
          <a:p>
            <a:pPr marL="457200" indent="-457200"/>
            <a:r>
              <a:rPr lang="en-GB" dirty="0" smtClean="0"/>
              <a:t>OPAC- </a:t>
            </a:r>
            <a:r>
              <a:rPr lang="en-GB" dirty="0"/>
              <a:t>Online Public Access Catalogue</a:t>
            </a:r>
          </a:p>
          <a:p>
            <a:endParaRPr lang="en-GB" dirty="0"/>
          </a:p>
          <a:p>
            <a:endParaRPr lang="en-GB" dirty="0"/>
          </a:p>
        </p:txBody>
      </p:sp>
      <p:sp>
        <p:nvSpPr>
          <p:cNvPr id="3" name="Title 2"/>
          <p:cNvSpPr>
            <a:spLocks noGrp="1"/>
          </p:cNvSpPr>
          <p:nvPr>
            <p:ph type="title"/>
          </p:nvPr>
        </p:nvSpPr>
        <p:spPr>
          <a:xfrm>
            <a:off x="457200" y="116632"/>
            <a:ext cx="8229600" cy="936104"/>
          </a:xfrm>
        </p:spPr>
        <p:txBody>
          <a:bodyPr>
            <a:normAutofit fontScale="90000"/>
          </a:bodyPr>
          <a:lstStyle/>
          <a:p>
            <a:r>
              <a:rPr lang="en-GB" dirty="0"/>
              <a:t>Library </a:t>
            </a:r>
            <a:r>
              <a:rPr lang="en-GB" dirty="0" smtClean="0"/>
              <a:t>Databases &amp;ICT Practical</a:t>
            </a:r>
            <a:endParaRPr lang="en-GB" dirty="0"/>
          </a:p>
        </p:txBody>
      </p:sp>
    </p:spTree>
    <p:extLst>
      <p:ext uri="{BB962C8B-B14F-4D97-AF65-F5344CB8AC3E}">
        <p14:creationId xmlns:p14="http://schemas.microsoft.com/office/powerpoint/2010/main" val="40206074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968552"/>
          </a:xfrm>
        </p:spPr>
        <p:txBody>
          <a:bodyPr>
            <a:normAutofit fontScale="92500" lnSpcReduction="20000"/>
          </a:bodyPr>
          <a:lstStyle/>
          <a:p>
            <a:r>
              <a:rPr lang="en-GB" dirty="0"/>
              <a:t>The AGORA programme, set up by the Food and Agriculture Organization of the UN (FAO) together with major publishers, enables developing countries to gain access to an outstanding digital library collection in the fields of food, agriculture, environmental science and related social sciences. AGORA provides a collection of more than 5700 key journals and 4100 books to 2800 institutions in more than 100 countries. AGORA is designed to enhance the scholarship of the many thousands of students, faculty and researchers in agriculture and life sciences in the developing world. AGORA is one of the four programmes that make up Research4Life: AGORA, HINARI, OARE and ARDI.</a:t>
            </a:r>
          </a:p>
          <a:p>
            <a:endParaRPr lang="en-GB" dirty="0"/>
          </a:p>
        </p:txBody>
      </p:sp>
      <p:sp>
        <p:nvSpPr>
          <p:cNvPr id="3" name="Title 2"/>
          <p:cNvSpPr>
            <a:spLocks noGrp="1"/>
          </p:cNvSpPr>
          <p:nvPr>
            <p:ph type="title"/>
          </p:nvPr>
        </p:nvSpPr>
        <p:spPr/>
        <p:txBody>
          <a:bodyPr>
            <a:normAutofit fontScale="90000"/>
          </a:bodyPr>
          <a:lstStyle/>
          <a:p>
            <a:r>
              <a:rPr lang="en-GB" dirty="0">
                <a:effectLst/>
              </a:rPr>
              <a:t>Access to Global Online Research in Agriculture (AGORA)</a:t>
            </a:r>
            <a:br>
              <a:rPr lang="en-GB" dirty="0">
                <a:effectLst/>
              </a:rPr>
            </a:br>
            <a:endParaRPr lang="en-GB" dirty="0"/>
          </a:p>
        </p:txBody>
      </p:sp>
    </p:spTree>
    <p:extLst>
      <p:ext uri="{BB962C8B-B14F-4D97-AF65-F5344CB8AC3E}">
        <p14:creationId xmlns:p14="http://schemas.microsoft.com/office/powerpoint/2010/main" val="14519891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738531"/>
          </a:xfrm>
        </p:spPr>
        <p:txBody>
          <a:bodyPr>
            <a:normAutofit fontScale="92500"/>
          </a:bodyPr>
          <a:lstStyle/>
          <a:p>
            <a:r>
              <a:rPr lang="en-GB" dirty="0"/>
              <a:t>Launched in 2002, HINARI Access to Research in Health programme is managed by the World Health Organization (WHO) in partnership with Yale University Library and over 180 publishers. More than 5,700 public institutions in over 100 eligible countries have already registered to HINARI, which provides access up to 14,000 journals (in 30 different languages), up to 33,000 e-books, and up to 90 other information resources. The journals can be searched through a special version of PubMed (Medline), and other article indexes.</a:t>
            </a:r>
          </a:p>
          <a:p>
            <a:endParaRPr lang="en-GB" dirty="0"/>
          </a:p>
        </p:txBody>
      </p:sp>
      <p:sp>
        <p:nvSpPr>
          <p:cNvPr id="3" name="Title 2"/>
          <p:cNvSpPr>
            <a:spLocks noGrp="1"/>
          </p:cNvSpPr>
          <p:nvPr>
            <p:ph type="title"/>
          </p:nvPr>
        </p:nvSpPr>
        <p:spPr/>
        <p:txBody>
          <a:bodyPr>
            <a:normAutofit fontScale="90000"/>
          </a:bodyPr>
          <a:lstStyle/>
          <a:p>
            <a:r>
              <a:rPr lang="en-GB" dirty="0">
                <a:effectLst/>
              </a:rPr>
              <a:t>HINARI </a:t>
            </a:r>
            <a:r>
              <a:rPr lang="en-GB" dirty="0" smtClean="0">
                <a:effectLst/>
              </a:rPr>
              <a:t>-</a:t>
            </a:r>
            <a:r>
              <a:rPr lang="en-GB" dirty="0" smtClean="0"/>
              <a:t>Health </a:t>
            </a:r>
            <a:r>
              <a:rPr lang="en-GB" dirty="0"/>
              <a:t>International Access to Research Initiative</a:t>
            </a:r>
            <a:r>
              <a:rPr lang="en-GB" dirty="0">
                <a:effectLst/>
              </a:rPr>
              <a:t/>
            </a:r>
            <a:br>
              <a:rPr lang="en-GB" dirty="0">
                <a:effectLst/>
              </a:rPr>
            </a:br>
            <a:endParaRPr lang="en-GB" dirty="0"/>
          </a:p>
        </p:txBody>
      </p:sp>
    </p:spTree>
    <p:extLst>
      <p:ext uri="{BB962C8B-B14F-4D97-AF65-F5344CB8AC3E}">
        <p14:creationId xmlns:p14="http://schemas.microsoft.com/office/powerpoint/2010/main" val="173554566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4784"/>
            <a:ext cx="8229600" cy="5112568"/>
          </a:xfrm>
        </p:spPr>
        <p:txBody>
          <a:bodyPr>
            <a:normAutofit fontScale="85000" lnSpcReduction="20000"/>
          </a:bodyPr>
          <a:lstStyle/>
          <a:p>
            <a:r>
              <a:rPr lang="en-GB" dirty="0"/>
              <a:t>Launched in 2006, OARE (Online Access to Research in the Environment) is managed by the United Nations Environment Programme (UNEP) in partnership with Yale University and more than 60 publishers. OARE provides over 2,800 institutions access to up to 5,700 journals, up to 15,000 e-books, and up to 50 other information resources in a wide range of disciplines contributing to our understanding of the natural environment, including environmental toxicology and pollution, zoology, botany, ecology, environmental chemistry, geology, hydrology, oceanography, meteorology, climatology, geography, environmental economics, environmental law and policy, conservation policy and planning, environmental biotechnology, environmental engineering, energy, and many other disciplines.</a:t>
            </a:r>
          </a:p>
          <a:p>
            <a:endParaRPr lang="en-GB" dirty="0"/>
          </a:p>
        </p:txBody>
      </p:sp>
      <p:sp>
        <p:nvSpPr>
          <p:cNvPr id="3" name="Title 2"/>
          <p:cNvSpPr>
            <a:spLocks noGrp="1"/>
          </p:cNvSpPr>
          <p:nvPr>
            <p:ph type="title"/>
          </p:nvPr>
        </p:nvSpPr>
        <p:spPr>
          <a:xfrm>
            <a:off x="457200" y="692696"/>
            <a:ext cx="8229600" cy="360040"/>
          </a:xfrm>
        </p:spPr>
        <p:txBody>
          <a:bodyPr>
            <a:normAutofit fontScale="90000"/>
          </a:bodyPr>
          <a:lstStyle/>
          <a:p>
            <a:r>
              <a:rPr lang="en-GB" dirty="0">
                <a:effectLst/>
              </a:rPr>
              <a:t>OARE - </a:t>
            </a:r>
            <a:r>
              <a:rPr lang="en-GB" dirty="0" smtClean="0"/>
              <a:t>Online </a:t>
            </a:r>
            <a:r>
              <a:rPr lang="en-GB" dirty="0"/>
              <a:t>Access to Research in the </a:t>
            </a:r>
            <a:r>
              <a:rPr lang="en-GB" dirty="0" smtClean="0"/>
              <a:t>Environment</a:t>
            </a:r>
            <a:r>
              <a:rPr lang="en-GB" dirty="0">
                <a:effectLst/>
              </a:rPr>
              <a:t/>
            </a:r>
            <a:br>
              <a:rPr lang="en-GB" dirty="0">
                <a:effectLst/>
              </a:rPr>
            </a:br>
            <a:endParaRPr lang="en-GB" dirty="0"/>
          </a:p>
        </p:txBody>
      </p:sp>
    </p:spTree>
    <p:extLst>
      <p:ext uri="{BB962C8B-B14F-4D97-AF65-F5344CB8AC3E}">
        <p14:creationId xmlns:p14="http://schemas.microsoft.com/office/powerpoint/2010/main" val="233901541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TotalTime>
  <Words>1028</Words>
  <Application>Microsoft Office PowerPoint</Application>
  <PresentationFormat>On-screen Show (4:3)</PresentationFormat>
  <Paragraphs>86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Federal University Oye-Ekiti General Studies Unit </vt:lpstr>
      <vt:lpstr>Rationale</vt:lpstr>
      <vt:lpstr>ICTs and new Concepts in Librarianship </vt:lpstr>
      <vt:lpstr>How to access information in the Library </vt:lpstr>
      <vt:lpstr>Three major Approaches to Library catalogue are:</vt:lpstr>
      <vt:lpstr>Library Databases &amp;ICT Practical</vt:lpstr>
      <vt:lpstr>Access to Global Online Research in Agriculture (AGORA) </vt:lpstr>
      <vt:lpstr>HINARI -Health International Access to Research Initiative </vt:lpstr>
      <vt:lpstr>OARE - Online Access to Research in the Environment </vt:lpstr>
      <vt:lpstr>ARDI - Access to Research for Development and Innovation </vt:lpstr>
      <vt:lpstr>Recommended Texts:</vt:lpstr>
      <vt:lpstr>Next week</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University Oye-Ekiti General Studies Unit</dc:title>
  <dc:creator>BODE OLAJIDE</dc:creator>
  <cp:lastModifiedBy>BODE OLAJIDE</cp:lastModifiedBy>
  <cp:revision>44</cp:revision>
  <dcterms:created xsi:type="dcterms:W3CDTF">2015-02-11T08:21:39Z</dcterms:created>
  <dcterms:modified xsi:type="dcterms:W3CDTF">2015-02-22T12:58:44Z</dcterms:modified>
</cp:coreProperties>
</file>